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48" r:id="rId3"/>
    <p:sldId id="353" r:id="rId4"/>
    <p:sldId id="354" r:id="rId5"/>
    <p:sldId id="343" r:id="rId6"/>
    <p:sldId id="324" r:id="rId7"/>
    <p:sldId id="326" r:id="rId8"/>
    <p:sldId id="327" r:id="rId9"/>
    <p:sldId id="329" r:id="rId10"/>
    <p:sldId id="330" r:id="rId11"/>
    <p:sldId id="332" r:id="rId12"/>
    <p:sldId id="331" r:id="rId13"/>
    <p:sldId id="334" r:id="rId14"/>
    <p:sldId id="347" r:id="rId15"/>
    <p:sldId id="349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3E4"/>
    <a:srgbClr val="DDEEFA"/>
    <a:srgbClr val="0070C0"/>
    <a:srgbClr val="F4F4F4"/>
    <a:srgbClr val="FFFFFF"/>
    <a:srgbClr val="FCFCFC"/>
    <a:srgbClr val="F6F6F6"/>
    <a:srgbClr val="31FFE6"/>
    <a:srgbClr val="E2E2E2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50" y="108"/>
      </p:cViewPr>
      <p:guideLst>
        <p:guide orient="horz" pos="2160"/>
        <p:guide pos="27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08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59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634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DF734E-96D7-4991-9134-D177954803E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F1ECD3-BF09-410F-91EC-3F6FBDB53C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61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DF734E-96D7-4991-9134-D177954803E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F1ECD3-BF09-410F-91EC-3F6FBDB53C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55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DF734E-96D7-4991-9134-D177954803E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F1ECD3-BF09-410F-91EC-3F6FBDB53C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75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DF734E-96D7-4991-9134-D177954803E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F1ECD3-BF09-410F-91EC-3F6FBDB53C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77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DF734E-96D7-4991-9134-D177954803E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F1ECD3-BF09-410F-91EC-3F6FBDB53C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17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DF734E-96D7-4991-9134-D177954803E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F1ECD3-BF09-410F-91EC-3F6FBDB53C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88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DF734E-96D7-4991-9134-D177954803E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F1ECD3-BF09-410F-91EC-3F6FBDB53C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73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DF734E-96D7-4991-9134-D177954803E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F1ECD3-BF09-410F-91EC-3F6FBDB53C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9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177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DF734E-96D7-4991-9134-D177954803E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F1ECD3-BF09-410F-91EC-3F6FBDB53C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48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DF734E-96D7-4991-9134-D177954803E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F1ECD3-BF09-410F-91EC-3F6FBDB53C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38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DF734E-96D7-4991-9134-D177954803E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F1ECD3-BF09-410F-91EC-3F6FBDB53C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4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5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50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05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13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29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22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8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94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1DF734E-96D7-4991-9134-D177954803E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EF1ECD3-BF09-410F-91EC-3F6FBDB53C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3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/>
          <a:stretch/>
        </p:blipFill>
        <p:spPr bwMode="auto">
          <a:xfrm>
            <a:off x="3608164" y="-27385"/>
            <a:ext cx="5535835" cy="688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22423" y="3130397"/>
            <a:ext cx="4061256" cy="111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2022</a:t>
            </a:r>
            <a:r>
              <a:rPr lang="ko-KR" altLang="en-US" sz="24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학년도 </a:t>
            </a:r>
            <a:r>
              <a:rPr lang="en-US" altLang="ko-KR" sz="24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4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학기 현장실습 </a:t>
            </a:r>
            <a:endParaRPr lang="en-US" altLang="ko-KR" sz="2400" spc="-3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안내문</a:t>
            </a:r>
            <a:r>
              <a:rPr lang="en-US" altLang="ko-KR" sz="24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(</a:t>
            </a:r>
            <a:r>
              <a:rPr lang="ko-KR" altLang="en-US" sz="24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학생용</a:t>
            </a:r>
            <a:r>
              <a:rPr lang="en-US" altLang="ko-KR" sz="24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400" spc="-3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522245" y="2623077"/>
            <a:ext cx="254223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07" y="1371421"/>
            <a:ext cx="1537224" cy="110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608164" y="-27384"/>
            <a:ext cx="5535835" cy="6885384"/>
          </a:xfrm>
          <a:prstGeom prst="rect">
            <a:avLst/>
          </a:prstGeom>
          <a:solidFill>
            <a:schemeClr val="bg1">
              <a:alpha val="21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6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90" y="661731"/>
            <a:ext cx="8158660" cy="436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353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현장실습 기관 조회 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참여 신청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1000" b="1" dirty="0">
                <a:solidFill>
                  <a:prstClr val="black"/>
                </a:solidFill>
                <a:latin typeface="+mn-ea"/>
              </a:rPr>
              <a:t>① 현장실습 프로그램에 참여하고 싶은 실습기관의 신청 버튼을 클릭 </a:t>
            </a: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-&gt; </a:t>
            </a:r>
            <a:r>
              <a:rPr lang="ko-KR" altLang="en-US" sz="1000" b="1" dirty="0">
                <a:solidFill>
                  <a:prstClr val="black"/>
                </a:solidFill>
                <a:latin typeface="+mn-ea"/>
              </a:rPr>
              <a:t>교과목을 선택 후 </a:t>
            </a: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“</a:t>
            </a:r>
            <a:r>
              <a:rPr lang="ko-KR" altLang="en-US" sz="1000" b="1" dirty="0">
                <a:solidFill>
                  <a:prstClr val="black"/>
                </a:solidFill>
                <a:latin typeface="+mn-ea"/>
              </a:rPr>
              <a:t>수강신청</a:t>
            </a: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” </a:t>
            </a:r>
          </a:p>
          <a:p>
            <a:pPr lvl="0">
              <a:lnSpc>
                <a:spcPts val="1500"/>
              </a:lnSpc>
            </a:pPr>
            <a:r>
              <a:rPr lang="en-US" altLang="ko-KR" sz="1000" b="1" dirty="0">
                <a:solidFill>
                  <a:srgbClr val="FF0000"/>
                </a:solidFill>
                <a:latin typeface="+mn-ea"/>
              </a:rPr>
              <a:t>                                                                                     (</a:t>
            </a:r>
            <a:r>
              <a:rPr lang="ko-KR" altLang="en-US" sz="1000" b="1" dirty="0">
                <a:solidFill>
                  <a:srgbClr val="FF0000"/>
                </a:solidFill>
                <a:latin typeface="+mn-ea"/>
              </a:rPr>
              <a:t>교과목 </a:t>
            </a:r>
            <a:r>
              <a:rPr lang="ko-KR" altLang="en-US" sz="1000" b="1" dirty="0" err="1">
                <a:solidFill>
                  <a:srgbClr val="FF0000"/>
                </a:solidFill>
                <a:latin typeface="+mn-ea"/>
              </a:rPr>
              <a:t>선택시</a:t>
            </a:r>
            <a:r>
              <a:rPr lang="ko-KR" altLang="en-US" sz="1000" b="1" dirty="0">
                <a:solidFill>
                  <a:srgbClr val="FF0000"/>
                </a:solidFill>
                <a:latin typeface="+mn-ea"/>
              </a:rPr>
              <a:t> 실습기간에 따른 학점 및 현장실습 인정학점 다시 한번 확인 후 선택</a:t>
            </a:r>
            <a:r>
              <a:rPr lang="en-US" altLang="ko-KR" sz="1000" b="1" dirty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z="1000" b="1" dirty="0">
                <a:solidFill>
                  <a:srgbClr val="FF0000"/>
                </a:solidFill>
                <a:latin typeface="+mn-ea"/>
              </a:rPr>
              <a:t> </a:t>
            </a:r>
            <a:endParaRPr lang="en-US" altLang="ko-KR" sz="1000" b="1" dirty="0">
              <a:solidFill>
                <a:srgbClr val="FF0000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1000" b="1" dirty="0">
                <a:solidFill>
                  <a:prstClr val="black"/>
                </a:solidFill>
                <a:latin typeface="+mn-ea"/>
              </a:rPr>
              <a:t>② 실습기관의 참여 정보 확인 후 </a:t>
            </a: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“</a:t>
            </a:r>
            <a:r>
              <a:rPr lang="ko-KR" altLang="en-US" sz="1000" b="1" dirty="0">
                <a:solidFill>
                  <a:prstClr val="black"/>
                </a:solidFill>
                <a:latin typeface="+mn-ea"/>
              </a:rPr>
              <a:t>신청</a:t>
            </a: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”</a:t>
            </a:r>
            <a:r>
              <a:rPr lang="ko-KR" altLang="en-US" sz="1000" b="1" dirty="0">
                <a:solidFill>
                  <a:prstClr val="black"/>
                </a:solidFill>
                <a:latin typeface="+mn-ea"/>
              </a:rPr>
              <a:t> 버튼을 클릭</a:t>
            </a:r>
            <a:endParaRPr lang="en-US" altLang="ko-KR" sz="1000" b="1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다리꼴[T] 10"/>
          <p:cNvSpPr/>
          <p:nvPr/>
        </p:nvSpPr>
        <p:spPr>
          <a:xfrm rot="5400000">
            <a:off x="4495380" y="2403339"/>
            <a:ext cx="4585200" cy="2198128"/>
          </a:xfrm>
          <a:custGeom>
            <a:avLst/>
            <a:gdLst>
              <a:gd name="connsiteX0" fmla="*/ 0 w 4585200"/>
              <a:gd name="connsiteY0" fmla="*/ 1455177 h 1455177"/>
              <a:gd name="connsiteX1" fmla="*/ 1543594 w 4585200"/>
              <a:gd name="connsiteY1" fmla="*/ 0 h 1455177"/>
              <a:gd name="connsiteX2" fmla="*/ 3041606 w 4585200"/>
              <a:gd name="connsiteY2" fmla="*/ 0 h 1455177"/>
              <a:gd name="connsiteX3" fmla="*/ 4585200 w 4585200"/>
              <a:gd name="connsiteY3" fmla="*/ 1455177 h 1455177"/>
              <a:gd name="connsiteX4" fmla="*/ 0 w 4585200"/>
              <a:gd name="connsiteY4" fmla="*/ 1455177 h 1455177"/>
              <a:gd name="connsiteX0" fmla="*/ 0 w 4585200"/>
              <a:gd name="connsiteY0" fmla="*/ 1455177 h 1455177"/>
              <a:gd name="connsiteX1" fmla="*/ 3041606 w 4585200"/>
              <a:gd name="connsiteY1" fmla="*/ 0 h 1455177"/>
              <a:gd name="connsiteX2" fmla="*/ 4585200 w 4585200"/>
              <a:gd name="connsiteY2" fmla="*/ 1455177 h 1455177"/>
              <a:gd name="connsiteX3" fmla="*/ 0 w 4585200"/>
              <a:gd name="connsiteY3" fmla="*/ 1455177 h 1455177"/>
              <a:gd name="connsiteX0" fmla="*/ 0 w 4585200"/>
              <a:gd name="connsiteY0" fmla="*/ 1588528 h 1588528"/>
              <a:gd name="connsiteX1" fmla="*/ 2870159 w 4585200"/>
              <a:gd name="connsiteY1" fmla="*/ 0 h 1588528"/>
              <a:gd name="connsiteX2" fmla="*/ 4585200 w 4585200"/>
              <a:gd name="connsiteY2" fmla="*/ 1588528 h 1588528"/>
              <a:gd name="connsiteX3" fmla="*/ 0 w 4585200"/>
              <a:gd name="connsiteY3" fmla="*/ 1588528 h 158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5200" h="1588528">
                <a:moveTo>
                  <a:pt x="0" y="1588528"/>
                </a:moveTo>
                <a:lnTo>
                  <a:pt x="2870159" y="0"/>
                </a:lnTo>
                <a:lnTo>
                  <a:pt x="4585200" y="1588528"/>
                </a:lnTo>
                <a:lnTo>
                  <a:pt x="0" y="1588528"/>
                </a:lnTo>
                <a:close/>
              </a:path>
            </a:pathLst>
          </a:cu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455327" y="4116236"/>
            <a:ext cx="566253" cy="8238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사다리꼴[T] 10"/>
          <p:cNvSpPr/>
          <p:nvPr/>
        </p:nvSpPr>
        <p:spPr>
          <a:xfrm rot="10800000">
            <a:off x="6655830" y="3269638"/>
            <a:ext cx="2133748" cy="621912"/>
          </a:xfrm>
          <a:custGeom>
            <a:avLst/>
            <a:gdLst>
              <a:gd name="connsiteX0" fmla="*/ 0 w 2223933"/>
              <a:gd name="connsiteY0" fmla="*/ 593337 h 593337"/>
              <a:gd name="connsiteX1" fmla="*/ 1092594 w 2223933"/>
              <a:gd name="connsiteY1" fmla="*/ 0 h 593337"/>
              <a:gd name="connsiteX2" fmla="*/ 1131339 w 2223933"/>
              <a:gd name="connsiteY2" fmla="*/ 0 h 593337"/>
              <a:gd name="connsiteX3" fmla="*/ 2223933 w 2223933"/>
              <a:gd name="connsiteY3" fmla="*/ 593337 h 593337"/>
              <a:gd name="connsiteX4" fmla="*/ 0 w 2223933"/>
              <a:gd name="connsiteY4" fmla="*/ 593337 h 593337"/>
              <a:gd name="connsiteX0" fmla="*/ 0 w 2223933"/>
              <a:gd name="connsiteY0" fmla="*/ 593337 h 593337"/>
              <a:gd name="connsiteX1" fmla="*/ 1131339 w 2223933"/>
              <a:gd name="connsiteY1" fmla="*/ 0 h 593337"/>
              <a:gd name="connsiteX2" fmla="*/ 2223933 w 2223933"/>
              <a:gd name="connsiteY2" fmla="*/ 593337 h 593337"/>
              <a:gd name="connsiteX3" fmla="*/ 0 w 2223933"/>
              <a:gd name="connsiteY3" fmla="*/ 593337 h 593337"/>
              <a:gd name="connsiteX0" fmla="*/ 0 w 2223933"/>
              <a:gd name="connsiteY0" fmla="*/ 621912 h 621912"/>
              <a:gd name="connsiteX1" fmla="*/ 845589 w 2223933"/>
              <a:gd name="connsiteY1" fmla="*/ 0 h 621912"/>
              <a:gd name="connsiteX2" fmla="*/ 2223933 w 2223933"/>
              <a:gd name="connsiteY2" fmla="*/ 621912 h 621912"/>
              <a:gd name="connsiteX3" fmla="*/ 0 w 2223933"/>
              <a:gd name="connsiteY3" fmla="*/ 621912 h 62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3933" h="621912">
                <a:moveTo>
                  <a:pt x="0" y="621912"/>
                </a:moveTo>
                <a:lnTo>
                  <a:pt x="845589" y="0"/>
                </a:lnTo>
                <a:lnTo>
                  <a:pt x="2223933" y="621912"/>
                </a:lnTo>
                <a:lnTo>
                  <a:pt x="0" y="621912"/>
                </a:lnTo>
                <a:close/>
              </a:path>
            </a:pathLst>
          </a:cu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744937" y="379744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6655830" y="952500"/>
            <a:ext cx="2130178" cy="2315063"/>
            <a:chOff x="5367338" y="567156"/>
            <a:chExt cx="3071812" cy="380907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338" y="567156"/>
              <a:ext cx="3071812" cy="2959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338" y="2468097"/>
              <a:ext cx="3071811" cy="190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직사각형 5"/>
          <p:cNvSpPr/>
          <p:nvPr/>
        </p:nvSpPr>
        <p:spPr>
          <a:xfrm>
            <a:off x="6655830" y="952500"/>
            <a:ext cx="2133748" cy="2315063"/>
          </a:xfrm>
          <a:prstGeom prst="rect">
            <a:avLst/>
          </a:prstGeom>
          <a:noFill/>
          <a:ln w="158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310410" y="3022455"/>
            <a:ext cx="676381" cy="1993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238226" y="3034198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289960" y="560440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13183" y="2127834"/>
            <a:ext cx="62051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latin typeface="+mj-ea"/>
                <a:ea typeface="+mj-ea"/>
              </a:rPr>
              <a:t>   2</a:t>
            </a:r>
            <a:r>
              <a:rPr lang="ko-KR" altLang="en-US" sz="600" b="1" dirty="0">
                <a:latin typeface="+mj-ea"/>
                <a:ea typeface="+mj-ea"/>
              </a:rPr>
              <a:t>학기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50631" y="2118360"/>
            <a:ext cx="5344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latin typeface="+mj-ea"/>
                <a:ea typeface="+mj-ea"/>
              </a:rPr>
              <a:t>2022</a:t>
            </a:r>
            <a:r>
              <a:rPr lang="ko-KR" altLang="en-US" sz="600" b="1" dirty="0">
                <a:latin typeface="+mj-ea"/>
                <a:ea typeface="+mj-ea"/>
              </a:rPr>
              <a:t>년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4" t="8123"/>
          <a:stretch/>
        </p:blipFill>
        <p:spPr bwMode="auto">
          <a:xfrm>
            <a:off x="2849387" y="708159"/>
            <a:ext cx="3604753" cy="5066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직사각형 26"/>
          <p:cNvSpPr/>
          <p:nvPr/>
        </p:nvSpPr>
        <p:spPr>
          <a:xfrm>
            <a:off x="1610917" y="3894399"/>
            <a:ext cx="1049606" cy="29656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608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8" y="1101565"/>
            <a:ext cx="8811837" cy="293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지원결과 조회 및 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자협약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1000" b="1" dirty="0">
                <a:solidFill>
                  <a:prstClr val="black"/>
                </a:solidFill>
                <a:latin typeface="+mn-ea"/>
              </a:rPr>
              <a:t>① 지원결과 조회 </a:t>
            </a: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-&gt; </a:t>
            </a:r>
            <a:r>
              <a:rPr lang="ko-KR" altLang="en-US" sz="1000" b="1" dirty="0">
                <a:solidFill>
                  <a:prstClr val="black"/>
                </a:solidFill>
                <a:latin typeface="+mn-ea"/>
              </a:rPr>
              <a:t>신청결과 확인</a:t>
            </a:r>
            <a:endParaRPr lang="en-US" altLang="ko-KR" sz="1000" b="1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1000" b="1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1000" b="1" dirty="0">
                <a:solidFill>
                  <a:prstClr val="black"/>
                </a:solidFill>
                <a:latin typeface="+mn-ea"/>
              </a:rPr>
              <a:t>② 실습기관에 선발 후 </a:t>
            </a: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3</a:t>
            </a:r>
            <a:r>
              <a:rPr lang="ko-KR" altLang="en-US" sz="1000" b="1" dirty="0" err="1">
                <a:solidFill>
                  <a:prstClr val="black"/>
                </a:solidFill>
                <a:latin typeface="+mn-ea"/>
              </a:rPr>
              <a:t>자협약</a:t>
            </a:r>
            <a:r>
              <a:rPr lang="ko-KR" altLang="en-US" sz="1000" b="1" dirty="0">
                <a:solidFill>
                  <a:prstClr val="black"/>
                </a:solidFill>
                <a:latin typeface="+mn-ea"/>
              </a:rPr>
              <a:t> 버튼 클릭 </a:t>
            </a: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-&gt; </a:t>
            </a:r>
            <a:r>
              <a:rPr lang="ko-KR" altLang="en-US" sz="1000" b="1" dirty="0">
                <a:solidFill>
                  <a:prstClr val="black"/>
                </a:solidFill>
                <a:latin typeface="+mn-ea"/>
              </a:rPr>
              <a:t>협약 동의</a:t>
            </a:r>
            <a:endParaRPr lang="en-US" altLang="ko-KR" sz="1000" b="1" dirty="0">
              <a:solidFill>
                <a:prstClr val="black"/>
              </a:solidFill>
              <a:latin typeface="+mn-ea"/>
            </a:endParaRPr>
          </a:p>
          <a:p>
            <a:pPr>
              <a:lnSpc>
                <a:spcPts val="1500"/>
              </a:lnSpc>
            </a:pPr>
            <a:r>
              <a:rPr lang="en-US" altLang="ko-KR" sz="800" b="1" dirty="0">
                <a:solidFill>
                  <a:srgbClr val="FF0000"/>
                </a:solidFill>
              </a:rPr>
              <a:t>※</a:t>
            </a:r>
            <a:r>
              <a:rPr lang="ko-KR" altLang="en-US" sz="800" b="1" dirty="0">
                <a:solidFill>
                  <a:srgbClr val="FF0000"/>
                </a:solidFill>
              </a:rPr>
              <a:t> 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ko-KR" altLang="en-US" sz="800" b="1" dirty="0">
                <a:solidFill>
                  <a:srgbClr val="FF0000"/>
                </a:solidFill>
                <a:latin typeface="+mn-ea"/>
              </a:rPr>
              <a:t>자협약을 클릭하여 협약을 완료하여야만 현장실습에 참여가능</a:t>
            </a:r>
            <a:endParaRPr lang="en-US" altLang="ko-KR" sz="800" b="1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1500"/>
              </a:lnSpc>
            </a:pPr>
            <a:endParaRPr lang="en-US" altLang="ko-KR" sz="1000" b="1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1000" b="1" dirty="0">
                <a:solidFill>
                  <a:prstClr val="black"/>
                </a:solidFill>
                <a:latin typeface="+mn-ea"/>
              </a:rPr>
              <a:t>③ 현장실습 </a:t>
            </a:r>
            <a:r>
              <a:rPr lang="ko-KR" altLang="en-US" sz="1000" b="1" dirty="0" err="1">
                <a:solidFill>
                  <a:prstClr val="black"/>
                </a:solidFill>
                <a:latin typeface="+mn-ea"/>
              </a:rPr>
              <a:t>지원시</a:t>
            </a:r>
            <a:r>
              <a:rPr lang="ko-KR" altLang="en-US" sz="1000" b="1" dirty="0">
                <a:solidFill>
                  <a:prstClr val="black"/>
                </a:solidFill>
                <a:latin typeface="+mn-ea"/>
              </a:rPr>
              <a:t> 신청한 교과목 내역확인</a:t>
            </a:r>
            <a:endParaRPr lang="en-US" altLang="ko-KR" sz="1000" b="1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890878" y="2021565"/>
            <a:ext cx="832021" cy="13007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755852" y="2021565"/>
            <a:ext cx="609600" cy="13007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7406640" y="2021565"/>
            <a:ext cx="700215" cy="13007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93712" y="315838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419156" y="270118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733700" y="237352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4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97087" y="3712376"/>
            <a:ext cx="558633" cy="7476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53" y="2885113"/>
            <a:ext cx="2273617" cy="2155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사다리꼴[T] 10"/>
          <p:cNvSpPr/>
          <p:nvPr/>
        </p:nvSpPr>
        <p:spPr>
          <a:xfrm>
            <a:off x="1524953" y="2649135"/>
            <a:ext cx="2387580" cy="235978"/>
          </a:xfrm>
          <a:custGeom>
            <a:avLst/>
            <a:gdLst>
              <a:gd name="connsiteX0" fmla="*/ 0 w 4585200"/>
              <a:gd name="connsiteY0" fmla="*/ 1455177 h 1455177"/>
              <a:gd name="connsiteX1" fmla="*/ 1543594 w 4585200"/>
              <a:gd name="connsiteY1" fmla="*/ 0 h 1455177"/>
              <a:gd name="connsiteX2" fmla="*/ 3041606 w 4585200"/>
              <a:gd name="connsiteY2" fmla="*/ 0 h 1455177"/>
              <a:gd name="connsiteX3" fmla="*/ 4585200 w 4585200"/>
              <a:gd name="connsiteY3" fmla="*/ 1455177 h 1455177"/>
              <a:gd name="connsiteX4" fmla="*/ 0 w 4585200"/>
              <a:gd name="connsiteY4" fmla="*/ 1455177 h 1455177"/>
              <a:gd name="connsiteX0" fmla="*/ 0 w 4585200"/>
              <a:gd name="connsiteY0" fmla="*/ 1455177 h 1455177"/>
              <a:gd name="connsiteX1" fmla="*/ 3041606 w 4585200"/>
              <a:gd name="connsiteY1" fmla="*/ 0 h 1455177"/>
              <a:gd name="connsiteX2" fmla="*/ 4585200 w 4585200"/>
              <a:gd name="connsiteY2" fmla="*/ 1455177 h 1455177"/>
              <a:gd name="connsiteX3" fmla="*/ 0 w 4585200"/>
              <a:gd name="connsiteY3" fmla="*/ 1455177 h 1455177"/>
              <a:gd name="connsiteX0" fmla="*/ 0 w 4585200"/>
              <a:gd name="connsiteY0" fmla="*/ 1588528 h 1588528"/>
              <a:gd name="connsiteX1" fmla="*/ 2870159 w 4585200"/>
              <a:gd name="connsiteY1" fmla="*/ 0 h 1588528"/>
              <a:gd name="connsiteX2" fmla="*/ 4585200 w 4585200"/>
              <a:gd name="connsiteY2" fmla="*/ 1588528 h 1588528"/>
              <a:gd name="connsiteX3" fmla="*/ 0 w 4585200"/>
              <a:gd name="connsiteY3" fmla="*/ 1588528 h 1588528"/>
              <a:gd name="connsiteX0" fmla="*/ 0 w 4775160"/>
              <a:gd name="connsiteY0" fmla="*/ 170535 h 170535"/>
              <a:gd name="connsiteX1" fmla="*/ 4775160 w 4775160"/>
              <a:gd name="connsiteY1" fmla="*/ 0 h 170535"/>
              <a:gd name="connsiteX2" fmla="*/ 4585200 w 4775160"/>
              <a:gd name="connsiteY2" fmla="*/ 170535 h 170535"/>
              <a:gd name="connsiteX3" fmla="*/ 0 w 4775160"/>
              <a:gd name="connsiteY3" fmla="*/ 170535 h 17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5160" h="170535">
                <a:moveTo>
                  <a:pt x="0" y="170535"/>
                </a:moveTo>
                <a:lnTo>
                  <a:pt x="4775160" y="0"/>
                </a:lnTo>
                <a:lnTo>
                  <a:pt x="4585200" y="170535"/>
                </a:lnTo>
                <a:lnTo>
                  <a:pt x="0" y="170535"/>
                </a:lnTo>
                <a:close/>
              </a:path>
            </a:pathLst>
          </a:cu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230399" y="3252472"/>
            <a:ext cx="676381" cy="1993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384365" y="2537461"/>
            <a:ext cx="2395155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500" b="1" dirty="0">
                <a:latin typeface="+mj-ea"/>
              </a:rPr>
              <a:t>(LINC3.0</a:t>
            </a:r>
            <a:r>
              <a:rPr lang="ko-KR" altLang="en-US" sz="500" b="1" dirty="0">
                <a:latin typeface="+mj-ea"/>
              </a:rPr>
              <a:t>사업단</a:t>
            </a:r>
            <a:r>
              <a:rPr lang="en-US" altLang="ko-KR" sz="500" b="1" dirty="0">
                <a:latin typeface="+mj-ea"/>
              </a:rPr>
              <a:t>) 2022</a:t>
            </a:r>
            <a:r>
              <a:rPr lang="ko-KR" altLang="en-US" sz="500" b="1" dirty="0">
                <a:latin typeface="+mj-ea"/>
              </a:rPr>
              <a:t>학년도 </a:t>
            </a:r>
            <a:r>
              <a:rPr lang="en-US" altLang="ko-KR" sz="500" b="1" dirty="0">
                <a:latin typeface="+mj-ea"/>
              </a:rPr>
              <a:t>2</a:t>
            </a:r>
            <a:r>
              <a:rPr lang="ko-KR" altLang="en-US" sz="500" b="1" dirty="0">
                <a:latin typeface="+mj-ea"/>
              </a:rPr>
              <a:t>학기 현장실습</a:t>
            </a:r>
            <a:r>
              <a:rPr lang="en-US" altLang="ko-KR" sz="500" b="1" dirty="0">
                <a:latin typeface="+mj-ea"/>
              </a:rPr>
              <a:t>[</a:t>
            </a:r>
            <a:r>
              <a:rPr lang="ko-KR" altLang="en-US" sz="500" b="1" dirty="0">
                <a:latin typeface="+mj-ea"/>
              </a:rPr>
              <a:t>국내</a:t>
            </a:r>
            <a:r>
              <a:rPr lang="en-US" altLang="ko-KR" sz="500" b="1" dirty="0">
                <a:latin typeface="+mj-ea"/>
              </a:rPr>
              <a:t>,</a:t>
            </a:r>
            <a:r>
              <a:rPr lang="ko-KR" altLang="en-US" sz="500" b="1" dirty="0">
                <a:latin typeface="+mj-ea"/>
              </a:rPr>
              <a:t>국외</a:t>
            </a:r>
            <a:r>
              <a:rPr lang="en-US" altLang="ko-KR" sz="500" b="1" dirty="0">
                <a:latin typeface="+mj-ea"/>
              </a:rPr>
              <a:t>]</a:t>
            </a:r>
            <a:endParaRPr lang="ko-KR" altLang="en-US" sz="500" b="1" dirty="0">
              <a:latin typeface="+mj-ea"/>
              <a:ea typeface="+mj-e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855719" y="2453314"/>
            <a:ext cx="611505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768832" y="270880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0192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실습보고서 관리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73249" y="4984676"/>
            <a:ext cx="8789596" cy="1873324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endParaRPr lang="en-US" altLang="ko-KR" sz="1000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lvl="0">
              <a:lnSpc>
                <a:spcPts val="1500"/>
              </a:lnSpc>
            </a:pPr>
            <a:r>
              <a:rPr lang="en-US" altLang="ko-KR" sz="1000" b="1" dirty="0">
                <a:solidFill>
                  <a:prstClr val="black"/>
                </a:solidFill>
                <a:latin typeface="+mj-ea"/>
                <a:ea typeface="+mj-ea"/>
              </a:rPr>
              <a:t>  </a:t>
            </a:r>
            <a:r>
              <a:rPr lang="ko-KR" altLang="en-US" sz="1000" b="1" dirty="0">
                <a:solidFill>
                  <a:prstClr val="black"/>
                </a:solidFill>
                <a:latin typeface="+mj-ea"/>
                <a:ea typeface="+mj-ea"/>
              </a:rPr>
              <a:t>① 날짜마다 현장실습 진행한 내용으로 실습일지 작성</a:t>
            </a:r>
            <a:endParaRPr lang="en-US" altLang="ko-KR" sz="1000" b="1" dirty="0">
              <a:solidFill>
                <a:prstClr val="black"/>
              </a:solidFill>
              <a:latin typeface="+mj-ea"/>
              <a:ea typeface="+mj-ea"/>
            </a:endParaRPr>
          </a:p>
          <a:p>
            <a:pPr>
              <a:lnSpc>
                <a:spcPts val="1500"/>
              </a:lnSpc>
            </a:pPr>
            <a:r>
              <a:rPr lang="en-US" altLang="ko-KR" sz="800" dirty="0">
                <a:solidFill>
                  <a:schemeClr val="tx1"/>
                </a:solidFill>
                <a:latin typeface="+mj-ea"/>
                <a:ea typeface="+mj-ea"/>
              </a:rPr>
              <a:t>   ※</a:t>
            </a:r>
            <a:r>
              <a:rPr lang="ko-KR" altLang="en-US" sz="800" dirty="0">
                <a:solidFill>
                  <a:schemeClr val="tx1"/>
                </a:solidFill>
                <a:latin typeface="+mj-ea"/>
                <a:ea typeface="+mj-ea"/>
              </a:rPr>
              <a:t> 최소 </a:t>
            </a:r>
            <a:r>
              <a:rPr lang="en-US" altLang="ko-KR" sz="800" dirty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r>
              <a:rPr lang="ko-KR" altLang="en-US" sz="800" dirty="0">
                <a:solidFill>
                  <a:schemeClr val="tx1"/>
                </a:solidFill>
                <a:latin typeface="+mj-ea"/>
                <a:ea typeface="+mj-ea"/>
              </a:rPr>
              <a:t>줄 이상 작성</a:t>
            </a:r>
            <a:r>
              <a:rPr lang="en-US" altLang="ko-KR" sz="800" dirty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800" dirty="0">
                <a:solidFill>
                  <a:schemeClr val="tx1"/>
                </a:solidFill>
                <a:latin typeface="+mj-ea"/>
                <a:ea typeface="+mj-ea"/>
              </a:rPr>
              <a:t>미루지 않고 그날 그날 작성요망</a:t>
            </a:r>
            <a:endParaRPr lang="en-US" altLang="ko-KR" sz="8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ts val="1500"/>
              </a:lnSpc>
            </a:pPr>
            <a:r>
              <a:rPr lang="en-US" altLang="ko-KR" sz="800" dirty="0">
                <a:solidFill>
                  <a:schemeClr val="tx1"/>
                </a:solidFill>
                <a:latin typeface="+mj-ea"/>
              </a:rPr>
              <a:t>   ※ </a:t>
            </a:r>
            <a:r>
              <a:rPr lang="ko-KR" altLang="en-US" sz="800" dirty="0">
                <a:solidFill>
                  <a:schemeClr val="tx1"/>
                </a:solidFill>
                <a:latin typeface="+mj-ea"/>
              </a:rPr>
              <a:t>근무시간에 맞게 실습시간 작성 </a:t>
            </a:r>
            <a:endParaRPr lang="en-US" altLang="ko-KR" sz="8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ts val="1500"/>
              </a:lnSpc>
            </a:pPr>
            <a:endParaRPr lang="en-US" altLang="ko-KR" sz="1000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lvl="0">
              <a:lnSpc>
                <a:spcPts val="1500"/>
              </a:lnSpc>
            </a:pPr>
            <a:r>
              <a:rPr lang="ko-KR" altLang="en-US" sz="1000" b="1" dirty="0">
                <a:solidFill>
                  <a:prstClr val="black"/>
                </a:solidFill>
                <a:latin typeface="+mj-ea"/>
                <a:ea typeface="+mj-ea"/>
              </a:rPr>
              <a:t>  ② 현장실습 종료일에 맞춰 종합보고서</a:t>
            </a:r>
            <a:r>
              <a:rPr lang="en-US" altLang="ko-KR" sz="1000" b="1" dirty="0">
                <a:solidFill>
                  <a:prstClr val="black"/>
                </a:solidFill>
                <a:latin typeface="+mj-ea"/>
                <a:ea typeface="+mj-ea"/>
              </a:rPr>
              <a:t>, </a:t>
            </a:r>
            <a:r>
              <a:rPr lang="ko-KR" altLang="en-US" sz="1000" b="1" dirty="0">
                <a:solidFill>
                  <a:prstClr val="black"/>
                </a:solidFill>
                <a:latin typeface="+mj-ea"/>
                <a:ea typeface="+mj-ea"/>
              </a:rPr>
              <a:t>실습후기</a:t>
            </a:r>
            <a:r>
              <a:rPr lang="en-US" altLang="ko-KR" sz="1000" b="1" dirty="0">
                <a:solidFill>
                  <a:prstClr val="black"/>
                </a:solidFill>
                <a:latin typeface="+mj-ea"/>
                <a:ea typeface="+mj-ea"/>
              </a:rPr>
              <a:t>, </a:t>
            </a:r>
            <a:r>
              <a:rPr lang="ko-KR" altLang="en-US" sz="1000" b="1" dirty="0">
                <a:solidFill>
                  <a:prstClr val="black"/>
                </a:solidFill>
                <a:latin typeface="+mj-ea"/>
                <a:ea typeface="+mj-ea"/>
              </a:rPr>
              <a:t>평가설문지 작성</a:t>
            </a:r>
            <a:endParaRPr lang="en-US" altLang="ko-KR" sz="1000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lvl="0">
              <a:lnSpc>
                <a:spcPts val="1500"/>
              </a:lnSpc>
            </a:pPr>
            <a:endParaRPr lang="en-US" altLang="ko-KR" sz="1000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lvl="0">
              <a:lnSpc>
                <a:spcPts val="1500"/>
              </a:lnSpc>
            </a:pPr>
            <a:r>
              <a:rPr lang="ko-KR" altLang="en-US" sz="1000" b="1" dirty="0">
                <a:solidFill>
                  <a:prstClr val="black"/>
                </a:solidFill>
                <a:latin typeface="+mj-ea"/>
                <a:ea typeface="+mj-ea"/>
              </a:rPr>
              <a:t>  ③ 작성 서류 완료 후 최종제출 클릭</a:t>
            </a:r>
            <a:endParaRPr lang="en-US" altLang="ko-KR" sz="1000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lvl="0">
              <a:lnSpc>
                <a:spcPts val="1500"/>
              </a:lnSpc>
            </a:pPr>
            <a:r>
              <a:rPr lang="en-US" altLang="ko-KR" sz="800" dirty="0">
                <a:solidFill>
                  <a:schemeClr val="tx1"/>
                </a:solidFill>
                <a:latin typeface="+mj-ea"/>
                <a:ea typeface="+mj-ea"/>
              </a:rPr>
              <a:t>   </a:t>
            </a:r>
            <a:r>
              <a:rPr lang="en-US" altLang="ko-KR" sz="800" b="1" u="sng" dirty="0">
                <a:solidFill>
                  <a:srgbClr val="FF0000"/>
                </a:solidFill>
                <a:latin typeface="+mj-ea"/>
                <a:ea typeface="+mj-ea"/>
              </a:rPr>
              <a:t>※ </a:t>
            </a:r>
            <a:r>
              <a:rPr lang="ko-KR" altLang="en-US" sz="800" b="1" u="sng" dirty="0">
                <a:solidFill>
                  <a:srgbClr val="FF0000"/>
                </a:solidFill>
                <a:latin typeface="+mj-ea"/>
                <a:ea typeface="+mj-ea"/>
              </a:rPr>
              <a:t>최종제출 이후에는 보고서 수정이 어려워 모든 서류 작성 후 최종제출 클릭</a:t>
            </a:r>
            <a:endParaRPr lang="en-US" altLang="ko-KR" sz="8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439048" y="759713"/>
            <a:ext cx="8265901" cy="4109468"/>
            <a:chOff x="439048" y="759713"/>
            <a:chExt cx="8265901" cy="4109468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048" y="759713"/>
              <a:ext cx="8265901" cy="4109468"/>
            </a:xfrm>
            <a:prstGeom prst="rect">
              <a:avLst/>
            </a:prstGeom>
            <a:noFill/>
            <a:ln>
              <a:noFill/>
            </a:ln>
            <a:effectLst>
              <a:outerShdw blurRad="1905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7" t="17766" r="1872" b="48221"/>
            <a:stretch/>
          </p:blipFill>
          <p:spPr bwMode="auto">
            <a:xfrm>
              <a:off x="2075557" y="1526831"/>
              <a:ext cx="6573143" cy="202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타원 21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997160" y="3049312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813778" y="3056932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698086" y="2416852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254251" y="2444750"/>
            <a:ext cx="3257550" cy="50412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92981" y="4334512"/>
            <a:ext cx="939579" cy="1993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639624" y="2567941"/>
            <a:ext cx="137839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latin typeface="+mj-ea"/>
              </a:rPr>
              <a:t>2022-07-22~2022-12-26</a:t>
            </a:r>
            <a:endParaRPr lang="ko-KR" altLang="en-US" sz="8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5291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참가이력 조회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endParaRPr lang="en-US" altLang="ko-KR" sz="900" b="1" dirty="0">
              <a:solidFill>
                <a:prstClr val="black"/>
              </a:solidFill>
              <a:latin typeface="+mj-ea"/>
            </a:endParaRPr>
          </a:p>
          <a:p>
            <a:pPr lvl="0">
              <a:lnSpc>
                <a:spcPts val="1500"/>
              </a:lnSpc>
            </a:pPr>
            <a:r>
              <a:rPr lang="en-US" altLang="ko-KR" sz="900" b="1" dirty="0">
                <a:solidFill>
                  <a:prstClr val="black"/>
                </a:solidFill>
                <a:latin typeface="+mj-ea"/>
              </a:rPr>
              <a:t>  </a:t>
            </a:r>
            <a:r>
              <a:rPr lang="ko-KR" altLang="en-US" sz="1000" b="1" dirty="0">
                <a:solidFill>
                  <a:prstClr val="black"/>
                </a:solidFill>
                <a:latin typeface="+mj-ea"/>
                <a:ea typeface="+mj-ea"/>
              </a:rPr>
              <a:t>① 현장실습 종료 후 참가이력 조회 </a:t>
            </a:r>
            <a:r>
              <a:rPr lang="en-US" altLang="ko-KR" sz="1000" b="1" dirty="0">
                <a:solidFill>
                  <a:prstClr val="black"/>
                </a:solidFill>
                <a:latin typeface="+mj-ea"/>
                <a:ea typeface="+mj-ea"/>
              </a:rPr>
              <a:t>-&gt; </a:t>
            </a:r>
            <a:r>
              <a:rPr lang="ko-KR" altLang="en-US" sz="1000" b="1" dirty="0">
                <a:solidFill>
                  <a:prstClr val="black"/>
                </a:solidFill>
                <a:latin typeface="+mj-ea"/>
                <a:ea typeface="+mj-ea"/>
              </a:rPr>
              <a:t>수료증 출력 가능</a:t>
            </a:r>
            <a:endParaRPr lang="en-US" altLang="ko-KR" sz="1000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lvl="0">
              <a:lnSpc>
                <a:spcPts val="1500"/>
              </a:lnSpc>
            </a:pP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</a:rPr>
              <a:t>     </a:t>
            </a:r>
            <a:r>
              <a:rPr lang="en-US" altLang="ko-KR" sz="800" b="1" dirty="0">
                <a:solidFill>
                  <a:srgbClr val="FF0000"/>
                </a:solidFill>
                <a:latin typeface="+mj-ea"/>
                <a:ea typeface="+mj-ea"/>
              </a:rPr>
              <a:t>※</a:t>
            </a:r>
            <a:r>
              <a:rPr lang="ko-KR" altLang="en-US" sz="8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800" b="1" dirty="0">
                <a:solidFill>
                  <a:srgbClr val="FF0000"/>
                </a:solidFill>
                <a:latin typeface="+mj-ea"/>
                <a:ea typeface="+mj-ea"/>
              </a:rPr>
              <a:t>탈락인 경우 수료증 출력불가</a:t>
            </a:r>
            <a:endParaRPr lang="en-US" altLang="ko-KR" sz="1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0">
              <a:lnSpc>
                <a:spcPts val="1500"/>
              </a:lnSpc>
            </a:pPr>
            <a:endParaRPr lang="en-US" altLang="ko-KR" sz="1000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lvl="0">
              <a:lnSpc>
                <a:spcPts val="1500"/>
              </a:lnSpc>
            </a:pPr>
            <a:r>
              <a:rPr lang="ko-KR" altLang="en-US" sz="1000" b="1" dirty="0">
                <a:solidFill>
                  <a:prstClr val="black"/>
                </a:solidFill>
                <a:latin typeface="+mj-ea"/>
                <a:ea typeface="+mj-ea"/>
              </a:rPr>
              <a:t>  ② 전자협약 </a:t>
            </a:r>
            <a:r>
              <a:rPr lang="ko-KR" altLang="en-US" sz="1000" b="1" dirty="0" err="1">
                <a:solidFill>
                  <a:prstClr val="black"/>
                </a:solidFill>
                <a:latin typeface="+mj-ea"/>
                <a:ea typeface="+mj-ea"/>
              </a:rPr>
              <a:t>클릭시</a:t>
            </a:r>
            <a:r>
              <a:rPr lang="ko-KR" altLang="en-US" sz="1000" b="1" dirty="0">
                <a:solidFill>
                  <a:prstClr val="black"/>
                </a:solidFill>
                <a:latin typeface="+mj-ea"/>
                <a:ea typeface="+mj-ea"/>
              </a:rPr>
              <a:t> 협약 내용 확인</a:t>
            </a:r>
            <a:r>
              <a:rPr lang="en-US" altLang="ko-KR" sz="1000" b="1" dirty="0">
                <a:solidFill>
                  <a:prstClr val="black"/>
                </a:solidFill>
                <a:latin typeface="+mj-ea"/>
                <a:ea typeface="+mj-ea"/>
              </a:rPr>
              <a:t>, </a:t>
            </a:r>
            <a:r>
              <a:rPr lang="ko-KR" altLang="en-US" sz="1000" b="1" dirty="0">
                <a:solidFill>
                  <a:prstClr val="black"/>
                </a:solidFill>
                <a:latin typeface="+mj-ea"/>
                <a:ea typeface="+mj-ea"/>
              </a:rPr>
              <a:t>인쇄 가능</a:t>
            </a:r>
            <a:endParaRPr lang="en-US" altLang="ko-KR" sz="1000" b="1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046897" y="2559216"/>
            <a:ext cx="832953" cy="9762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308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6607048" y="2279816"/>
            <a:ext cx="371237" cy="279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8" y="641396"/>
            <a:ext cx="7427763" cy="381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사다리꼴[T] 10"/>
          <p:cNvSpPr/>
          <p:nvPr/>
        </p:nvSpPr>
        <p:spPr>
          <a:xfrm rot="5400000" flipH="1">
            <a:off x="4325656" y="2011643"/>
            <a:ext cx="2879725" cy="1612338"/>
          </a:xfrm>
          <a:custGeom>
            <a:avLst/>
            <a:gdLst>
              <a:gd name="connsiteX0" fmla="*/ 0 w 2725070"/>
              <a:gd name="connsiteY0" fmla="*/ 1156969 h 1156969"/>
              <a:gd name="connsiteX1" fmla="*/ 1362535 w 2725070"/>
              <a:gd name="connsiteY1" fmla="*/ 0 h 1156969"/>
              <a:gd name="connsiteX2" fmla="*/ 1362535 w 2725070"/>
              <a:gd name="connsiteY2" fmla="*/ 0 h 1156969"/>
              <a:gd name="connsiteX3" fmla="*/ 2725070 w 2725070"/>
              <a:gd name="connsiteY3" fmla="*/ 1156969 h 1156969"/>
              <a:gd name="connsiteX4" fmla="*/ 0 w 2725070"/>
              <a:gd name="connsiteY4" fmla="*/ 1156969 h 1156969"/>
              <a:gd name="connsiteX0" fmla="*/ 0 w 2691203"/>
              <a:gd name="connsiteY0" fmla="*/ 1156969 h 1156969"/>
              <a:gd name="connsiteX1" fmla="*/ 1362535 w 2691203"/>
              <a:gd name="connsiteY1" fmla="*/ 0 h 1156969"/>
              <a:gd name="connsiteX2" fmla="*/ 1362535 w 2691203"/>
              <a:gd name="connsiteY2" fmla="*/ 0 h 1156969"/>
              <a:gd name="connsiteX3" fmla="*/ 2691203 w 2691203"/>
              <a:gd name="connsiteY3" fmla="*/ 945302 h 1156969"/>
              <a:gd name="connsiteX4" fmla="*/ 0 w 2691203"/>
              <a:gd name="connsiteY4" fmla="*/ 1156969 h 1156969"/>
              <a:gd name="connsiteX0" fmla="*/ 0 w 2623470"/>
              <a:gd name="connsiteY0" fmla="*/ 945303 h 945303"/>
              <a:gd name="connsiteX1" fmla="*/ 1294802 w 2623470"/>
              <a:gd name="connsiteY1" fmla="*/ 0 h 945303"/>
              <a:gd name="connsiteX2" fmla="*/ 1294802 w 2623470"/>
              <a:gd name="connsiteY2" fmla="*/ 0 h 945303"/>
              <a:gd name="connsiteX3" fmla="*/ 2623470 w 2623470"/>
              <a:gd name="connsiteY3" fmla="*/ 945302 h 945303"/>
              <a:gd name="connsiteX4" fmla="*/ 0 w 2623470"/>
              <a:gd name="connsiteY4" fmla="*/ 945303 h 945303"/>
              <a:gd name="connsiteX0" fmla="*/ 0 w 2623470"/>
              <a:gd name="connsiteY0" fmla="*/ 945303 h 945303"/>
              <a:gd name="connsiteX1" fmla="*/ 1294802 w 2623470"/>
              <a:gd name="connsiteY1" fmla="*/ 0 h 945303"/>
              <a:gd name="connsiteX2" fmla="*/ 871418 w 2623470"/>
              <a:gd name="connsiteY2" fmla="*/ 552450 h 945303"/>
              <a:gd name="connsiteX3" fmla="*/ 2623470 w 2623470"/>
              <a:gd name="connsiteY3" fmla="*/ 945302 h 945303"/>
              <a:gd name="connsiteX4" fmla="*/ 0 w 2623470"/>
              <a:gd name="connsiteY4" fmla="*/ 945303 h 945303"/>
              <a:gd name="connsiteX0" fmla="*/ 0 w 2623470"/>
              <a:gd name="connsiteY0" fmla="*/ 392853 h 392853"/>
              <a:gd name="connsiteX1" fmla="*/ 871418 w 2623470"/>
              <a:gd name="connsiteY1" fmla="*/ 0 h 392853"/>
              <a:gd name="connsiteX2" fmla="*/ 2623470 w 2623470"/>
              <a:gd name="connsiteY2" fmla="*/ 392852 h 392853"/>
              <a:gd name="connsiteX3" fmla="*/ 0 w 2623470"/>
              <a:gd name="connsiteY3" fmla="*/ 392853 h 392853"/>
              <a:gd name="connsiteX0" fmla="*/ 0 w 2623470"/>
              <a:gd name="connsiteY0" fmla="*/ 1564428 h 1564428"/>
              <a:gd name="connsiteX1" fmla="*/ 1848588 w 2623470"/>
              <a:gd name="connsiteY1" fmla="*/ 0 h 1564428"/>
              <a:gd name="connsiteX2" fmla="*/ 2623470 w 2623470"/>
              <a:gd name="connsiteY2" fmla="*/ 1564427 h 1564428"/>
              <a:gd name="connsiteX3" fmla="*/ 0 w 2623470"/>
              <a:gd name="connsiteY3" fmla="*/ 1564428 h 156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3470" h="1564428">
                <a:moveTo>
                  <a:pt x="0" y="1564428"/>
                </a:moveTo>
                <a:lnTo>
                  <a:pt x="1848588" y="0"/>
                </a:lnTo>
                <a:lnTo>
                  <a:pt x="2623470" y="1564427"/>
                </a:lnTo>
                <a:lnTo>
                  <a:pt x="0" y="1564428"/>
                </a:lnTo>
                <a:close/>
              </a:path>
            </a:pathLst>
          </a:cu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70" y="2787264"/>
            <a:ext cx="3800475" cy="3626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사다리꼴[T] 10"/>
          <p:cNvSpPr/>
          <p:nvPr/>
        </p:nvSpPr>
        <p:spPr>
          <a:xfrm flipH="1">
            <a:off x="5162369" y="2245186"/>
            <a:ext cx="3721280" cy="542078"/>
          </a:xfrm>
          <a:custGeom>
            <a:avLst/>
            <a:gdLst>
              <a:gd name="connsiteX0" fmla="*/ 0 w 2725070"/>
              <a:gd name="connsiteY0" fmla="*/ 1156969 h 1156969"/>
              <a:gd name="connsiteX1" fmla="*/ 1362535 w 2725070"/>
              <a:gd name="connsiteY1" fmla="*/ 0 h 1156969"/>
              <a:gd name="connsiteX2" fmla="*/ 1362535 w 2725070"/>
              <a:gd name="connsiteY2" fmla="*/ 0 h 1156969"/>
              <a:gd name="connsiteX3" fmla="*/ 2725070 w 2725070"/>
              <a:gd name="connsiteY3" fmla="*/ 1156969 h 1156969"/>
              <a:gd name="connsiteX4" fmla="*/ 0 w 2725070"/>
              <a:gd name="connsiteY4" fmla="*/ 1156969 h 1156969"/>
              <a:gd name="connsiteX0" fmla="*/ 0 w 2691203"/>
              <a:gd name="connsiteY0" fmla="*/ 1156969 h 1156969"/>
              <a:gd name="connsiteX1" fmla="*/ 1362535 w 2691203"/>
              <a:gd name="connsiteY1" fmla="*/ 0 h 1156969"/>
              <a:gd name="connsiteX2" fmla="*/ 1362535 w 2691203"/>
              <a:gd name="connsiteY2" fmla="*/ 0 h 1156969"/>
              <a:gd name="connsiteX3" fmla="*/ 2691203 w 2691203"/>
              <a:gd name="connsiteY3" fmla="*/ 945302 h 1156969"/>
              <a:gd name="connsiteX4" fmla="*/ 0 w 2691203"/>
              <a:gd name="connsiteY4" fmla="*/ 1156969 h 1156969"/>
              <a:gd name="connsiteX0" fmla="*/ 0 w 2623470"/>
              <a:gd name="connsiteY0" fmla="*/ 945303 h 945303"/>
              <a:gd name="connsiteX1" fmla="*/ 1294802 w 2623470"/>
              <a:gd name="connsiteY1" fmla="*/ 0 h 945303"/>
              <a:gd name="connsiteX2" fmla="*/ 1294802 w 2623470"/>
              <a:gd name="connsiteY2" fmla="*/ 0 h 945303"/>
              <a:gd name="connsiteX3" fmla="*/ 2623470 w 2623470"/>
              <a:gd name="connsiteY3" fmla="*/ 945302 h 945303"/>
              <a:gd name="connsiteX4" fmla="*/ 0 w 2623470"/>
              <a:gd name="connsiteY4" fmla="*/ 945303 h 945303"/>
              <a:gd name="connsiteX0" fmla="*/ 0 w 2623470"/>
              <a:gd name="connsiteY0" fmla="*/ 945303 h 945303"/>
              <a:gd name="connsiteX1" fmla="*/ 1294802 w 2623470"/>
              <a:gd name="connsiteY1" fmla="*/ 0 h 945303"/>
              <a:gd name="connsiteX2" fmla="*/ 871418 w 2623470"/>
              <a:gd name="connsiteY2" fmla="*/ 552450 h 945303"/>
              <a:gd name="connsiteX3" fmla="*/ 2623470 w 2623470"/>
              <a:gd name="connsiteY3" fmla="*/ 945302 h 945303"/>
              <a:gd name="connsiteX4" fmla="*/ 0 w 2623470"/>
              <a:gd name="connsiteY4" fmla="*/ 945303 h 945303"/>
              <a:gd name="connsiteX0" fmla="*/ 0 w 2623470"/>
              <a:gd name="connsiteY0" fmla="*/ 392853 h 392853"/>
              <a:gd name="connsiteX1" fmla="*/ 871418 w 2623470"/>
              <a:gd name="connsiteY1" fmla="*/ 0 h 392853"/>
              <a:gd name="connsiteX2" fmla="*/ 2623470 w 2623470"/>
              <a:gd name="connsiteY2" fmla="*/ 392852 h 392853"/>
              <a:gd name="connsiteX3" fmla="*/ 0 w 2623470"/>
              <a:gd name="connsiteY3" fmla="*/ 392853 h 392853"/>
              <a:gd name="connsiteX0" fmla="*/ 0 w 2623470"/>
              <a:gd name="connsiteY0" fmla="*/ 1564428 h 1564428"/>
              <a:gd name="connsiteX1" fmla="*/ 1848588 w 2623470"/>
              <a:gd name="connsiteY1" fmla="*/ 0 h 1564428"/>
              <a:gd name="connsiteX2" fmla="*/ 2623470 w 2623470"/>
              <a:gd name="connsiteY2" fmla="*/ 1564427 h 1564428"/>
              <a:gd name="connsiteX3" fmla="*/ 0 w 2623470"/>
              <a:gd name="connsiteY3" fmla="*/ 1564428 h 1564428"/>
              <a:gd name="connsiteX0" fmla="*/ 0 w 2623470"/>
              <a:gd name="connsiteY0" fmla="*/ 542078 h 542078"/>
              <a:gd name="connsiteX1" fmla="*/ 1262141 w 2623470"/>
              <a:gd name="connsiteY1" fmla="*/ 0 h 542078"/>
              <a:gd name="connsiteX2" fmla="*/ 2623470 w 2623470"/>
              <a:gd name="connsiteY2" fmla="*/ 542077 h 542078"/>
              <a:gd name="connsiteX3" fmla="*/ 0 w 2623470"/>
              <a:gd name="connsiteY3" fmla="*/ 542078 h 54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3470" h="542078">
                <a:moveTo>
                  <a:pt x="0" y="542078"/>
                </a:moveTo>
                <a:lnTo>
                  <a:pt x="1262141" y="0"/>
                </a:lnTo>
                <a:lnTo>
                  <a:pt x="2623470" y="542077"/>
                </a:lnTo>
                <a:lnTo>
                  <a:pt x="0" y="542078"/>
                </a:lnTo>
                <a:close/>
              </a:path>
            </a:pathLst>
          </a:cu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96109" y="2808856"/>
            <a:ext cx="676381" cy="1993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꺾인 연결선 6"/>
          <p:cNvCxnSpPr/>
          <p:nvPr/>
        </p:nvCxnSpPr>
        <p:spPr>
          <a:xfrm flipV="1">
            <a:off x="533400" y="2202180"/>
            <a:ext cx="5897880" cy="90678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420320" y="1936792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840698" y="1929172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066836" y="5372100"/>
            <a:ext cx="1330403" cy="114260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8095537" y="5783580"/>
            <a:ext cx="294083" cy="99020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752672" y="2472216"/>
            <a:ext cx="1999877" cy="87000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752672" y="2669328"/>
            <a:ext cx="1999877" cy="7451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752672" y="3120516"/>
            <a:ext cx="1999877" cy="7451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745570" y="3378996"/>
            <a:ext cx="1999877" cy="7451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4112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/>
          <a:stretch/>
        </p:blipFill>
        <p:spPr bwMode="auto">
          <a:xfrm>
            <a:off x="0" y="1732"/>
            <a:ext cx="5455919" cy="688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55919" y="4640704"/>
            <a:ext cx="4061256" cy="71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6200586" y="5535464"/>
            <a:ext cx="254223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-79917" y="1732"/>
            <a:ext cx="5535835" cy="6885384"/>
          </a:xfrm>
          <a:prstGeom prst="rect">
            <a:avLst/>
          </a:prstGeom>
          <a:solidFill>
            <a:schemeClr val="bg1">
              <a:alpha val="21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264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02476" y="3006369"/>
            <a:ext cx="351039" cy="3915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350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114683" y="3005650"/>
            <a:ext cx="138832" cy="391853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350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 rot="10800000">
            <a:off x="6942974" y="3019783"/>
            <a:ext cx="351039" cy="3915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350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5976" y="3120870"/>
            <a:ext cx="4342856" cy="331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lnSpc>
                <a:spcPts val="1650"/>
              </a:lnSpc>
            </a:pPr>
            <a:r>
              <a:rPr lang="en-US" altLang="ko-KR" sz="2700" b="1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2022-2</a:t>
            </a:r>
            <a:r>
              <a:rPr lang="ko-KR" altLang="en-US" sz="2700" b="1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학기 현장실습 일정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948011" y="3023236"/>
            <a:ext cx="138832" cy="391853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350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33" y="857251"/>
            <a:ext cx="10715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04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5151" y="1375314"/>
            <a:ext cx="4320480" cy="2585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 defTabSz="685800">
              <a:lnSpc>
                <a:spcPct val="80000"/>
              </a:lnSpc>
            </a:pPr>
            <a:r>
              <a:rPr lang="ko-KR" altLang="en-US" sz="2100" b="1" spc="-225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5B9BD5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100" b="1" spc="-225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4546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2022</a:t>
            </a:r>
            <a:r>
              <a:rPr lang="ko-KR" altLang="en-US" sz="2100" b="1" spc="-225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4546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학년도 </a:t>
            </a:r>
            <a:r>
              <a:rPr lang="en-US" altLang="ko-KR" sz="2100" b="1" spc="-225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4546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100" b="1" spc="-225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44546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학기 현장실습 일정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7" y="870048"/>
            <a:ext cx="10715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0640D0CF-8386-4670-99F6-AE99850B3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978653"/>
              </p:ext>
            </p:extLst>
          </p:nvPr>
        </p:nvGraphicFramePr>
        <p:xfrm>
          <a:off x="468924" y="1748894"/>
          <a:ext cx="8340969" cy="5035710"/>
        </p:xfrm>
        <a:graphic>
          <a:graphicData uri="http://schemas.openxmlformats.org/drawingml/2006/table">
            <a:tbl>
              <a:tblPr/>
              <a:tblGrid>
                <a:gridCol w="2066624">
                  <a:extLst>
                    <a:ext uri="{9D8B030D-6E8A-4147-A177-3AD203B41FA5}">
                      <a16:colId xmlns:a16="http://schemas.microsoft.com/office/drawing/2014/main" val="4044998877"/>
                    </a:ext>
                  </a:extLst>
                </a:gridCol>
                <a:gridCol w="4179359">
                  <a:extLst>
                    <a:ext uri="{9D8B030D-6E8A-4147-A177-3AD203B41FA5}">
                      <a16:colId xmlns:a16="http://schemas.microsoft.com/office/drawing/2014/main" val="550271115"/>
                    </a:ext>
                  </a:extLst>
                </a:gridCol>
                <a:gridCol w="2094986">
                  <a:extLst>
                    <a:ext uri="{9D8B030D-6E8A-4147-A177-3AD203B41FA5}">
                      <a16:colId xmlns:a16="http://schemas.microsoft.com/office/drawing/2014/main" val="3711408004"/>
                    </a:ext>
                  </a:extLst>
                </a:gridCol>
              </a:tblGrid>
              <a:tr h="4156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일정</a:t>
                      </a: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주요 내용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담당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166967"/>
                  </a:ext>
                </a:extLst>
              </a:tr>
              <a:tr h="454723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07.22.(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금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 ~ 08.02.(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화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기관 신청기간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782485"/>
                  </a:ext>
                </a:extLst>
              </a:tr>
              <a:tr h="454723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08.03.(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수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 ~ 08.09.(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화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학생 신청기간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145498"/>
                  </a:ext>
                </a:extLst>
              </a:tr>
              <a:tr h="454723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08.10.(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수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 ~ 08.17(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수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학생 선발기간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기관</a:t>
                      </a:r>
                      <a:r>
                        <a:rPr lang="ko-KR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→ 학생</a:t>
                      </a:r>
                      <a:endParaRPr lang="en-US" altLang="ko-KR" sz="1200" b="0" i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kern="120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i="0" kern="120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기관에서 학생에게 개별연락</a:t>
                      </a:r>
                      <a:r>
                        <a:rPr lang="en-US" altLang="ko-KR" sz="1200" b="0" i="0" kern="120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541391"/>
                  </a:ext>
                </a:extLst>
              </a:tr>
              <a:tr h="463243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08.18.(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목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)~ 08.24.(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수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수강신청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LINC3.0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사업단</a:t>
                      </a:r>
                      <a:r>
                        <a:rPr lang="ko-KR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 → </a:t>
                      </a:r>
                      <a:r>
                        <a:rPr lang="ko-KR" altLang="en-US" sz="1200" b="0" i="0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교무팀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161208"/>
                  </a:ext>
                </a:extLst>
              </a:tr>
              <a:tr h="463243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08.25.(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목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)~ 08.31.(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수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온라인 사전직무교육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상해보험 가입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학생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LINC3.0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사업단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828316"/>
                  </a:ext>
                </a:extLst>
              </a:tr>
              <a:tr h="454723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09.01.(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목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 ~ 12.26.(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월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현장실습 진행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251496"/>
                  </a:ext>
                </a:extLst>
              </a:tr>
              <a:tr h="14557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u="sng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실습기간 종료 후 일주일 내</a:t>
                      </a:r>
                      <a:endParaRPr lang="en-US" altLang="ko-KR" sz="1200" b="0" u="sng" kern="0" spc="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/>
                      <a:r>
                        <a:rPr lang="ko-KR" altLang="en-US" sz="1200" b="0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학생</a:t>
                      </a:r>
                      <a:r>
                        <a:rPr lang="en-US" altLang="ko-KR" sz="1200" b="0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200" b="0" kern="120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실습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일지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종합보고서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실습후기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설문조사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온라인업로드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b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</a:br>
                      <a:r>
                        <a:rPr lang="ko-KR" altLang="en-US" sz="1200" b="0" kern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기관 </a:t>
                      </a:r>
                      <a:r>
                        <a:rPr lang="en-US" altLang="ko-KR" sz="1200" b="0" kern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: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출석부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기관평가서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설문조사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온라인업로드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※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학생은 실습일지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기관은 출석부를 국민대학교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k·Startrack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홈페이지에서 실습진행 중 매일 입력 해야함</a:t>
                      </a:r>
                      <a:endParaRPr lang="en-US" altLang="ko-KR" sz="1200" b="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0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(※ </a:t>
                      </a:r>
                      <a:r>
                        <a:rPr lang="ko-KR" altLang="en-US" sz="1200" b="0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제출 기한 엄수</a:t>
                      </a:r>
                      <a:r>
                        <a:rPr lang="en-US" altLang="ko-KR" sz="1200" b="0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200" b="0" kern="0" spc="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학생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기관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단과대학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05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9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53" y="577560"/>
            <a:ext cx="6535301" cy="4527840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55600" y="211667"/>
            <a:ext cx="1151467" cy="39793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81634" y="148279"/>
            <a:ext cx="1183099" cy="43592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1074" y="84460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현장실습 홈페이지 로그인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56773" y="123754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1611278" y="1841160"/>
            <a:ext cx="2175862" cy="7420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/>
            <a:endParaRPr lang="en-US" altLang="ko-KR" sz="900" b="1" dirty="0">
              <a:solidFill>
                <a:schemeClr val="tx1"/>
              </a:solidFill>
              <a:latin typeface="+mj-ea"/>
            </a:endParaRPr>
          </a:p>
          <a:p>
            <a:pPr fontAlgn="base"/>
            <a:r>
              <a:rPr lang="en-US" altLang="ko-KR" sz="900" b="1" dirty="0">
                <a:solidFill>
                  <a:schemeClr val="tx1"/>
                </a:solidFill>
                <a:latin typeface="+mj-ea"/>
              </a:rPr>
              <a:t>          </a:t>
            </a:r>
          </a:p>
          <a:p>
            <a:pPr fontAlgn="base"/>
            <a:r>
              <a:rPr lang="en-US" altLang="ko-KR" sz="900" b="1" dirty="0">
                <a:solidFill>
                  <a:schemeClr val="tx1"/>
                </a:solidFill>
                <a:latin typeface="+mj-ea"/>
              </a:rPr>
              <a:t>          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① 현장실습 온라인시스템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</a:rPr>
              <a:t>(k-startrack.kookmin.ac.kr) 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접속</a:t>
            </a:r>
            <a:endParaRPr lang="en-US" altLang="ko-KR" sz="1000" b="1" dirty="0">
              <a:solidFill>
                <a:schemeClr val="tx1"/>
              </a:solidFill>
              <a:latin typeface="+mj-ea"/>
            </a:endParaRPr>
          </a:p>
          <a:p>
            <a:pPr fontAlgn="base"/>
            <a:endParaRPr lang="en-US" altLang="ko-KR" sz="1000" b="1" dirty="0">
              <a:solidFill>
                <a:schemeClr val="tx1"/>
              </a:solidFill>
              <a:latin typeface="+mj-ea"/>
            </a:endParaRPr>
          </a:p>
          <a:p>
            <a:pPr fontAlgn="base"/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         ② 국민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</a:rPr>
              <a:t>ON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포털 아이디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비밀번호로 로그인</a:t>
            </a:r>
            <a:endParaRPr lang="en-US" altLang="ko-KR" sz="1000" b="1" dirty="0">
              <a:solidFill>
                <a:schemeClr val="tx1"/>
              </a:solidFill>
              <a:latin typeface="+mj-ea"/>
            </a:endParaRPr>
          </a:p>
          <a:p>
            <a:pPr fontAlgn="base"/>
            <a:endParaRPr lang="en-US" altLang="ko-KR" sz="900" b="1" dirty="0">
              <a:solidFill>
                <a:schemeClr val="tx1"/>
              </a:solidFill>
              <a:latin typeface="+mj-ea"/>
            </a:endParaRPr>
          </a:p>
          <a:p>
            <a:pPr fontAlgn="base"/>
            <a:r>
              <a:rPr lang="ko-KR" altLang="en-US" sz="900" b="1" dirty="0">
                <a:solidFill>
                  <a:schemeClr val="tx1"/>
                </a:solidFill>
                <a:latin typeface="+mj-ea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22679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" y="604644"/>
            <a:ext cx="8963593" cy="443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이력서 작성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endParaRPr lang="en-US" altLang="ko-KR" sz="900" b="1" dirty="0">
              <a:solidFill>
                <a:schemeClr val="tx1"/>
              </a:solidFill>
              <a:latin typeface="+mj-ea"/>
            </a:endParaRPr>
          </a:p>
          <a:p>
            <a:pPr lvl="0">
              <a:lnSpc>
                <a:spcPts val="1500"/>
              </a:lnSpc>
            </a:pPr>
            <a:r>
              <a:rPr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      ① 로그인 이후 왼쪽 하단의 현장실습 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  <a:ea typeface="+mj-ea"/>
              </a:rPr>
              <a:t>-&gt; LINC3.0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사업단 클릭</a:t>
            </a:r>
            <a:endParaRPr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0">
              <a:lnSpc>
                <a:spcPts val="1500"/>
              </a:lnSpc>
            </a:pPr>
            <a:endParaRPr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0">
              <a:lnSpc>
                <a:spcPts val="15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+mj-ea"/>
                <a:ea typeface="+mj-ea"/>
              </a:rPr>
              <a:t>     </a:t>
            </a:r>
            <a:r>
              <a:rPr lang="ko-KR" altLang="en-US" sz="1000" b="1" dirty="0">
                <a:solidFill>
                  <a:prstClr val="black"/>
                </a:solidFill>
                <a:latin typeface="+mj-ea"/>
                <a:ea typeface="+mj-ea"/>
              </a:rPr>
              <a:t> ② 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이력서관리 클릭 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  <a:ea typeface="+mj-ea"/>
              </a:rPr>
              <a:t>-&gt; 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기존 이력서 내용이 없는 경우 빈칸 내용 작성 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  <a:ea typeface="+mj-ea"/>
              </a:rPr>
              <a:t>-&gt; 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저장버튼</a:t>
            </a:r>
            <a:endParaRPr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0">
              <a:lnSpc>
                <a:spcPts val="1500"/>
              </a:lnSpc>
            </a:pPr>
            <a:r>
              <a:rPr lang="en-US" altLang="ko-KR" sz="1000" b="1" dirty="0">
                <a:solidFill>
                  <a:schemeClr val="tx1"/>
                </a:solidFill>
                <a:latin typeface="+mj-ea"/>
                <a:ea typeface="+mj-ea"/>
              </a:rPr>
              <a:t>                                -&gt; 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기존 이력서 내용이 있는 경우 추가 버튼 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  <a:ea typeface="+mj-ea"/>
              </a:rPr>
              <a:t>-&gt; 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빈칸 내용 작성 후 저장</a:t>
            </a:r>
            <a:endParaRPr lang="en-US" altLang="ko-KR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5324" b="44759"/>
          <a:stretch/>
        </p:blipFill>
        <p:spPr bwMode="auto">
          <a:xfrm>
            <a:off x="1395886" y="1541052"/>
            <a:ext cx="3640935" cy="3091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77059" y="1691640"/>
            <a:ext cx="455401" cy="2057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55133"/>
          <a:stretch/>
        </p:blipFill>
        <p:spPr bwMode="auto">
          <a:xfrm>
            <a:off x="5303118" y="1501140"/>
            <a:ext cx="3627521" cy="316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꺾인 연결선 6"/>
          <p:cNvCxnSpPr>
            <a:stCxn id="1027" idx="2"/>
            <a:endCxn id="15" idx="0"/>
          </p:cNvCxnSpPr>
          <p:nvPr/>
        </p:nvCxnSpPr>
        <p:spPr>
          <a:xfrm rot="5400000" flipH="1" flipV="1">
            <a:off x="3600706" y="1116787"/>
            <a:ext cx="3131820" cy="3900525"/>
          </a:xfrm>
          <a:prstGeom prst="bentConnector5">
            <a:avLst>
              <a:gd name="adj1" fmla="val -7299"/>
              <a:gd name="adj2" fmla="val 50086"/>
              <a:gd name="adj3" fmla="val 107299"/>
            </a:avLst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사다리꼴[T] 10"/>
          <p:cNvSpPr/>
          <p:nvPr/>
        </p:nvSpPr>
        <p:spPr>
          <a:xfrm>
            <a:off x="2571750" y="1223999"/>
            <a:ext cx="5728970" cy="573688"/>
          </a:xfrm>
          <a:custGeom>
            <a:avLst/>
            <a:gdLst>
              <a:gd name="connsiteX0" fmla="*/ 0 w 5194300"/>
              <a:gd name="connsiteY0" fmla="*/ 1455177 h 1455177"/>
              <a:gd name="connsiteX1" fmla="*/ 2597150 w 5194300"/>
              <a:gd name="connsiteY1" fmla="*/ 0 h 1455177"/>
              <a:gd name="connsiteX2" fmla="*/ 2597150 w 5194300"/>
              <a:gd name="connsiteY2" fmla="*/ 0 h 1455177"/>
              <a:gd name="connsiteX3" fmla="*/ 5194300 w 5194300"/>
              <a:gd name="connsiteY3" fmla="*/ 1455177 h 1455177"/>
              <a:gd name="connsiteX4" fmla="*/ 0 w 5194300"/>
              <a:gd name="connsiteY4" fmla="*/ 1455177 h 1455177"/>
              <a:gd name="connsiteX0" fmla="*/ 0 w 5728970"/>
              <a:gd name="connsiteY0" fmla="*/ 1455177 h 1455177"/>
              <a:gd name="connsiteX1" fmla="*/ 2597150 w 5728970"/>
              <a:gd name="connsiteY1" fmla="*/ 0 h 1455177"/>
              <a:gd name="connsiteX2" fmla="*/ 5728970 w 5728970"/>
              <a:gd name="connsiteY2" fmla="*/ 457200 h 1455177"/>
              <a:gd name="connsiteX3" fmla="*/ 5194300 w 5728970"/>
              <a:gd name="connsiteY3" fmla="*/ 1455177 h 1455177"/>
              <a:gd name="connsiteX4" fmla="*/ 0 w 5728970"/>
              <a:gd name="connsiteY4" fmla="*/ 1455177 h 1455177"/>
              <a:gd name="connsiteX0" fmla="*/ 0 w 5728970"/>
              <a:gd name="connsiteY0" fmla="*/ 997977 h 997977"/>
              <a:gd name="connsiteX1" fmla="*/ 5728970 w 5728970"/>
              <a:gd name="connsiteY1" fmla="*/ 0 h 997977"/>
              <a:gd name="connsiteX2" fmla="*/ 5194300 w 5728970"/>
              <a:gd name="connsiteY2" fmla="*/ 997977 h 997977"/>
              <a:gd name="connsiteX3" fmla="*/ 0 w 5728970"/>
              <a:gd name="connsiteY3" fmla="*/ 997977 h 99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8970" h="997977">
                <a:moveTo>
                  <a:pt x="0" y="997977"/>
                </a:moveTo>
                <a:lnTo>
                  <a:pt x="5728970" y="0"/>
                </a:lnTo>
                <a:lnTo>
                  <a:pt x="5194300" y="997977"/>
                </a:lnTo>
                <a:lnTo>
                  <a:pt x="0" y="997977"/>
                </a:lnTo>
                <a:close/>
              </a:path>
            </a:pathLst>
          </a:cu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815770" y="4460580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979920" y="4553120"/>
            <a:ext cx="293050" cy="13605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8580" y="1632292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544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4" y="628446"/>
            <a:ext cx="8580226" cy="443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자기소개서 작성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b="1" dirty="0">
                <a:solidFill>
                  <a:schemeClr val="tx1"/>
                </a:solidFill>
                <a:latin typeface="+mj-ea"/>
              </a:rPr>
              <a:t>        </a:t>
            </a:r>
            <a:endParaRPr lang="en-US" altLang="ko-KR" sz="900" b="1" dirty="0">
              <a:solidFill>
                <a:schemeClr val="tx1"/>
              </a:solidFill>
              <a:latin typeface="+mj-ea"/>
            </a:endParaRPr>
          </a:p>
          <a:p>
            <a:pPr lvl="0">
              <a:lnSpc>
                <a:spcPts val="1500"/>
              </a:lnSpc>
            </a:pPr>
            <a:r>
              <a:rPr lang="en-US" altLang="ko-KR" sz="1000" b="1" dirty="0">
                <a:solidFill>
                  <a:schemeClr val="tx1"/>
                </a:solidFill>
                <a:latin typeface="+mj-ea"/>
              </a:rPr>
              <a:t>      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① 로그인 이후 왼쪽 하단의 현장실습 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</a:rPr>
              <a:t>-&gt; LINC3.0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사업단 클릭</a:t>
            </a:r>
            <a:endParaRPr lang="en-US" altLang="ko-KR" sz="1000" b="1" dirty="0">
              <a:solidFill>
                <a:schemeClr val="tx1"/>
              </a:solidFill>
              <a:latin typeface="+mj-ea"/>
            </a:endParaRPr>
          </a:p>
          <a:p>
            <a:pPr lvl="0">
              <a:lnSpc>
                <a:spcPts val="1500"/>
              </a:lnSpc>
            </a:pPr>
            <a:endParaRPr lang="en-US" altLang="ko-KR" sz="1000" b="1" dirty="0">
              <a:solidFill>
                <a:schemeClr val="tx1"/>
              </a:solidFill>
              <a:latin typeface="+mj-ea"/>
            </a:endParaRPr>
          </a:p>
          <a:p>
            <a:pPr lvl="0">
              <a:lnSpc>
                <a:spcPts val="15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+mj-ea"/>
              </a:rPr>
              <a:t>     </a:t>
            </a:r>
            <a:r>
              <a:rPr lang="ko-KR" altLang="en-US" sz="1000" b="1" dirty="0">
                <a:solidFill>
                  <a:prstClr val="black"/>
                </a:solidFill>
                <a:latin typeface="+mj-ea"/>
              </a:rPr>
              <a:t> ② 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자기소개서관리 클릭 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</a:rPr>
              <a:t>-&gt; 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기존 자기소개서 내용이 없는 경우 빈칸 내용 작성 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</a:rPr>
              <a:t>-&gt; 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저장버튼</a:t>
            </a:r>
            <a:endParaRPr lang="en-US" altLang="ko-KR" sz="1000" b="1" dirty="0">
              <a:solidFill>
                <a:schemeClr val="tx1"/>
              </a:solidFill>
              <a:latin typeface="+mj-ea"/>
            </a:endParaRPr>
          </a:p>
          <a:p>
            <a:pPr lvl="0">
              <a:lnSpc>
                <a:spcPts val="1500"/>
              </a:lnSpc>
            </a:pPr>
            <a:r>
              <a:rPr lang="en-US" altLang="ko-KR" sz="1000" b="1" dirty="0">
                <a:solidFill>
                  <a:schemeClr val="tx1"/>
                </a:solidFill>
                <a:latin typeface="+mj-ea"/>
              </a:rPr>
              <a:t>                                      -&gt; 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기존 자기소개서 내용이 있는 경우 추가 버튼 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</a:rPr>
              <a:t>-&gt; 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빈칸 내용 작성 후 저장</a:t>
            </a:r>
            <a:endParaRPr lang="en-US" altLang="ko-KR" sz="1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84659" y="185501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 t="26251" b="1"/>
          <a:stretch/>
        </p:blipFill>
        <p:spPr bwMode="auto">
          <a:xfrm>
            <a:off x="2540001" y="1955801"/>
            <a:ext cx="5283200" cy="2352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사다리꼴[T] 10"/>
          <p:cNvSpPr/>
          <p:nvPr/>
        </p:nvSpPr>
        <p:spPr>
          <a:xfrm>
            <a:off x="2571749" y="1267813"/>
            <a:ext cx="5541509" cy="687988"/>
          </a:xfrm>
          <a:custGeom>
            <a:avLst/>
            <a:gdLst>
              <a:gd name="connsiteX0" fmla="*/ 0 w 5194300"/>
              <a:gd name="connsiteY0" fmla="*/ 1455177 h 1455177"/>
              <a:gd name="connsiteX1" fmla="*/ 2597150 w 5194300"/>
              <a:gd name="connsiteY1" fmla="*/ 0 h 1455177"/>
              <a:gd name="connsiteX2" fmla="*/ 2597150 w 5194300"/>
              <a:gd name="connsiteY2" fmla="*/ 0 h 1455177"/>
              <a:gd name="connsiteX3" fmla="*/ 5194300 w 5194300"/>
              <a:gd name="connsiteY3" fmla="*/ 1455177 h 1455177"/>
              <a:gd name="connsiteX4" fmla="*/ 0 w 5194300"/>
              <a:gd name="connsiteY4" fmla="*/ 1455177 h 1455177"/>
              <a:gd name="connsiteX0" fmla="*/ 0 w 5728970"/>
              <a:gd name="connsiteY0" fmla="*/ 1455177 h 1455177"/>
              <a:gd name="connsiteX1" fmla="*/ 2597150 w 5728970"/>
              <a:gd name="connsiteY1" fmla="*/ 0 h 1455177"/>
              <a:gd name="connsiteX2" fmla="*/ 5728970 w 5728970"/>
              <a:gd name="connsiteY2" fmla="*/ 457200 h 1455177"/>
              <a:gd name="connsiteX3" fmla="*/ 5194300 w 5728970"/>
              <a:gd name="connsiteY3" fmla="*/ 1455177 h 1455177"/>
              <a:gd name="connsiteX4" fmla="*/ 0 w 5728970"/>
              <a:gd name="connsiteY4" fmla="*/ 1455177 h 1455177"/>
              <a:gd name="connsiteX0" fmla="*/ 0 w 5728970"/>
              <a:gd name="connsiteY0" fmla="*/ 997977 h 997977"/>
              <a:gd name="connsiteX1" fmla="*/ 5728970 w 5728970"/>
              <a:gd name="connsiteY1" fmla="*/ 0 h 997977"/>
              <a:gd name="connsiteX2" fmla="*/ 5194300 w 5728970"/>
              <a:gd name="connsiteY2" fmla="*/ 997977 h 997977"/>
              <a:gd name="connsiteX3" fmla="*/ 0 w 5728970"/>
              <a:gd name="connsiteY3" fmla="*/ 997977 h 997977"/>
              <a:gd name="connsiteX0" fmla="*/ 0 w 5487670"/>
              <a:gd name="connsiteY0" fmla="*/ 1196811 h 1196811"/>
              <a:gd name="connsiteX1" fmla="*/ 5487670 w 5487670"/>
              <a:gd name="connsiteY1" fmla="*/ 0 h 1196811"/>
              <a:gd name="connsiteX2" fmla="*/ 5194300 w 5487670"/>
              <a:gd name="connsiteY2" fmla="*/ 1196811 h 1196811"/>
              <a:gd name="connsiteX3" fmla="*/ 0 w 5487670"/>
              <a:gd name="connsiteY3" fmla="*/ 1196811 h 119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7670" h="1196811">
                <a:moveTo>
                  <a:pt x="0" y="1196811"/>
                </a:moveTo>
                <a:lnTo>
                  <a:pt x="5487670" y="0"/>
                </a:lnTo>
                <a:lnTo>
                  <a:pt x="5194300" y="1196811"/>
                </a:lnTo>
                <a:lnTo>
                  <a:pt x="0" y="1196811"/>
                </a:lnTo>
                <a:close/>
              </a:path>
            </a:pathLst>
          </a:cu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895640" y="410231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059790" y="4194855"/>
            <a:ext cx="293050" cy="13605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24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364" y="664045"/>
            <a:ext cx="5512437" cy="4229231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405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서약서 및 개인정보 제공 동의서 작성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en-US" altLang="ko-KR" sz="900" b="1" dirty="0">
                <a:solidFill>
                  <a:schemeClr val="tx1"/>
                </a:solidFill>
                <a:latin typeface="+mj-ea"/>
              </a:rPr>
              <a:t> </a:t>
            </a:r>
          </a:p>
          <a:p>
            <a:pPr lvl="0">
              <a:lnSpc>
                <a:spcPts val="1500"/>
              </a:lnSpc>
            </a:pPr>
            <a:r>
              <a:rPr lang="en-US" altLang="ko-KR" sz="900" b="1" dirty="0">
                <a:solidFill>
                  <a:schemeClr val="tx1"/>
                </a:solidFill>
                <a:latin typeface="+mj-ea"/>
              </a:rPr>
              <a:t>       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① </a:t>
            </a:r>
            <a:r>
              <a:rPr lang="ko-KR" altLang="en-US" sz="1000" b="1" dirty="0">
                <a:solidFill>
                  <a:prstClr val="black"/>
                </a:solidFill>
                <a:latin typeface="+mn-ea"/>
              </a:rPr>
              <a:t>서약서 관리 클릭</a:t>
            </a:r>
            <a:endParaRPr lang="en-US" altLang="ko-KR" sz="1000" b="1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1000" b="1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1000" b="1" dirty="0">
                <a:solidFill>
                  <a:prstClr val="black"/>
                </a:solidFill>
                <a:latin typeface="+mj-ea"/>
              </a:rPr>
              <a:t>      ② 현장실습 참여 서약서 내용 동의 체크박스 클릭</a:t>
            </a:r>
            <a:r>
              <a:rPr lang="en-US" altLang="ko-KR" sz="1000" b="1" dirty="0">
                <a:solidFill>
                  <a:prstClr val="black"/>
                </a:solidFill>
                <a:latin typeface="+mj-ea"/>
              </a:rPr>
              <a:t> </a:t>
            </a:r>
          </a:p>
          <a:p>
            <a:pPr lvl="0">
              <a:lnSpc>
                <a:spcPts val="1500"/>
              </a:lnSpc>
            </a:pPr>
            <a:endParaRPr lang="en-US" altLang="ko-KR" sz="1000" b="1" dirty="0">
              <a:solidFill>
                <a:prstClr val="black"/>
              </a:solidFill>
              <a:latin typeface="+mj-ea"/>
            </a:endParaRPr>
          </a:p>
          <a:p>
            <a:pPr>
              <a:lnSpc>
                <a:spcPts val="1500"/>
              </a:lnSpc>
            </a:pPr>
            <a:r>
              <a:rPr lang="en-US" altLang="ko-KR" sz="1000" b="1" dirty="0">
                <a:solidFill>
                  <a:prstClr val="black"/>
                </a:solidFill>
                <a:latin typeface="+mj-ea"/>
              </a:rPr>
              <a:t>      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③  개인정보 제공 동의서 체크박스 클릭 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</a:rPr>
              <a:t>-&gt; 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저장 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</a:rPr>
              <a:t>-&gt; </a:t>
            </a:r>
            <a:r>
              <a:rPr lang="ko-KR" altLang="en-US" sz="1000" b="1" dirty="0">
                <a:solidFill>
                  <a:prstClr val="black"/>
                </a:solidFill>
                <a:latin typeface="+mn-ea"/>
              </a:rPr>
              <a:t>동의가 완료 메시지 출력</a:t>
            </a:r>
            <a:endParaRPr lang="en-US" altLang="ko-KR" sz="1000" b="1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1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650868" y="2649340"/>
            <a:ext cx="1648082" cy="2553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448502" y="1937160"/>
            <a:ext cx="158272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1618364" y="2040892"/>
            <a:ext cx="676381" cy="1993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480100" y="251735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49" y="2811780"/>
            <a:ext cx="3945123" cy="2594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꺾인 연결선 6"/>
          <p:cNvCxnSpPr/>
          <p:nvPr/>
        </p:nvCxnSpPr>
        <p:spPr>
          <a:xfrm>
            <a:off x="2865120" y="2956560"/>
            <a:ext cx="3086100" cy="150876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3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계좌 관리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endParaRPr lang="en-US" altLang="ko-KR" sz="900" b="1" dirty="0">
              <a:solidFill>
                <a:schemeClr val="tx1"/>
              </a:solidFill>
              <a:latin typeface="+mj-ea"/>
            </a:endParaRPr>
          </a:p>
          <a:p>
            <a:pPr lvl="0">
              <a:lnSpc>
                <a:spcPts val="1500"/>
              </a:lnSpc>
            </a:pPr>
            <a:r>
              <a:rPr lang="en-US" altLang="ko-KR" sz="1000" b="1" dirty="0">
                <a:solidFill>
                  <a:schemeClr val="tx1"/>
                </a:solidFill>
                <a:latin typeface="+mj-ea"/>
              </a:rPr>
              <a:t>      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① 계좌관리 </a:t>
            </a:r>
            <a:r>
              <a:rPr lang="ko-KR" altLang="en-US" sz="1000" b="1" dirty="0">
                <a:solidFill>
                  <a:prstClr val="black"/>
                </a:solidFill>
                <a:latin typeface="+mn-ea"/>
              </a:rPr>
              <a:t>클릭</a:t>
            </a:r>
            <a:endParaRPr lang="en-US" altLang="ko-KR" sz="1000" b="1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1000" b="1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1000" b="1" dirty="0">
                <a:solidFill>
                  <a:prstClr val="black"/>
                </a:solidFill>
                <a:latin typeface="+mj-ea"/>
              </a:rPr>
              <a:t>      ② 은행명과 계좌번호 입력</a:t>
            </a:r>
            <a:endParaRPr lang="en-US" altLang="ko-KR" sz="1000" b="1" dirty="0">
              <a:solidFill>
                <a:prstClr val="black"/>
              </a:solidFill>
              <a:latin typeface="+mj-ea"/>
            </a:endParaRPr>
          </a:p>
          <a:p>
            <a:pPr lvl="0">
              <a:lnSpc>
                <a:spcPts val="1500"/>
              </a:lnSpc>
            </a:pPr>
            <a:endParaRPr lang="en-US" altLang="ko-KR" sz="1000" b="1" dirty="0">
              <a:solidFill>
                <a:prstClr val="black"/>
              </a:solidFill>
              <a:latin typeface="+mj-ea"/>
            </a:endParaRPr>
          </a:p>
          <a:p>
            <a:pPr>
              <a:lnSpc>
                <a:spcPts val="1500"/>
              </a:lnSpc>
            </a:pPr>
            <a:r>
              <a:rPr lang="en-US" altLang="ko-KR" sz="1000" b="1" dirty="0">
                <a:solidFill>
                  <a:prstClr val="black"/>
                </a:solidFill>
                <a:latin typeface="+mj-ea"/>
              </a:rPr>
              <a:t>      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③  통장사본 이미지 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</a:rPr>
              <a:t>PDF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</a:rPr>
              <a:t>로 업로드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</a:rPr>
              <a:t>(</a:t>
            </a:r>
            <a:r>
              <a:rPr lang="ko-KR" altLang="en-US" sz="1000" b="1" dirty="0" err="1">
                <a:solidFill>
                  <a:srgbClr val="FF0000"/>
                </a:solidFill>
                <a:latin typeface="+mj-ea"/>
              </a:rPr>
              <a:t>예금주명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</a:rPr>
              <a:t>, 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</a:rPr>
              <a:t>계좌번호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</a:rPr>
              <a:t>, </a:t>
            </a:r>
            <a:r>
              <a:rPr lang="ko-KR" altLang="en-US" sz="1000" b="1" dirty="0" err="1">
                <a:solidFill>
                  <a:srgbClr val="FF0000"/>
                </a:solidFill>
                <a:latin typeface="+mj-ea"/>
              </a:rPr>
              <a:t>은행명이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</a:rPr>
              <a:t> </a:t>
            </a:r>
            <a:r>
              <a:rPr lang="ko-KR" altLang="en-US" sz="1000" b="1" dirty="0" err="1">
                <a:solidFill>
                  <a:srgbClr val="FF0000"/>
                </a:solidFill>
                <a:latin typeface="+mj-ea"/>
              </a:rPr>
              <a:t>나와야함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</a:rPr>
              <a:t>)</a:t>
            </a:r>
            <a:r>
              <a:rPr lang="en-US" altLang="ko-KR" sz="1000" b="1" dirty="0">
                <a:solidFill>
                  <a:prstClr val="black"/>
                </a:solidFill>
                <a:latin typeface="+mj-ea"/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</a:rPr>
              <a:t>현장실습 지원비 </a:t>
            </a:r>
            <a:r>
              <a:rPr lang="ko-KR" altLang="en-US" sz="1000" b="1" dirty="0" err="1">
                <a:solidFill>
                  <a:srgbClr val="FF0000"/>
                </a:solidFill>
                <a:latin typeface="+mj-ea"/>
              </a:rPr>
              <a:t>지급시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</a:rPr>
              <a:t> 필요서류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</a:rPr>
              <a:t>)</a:t>
            </a:r>
            <a:endParaRPr lang="en-US" altLang="ko-KR" sz="1000" b="1" dirty="0">
              <a:solidFill>
                <a:srgbClr val="FF0000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8" y="982104"/>
            <a:ext cx="8258222" cy="3804079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506563" y="3382012"/>
            <a:ext cx="676381" cy="1993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041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50792" y="660312"/>
            <a:ext cx="7594138" cy="435307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905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rcRect l="21368" r="2310" b="3228"/>
          <a:stretch/>
        </p:blipFill>
        <p:spPr>
          <a:xfrm>
            <a:off x="2383881" y="660313"/>
            <a:ext cx="5961049" cy="4125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현장실습 기관 조회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endParaRPr lang="en-US" altLang="ko-KR" sz="900" b="1" dirty="0">
              <a:solidFill>
                <a:schemeClr val="tx1"/>
              </a:solidFill>
              <a:latin typeface="+mj-ea"/>
            </a:endParaRPr>
          </a:p>
          <a:p>
            <a:pPr lvl="0">
              <a:lnSpc>
                <a:spcPts val="1500"/>
              </a:lnSpc>
            </a:pPr>
            <a:r>
              <a:rPr lang="en-US" altLang="ko-KR" sz="900" b="1" dirty="0">
                <a:solidFill>
                  <a:schemeClr val="tx1"/>
                </a:solidFill>
                <a:latin typeface="+mj-ea"/>
              </a:rPr>
              <a:t>      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① 현장실습 기관 조회 클릭</a:t>
            </a:r>
            <a:endParaRPr lang="en-US" altLang="ko-KR" sz="1000" b="1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1000" b="1" dirty="0">
              <a:solidFill>
                <a:prstClr val="black"/>
              </a:solidFill>
              <a:latin typeface="+mn-ea"/>
            </a:endParaRPr>
          </a:p>
          <a:p>
            <a:pPr>
              <a:lnSpc>
                <a:spcPts val="1500"/>
              </a:lnSpc>
            </a:pPr>
            <a:r>
              <a:rPr lang="ko-KR" altLang="en-US" sz="1000" b="1" dirty="0">
                <a:solidFill>
                  <a:prstClr val="black"/>
                </a:solidFill>
                <a:latin typeface="+mj-ea"/>
              </a:rPr>
              <a:t>     ② 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</a:rPr>
              <a:t>(LINC3.0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사업단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</a:rPr>
              <a:t>) 2022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학년도 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</a:rPr>
              <a:t>2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학기 현장실습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</a:rPr>
              <a:t>[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국내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</a:rPr>
              <a:t>,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국외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</a:rPr>
              <a:t>]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000" b="1" dirty="0">
                <a:solidFill>
                  <a:prstClr val="black"/>
                </a:solidFill>
                <a:latin typeface="+mj-ea"/>
              </a:rPr>
              <a:t>선택 후 실습기관 목록 확인 </a:t>
            </a:r>
            <a:r>
              <a:rPr lang="en-US" altLang="ko-KR" sz="1000" b="1" dirty="0">
                <a:solidFill>
                  <a:prstClr val="black"/>
                </a:solidFill>
                <a:latin typeface="+mj-ea"/>
              </a:rPr>
              <a:t>(</a:t>
            </a:r>
            <a:r>
              <a:rPr lang="ko-KR" altLang="en-US" sz="1000" b="1" dirty="0">
                <a:solidFill>
                  <a:prstClr val="black"/>
                </a:solidFill>
                <a:latin typeface="+mj-ea"/>
              </a:rPr>
              <a:t>학생신청기간부터 조회됨</a:t>
            </a:r>
            <a:r>
              <a:rPr lang="en-US" altLang="ko-KR" sz="1000" b="1" dirty="0">
                <a:solidFill>
                  <a:prstClr val="black"/>
                </a:solidFill>
                <a:latin typeface="+mj-ea"/>
              </a:rPr>
              <a:t>)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496223" y="2380168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663251" y="2496065"/>
            <a:ext cx="330328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2" y="660312"/>
            <a:ext cx="1628371" cy="435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880976" y="3641092"/>
            <a:ext cx="1092604" cy="2527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23092" y="353611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8623" y="2546934"/>
            <a:ext cx="62051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latin typeface="+mj-ea"/>
                <a:ea typeface="+mj-ea"/>
              </a:rPr>
              <a:t>  2</a:t>
            </a:r>
            <a:r>
              <a:rPr lang="ko-KR" altLang="en-US" sz="800" b="1" dirty="0">
                <a:latin typeface="+mj-ea"/>
                <a:ea typeface="+mj-ea"/>
              </a:rPr>
              <a:t>학기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9371" y="2535812"/>
            <a:ext cx="58076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latin typeface="+mj-ea"/>
                <a:ea typeface="+mj-ea"/>
              </a:rPr>
              <a:t>2022</a:t>
            </a:r>
            <a:r>
              <a:rPr lang="ko-KR" altLang="en-US" sz="800" b="1" dirty="0">
                <a:latin typeface="+mj-ea"/>
                <a:ea typeface="+mj-ea"/>
              </a:rPr>
              <a:t>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14386" y="2547160"/>
            <a:ext cx="146961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latin typeface="+mj-ea"/>
              </a:rPr>
              <a:t>2022-07-22~2022-12-26</a:t>
            </a:r>
            <a:endParaRPr lang="ko-KR" altLang="en-US" sz="8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65900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12573</TotalTime>
  <Words>604</Words>
  <Application>Microsoft Office PowerPoint</Application>
  <PresentationFormat>화면 슬라이드 쇼(4:3)</PresentationFormat>
  <Paragraphs>130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HY견고딕</vt:lpstr>
      <vt:lpstr>나눔고딕</vt:lpstr>
      <vt:lpstr>맑은 고딕</vt:lpstr>
      <vt:lpstr>Arial</vt:lpstr>
      <vt:lpstr>Calibri</vt:lpstr>
      <vt:lpstr>Calibri Light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2saesang@naver.com</dc:creator>
  <cp:lastModifiedBy>DELL</cp:lastModifiedBy>
  <cp:revision>276</cp:revision>
  <dcterms:created xsi:type="dcterms:W3CDTF">2020-04-24T23:28:54Z</dcterms:created>
  <dcterms:modified xsi:type="dcterms:W3CDTF">2022-07-20T05:57:03Z</dcterms:modified>
</cp:coreProperties>
</file>