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5" r:id="rId4"/>
    <p:sldId id="292" r:id="rId5"/>
    <p:sldId id="285" r:id="rId6"/>
    <p:sldId id="288" r:id="rId7"/>
    <p:sldId id="268" r:id="rId8"/>
    <p:sldId id="259" r:id="rId9"/>
    <p:sldId id="269" r:id="rId10"/>
    <p:sldId id="270" r:id="rId11"/>
    <p:sldId id="282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62" r:id="rId24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12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4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02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07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5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40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56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438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3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83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734E-96D7-4991-9134-D177954803EF}" type="datetimeFigureOut">
              <a:rPr lang="ko-KR" altLang="en-US" smtClean="0"/>
              <a:pPr/>
              <a:t>2022-07-20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1ECD3-BF09-410F-91EC-3F6FBDB53C0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5132165" y="-27385"/>
            <a:ext cx="5535835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185" y="2722809"/>
            <a:ext cx="4631663" cy="1284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2022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학년도 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현장실습 </a:t>
            </a:r>
            <a:endParaRPr lang="en-US" altLang="ko-KR" sz="28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5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안내문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기업용</a:t>
            </a:r>
            <a:r>
              <a:rPr lang="en-US" altLang="ko-KR" sz="2800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5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spc="-300" dirty="0">
              <a:ln>
                <a:solidFill>
                  <a:schemeClr val="tx1">
                    <a:lumMod val="50000"/>
                    <a:lumOff val="50000"/>
                    <a:alpha val="0"/>
                  </a:schemeClr>
                </a:solidFill>
              </a:ln>
              <a:solidFill>
                <a:schemeClr val="accent5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403897" y="2523303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79" y="1248074"/>
            <a:ext cx="1537224" cy="11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132165" y="-27384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836" y="5511451"/>
            <a:ext cx="4332357" cy="30405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>
            <a:defPPr>
              <a:defRPr lang="ko-KR"/>
            </a:defPPr>
            <a:lvl1pPr algn="ctr">
              <a:lnSpc>
                <a:spcPct val="80000"/>
              </a:lnSpc>
              <a:defRPr sz="2400" b="1" spc="-30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rgbClr val="45A1F5"/>
                </a:solidFill>
                <a:latin typeface="국민체 Regular" panose="02020600000000000000" pitchFamily="18" charset="-127"/>
                <a:ea typeface="국민체 Regular" panose="02020600000000000000" pitchFamily="18" charset="-127"/>
              </a:defRPr>
            </a:lvl1pPr>
          </a:lstStyle>
          <a:p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국민대학교 </a:t>
            </a:r>
            <a:r>
              <a:rPr lang="en-US" altLang="ko-KR" dirty="0">
                <a:solidFill>
                  <a:schemeClr val="tx1"/>
                </a:solidFill>
                <a:latin typeface="+mn-ea"/>
                <a:ea typeface="+mn-ea"/>
              </a:rPr>
              <a:t>LINC3.0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사업단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624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054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13" y="481077"/>
            <a:ext cx="8068887" cy="49366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1550" y="1338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신규 </a:t>
            </a:r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n-ea"/>
              </a:rPr>
              <a:t> 회원가입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43199"/>
            <a:ext cx="4123113" cy="2941601"/>
          </a:xfrm>
          <a:prstGeom prst="rect">
            <a:avLst/>
          </a:prstGeom>
        </p:spPr>
      </p:pic>
      <p:sp>
        <p:nvSpPr>
          <p:cNvPr id="15" name="타원 1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986797" y="231399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6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6647" y="5506088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타원 17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973593" y="128873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11549" y="5417772"/>
            <a:ext cx="7972531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회원가입 완료 후 기업회원 전환하기 버튼 클릭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실습기관 정보 입력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신청하기 버튼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   (</a:t>
            </a:r>
            <a:r>
              <a:rPr lang="ko-KR" altLang="en-US" sz="1100" b="1" dirty="0">
                <a:latin typeface="+mj-ea"/>
                <a:ea typeface="+mj-ea"/>
              </a:rPr>
              <a:t>입력된 정보로 모든 안내사항을 연락을 드리니 정보 올바르게 기입 및 기업 내 현장실습 담당자 번호 기재</a:t>
            </a:r>
            <a:r>
              <a:rPr lang="en-US" altLang="ko-KR" sz="1100" b="1" dirty="0">
                <a:latin typeface="+mj-ea"/>
                <a:ea typeface="+mj-ea"/>
              </a:rPr>
              <a:t>)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</a:t>
            </a:r>
            <a:r>
              <a:rPr lang="ko-KR" altLang="en-US" sz="1100" b="1" dirty="0">
                <a:solidFill>
                  <a:srgbClr val="FF0000"/>
                </a:solidFill>
                <a:latin typeface="+mj-ea"/>
                <a:ea typeface="+mj-ea"/>
              </a:rPr>
              <a:t>관리자 승인 이후에 로그인 가능          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4123113" y="1438253"/>
            <a:ext cx="7972531" cy="3979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cxnSp>
        <p:nvCxnSpPr>
          <p:cNvPr id="19" name="꺾인 연결선 18"/>
          <p:cNvCxnSpPr/>
          <p:nvPr/>
        </p:nvCxnSpPr>
        <p:spPr>
          <a:xfrm flipV="1">
            <a:off x="2536685" y="1620982"/>
            <a:ext cx="1511668" cy="1138843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999" y="5497764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567756" y="2855988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50699" y="2855028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7397080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049" y="3018161"/>
            <a:ext cx="2954655" cy="42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참여신청방법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7403795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21" y="602982"/>
            <a:ext cx="10440785" cy="5793972"/>
          </a:xfrm>
          <a:prstGeom prst="rect">
            <a:avLst/>
          </a:prstGeom>
        </p:spPr>
      </p:pic>
      <p:sp>
        <p:nvSpPr>
          <p:cNvPr id="8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529541" y="5402947"/>
            <a:ext cx="8536544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로그인 이후 왼쪽 하단의 현장실습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-&gt; LINC3.0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사업단 클릭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ko-KR" altLang="en-US" sz="1100" b="1" dirty="0" err="1">
                <a:latin typeface="+mj-ea"/>
                <a:ea typeface="+mj-ea"/>
              </a:rPr>
              <a:t>참여신청</a:t>
            </a:r>
            <a:r>
              <a:rPr lang="ko-KR" altLang="en-US" sz="1100" b="1" dirty="0">
                <a:latin typeface="+mj-ea"/>
                <a:ea typeface="+mj-ea"/>
              </a:rPr>
              <a:t> </a:t>
            </a:r>
            <a:r>
              <a:rPr lang="en-US" altLang="ko-KR" sz="1100" b="1" dirty="0">
                <a:latin typeface="+mj-ea"/>
                <a:ea typeface="+mj-ea"/>
              </a:rPr>
              <a:t>-&gt; (LINC3.0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2022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2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</a:t>
            </a:r>
            <a:r>
              <a:rPr lang="ko-KR" altLang="en-US" sz="1100" b="1" dirty="0">
                <a:latin typeface="+mj-ea"/>
                <a:ea typeface="+mj-ea"/>
              </a:rPr>
              <a:t>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신규 참여신청 누르고 해당 빈칸 내용 작성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46" y="527185"/>
            <a:ext cx="9980461" cy="509907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492" y="2887096"/>
            <a:ext cx="623973" cy="238125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2124" y="2887096"/>
            <a:ext cx="438150" cy="24765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7637" y="2887096"/>
            <a:ext cx="914400" cy="2667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0865" y="2885775"/>
            <a:ext cx="1063796" cy="268021"/>
          </a:xfrm>
          <a:prstGeom prst="rect">
            <a:avLst/>
          </a:prstGeom>
        </p:spPr>
      </p:pic>
      <p:pic>
        <p:nvPicPr>
          <p:cNvPr id="11" name="Shape 27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79331" y="5490639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577421" y="4979324"/>
            <a:ext cx="977685" cy="606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25200" y="2883047"/>
            <a:ext cx="7496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ea"/>
                <a:ea typeface="+mj-ea"/>
              </a:rPr>
              <a:t>2</a:t>
            </a:r>
            <a:r>
              <a:rPr lang="ko-KR" altLang="en-US" sz="10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39728" y="2887362"/>
            <a:ext cx="7208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ea"/>
                <a:ea typeface="+mj-ea"/>
              </a:rPr>
              <a:t>2022</a:t>
            </a:r>
            <a:r>
              <a:rPr lang="ko-KR" altLang="en-US" sz="10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8605" y="2895600"/>
            <a:ext cx="192353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latin typeface="+mj-ea"/>
                <a:ea typeface="+mj-ea"/>
              </a:rPr>
              <a:t>2022-07-22~2022-12-26</a:t>
            </a:r>
            <a:endParaRPr lang="ko-KR" altLang="en-US" sz="10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9257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47" y="561664"/>
            <a:ext cx="4505843" cy="2871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56" y="902673"/>
            <a:ext cx="4245598" cy="3331576"/>
          </a:xfrm>
          <a:prstGeom prst="rect">
            <a:avLst/>
          </a:prstGeom>
          <a:ln w="3175">
            <a:noFill/>
          </a:ln>
        </p:spPr>
      </p:pic>
      <p:sp>
        <p:nvSpPr>
          <p:cNvPr id="7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5097779" y="4341341"/>
            <a:ext cx="6912989" cy="2257168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</a:t>
            </a:r>
            <a:r>
              <a:rPr lang="ko-KR" altLang="en-US" sz="1100" b="1" dirty="0">
                <a:latin typeface="+mj-ea"/>
                <a:ea typeface="+mj-ea"/>
              </a:rPr>
              <a:t>① 기본정보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실습기간 및 선발대상 실습지원금 등 빈칸 입력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800" b="1" dirty="0"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※ </a:t>
            </a:r>
            <a:r>
              <a:rPr lang="ko-KR" altLang="en-US" sz="1000" dirty="0">
                <a:latin typeface="+mj-ea"/>
                <a:ea typeface="+mj-ea"/>
              </a:rPr>
              <a:t>실습기관에서는 「산업재해보상보험법」 제</a:t>
            </a:r>
            <a:r>
              <a:rPr lang="en-US" altLang="ko-KR" sz="1000" dirty="0">
                <a:latin typeface="+mj-ea"/>
                <a:ea typeface="+mj-ea"/>
              </a:rPr>
              <a:t>123</a:t>
            </a:r>
            <a:r>
              <a:rPr lang="ko-KR" altLang="en-US" sz="1000" dirty="0">
                <a:latin typeface="+mj-ea"/>
                <a:ea typeface="+mj-ea"/>
              </a:rPr>
              <a:t>조에 따라 </a:t>
            </a:r>
            <a:r>
              <a:rPr lang="ko-KR" altLang="en-US" sz="1000" b="1" u="sng" dirty="0">
                <a:solidFill>
                  <a:srgbClr val="FF0000"/>
                </a:solidFill>
                <a:latin typeface="+mj-ea"/>
                <a:ea typeface="+mj-ea"/>
              </a:rPr>
              <a:t>산재보험에 필수로 가입하여야 함</a:t>
            </a:r>
            <a:endParaRPr lang="ko-KR" altLang="en-US" sz="1000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※ </a:t>
            </a:r>
            <a:r>
              <a:rPr lang="ko-KR" altLang="en-US" sz="1000" dirty="0"/>
              <a:t>교육부 「대학생 현장실습 운영규정」에 따라 학생의 직무수행시간에 비례해서 지급</a:t>
            </a:r>
            <a:r>
              <a:rPr lang="en-US" altLang="ko-KR" sz="1000" b="1" u="sng" dirty="0">
                <a:solidFill>
                  <a:srgbClr val="FF0000"/>
                </a:solidFill>
              </a:rPr>
              <a:t>(</a:t>
            </a:r>
            <a:r>
              <a:rPr lang="ko-KR" altLang="en-US" sz="1000" b="1" u="sng" dirty="0">
                <a:solidFill>
                  <a:srgbClr val="FF0000"/>
                </a:solidFill>
              </a:rPr>
              <a:t>학생에게 월 단위로 직접 지급</a:t>
            </a:r>
            <a:r>
              <a:rPr lang="en-US" altLang="ko-KR" sz="1000" b="1" u="sng" dirty="0">
                <a:solidFill>
                  <a:srgbClr val="FF0000"/>
                </a:solidFill>
              </a:rPr>
              <a:t>)</a:t>
            </a:r>
          </a:p>
          <a:p>
            <a:pPr fontAlgn="base"/>
            <a:r>
              <a:rPr lang="en-US" altLang="ko-KR" sz="1000" dirty="0">
                <a:solidFill>
                  <a:srgbClr val="FF0000"/>
                </a:solidFill>
              </a:rPr>
              <a:t>          </a:t>
            </a:r>
            <a:r>
              <a:rPr lang="en-US" altLang="ko-KR" sz="1000" b="1" u="sng" dirty="0">
                <a:solidFill>
                  <a:srgbClr val="FF0000"/>
                </a:solidFill>
              </a:rPr>
              <a:t>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ex) 1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일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8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시간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주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일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, 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교육시간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25% 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기준으로 운영되는 경우의 실습지원비 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1,435,830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원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/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월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(2022</a:t>
            </a:r>
            <a:r>
              <a:rPr lang="ko-KR" altLang="en-US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년 최저임금  기준</a:t>
            </a:r>
            <a:r>
              <a:rPr lang="en-US" altLang="ko-KR" sz="10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)</a:t>
            </a:r>
            <a:endParaRPr lang="en-US" altLang="ko-KR" sz="800" b="1" dirty="0">
              <a:highlight>
                <a:srgbClr val="FFFF00"/>
              </a:highlight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  <a:ea typeface="+mj-ea"/>
              </a:rPr>
              <a:t>② 참여개요</a:t>
            </a:r>
            <a:r>
              <a:rPr lang="en-US" altLang="ko-KR" sz="1100" b="1" dirty="0">
                <a:latin typeface="+mj-ea"/>
                <a:ea typeface="+mj-ea"/>
              </a:rPr>
              <a:t> </a:t>
            </a:r>
            <a:r>
              <a:rPr lang="ko-KR" altLang="en-US" sz="1100" b="1" dirty="0">
                <a:latin typeface="+mj-ea"/>
                <a:ea typeface="+mj-ea"/>
              </a:rPr>
              <a:t>빈칸 입력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</a:t>
            </a: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</a:t>
            </a:r>
            <a:r>
              <a:rPr lang="ko-KR" altLang="en-US" sz="1100" b="1" dirty="0">
                <a:latin typeface="+mj-ea"/>
                <a:ea typeface="+mj-ea"/>
              </a:rPr>
              <a:t>운영계획서</a:t>
            </a:r>
            <a:r>
              <a:rPr lang="en-US" altLang="ko-KR" sz="1100" b="1" dirty="0">
                <a:latin typeface="+mj-ea"/>
                <a:ea typeface="+mj-ea"/>
              </a:rPr>
              <a:t> </a:t>
            </a:r>
            <a:r>
              <a:rPr lang="ko-KR" altLang="en-US" sz="1100" b="1" dirty="0">
                <a:latin typeface="+mj-ea"/>
                <a:ea typeface="+mj-ea"/>
              </a:rPr>
              <a:t>빈칸 입력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800" b="1" dirty="0">
              <a:latin typeface="+mj-ea"/>
              <a:ea typeface="+mj-ea"/>
            </a:endParaRPr>
          </a:p>
          <a:p>
            <a:pPr fontAlgn="base"/>
            <a:r>
              <a:rPr lang="en-US" altLang="ko-KR" sz="1000" b="1" dirty="0">
                <a:latin typeface="+mj-ea"/>
                <a:ea typeface="+mj-ea"/>
              </a:rPr>
              <a:t>       </a:t>
            </a:r>
            <a:r>
              <a:rPr lang="en-US" altLang="ko-KR" sz="1000" dirty="0">
                <a:latin typeface="+mj-ea"/>
                <a:ea typeface="+mj-ea"/>
              </a:rPr>
              <a:t>※ </a:t>
            </a:r>
            <a:r>
              <a:rPr lang="ko-KR" altLang="en-US" sz="1000" dirty="0">
                <a:latin typeface="+mj-ea"/>
                <a:ea typeface="+mj-ea"/>
              </a:rPr>
              <a:t>실습기간에 맞춰 </a:t>
            </a:r>
            <a:r>
              <a:rPr lang="en-US" altLang="ko-KR" sz="1000" dirty="0">
                <a:latin typeface="+mj-ea"/>
                <a:ea typeface="+mj-ea"/>
              </a:rPr>
              <a:t>12~15</a:t>
            </a:r>
            <a:r>
              <a:rPr lang="ko-KR" altLang="en-US" sz="1000" dirty="0">
                <a:latin typeface="+mj-ea"/>
                <a:ea typeface="+mj-ea"/>
              </a:rPr>
              <a:t>주차 현장실습 운영계획 작성</a:t>
            </a:r>
            <a:r>
              <a:rPr lang="en-US" altLang="ko-KR" sz="1000" dirty="0">
                <a:latin typeface="+mj-ea"/>
                <a:ea typeface="+mj-ea"/>
              </a:rPr>
              <a:t>, </a:t>
            </a:r>
            <a:r>
              <a:rPr lang="ko-KR" altLang="en-US" sz="1000" dirty="0">
                <a:latin typeface="+mj-ea"/>
                <a:ea typeface="+mj-ea"/>
              </a:rPr>
              <a:t>운영계획서 한글파일 업로드와 별개로 추가 </a:t>
            </a:r>
            <a:r>
              <a:rPr lang="ko-KR" altLang="en-US" sz="1000" dirty="0" err="1">
                <a:latin typeface="+mj-ea"/>
                <a:ea typeface="+mj-ea"/>
              </a:rPr>
              <a:t>입력해야함</a:t>
            </a:r>
            <a:endParaRPr lang="en-US" altLang="ko-KR" sz="1000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8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0663" y="4448432"/>
            <a:ext cx="269666" cy="268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408" y="382387"/>
            <a:ext cx="4139739" cy="5643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67" y="3522134"/>
            <a:ext cx="4614334" cy="3081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8281" y="436604"/>
            <a:ext cx="205945" cy="189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40043" y="3509319"/>
            <a:ext cx="205945" cy="1894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27589" y="263611"/>
            <a:ext cx="197709" cy="2059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4602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참여신청</a:t>
            </a:r>
            <a:endParaRPr lang="ko-KR" altLang="en-US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7421" y="4979324"/>
            <a:ext cx="977685" cy="606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8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12377" y="5079917"/>
            <a:ext cx="9170809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참여신청서를 작성 후 </a:t>
            </a:r>
            <a:r>
              <a:rPr lang="ko-KR" altLang="en-US" sz="1100" b="1" dirty="0" err="1">
                <a:solidFill>
                  <a:prstClr val="black"/>
                </a:solidFill>
                <a:latin typeface="+mj-ea"/>
                <a:ea typeface="+mj-ea"/>
              </a:rPr>
              <a:t>저장완료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-&gt; 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관리자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(LINC3.0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)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 승인이후에 </a:t>
            </a:r>
            <a:r>
              <a:rPr lang="en-US" altLang="ko-KR" sz="1100" b="1" dirty="0">
                <a:solidFill>
                  <a:prstClr val="black"/>
                </a:solidFill>
                <a:latin typeface="+mj-ea"/>
                <a:ea typeface="+mj-ea"/>
              </a:rPr>
              <a:t>3</a:t>
            </a:r>
            <a:r>
              <a:rPr lang="ko-KR" altLang="en-US" sz="1100" b="1" dirty="0" err="1">
                <a:solidFill>
                  <a:prstClr val="black"/>
                </a:solidFill>
                <a:latin typeface="+mj-ea"/>
                <a:ea typeface="+mj-ea"/>
              </a:rPr>
              <a:t>자협약</a:t>
            </a:r>
            <a:r>
              <a:rPr lang="ko-KR" altLang="en-US" sz="1100" b="1" dirty="0">
                <a:solidFill>
                  <a:prstClr val="black"/>
                </a:solidFill>
                <a:latin typeface="+mj-ea"/>
                <a:ea typeface="+mj-ea"/>
              </a:rPr>
              <a:t> 가능</a:t>
            </a:r>
            <a:endParaRPr lang="en-US" altLang="ko-KR" sz="1100" b="1" dirty="0">
              <a:solidFill>
                <a:prstClr val="black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기관에서 </a:t>
            </a:r>
            <a:r>
              <a:rPr lang="en-US" altLang="ko-KR" sz="1100" b="1" dirty="0">
                <a:latin typeface="+mj-ea"/>
                <a:ea typeface="+mj-ea"/>
              </a:rPr>
              <a:t>3</a:t>
            </a:r>
            <a:r>
              <a:rPr lang="ko-KR" altLang="en-US" sz="1100" b="1" dirty="0">
                <a:latin typeface="+mj-ea"/>
                <a:ea typeface="+mj-ea"/>
              </a:rPr>
              <a:t>자협약서 버튼 누르기 </a:t>
            </a:r>
            <a:r>
              <a:rPr lang="en-US" altLang="ko-KR" sz="1100" b="1" dirty="0">
                <a:latin typeface="+mj-ea"/>
                <a:ea typeface="+mj-ea"/>
              </a:rPr>
              <a:t>-&gt; 3</a:t>
            </a:r>
            <a:r>
              <a:rPr lang="ko-KR" altLang="en-US" sz="1100" b="1" dirty="0" err="1">
                <a:latin typeface="+mj-ea"/>
                <a:ea typeface="+mj-ea"/>
              </a:rPr>
              <a:t>자협약</a:t>
            </a:r>
            <a:r>
              <a:rPr lang="ko-KR" altLang="en-US" sz="1100" b="1" dirty="0">
                <a:latin typeface="+mj-ea"/>
                <a:ea typeface="+mj-ea"/>
              </a:rPr>
              <a:t> 완료되어야 학생신청 받을 수 있음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18" name="Shape 2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0074" y="5262318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515" y="503220"/>
            <a:ext cx="5731518" cy="30012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70" y="611281"/>
            <a:ext cx="1065145" cy="525198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907" y="3736241"/>
            <a:ext cx="5421656" cy="83263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657136" y="3782290"/>
            <a:ext cx="5421656" cy="774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1"/>
          <p:cNvCxnSpPr/>
          <p:nvPr/>
        </p:nvCxnSpPr>
        <p:spPr>
          <a:xfrm>
            <a:off x="4446274" y="3247592"/>
            <a:ext cx="3642010" cy="922011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0212" y="4198430"/>
            <a:ext cx="645209" cy="242977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2892" y="4193909"/>
            <a:ext cx="710331" cy="2310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77983" y="1954951"/>
            <a:ext cx="59312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76617" y="1952367"/>
            <a:ext cx="4983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75194" y="1968843"/>
            <a:ext cx="151988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F1335-C111-42CC-9E08-65D1D66B0EDC}"/>
              </a:ext>
            </a:extLst>
          </p:cNvPr>
          <p:cNvSpPr txBox="1"/>
          <p:nvPr/>
        </p:nvSpPr>
        <p:spPr>
          <a:xfrm>
            <a:off x="2625811" y="3024774"/>
            <a:ext cx="135417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2BF784-35D7-4B5F-A851-10D4EF3478BA}"/>
              </a:ext>
            </a:extLst>
          </p:cNvPr>
          <p:cNvSpPr txBox="1"/>
          <p:nvPr/>
        </p:nvSpPr>
        <p:spPr>
          <a:xfrm>
            <a:off x="6765645" y="4196271"/>
            <a:ext cx="124526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4122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800699" y="2847378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83642" y="2846418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8035324" y="2841812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372017" y="3018160"/>
            <a:ext cx="3515707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출근부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입력방법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042039" y="2846415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출근부 입력방법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185822" y="312818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438" y="266680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328866" y="410981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548883" y="5163910"/>
            <a:ext cx="10051102" cy="1481732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현장실습 온라인시스템</a:t>
            </a:r>
            <a:r>
              <a:rPr lang="en-US" altLang="ko-KR" sz="1100" b="1" dirty="0">
                <a:latin typeface="+mj-ea"/>
              </a:rPr>
              <a:t>(k-startrack.kookmin.ac.kr) </a:t>
            </a:r>
            <a:r>
              <a:rPr lang="ko-KR" altLang="en-US" sz="1100" b="1" dirty="0">
                <a:latin typeface="+mj-ea"/>
              </a:rPr>
              <a:t>접속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왼쪽 메뉴의 현장실습 </a:t>
            </a:r>
            <a:r>
              <a:rPr lang="en-US" altLang="ko-KR" sz="1100" b="1" dirty="0">
                <a:latin typeface="+mj-ea"/>
                <a:ea typeface="+mj-ea"/>
              </a:rPr>
              <a:t>-&gt; LINC3.0</a:t>
            </a:r>
            <a:r>
              <a:rPr lang="ko-KR" altLang="en-US" sz="1100" b="1" dirty="0">
                <a:latin typeface="+mj-ea"/>
                <a:ea typeface="+mj-ea"/>
              </a:rPr>
              <a:t>사업단 클릭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참여학생관리 클릭 </a:t>
            </a:r>
            <a:r>
              <a:rPr lang="en-US" altLang="ko-KR" sz="1100" b="1" dirty="0">
                <a:latin typeface="+mj-ea"/>
                <a:ea typeface="+mj-ea"/>
              </a:rPr>
              <a:t>-&gt; (LINC3.0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2022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2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 </a:t>
            </a:r>
            <a:r>
              <a:rPr lang="ko-KR" altLang="en-US" sz="1100" b="1" dirty="0">
                <a:latin typeface="+mj-ea"/>
                <a:ea typeface="+mj-ea"/>
              </a:rPr>
              <a:t>체크박스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출근부 클릭</a:t>
            </a:r>
            <a:endParaRPr lang="ko-KR" altLang="en-US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4364" y="5422252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399363" y="202665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0489" y="2771556"/>
            <a:ext cx="67550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</a:t>
            </a:r>
            <a:r>
              <a:rPr lang="ko-KR" altLang="en-US" sz="8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94671" y="2772032"/>
            <a:ext cx="5807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2022</a:t>
            </a:r>
            <a:r>
              <a:rPr lang="ko-KR" altLang="en-US" sz="8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0984" y="2772034"/>
            <a:ext cx="166816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  <a:ea typeface="+mj-ea"/>
              </a:rPr>
              <a:t>2022-07-22~2022-12-26</a:t>
            </a:r>
            <a:endParaRPr lang="ko-KR" altLang="en-US" sz="800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01045" y="2772033"/>
            <a:ext cx="305212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800" b="1" dirty="0">
                <a:latin typeface="+mj-ea"/>
              </a:rPr>
              <a:t>(LINC3.0</a:t>
            </a:r>
            <a:r>
              <a:rPr lang="ko-KR" altLang="en-US" sz="800" b="1" dirty="0">
                <a:latin typeface="+mj-ea"/>
              </a:rPr>
              <a:t>사업단</a:t>
            </a:r>
            <a:r>
              <a:rPr lang="en-US" altLang="ko-KR" sz="800" b="1" dirty="0">
                <a:latin typeface="+mj-ea"/>
              </a:rPr>
              <a:t>) 2022</a:t>
            </a:r>
            <a:r>
              <a:rPr lang="ko-KR" altLang="en-US" sz="800" b="1" dirty="0">
                <a:latin typeface="+mj-ea"/>
              </a:rPr>
              <a:t>학년도 </a:t>
            </a:r>
            <a:r>
              <a:rPr lang="en-US" altLang="ko-KR" sz="800" b="1" dirty="0">
                <a:latin typeface="+mj-ea"/>
              </a:rPr>
              <a:t>2</a:t>
            </a:r>
            <a:r>
              <a:rPr lang="ko-KR" altLang="en-US" sz="800" b="1" dirty="0">
                <a:latin typeface="+mj-ea"/>
              </a:rPr>
              <a:t>학기 현장실습</a:t>
            </a:r>
            <a:r>
              <a:rPr lang="en-US" altLang="ko-KR" sz="800" b="1" dirty="0">
                <a:latin typeface="+mj-ea"/>
              </a:rPr>
              <a:t>[</a:t>
            </a:r>
            <a:r>
              <a:rPr lang="ko-KR" altLang="en-US" sz="800" b="1" dirty="0">
                <a:latin typeface="+mj-ea"/>
              </a:rPr>
              <a:t>국내</a:t>
            </a:r>
            <a:r>
              <a:rPr lang="en-US" altLang="ko-KR" sz="800" b="1" dirty="0">
                <a:latin typeface="+mj-ea"/>
              </a:rPr>
              <a:t>,</a:t>
            </a:r>
            <a:r>
              <a:rPr lang="ko-KR" altLang="en-US" sz="800" b="1" dirty="0">
                <a:latin typeface="+mj-ea"/>
              </a:rPr>
              <a:t>국외</a:t>
            </a:r>
            <a:r>
              <a:rPr lang="en-US" altLang="ko-KR" sz="800" b="1" dirty="0">
                <a:latin typeface="+mj-ea"/>
              </a:rPr>
              <a:t>]</a:t>
            </a:r>
            <a:endParaRPr lang="ko-KR" altLang="en-US" sz="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7208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출근부 </a:t>
            </a:r>
            <a:r>
              <a:rPr lang="ko-KR" altLang="en-US" dirty="0" err="1">
                <a:solidFill>
                  <a:prstClr val="black"/>
                </a:solidFill>
                <a:latin typeface="+mj-ea"/>
                <a:ea typeface="+mj-ea"/>
              </a:rPr>
              <a:t>입력방법</a:t>
            </a:r>
            <a:endParaRPr lang="ko-KR" altLang="en-US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311588"/>
            <a:ext cx="8254538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출근부 클릭 후 학생 출근부에 출근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결근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월차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휴무 표시</a:t>
            </a:r>
            <a:r>
              <a:rPr lang="en-US" altLang="ko-KR" sz="1100" b="1" dirty="0">
                <a:solidFill>
                  <a:srgbClr val="FF0000"/>
                </a:solidFill>
                <a:latin typeface="+mj-ea"/>
              </a:rPr>
              <a:t>(</a:t>
            </a:r>
            <a:r>
              <a:rPr lang="en-US" altLang="ko-KR" sz="1100" b="1" u="sng" dirty="0">
                <a:solidFill>
                  <a:srgbClr val="FF0000"/>
                </a:solidFill>
              </a:rPr>
              <a:t>1</a:t>
            </a:r>
            <a:r>
              <a:rPr lang="ko-KR" altLang="en-US" sz="1100" b="1" u="sng" dirty="0">
                <a:solidFill>
                  <a:srgbClr val="FF0000"/>
                </a:solidFill>
              </a:rPr>
              <a:t>개월 기준 </a:t>
            </a:r>
            <a:r>
              <a:rPr lang="en-US" altLang="ko-KR" sz="1100" b="1" u="sng" dirty="0">
                <a:solidFill>
                  <a:srgbClr val="FF0000"/>
                </a:solidFill>
              </a:rPr>
              <a:t>1</a:t>
            </a:r>
            <a:r>
              <a:rPr lang="ko-KR" altLang="en-US" sz="1100" b="1" u="sng" dirty="0">
                <a:solidFill>
                  <a:srgbClr val="FF0000"/>
                </a:solidFill>
              </a:rPr>
              <a:t>일의 휴일은 월차로 표시</a:t>
            </a:r>
            <a:r>
              <a:rPr lang="en-US" altLang="ko-KR" sz="1100" b="1" dirty="0">
                <a:solidFill>
                  <a:srgbClr val="FF0000"/>
                </a:solidFill>
                <a:latin typeface="+mj-ea"/>
              </a:rPr>
              <a:t>)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en-US" altLang="ko-KR" sz="1100" b="1" dirty="0">
                <a:latin typeface="+mj-ea"/>
                <a:ea typeface="+mj-ea"/>
              </a:rPr>
              <a:t>&gt;</a:t>
            </a:r>
            <a:r>
              <a:rPr lang="ko-KR" altLang="en-US" sz="1100" b="1" dirty="0">
                <a:latin typeface="+mj-ea"/>
                <a:ea typeface="+mj-ea"/>
              </a:rPr>
              <a:t>버튼을 클릭하여 현장실습 기간에 맞춰 </a:t>
            </a:r>
            <a:r>
              <a:rPr lang="ko-KR" altLang="en-US" sz="1100" b="1" u="sng" dirty="0">
                <a:solidFill>
                  <a:srgbClr val="FF0000"/>
                </a:solidFill>
                <a:latin typeface="+mj-ea"/>
                <a:ea typeface="+mj-ea"/>
              </a:rPr>
              <a:t>종료일까지 출근부 작성</a:t>
            </a:r>
            <a:endParaRPr lang="en-US" altLang="ko-KR" sz="1100" b="1" u="sng" dirty="0">
              <a:solidFill>
                <a:srgbClr val="FF0000"/>
              </a:solidFill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endParaRPr lang="ko-KR" altLang="en-US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322429" y="409648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563293" y="353202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717218" y="140451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23405" y="2776151"/>
            <a:ext cx="13386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38795" y="2767914"/>
            <a:ext cx="250288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(LINC3.0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2022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2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7311" y="953557"/>
            <a:ext cx="4394703" cy="4166604"/>
          </a:xfrm>
          <a:prstGeom prst="rect">
            <a:avLst/>
          </a:prstGeom>
        </p:spPr>
      </p:pic>
      <p:cxnSp>
        <p:nvCxnSpPr>
          <p:cNvPr id="26" name="꺾인 연결선 25"/>
          <p:cNvCxnSpPr/>
          <p:nvPr/>
        </p:nvCxnSpPr>
        <p:spPr>
          <a:xfrm rot="10800000">
            <a:off x="3142538" y="3863920"/>
            <a:ext cx="3437199" cy="67295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99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878371" y="2872314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161314" y="2871354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8033905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7331" y="3018160"/>
            <a:ext cx="3515706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평가표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입력방법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040620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평가표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입력방법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185822" y="312818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438" y="2666801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6594873" y="412643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548883" y="5163910"/>
            <a:ext cx="10096290" cy="1531622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왼쪽 메뉴의 현장실습 </a:t>
            </a:r>
            <a:r>
              <a:rPr lang="en-US" altLang="ko-KR" sz="1100" b="1" dirty="0">
                <a:latin typeface="+mj-ea"/>
                <a:ea typeface="+mj-ea"/>
              </a:rPr>
              <a:t>-&gt; LINC3.0</a:t>
            </a:r>
            <a:r>
              <a:rPr lang="ko-KR" altLang="en-US" sz="1100" b="1" dirty="0">
                <a:latin typeface="+mj-ea"/>
                <a:ea typeface="+mj-ea"/>
              </a:rPr>
              <a:t>사업단 클릭 </a:t>
            </a:r>
            <a:r>
              <a:rPr lang="en-US" altLang="ko-KR" sz="1100" b="1" dirty="0">
                <a:latin typeface="+mj-ea"/>
                <a:ea typeface="+mj-ea"/>
              </a:rPr>
              <a:t>-&gt; </a:t>
            </a:r>
            <a:r>
              <a:rPr lang="ko-KR" altLang="en-US" sz="1100" b="1" dirty="0">
                <a:latin typeface="+mj-ea"/>
                <a:ea typeface="+mj-ea"/>
              </a:rPr>
              <a:t>참여학생관리 클릭 </a:t>
            </a:r>
            <a:r>
              <a:rPr lang="en-US" altLang="ko-KR" sz="1100" b="1" dirty="0">
                <a:latin typeface="+mj-ea"/>
                <a:ea typeface="+mj-ea"/>
              </a:rPr>
              <a:t>-&gt; (LINC3.0</a:t>
            </a:r>
            <a:r>
              <a:rPr lang="ko-KR" altLang="en-US" sz="1100" b="1" dirty="0">
                <a:latin typeface="+mj-ea"/>
                <a:ea typeface="+mj-ea"/>
              </a:rPr>
              <a:t>사업단</a:t>
            </a:r>
            <a:r>
              <a:rPr lang="en-US" altLang="ko-KR" sz="1100" b="1" dirty="0">
                <a:latin typeface="+mj-ea"/>
                <a:ea typeface="+mj-ea"/>
              </a:rPr>
              <a:t>) 2022</a:t>
            </a:r>
            <a:r>
              <a:rPr lang="ko-KR" altLang="en-US" sz="1100" b="1" dirty="0">
                <a:latin typeface="+mj-ea"/>
                <a:ea typeface="+mj-ea"/>
              </a:rPr>
              <a:t>학년도 </a:t>
            </a:r>
            <a:r>
              <a:rPr lang="en-US" altLang="ko-KR" sz="1100" b="1" dirty="0">
                <a:latin typeface="+mj-ea"/>
                <a:ea typeface="+mj-ea"/>
              </a:rPr>
              <a:t>2</a:t>
            </a:r>
            <a:r>
              <a:rPr lang="ko-KR" altLang="en-US" sz="1100" b="1" dirty="0">
                <a:latin typeface="+mj-ea"/>
                <a:ea typeface="+mj-ea"/>
              </a:rPr>
              <a:t>학기 현장실습</a:t>
            </a:r>
            <a:r>
              <a:rPr lang="en-US" altLang="ko-KR" sz="1100" b="1" dirty="0">
                <a:latin typeface="+mj-ea"/>
                <a:ea typeface="+mj-ea"/>
              </a:rPr>
              <a:t>[</a:t>
            </a:r>
            <a:r>
              <a:rPr lang="ko-KR" altLang="en-US" sz="1100" b="1" dirty="0">
                <a:latin typeface="+mj-ea"/>
                <a:ea typeface="+mj-ea"/>
              </a:rPr>
              <a:t>국내</a:t>
            </a:r>
            <a:r>
              <a:rPr lang="en-US" altLang="ko-KR" sz="1100" b="1" dirty="0">
                <a:latin typeface="+mj-ea"/>
                <a:ea typeface="+mj-ea"/>
              </a:rPr>
              <a:t>,</a:t>
            </a:r>
            <a:r>
              <a:rPr lang="ko-KR" altLang="en-US" sz="1100" b="1" dirty="0">
                <a:latin typeface="+mj-ea"/>
                <a:ea typeface="+mj-ea"/>
              </a:rPr>
              <a:t>국외</a:t>
            </a:r>
            <a:r>
              <a:rPr lang="en-US" altLang="ko-KR" sz="1100" b="1" dirty="0">
                <a:latin typeface="+mj-ea"/>
                <a:ea typeface="+mj-ea"/>
              </a:rPr>
              <a:t>] </a:t>
            </a:r>
            <a:r>
              <a:rPr lang="ko-KR" altLang="en-US" sz="1100" b="1" dirty="0">
                <a:latin typeface="+mj-ea"/>
                <a:ea typeface="+mj-ea"/>
              </a:rPr>
              <a:t>체크박스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평가표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en-US" altLang="ko-KR" sz="1100" b="1" dirty="0">
                <a:latin typeface="+mj-ea"/>
                <a:ea typeface="+mj-ea"/>
              </a:rPr>
              <a:t>          </a:t>
            </a:r>
            <a:r>
              <a:rPr lang="ko-KR" altLang="en-US" sz="1100" b="1" dirty="0">
                <a:latin typeface="+mj-ea"/>
                <a:ea typeface="+mj-ea"/>
              </a:rPr>
              <a:t>③ 학생 평가표 항목에 맞춰 점수 기입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④ 하단의 저장 버튼 클릭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1234" y="5280931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399363" y="2026656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2349" y="1292382"/>
            <a:ext cx="3762824" cy="3504242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250" y="4324743"/>
            <a:ext cx="3854706" cy="432381"/>
          </a:xfrm>
          <a:prstGeom prst="rect">
            <a:avLst/>
          </a:prstGeom>
        </p:spPr>
      </p:pic>
      <p:cxnSp>
        <p:nvCxnSpPr>
          <p:cNvPr id="20" name="꺾인 연결선 19"/>
          <p:cNvCxnSpPr/>
          <p:nvPr/>
        </p:nvCxnSpPr>
        <p:spPr>
          <a:xfrm flipV="1">
            <a:off x="6744393" y="2103120"/>
            <a:ext cx="3197629" cy="2394065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38795" y="2767914"/>
            <a:ext cx="265528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(LINC3.0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2022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2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44811" y="2767914"/>
            <a:ext cx="60136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>
                <a:latin typeface="+mj-ea"/>
                <a:ea typeface="+mj-ea"/>
              </a:rPr>
              <a:t>2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3FD3BE-9A9B-46E2-914E-C4D1C1092536}"/>
              </a:ext>
            </a:extLst>
          </p:cNvPr>
          <p:cNvSpPr txBox="1"/>
          <p:nvPr/>
        </p:nvSpPr>
        <p:spPr>
          <a:xfrm>
            <a:off x="3810939" y="2767914"/>
            <a:ext cx="494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</a:t>
            </a:r>
            <a:endParaRPr lang="ko-KR" altLang="en-US" sz="7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20834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9560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854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9257299" y="2883377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64341" y="3018160"/>
            <a:ext cx="5731056" cy="404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2022-2</a:t>
            </a: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학기 </a:t>
            </a:r>
            <a:r>
              <a:rPr lang="ko-KR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현장실습 일정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264014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3321"/>
            <a:ext cx="9143999" cy="453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최종제출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82678" y="3869339"/>
            <a:ext cx="1087395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142537" y="3863919"/>
            <a:ext cx="1049606" cy="296562"/>
          </a:xfrm>
          <a:prstGeom prst="rect">
            <a:avLst/>
          </a:prstGeom>
          <a:pattFill prst="smCheck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482229"/>
            <a:ext cx="7447995" cy="5519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24001" y="1808554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2103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311588"/>
            <a:ext cx="8254538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출근부</a:t>
            </a:r>
            <a:r>
              <a:rPr lang="en-US" altLang="ko-KR" sz="1100" b="1" dirty="0">
                <a:latin typeface="+mj-ea"/>
              </a:rPr>
              <a:t>, </a:t>
            </a:r>
            <a:r>
              <a:rPr lang="ko-KR" altLang="en-US" sz="1100" b="1" dirty="0">
                <a:latin typeface="+mj-ea"/>
              </a:rPr>
              <a:t>평가표 작성 완료 후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</a:t>
            </a:r>
            <a:r>
              <a:rPr lang="ko-KR" altLang="en-US" sz="1100" b="1" dirty="0" err="1">
                <a:latin typeface="+mj-ea"/>
              </a:rPr>
              <a:t>최종제출</a:t>
            </a:r>
            <a:r>
              <a:rPr lang="ko-KR" altLang="en-US" sz="1100" b="1" dirty="0">
                <a:latin typeface="+mj-ea"/>
              </a:rPr>
              <a:t> 클릭 </a:t>
            </a:r>
            <a:r>
              <a:rPr lang="en-US" altLang="ko-KR" sz="1100" b="1" dirty="0">
                <a:latin typeface="+mj-ea"/>
              </a:rPr>
              <a:t>-&gt;</a:t>
            </a:r>
            <a:r>
              <a:rPr lang="ko-KR" altLang="en-US" sz="1100" b="1" dirty="0">
                <a:latin typeface="+mj-ea"/>
              </a:rPr>
              <a:t> </a:t>
            </a:r>
            <a:r>
              <a:rPr lang="ko-KR" altLang="en-US" sz="1100" b="1" dirty="0" err="1">
                <a:latin typeface="+mj-ea"/>
              </a:rPr>
              <a:t>제출버튼</a:t>
            </a:r>
            <a:r>
              <a:rPr lang="ko-KR" altLang="en-US" sz="1100" b="1" dirty="0">
                <a:latin typeface="+mj-ea"/>
              </a:rPr>
              <a:t> 클릭</a:t>
            </a: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1276"/>
            <a:ext cx="885825" cy="287185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984" y="4189482"/>
            <a:ext cx="3543826" cy="1786366"/>
          </a:xfrm>
          <a:prstGeom prst="rect">
            <a:avLst/>
          </a:prstGeom>
        </p:spPr>
      </p:pic>
      <p:cxnSp>
        <p:nvCxnSpPr>
          <p:cNvPr id="28" name="꺾인 연결선 27"/>
          <p:cNvCxnSpPr/>
          <p:nvPr/>
        </p:nvCxnSpPr>
        <p:spPr>
          <a:xfrm rot="16200000" flipH="1">
            <a:off x="9877701" y="4174925"/>
            <a:ext cx="1151106" cy="112221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9624342" y="38057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10781182" y="5265829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4015" y="2775043"/>
            <a:ext cx="59312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5287" y="2767914"/>
            <a:ext cx="4983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5172" y="2784389"/>
            <a:ext cx="1355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47034" y="2784389"/>
            <a:ext cx="245076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</a:rPr>
              <a:t>(LINC3.0</a:t>
            </a:r>
            <a:r>
              <a:rPr lang="ko-KR" altLang="en-US" sz="700" b="1" dirty="0">
                <a:latin typeface="+mj-ea"/>
              </a:rPr>
              <a:t>사업단</a:t>
            </a:r>
            <a:r>
              <a:rPr lang="en-US" altLang="ko-KR" sz="700" b="1" dirty="0">
                <a:latin typeface="+mj-ea"/>
              </a:rPr>
              <a:t>) 2022</a:t>
            </a:r>
            <a:r>
              <a:rPr lang="ko-KR" altLang="en-US" sz="700" b="1" dirty="0">
                <a:latin typeface="+mj-ea"/>
              </a:rPr>
              <a:t>학년도 </a:t>
            </a:r>
            <a:r>
              <a:rPr lang="en-US" altLang="ko-KR" sz="700" b="1" dirty="0">
                <a:latin typeface="+mj-ea"/>
              </a:rPr>
              <a:t>2</a:t>
            </a:r>
            <a:r>
              <a:rPr lang="ko-KR" altLang="en-US" sz="700" b="1" dirty="0">
                <a:latin typeface="+mj-ea"/>
              </a:rPr>
              <a:t>학기 현장실습</a:t>
            </a:r>
            <a:r>
              <a:rPr lang="en-US" altLang="ko-KR" sz="700" b="1" dirty="0">
                <a:latin typeface="+mj-ea"/>
              </a:rPr>
              <a:t>[</a:t>
            </a:r>
            <a:r>
              <a:rPr lang="ko-KR" altLang="en-US" sz="700" b="1" dirty="0">
                <a:latin typeface="+mj-ea"/>
              </a:rPr>
              <a:t>국내</a:t>
            </a:r>
            <a:r>
              <a:rPr lang="en-US" altLang="ko-KR" sz="700" b="1" dirty="0">
                <a:latin typeface="+mj-ea"/>
              </a:rPr>
              <a:t>,</a:t>
            </a:r>
            <a:r>
              <a:rPr lang="ko-KR" altLang="en-US" sz="700" b="1" dirty="0">
                <a:latin typeface="+mj-ea"/>
              </a:rPr>
              <a:t>국외</a:t>
            </a:r>
            <a:r>
              <a:rPr lang="en-US" altLang="ko-KR" sz="700" b="1" dirty="0">
                <a:latin typeface="+mj-ea"/>
              </a:rPr>
              <a:t>]</a:t>
            </a:r>
            <a:endParaRPr lang="ko-KR" altLang="en-US" sz="7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2278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87179" y="2872314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70122" y="2871354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8216785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6498" y="3018160"/>
            <a:ext cx="3977371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설문조사 </a:t>
            </a:r>
            <a:r>
              <a:rPr lang="ko-KR" alt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작성안내</a:t>
            </a:r>
            <a:endParaRPr lang="ko-K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23500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52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581276"/>
            <a:ext cx="9143999" cy="4608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1550" y="133888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설문조사 </a:t>
            </a:r>
            <a:r>
              <a:rPr lang="ko-KR" altLang="en-US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작성안내</a:t>
            </a:r>
            <a:endParaRPr lang="ko-KR" altLang="en-US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142537" y="2673424"/>
            <a:ext cx="7447995" cy="684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515688" y="1958180"/>
            <a:ext cx="760727" cy="44419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84728" y="3734027"/>
            <a:ext cx="724479" cy="2342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78" y="105994"/>
            <a:ext cx="1100315" cy="2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311588"/>
            <a:ext cx="9754026" cy="1359863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</a:t>
            </a:r>
            <a:r>
              <a:rPr lang="ko-KR" altLang="en-US" sz="1100" b="1" dirty="0">
                <a:latin typeface="+mj-ea"/>
              </a:rPr>
              <a:t>왼쪽 메뉴의 현장실습 </a:t>
            </a:r>
            <a:r>
              <a:rPr lang="en-US" altLang="ko-KR" sz="1100" b="1" dirty="0">
                <a:latin typeface="+mj-ea"/>
              </a:rPr>
              <a:t>-&gt; LINC3.0</a:t>
            </a:r>
            <a:r>
              <a:rPr lang="ko-KR" altLang="en-US" sz="1100" b="1" dirty="0">
                <a:latin typeface="+mj-ea"/>
              </a:rPr>
              <a:t>사업단 클릭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>
                <a:latin typeface="+mj-ea"/>
              </a:rPr>
              <a:t>설문조사 클릭 </a:t>
            </a:r>
            <a:r>
              <a:rPr lang="en-US" altLang="ko-KR" sz="1100" b="1" dirty="0">
                <a:latin typeface="+mj-ea"/>
              </a:rPr>
              <a:t>-&gt; (LINC3.0</a:t>
            </a:r>
            <a:r>
              <a:rPr lang="ko-KR" altLang="en-US" sz="1100" b="1" dirty="0">
                <a:latin typeface="+mj-ea"/>
              </a:rPr>
              <a:t>사업단</a:t>
            </a:r>
            <a:r>
              <a:rPr lang="en-US" altLang="ko-KR" sz="1100" b="1" dirty="0">
                <a:latin typeface="+mj-ea"/>
              </a:rPr>
              <a:t>) 2022</a:t>
            </a:r>
            <a:r>
              <a:rPr lang="ko-KR" altLang="en-US" sz="1100" b="1" dirty="0">
                <a:latin typeface="+mj-ea"/>
              </a:rPr>
              <a:t>학년도 </a:t>
            </a:r>
            <a:r>
              <a:rPr lang="en-US" altLang="ko-KR" sz="1100" b="1" dirty="0">
                <a:latin typeface="+mj-ea"/>
              </a:rPr>
              <a:t>2</a:t>
            </a:r>
            <a:r>
              <a:rPr lang="ko-KR" altLang="en-US" sz="1100" b="1" dirty="0">
                <a:latin typeface="+mj-ea"/>
              </a:rPr>
              <a:t>학기 현장실습</a:t>
            </a:r>
            <a:r>
              <a:rPr lang="en-US" altLang="ko-KR" sz="1100" b="1" dirty="0">
                <a:latin typeface="+mj-ea"/>
              </a:rPr>
              <a:t>[</a:t>
            </a:r>
            <a:r>
              <a:rPr lang="ko-KR" altLang="en-US" sz="1100" b="1" dirty="0">
                <a:latin typeface="+mj-ea"/>
              </a:rPr>
              <a:t>국내</a:t>
            </a:r>
            <a:r>
              <a:rPr lang="en-US" altLang="ko-KR" sz="1100" b="1" dirty="0">
                <a:latin typeface="+mj-ea"/>
              </a:rPr>
              <a:t>,</a:t>
            </a:r>
            <a:r>
              <a:rPr lang="ko-KR" altLang="en-US" sz="1100" b="1" dirty="0">
                <a:latin typeface="+mj-ea"/>
              </a:rPr>
              <a:t>국외</a:t>
            </a:r>
            <a:r>
              <a:rPr lang="en-US" altLang="ko-KR" sz="1100" b="1" dirty="0">
                <a:latin typeface="+mj-ea"/>
              </a:rPr>
              <a:t>] </a:t>
            </a:r>
            <a:r>
              <a:rPr lang="ko-KR" altLang="en-US" sz="1100" b="1" dirty="0">
                <a:latin typeface="+mj-ea"/>
              </a:rPr>
              <a:t>체크박스 클릭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② 현장실습 만족도조사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 err="1">
                <a:latin typeface="+mj-ea"/>
              </a:rPr>
              <a:t>작성전</a:t>
            </a:r>
            <a:r>
              <a:rPr lang="ko-KR" altLang="en-US" sz="1100" b="1" dirty="0">
                <a:latin typeface="+mj-ea"/>
              </a:rPr>
              <a:t> 클릭 </a:t>
            </a:r>
            <a:r>
              <a:rPr lang="en-US" altLang="ko-KR" sz="1100" b="1" dirty="0">
                <a:latin typeface="+mj-ea"/>
              </a:rPr>
              <a:t>-&gt; </a:t>
            </a:r>
            <a:r>
              <a:rPr lang="ko-KR" altLang="en-US" sz="1100" b="1" dirty="0">
                <a:latin typeface="+mj-ea"/>
              </a:rPr>
              <a:t>해당 내용 입력</a:t>
            </a:r>
            <a:endParaRPr lang="en-US" altLang="ko-KR" sz="1100" b="1" dirty="0">
              <a:latin typeface="+mj-ea"/>
            </a:endParaRPr>
          </a:p>
          <a:p>
            <a:pPr fontAlgn="base"/>
            <a:endParaRPr lang="en-US" altLang="ko-KR" sz="1100" b="1" dirty="0">
              <a:latin typeface="+mj-ea"/>
            </a:endParaRPr>
          </a:p>
          <a:p>
            <a:pPr fontAlgn="base"/>
            <a:r>
              <a:rPr lang="en-US" altLang="ko-KR" sz="1100" b="1" dirty="0">
                <a:latin typeface="+mj-ea"/>
              </a:rPr>
              <a:t>          </a:t>
            </a:r>
            <a:r>
              <a:rPr lang="ko-KR" altLang="en-US" sz="1100" b="1" dirty="0">
                <a:latin typeface="+mj-ea"/>
              </a:rPr>
              <a:t>③ 저장 버튼 클릭</a:t>
            </a:r>
            <a:endParaRPr lang="en-US" altLang="ko-KR" sz="1100" b="1" dirty="0">
              <a:latin typeface="+mj-ea"/>
              <a:ea typeface="+mj-ea"/>
            </a:endParaRPr>
          </a:p>
        </p:txBody>
      </p:sp>
      <p:pic>
        <p:nvPicPr>
          <p:cNvPr id="25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2175" y="589589"/>
            <a:ext cx="885825" cy="287185"/>
          </a:xfrm>
          <a:prstGeom prst="rect">
            <a:avLst/>
          </a:prstGeom>
        </p:spPr>
      </p:pic>
      <p:sp>
        <p:nvSpPr>
          <p:cNvPr id="27" name="타원 26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3198604" y="291868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850" y="3719718"/>
            <a:ext cx="7439681" cy="65277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301" y="168723"/>
            <a:ext cx="3461434" cy="3270037"/>
          </a:xfrm>
          <a:prstGeom prst="rect">
            <a:avLst/>
          </a:prstGeom>
        </p:spPr>
      </p:pic>
      <p:sp>
        <p:nvSpPr>
          <p:cNvPr id="26" name="타원 25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9168512" y="3962633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421528" y="11869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6783" y="3432097"/>
            <a:ext cx="3439952" cy="252099"/>
          </a:xfrm>
          <a:prstGeom prst="rect">
            <a:avLst/>
          </a:prstGeom>
        </p:spPr>
      </p:pic>
      <p:sp>
        <p:nvSpPr>
          <p:cNvPr id="30" name="타원 2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7204510" y="3342744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25946" y="3006810"/>
            <a:ext cx="560175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</a:t>
            </a:r>
            <a:r>
              <a:rPr lang="ko-KR" altLang="en-US" sz="700" b="1" dirty="0">
                <a:latin typeface="+mj-ea"/>
                <a:ea typeface="+mj-ea"/>
              </a:rPr>
              <a:t>학기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23411" y="3015048"/>
            <a:ext cx="135512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2022-07-22~2022-12-26</a:t>
            </a:r>
            <a:endParaRPr lang="ko-KR" altLang="en-US" sz="700" b="1" dirty="0"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8812" y="3006811"/>
            <a:ext cx="49838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j-ea"/>
                <a:ea typeface="+mj-ea"/>
              </a:rPr>
              <a:t>2022</a:t>
            </a:r>
            <a:r>
              <a:rPr lang="ko-KR" altLang="en-US" sz="700" b="1" dirty="0">
                <a:latin typeface="+mj-ea"/>
                <a:ea typeface="+mj-ea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578153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"/>
          <a:stretch/>
        </p:blipFill>
        <p:spPr bwMode="auto">
          <a:xfrm>
            <a:off x="1524001" y="1733"/>
            <a:ext cx="5455919" cy="688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9919" y="4640705"/>
            <a:ext cx="4061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HY견고딕" pitchFamily="18" charset="-127"/>
                <a:ea typeface="HY견고딕" pitchFamily="18" charset="-127"/>
              </a:rPr>
              <a:t>감사합니다</a:t>
            </a:r>
            <a:r>
              <a:rPr lang="en-US" altLang="ko-KR" sz="3200" dirty="0">
                <a:solidFill>
                  <a:prstClr val="black">
                    <a:lumMod val="95000"/>
                    <a:lumOff val="5000"/>
                  </a:prstClr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ko-KR" altLang="en-US" sz="3200" dirty="0">
              <a:solidFill>
                <a:prstClr val="black">
                  <a:lumMod val="95000"/>
                  <a:lumOff val="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7724587" y="5535464"/>
            <a:ext cx="254223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1444084" y="1732"/>
            <a:ext cx="5535835" cy="6885384"/>
          </a:xfrm>
          <a:prstGeom prst="rect">
            <a:avLst/>
          </a:prstGeom>
          <a:solidFill>
            <a:schemeClr val="bg1">
              <a:alpha val="21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578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3535" y="685718"/>
            <a:ext cx="5760640" cy="35477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  <a:alpha val="0"/>
              </a:schemeClr>
            </a:solidFill>
          </a:ln>
        </p:spPr>
        <p:txBody>
          <a:bodyPr wrap="square" tIns="0" bIns="0" rtlCol="0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ko-KR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2022</a:t>
            </a: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학년도 </a:t>
            </a:r>
            <a:r>
              <a:rPr lang="en-US" altLang="ko-KR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2</a:t>
            </a:r>
            <a:r>
              <a:rPr lang="ko-KR" altLang="en-US" sz="2800" b="1" spc="-300" dirty="0">
                <a:ln>
                  <a:solidFill>
                    <a:schemeClr val="tx1">
                      <a:lumMod val="50000"/>
                      <a:lumOff val="50000"/>
                      <a:alpha val="0"/>
                    </a:schemeClr>
                  </a:solidFill>
                </a:ln>
                <a:solidFill>
                  <a:schemeClr val="tx2"/>
                </a:solidFill>
                <a:latin typeface="+mn-ea"/>
              </a:rPr>
              <a:t>학기 현장실습 일정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17063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04ADB4C0-CAEF-4CDB-A7E8-3FD026C50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556937"/>
              </p:ext>
            </p:extLst>
          </p:nvPr>
        </p:nvGraphicFramePr>
        <p:xfrm>
          <a:off x="399503" y="1250431"/>
          <a:ext cx="11488616" cy="5529281"/>
        </p:xfrm>
        <a:graphic>
          <a:graphicData uri="http://schemas.openxmlformats.org/drawingml/2006/table">
            <a:tbl>
              <a:tblPr/>
              <a:tblGrid>
                <a:gridCol w="2846509">
                  <a:extLst>
                    <a:ext uri="{9D8B030D-6E8A-4147-A177-3AD203B41FA5}">
                      <a16:colId xmlns:a16="http://schemas.microsoft.com/office/drawing/2014/main" val="4044998877"/>
                    </a:ext>
                  </a:extLst>
                </a:gridCol>
                <a:gridCol w="5756532">
                  <a:extLst>
                    <a:ext uri="{9D8B030D-6E8A-4147-A177-3AD203B41FA5}">
                      <a16:colId xmlns:a16="http://schemas.microsoft.com/office/drawing/2014/main" val="550271115"/>
                    </a:ext>
                  </a:extLst>
                </a:gridCol>
                <a:gridCol w="2885575">
                  <a:extLst>
                    <a:ext uri="{9D8B030D-6E8A-4147-A177-3AD203B41FA5}">
                      <a16:colId xmlns:a16="http://schemas.microsoft.com/office/drawing/2014/main" val="3711408004"/>
                    </a:ext>
                  </a:extLst>
                </a:gridCol>
              </a:tblGrid>
              <a:tr h="4899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일정</a:t>
                      </a: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주요 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담당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A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166967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07.22.(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금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08.02.(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82485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08.03.(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08.09.(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신청기간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145498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08.10.(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08.17(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 선발기간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 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→ 학생</a:t>
                      </a:r>
                      <a:endParaRPr lang="en-US" altLang="ko-KR" sz="1200" b="0" i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0" i="0" kern="1200" spc="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면접등</a:t>
                      </a:r>
                      <a:r>
                        <a:rPr lang="ko-KR" altLang="en-US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 자율적으로 진행 후</a:t>
                      </a:r>
                      <a:endParaRPr lang="en-US" altLang="ko-KR" sz="1200" b="0" i="0" kern="1200" spc="0" dirty="0">
                        <a:solidFill>
                          <a:schemeClr val="tx1"/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기관에서 학생에게 개별 연락</a:t>
                      </a:r>
                      <a:r>
                        <a:rPr lang="en-US" altLang="ko-KR" sz="1200" b="0" i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541391"/>
                  </a:ext>
                </a:extLst>
              </a:tr>
              <a:tr h="5460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08.18.(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)~ 08.24.(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수강신청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LINC3.0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사업단</a:t>
                      </a: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 → </a:t>
                      </a:r>
                      <a:r>
                        <a:rPr lang="ko-KR" altLang="en-US" sz="1200" b="0" i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교무팀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161208"/>
                  </a:ext>
                </a:extLst>
              </a:tr>
              <a:tr h="5460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08.25.(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)~ 08.31.(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수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온라인 사전직무교육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상해보험 가입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학생</a:t>
                      </a:r>
                      <a:r>
                        <a:rPr lang="en-US" altLang="ko-KR" sz="1200" b="0" i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LINC3.0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사업단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828316"/>
                  </a:ext>
                </a:extLst>
              </a:tr>
              <a:tr h="536048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09.01.(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목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 ~ 12.26.(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월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현장실습 진행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251496"/>
                  </a:ext>
                </a:extLst>
              </a:tr>
              <a:tr h="14652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0" u="sng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실습기간 종료 후 일주일 내</a:t>
                      </a:r>
                      <a:endParaRPr lang="en-US" altLang="ko-KR" sz="1200" b="0" u="sng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17907" marB="17907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 latinLnBrk="1"/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: </a:t>
                      </a:r>
                      <a:r>
                        <a:rPr lang="ko-KR" altLang="en-US" sz="1200" b="0" kern="1200" spc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종합보고서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실습후기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b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</a:br>
                      <a:r>
                        <a:rPr lang="ko-KR" altLang="en-US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 </a:t>
                      </a:r>
                      <a:r>
                        <a:rPr lang="en-US" altLang="ko-KR" sz="1200" b="0" kern="120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: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출석부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기관평가서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</a:t>
                      </a:r>
                      <a:r>
                        <a:rPr lang="ko-KR" alt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설문조사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온라인업로드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)</a:t>
                      </a:r>
                      <a:endParaRPr lang="ko-KR" altLang="en-US" sz="1200" b="0" kern="12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※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학생은 실습일지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,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기관은 출석부를 국민대학교 </a:t>
                      </a:r>
                      <a:r>
                        <a:rPr lang="en-US" altLang="ko-KR" sz="1200" b="0" kern="1200" dirty="0" err="1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k·Startrack</a:t>
                      </a:r>
                      <a:r>
                        <a:rPr lang="en-US" altLang="ko-KR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홈페이지에서 실습진행 중 매일 입력 해야함</a:t>
                      </a:r>
                      <a:endParaRPr lang="en-US" altLang="ko-KR" sz="1200" b="0" kern="0" spc="0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(※ </a:t>
                      </a:r>
                      <a:r>
                        <a:rPr lang="ko-KR" altLang="en-US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제출 기한 엄수</a:t>
                      </a:r>
                      <a:r>
                        <a:rPr lang="en-US" altLang="ko-KR" sz="1200" b="0" kern="0" spc="0" dirty="0">
                          <a:solidFill>
                            <a:srgbClr val="FF0000"/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ko-KR" altLang="en-US" sz="1200" b="0" kern="0" spc="0" dirty="0">
                        <a:solidFill>
                          <a:srgbClr val="FF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64770" marR="64770" marT="0" marB="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학생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기관</a:t>
                      </a:r>
                      <a:r>
                        <a:rPr lang="en-US" altLang="ko-KR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kern="0" spc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단과대학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5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20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49560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77854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 rot="10800000">
            <a:off x="9257299" y="2883377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83953" y="3018160"/>
            <a:ext cx="509947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실습기간 및 지원금 안내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264014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311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726160" y="1152525"/>
            <a:ext cx="9303790" cy="4305300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200" b="1" dirty="0">
              <a:latin typeface="+mj-ea"/>
              <a:ea typeface="+mj-ea"/>
            </a:endParaRP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①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최소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~ 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최대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15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 </a:t>
            </a:r>
            <a:r>
              <a:rPr lang="ko-KR" altLang="en-US" sz="1200" b="1" dirty="0">
                <a:latin typeface="+mj-ea"/>
              </a:rPr>
              <a:t>현장실습 가능</a:t>
            </a:r>
            <a:endParaRPr lang="en-US" altLang="ko-KR" sz="1200" b="1" dirty="0">
              <a:latin typeface="+mj-ea"/>
              <a:ea typeface="+mj-ea"/>
            </a:endParaRPr>
          </a:p>
          <a:p>
            <a:pPr fontAlgn="base"/>
            <a:r>
              <a:rPr lang="en-US" altLang="ko-KR" sz="1200" b="1" dirty="0">
                <a:latin typeface="+mj-ea"/>
                <a:ea typeface="+mj-ea"/>
              </a:rPr>
              <a:t>              </a:t>
            </a: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② </a:t>
            </a:r>
            <a:r>
              <a:rPr lang="en-US" altLang="ko-KR" sz="1200" b="1" dirty="0">
                <a:latin typeface="+mj-ea"/>
              </a:rPr>
              <a:t>1</a:t>
            </a:r>
            <a:r>
              <a:rPr lang="ko-KR" altLang="en-US" sz="1200" b="1" dirty="0">
                <a:latin typeface="+mj-ea"/>
              </a:rPr>
              <a:t>개월 만근 기준 </a:t>
            </a:r>
            <a:r>
              <a:rPr lang="en-US" altLang="ko-KR" sz="1200" b="1" dirty="0">
                <a:latin typeface="+mj-ea"/>
              </a:rPr>
              <a:t>1</a:t>
            </a:r>
            <a:r>
              <a:rPr lang="ko-KR" altLang="en-US" sz="1200" b="1" dirty="0">
                <a:latin typeface="+mj-ea"/>
              </a:rPr>
              <a:t>일의 유급휴일 부여 필수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</a:rPr>
              <a:t>              ex) 12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2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13</a:t>
            </a:r>
            <a:r>
              <a:rPr lang="ko-KR" altLang="en-US" sz="1200" b="1" dirty="0">
                <a:latin typeface="+mj-ea"/>
              </a:rPr>
              <a:t>주</a:t>
            </a:r>
            <a:r>
              <a:rPr lang="en-US" altLang="ko-KR" sz="1200" b="1" dirty="0">
                <a:latin typeface="+mj-ea"/>
              </a:rPr>
              <a:t> : 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14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/ 15</a:t>
            </a:r>
            <a:r>
              <a:rPr lang="ko-KR" altLang="en-US" sz="1200" b="1" dirty="0">
                <a:latin typeface="+mj-ea"/>
              </a:rPr>
              <a:t>주 </a:t>
            </a:r>
            <a:r>
              <a:rPr lang="en-US" altLang="ko-KR" sz="1200" b="1" dirty="0">
                <a:latin typeface="+mj-ea"/>
              </a:rPr>
              <a:t>: 3</a:t>
            </a:r>
            <a:r>
              <a:rPr lang="ko-KR" altLang="en-US" sz="1200" b="1" dirty="0">
                <a:latin typeface="+mj-ea"/>
              </a:rPr>
              <a:t>일  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  <a:ea typeface="+mj-ea"/>
              </a:rPr>
              <a:t>  </a:t>
            </a:r>
          </a:p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       ③ </a:t>
            </a:r>
            <a:r>
              <a:rPr lang="ko-KR" altLang="en-US" sz="1200" b="1" dirty="0">
                <a:latin typeface="+mj-ea"/>
              </a:rPr>
              <a:t>평일 기준 </a:t>
            </a:r>
            <a:r>
              <a:rPr lang="en-US" altLang="ko-KR" sz="1200" b="1" dirty="0">
                <a:latin typeface="+mj-ea"/>
              </a:rPr>
              <a:t>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= 1</a:t>
            </a:r>
            <a:r>
              <a:rPr lang="ko-KR" altLang="en-US" sz="1200" b="1" dirty="0">
                <a:latin typeface="+mj-ea"/>
              </a:rPr>
              <a:t>주 </a:t>
            </a:r>
            <a:endParaRPr lang="en-US" altLang="ko-KR" sz="1200" b="1" dirty="0">
              <a:latin typeface="+mj-ea"/>
            </a:endParaRPr>
          </a:p>
          <a:p>
            <a:pPr fontAlgn="base"/>
            <a:r>
              <a:rPr lang="en-US" altLang="ko-KR" sz="1200" b="1" dirty="0">
                <a:latin typeface="+mj-ea"/>
              </a:rPr>
              <a:t>             ex)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62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 </a:t>
            </a:r>
            <a:r>
              <a:rPr lang="en-US" altLang="ko-KR" sz="1200" b="1" dirty="0">
                <a:latin typeface="+mj-ea"/>
              </a:rPr>
              <a:t>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60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2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68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65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14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73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70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r>
              <a:rPr lang="en-US" altLang="ko-KR" sz="1200" b="1" dirty="0">
                <a:latin typeface="+mj-ea"/>
              </a:rPr>
              <a:t>                 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15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주</a:t>
            </a:r>
            <a:r>
              <a:rPr lang="ko-KR" altLang="en-US" sz="1200" b="1" dirty="0">
                <a:latin typeface="+mj-ea"/>
              </a:rPr>
              <a:t>일 경우 평일 기준 </a:t>
            </a:r>
            <a:r>
              <a:rPr lang="en-US" altLang="ko-KR" sz="1200" b="1" dirty="0">
                <a:solidFill>
                  <a:srgbClr val="FF0000"/>
                </a:solidFill>
                <a:latin typeface="+mj-ea"/>
              </a:rPr>
              <a:t>78</a:t>
            </a:r>
            <a:r>
              <a:rPr lang="ko-KR" altLang="en-US" sz="1200" b="1" dirty="0">
                <a:solidFill>
                  <a:srgbClr val="FF0000"/>
                </a:solidFill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 (</a:t>
            </a:r>
            <a:r>
              <a:rPr lang="ko-KR" altLang="en-US" sz="1200" b="1" dirty="0">
                <a:latin typeface="+mj-ea"/>
              </a:rPr>
              <a:t>출근 </a:t>
            </a:r>
            <a:r>
              <a:rPr lang="en-US" altLang="ko-KR" sz="1200" b="1" dirty="0">
                <a:latin typeface="+mj-ea"/>
              </a:rPr>
              <a:t>75</a:t>
            </a:r>
            <a:r>
              <a:rPr lang="ko-KR" altLang="en-US" sz="1200" b="1" dirty="0">
                <a:latin typeface="+mj-ea"/>
              </a:rPr>
              <a:t>일 </a:t>
            </a:r>
            <a:r>
              <a:rPr lang="en-US" altLang="ko-KR" sz="1200" b="1" dirty="0">
                <a:latin typeface="+mj-ea"/>
              </a:rPr>
              <a:t>+ </a:t>
            </a:r>
            <a:r>
              <a:rPr lang="ko-KR" altLang="en-US" sz="1200" b="1" dirty="0">
                <a:latin typeface="+mj-ea"/>
              </a:rPr>
              <a:t>월차 </a:t>
            </a:r>
            <a:r>
              <a:rPr lang="en-US" altLang="ko-KR" sz="1200" b="1" dirty="0">
                <a:latin typeface="+mj-ea"/>
              </a:rPr>
              <a:t>3</a:t>
            </a:r>
            <a:r>
              <a:rPr lang="ko-KR" altLang="en-US" sz="1200" b="1" dirty="0">
                <a:latin typeface="+mj-ea"/>
              </a:rPr>
              <a:t>일</a:t>
            </a:r>
            <a:r>
              <a:rPr lang="en-US" altLang="ko-KR" sz="1200" b="1" dirty="0">
                <a:latin typeface="+mj-ea"/>
              </a:rPr>
              <a:t>) </a:t>
            </a:r>
          </a:p>
          <a:p>
            <a:pPr fontAlgn="base"/>
            <a:endParaRPr lang="en-US" altLang="ko-KR" sz="1200" b="1" dirty="0">
              <a:latin typeface="+mj-ea"/>
            </a:endParaRPr>
          </a:p>
          <a:p>
            <a:pPr fontAlgn="base"/>
            <a:endParaRPr lang="en-US" altLang="ko-KR" sz="1200" b="1" dirty="0">
              <a:latin typeface="+mj-ea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※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예비군 훈련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본인 및 </a:t>
            </a:r>
            <a:r>
              <a:rPr kumimoji="1" lang="ko-KR" altLang="en-US" sz="1200" b="1" dirty="0" err="1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직계존비속의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 경조사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질병 및 상해 등으로 인한 입원 등의 경우 유급휴일로 진행됨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(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단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출석인정 불가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)</a:t>
            </a:r>
            <a:endParaRPr kumimoji="1" lang="en-US" altLang="ko-KR" sz="1200" b="1" dirty="0">
              <a:latin typeface="+mj-ea"/>
              <a:ea typeface="+mj-ea"/>
              <a:cs typeface="굴림" pitchFamily="50" charset="-127"/>
            </a:endParaRPr>
          </a:p>
          <a:p>
            <a:pPr lvl="0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※ 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국가재난 상황일 경우 예외적으로 재택실습을 인정하고 실습기간의 </a:t>
            </a:r>
            <a:r>
              <a:rPr kumimoji="1" lang="en-US" altLang="ko-KR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1/4</a:t>
            </a:r>
            <a:r>
              <a:rPr kumimoji="1" lang="ko-KR" altLang="en-US" sz="1200" b="1" dirty="0">
                <a:solidFill>
                  <a:srgbClr val="000000"/>
                </a:solidFill>
                <a:latin typeface="+mj-ea"/>
                <a:ea typeface="+mj-ea"/>
                <a:cs typeface="굴림" pitchFamily="50" charset="-127"/>
              </a:rPr>
              <a:t>범위 내에서 운영가능</a:t>
            </a:r>
            <a:endParaRPr kumimoji="1" lang="ko-KR" altLang="en-US" sz="1200" b="1" dirty="0">
              <a:latin typeface="+mj-ea"/>
              <a:ea typeface="+mj-ea"/>
              <a:cs typeface="굴림" pitchFamily="50" charset="-127"/>
            </a:endParaRPr>
          </a:p>
          <a:p>
            <a:pPr fontAlgn="base"/>
            <a:endParaRPr lang="en-US" altLang="ko-KR" sz="1200" b="1" dirty="0">
              <a:latin typeface="+mj-ea"/>
            </a:endParaRPr>
          </a:p>
          <a:p>
            <a:pPr fontAlgn="base"/>
            <a:endParaRPr lang="ko-KR" altLang="en-US" sz="1200" b="1" dirty="0"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11551" y="117262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실습기간 안내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225" y="1419693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직사각형 53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739736" y="630384"/>
            <a:ext cx="8604716" cy="1881247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r>
              <a:rPr lang="ko-KR" altLang="en-US" sz="1200" b="1" dirty="0">
                <a:latin typeface="+mj-ea"/>
                <a:ea typeface="+mj-ea"/>
              </a:rPr>
              <a:t>   </a:t>
            </a:r>
            <a:r>
              <a:rPr lang="ko-KR" altLang="en-US" sz="1000" b="1" dirty="0">
                <a:latin typeface="+mj-ea"/>
                <a:ea typeface="+mj-ea"/>
              </a:rPr>
              <a:t>① 실습시간 산출기준</a:t>
            </a:r>
          </a:p>
          <a:p>
            <a:pPr fontAlgn="base"/>
            <a:r>
              <a:rPr lang="ko-KR" altLang="en-US" sz="1000" b="1" dirty="0">
                <a:latin typeface="+mj-ea"/>
                <a:ea typeface="+mj-ea"/>
              </a:rPr>
              <a:t> </a:t>
            </a:r>
            <a:r>
              <a:rPr lang="ko-KR" altLang="en-US" sz="1000" dirty="0">
                <a:latin typeface="+mj-ea"/>
                <a:ea typeface="+mj-ea"/>
              </a:rPr>
              <a:t>     ∙ 월 단위 실습시간 수 </a:t>
            </a:r>
          </a:p>
          <a:p>
            <a:pPr fontAlgn="base"/>
            <a:r>
              <a:rPr lang="en-US" altLang="ko-KR" sz="1000" dirty="0">
                <a:latin typeface="+mj-ea"/>
                <a:ea typeface="+mj-ea"/>
              </a:rPr>
              <a:t>        = (</a:t>
            </a:r>
            <a:r>
              <a:rPr lang="ko-KR" altLang="en-US" sz="1000" dirty="0">
                <a:latin typeface="+mj-ea"/>
                <a:ea typeface="+mj-ea"/>
              </a:rPr>
              <a:t>주 단위 실습시간 수 </a:t>
            </a:r>
            <a:r>
              <a:rPr lang="en-US" altLang="ko-KR" sz="1000" dirty="0">
                <a:latin typeface="+mj-ea"/>
                <a:ea typeface="+mj-ea"/>
              </a:rPr>
              <a:t>÷ 7) × (365 ÷ 12) </a:t>
            </a:r>
            <a:r>
              <a:rPr lang="ko-KR" altLang="en-US" sz="1000" dirty="0">
                <a:latin typeface="+mj-ea"/>
                <a:ea typeface="+mj-ea"/>
              </a:rPr>
              <a:t>값의 소수점 이하 올림 값</a:t>
            </a:r>
          </a:p>
          <a:p>
            <a:pPr fontAlgn="base"/>
            <a:r>
              <a:rPr lang="en-US" altLang="ko-KR" sz="1000" dirty="0">
                <a:latin typeface="+mj-ea"/>
                <a:ea typeface="+mj-ea"/>
              </a:rPr>
              <a:t>        =&gt; [(8 * 5 +8) / </a:t>
            </a:r>
            <a:r>
              <a:rPr lang="en-US" altLang="ko-KR" sz="1000" dirty="0">
                <a:latin typeface="+mj-ea"/>
              </a:rPr>
              <a:t>÷ 7) × (365 ÷ 12)  = 209</a:t>
            </a:r>
            <a:r>
              <a:rPr lang="ko-KR" altLang="en-US" sz="1000" dirty="0">
                <a:latin typeface="+mj-ea"/>
              </a:rPr>
              <a:t>시간</a:t>
            </a:r>
            <a:endParaRPr lang="en-US" altLang="ko-KR" sz="1000" b="1" dirty="0">
              <a:latin typeface="+mj-ea"/>
              <a:ea typeface="+mj-ea"/>
            </a:endParaRPr>
          </a:p>
          <a:p>
            <a:pPr fontAlgn="base">
              <a:buFont typeface="Arial" pitchFamily="34" charset="0"/>
              <a:buChar char="•"/>
            </a:pPr>
            <a:endParaRPr lang="ko-KR" altLang="en-US" sz="1000" b="1" dirty="0">
              <a:latin typeface="+mj-ea"/>
              <a:ea typeface="+mj-ea"/>
            </a:endParaRPr>
          </a:p>
          <a:p>
            <a:pPr fontAlgn="base"/>
            <a:r>
              <a:rPr lang="ko-KR" altLang="en-US" sz="1000" b="1" dirty="0">
                <a:latin typeface="+mj-ea"/>
                <a:ea typeface="+mj-ea"/>
              </a:rPr>
              <a:t>   ② 지급기준</a:t>
            </a:r>
          </a:p>
          <a:p>
            <a:pPr fontAlgn="base"/>
            <a:r>
              <a:rPr lang="ko-KR" altLang="en-US" sz="1000" dirty="0">
                <a:latin typeface="+mj-ea"/>
                <a:ea typeface="+mj-ea"/>
              </a:rPr>
              <a:t>     ∙월 단위 실습지원비</a:t>
            </a:r>
          </a:p>
          <a:p>
            <a:pPr fontAlgn="base"/>
            <a:r>
              <a:rPr lang="en-US" altLang="ko-KR" sz="1000" dirty="0">
                <a:latin typeface="+mj-ea"/>
                <a:ea typeface="+mj-ea"/>
              </a:rPr>
              <a:t>      = </a:t>
            </a:r>
            <a:r>
              <a:rPr lang="ko-KR" altLang="en-US" sz="1000" dirty="0">
                <a:latin typeface="+mj-ea"/>
                <a:ea typeface="+mj-ea"/>
              </a:rPr>
              <a:t>월 단위 실습시간 </a:t>
            </a:r>
            <a:r>
              <a:rPr lang="en-US" altLang="ko-KR" sz="1000" dirty="0">
                <a:latin typeface="+mj-ea"/>
                <a:ea typeface="+mj-ea"/>
              </a:rPr>
              <a:t>× </a:t>
            </a:r>
            <a:r>
              <a:rPr lang="ko-KR" altLang="en-US" sz="1000" dirty="0">
                <a:latin typeface="+mj-ea"/>
                <a:ea typeface="+mj-ea"/>
              </a:rPr>
              <a:t>직무수행 실습시간 비율 </a:t>
            </a:r>
            <a:r>
              <a:rPr lang="en-US" altLang="ko-KR" sz="1000" dirty="0">
                <a:latin typeface="+mj-ea"/>
                <a:ea typeface="+mj-ea"/>
              </a:rPr>
              <a:t>× </a:t>
            </a:r>
            <a:r>
              <a:rPr lang="ko-KR" altLang="en-US" sz="1000" dirty="0" err="1">
                <a:latin typeface="+mj-ea"/>
                <a:ea typeface="+mj-ea"/>
              </a:rPr>
              <a:t>당해연도</a:t>
            </a:r>
            <a:r>
              <a:rPr lang="ko-KR" altLang="en-US" sz="1000" dirty="0">
                <a:latin typeface="+mj-ea"/>
                <a:ea typeface="+mj-ea"/>
              </a:rPr>
              <a:t> 시간급 </a:t>
            </a:r>
            <a:r>
              <a:rPr lang="ko-KR" altLang="en-US" sz="1000" dirty="0" err="1">
                <a:latin typeface="+mj-ea"/>
                <a:ea typeface="+mj-ea"/>
              </a:rPr>
              <a:t>최저임금액</a:t>
            </a:r>
            <a:endParaRPr lang="ko-KR" altLang="en-US" sz="1000" dirty="0">
              <a:latin typeface="+mj-ea"/>
              <a:ea typeface="+mj-ea"/>
            </a:endParaRPr>
          </a:p>
          <a:p>
            <a:pPr fontAlgn="base"/>
            <a:r>
              <a:rPr lang="en-US" altLang="ko-KR" sz="1000" dirty="0">
                <a:latin typeface="+mj-ea"/>
                <a:ea typeface="+mj-ea"/>
              </a:rPr>
              <a:t>    * </a:t>
            </a:r>
            <a:r>
              <a:rPr lang="ko-KR" altLang="en-US" sz="1000" dirty="0">
                <a:latin typeface="+mj-ea"/>
                <a:ea typeface="+mj-ea"/>
              </a:rPr>
              <a:t>월 단위 실습시간 수는 상기 ‘산출기준’에 기재된 산식을 따름</a:t>
            </a:r>
            <a:endParaRPr lang="en-US" altLang="ko-KR" sz="1000" dirty="0">
              <a:latin typeface="+mj-ea"/>
              <a:ea typeface="+mj-ea"/>
            </a:endParaRPr>
          </a:p>
          <a:p>
            <a:pPr fontAlgn="base"/>
            <a:r>
              <a:rPr lang="en-US" altLang="ko-KR" sz="1000" dirty="0">
                <a:latin typeface="+mj-ea"/>
                <a:ea typeface="+mj-ea"/>
              </a:rPr>
              <a:t>      =&gt; 209</a:t>
            </a:r>
            <a:r>
              <a:rPr lang="ko-KR" altLang="en-US" sz="1000" dirty="0">
                <a:latin typeface="+mj-ea"/>
                <a:ea typeface="+mj-ea"/>
              </a:rPr>
              <a:t>시간 </a:t>
            </a:r>
            <a:r>
              <a:rPr lang="en-US" altLang="ko-KR" sz="1000" dirty="0">
                <a:latin typeface="+mj-ea"/>
                <a:ea typeface="+mj-ea"/>
              </a:rPr>
              <a:t>* 0.75 * 9,160</a:t>
            </a:r>
            <a:r>
              <a:rPr lang="ko-KR" altLang="en-US" sz="1000" dirty="0">
                <a:latin typeface="+mj-ea"/>
                <a:ea typeface="+mj-ea"/>
              </a:rPr>
              <a:t>원 </a:t>
            </a:r>
            <a:r>
              <a:rPr lang="en-US" altLang="ko-KR" sz="1000" dirty="0">
                <a:latin typeface="+mj-ea"/>
                <a:ea typeface="+mj-ea"/>
              </a:rPr>
              <a:t>= 1,435,830</a:t>
            </a:r>
            <a:r>
              <a:rPr lang="ko-KR" altLang="en-US" sz="1000" dirty="0">
                <a:latin typeface="+mj-ea"/>
                <a:ea typeface="+mj-ea"/>
              </a:rPr>
              <a:t>원</a:t>
            </a:r>
            <a:r>
              <a:rPr lang="en-US" altLang="ko-KR" sz="1000" dirty="0">
                <a:latin typeface="+mj-ea"/>
                <a:ea typeface="+mj-ea"/>
              </a:rPr>
              <a:t>/</a:t>
            </a:r>
            <a:r>
              <a:rPr lang="ko-KR" altLang="en-US" sz="1000" dirty="0">
                <a:latin typeface="+mj-ea"/>
                <a:ea typeface="+mj-ea"/>
              </a:rPr>
              <a:t>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11551" y="117262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실습지원금 안내</a:t>
            </a:r>
          </a:p>
        </p:txBody>
      </p: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3" name="Shape 2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9341" y="645350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7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03883"/>
              </p:ext>
            </p:extLst>
          </p:nvPr>
        </p:nvGraphicFramePr>
        <p:xfrm>
          <a:off x="1739736" y="3309029"/>
          <a:ext cx="8575029" cy="2650447"/>
        </p:xfrm>
        <a:graphic>
          <a:graphicData uri="http://schemas.openxmlformats.org/drawingml/2006/table">
            <a:tbl>
              <a:tblPr/>
              <a:tblGrid>
                <a:gridCol w="1173029">
                  <a:extLst>
                    <a:ext uri="{9D8B030D-6E8A-4147-A177-3AD203B41FA5}">
                      <a16:colId xmlns:a16="http://schemas.microsoft.com/office/drawing/2014/main" val="1520377837"/>
                    </a:ext>
                  </a:extLst>
                </a:gridCol>
                <a:gridCol w="1850500">
                  <a:extLst>
                    <a:ext uri="{9D8B030D-6E8A-4147-A177-3AD203B41FA5}">
                      <a16:colId xmlns:a16="http://schemas.microsoft.com/office/drawing/2014/main" val="1477478540"/>
                    </a:ext>
                  </a:extLst>
                </a:gridCol>
                <a:gridCol w="1850500">
                  <a:extLst>
                    <a:ext uri="{9D8B030D-6E8A-4147-A177-3AD203B41FA5}">
                      <a16:colId xmlns:a16="http://schemas.microsoft.com/office/drawing/2014/main" val="1826212533"/>
                    </a:ext>
                  </a:extLst>
                </a:gridCol>
                <a:gridCol w="1850500">
                  <a:extLst>
                    <a:ext uri="{9D8B030D-6E8A-4147-A177-3AD203B41FA5}">
                      <a16:colId xmlns:a16="http://schemas.microsoft.com/office/drawing/2014/main" val="1563887971"/>
                    </a:ext>
                  </a:extLst>
                </a:gridCol>
                <a:gridCol w="1850500">
                  <a:extLst>
                    <a:ext uri="{9D8B030D-6E8A-4147-A177-3AD203B41FA5}">
                      <a16:colId xmlns:a16="http://schemas.microsoft.com/office/drawing/2014/main" val="3341911081"/>
                    </a:ext>
                  </a:extLst>
                </a:gridCol>
              </a:tblGrid>
              <a:tr h="5664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실습기간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직무관련 교육시간 비율 </a:t>
                      </a:r>
                      <a:r>
                        <a:rPr lang="en-US" altLang="ko-KR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직무관련 교육시간 비율 </a:t>
                      </a:r>
                      <a:r>
                        <a:rPr lang="en-US" altLang="ko-KR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20%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직무관련 교육시간 비율 </a:t>
                      </a:r>
                      <a:r>
                        <a:rPr lang="en-US" altLang="ko-KR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15%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직무관련 교육시간 비율 </a:t>
                      </a:r>
                      <a:r>
                        <a:rPr lang="en-US" altLang="ko-KR" sz="1000" b="1" kern="0" spc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10%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529579"/>
                  </a:ext>
                </a:extLst>
              </a:tr>
              <a:tr h="520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4,307,490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4,594,656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4,881,822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5,168,988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666387"/>
                  </a:ext>
                </a:extLst>
              </a:tr>
              <a:tr h="520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4,637,250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4,946,400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5,255,550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5,564,700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55083"/>
                  </a:ext>
                </a:extLst>
              </a:tr>
              <a:tr h="520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4,967,010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5,298,144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5,629,278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5,960,412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852035"/>
                  </a:ext>
                </a:extLst>
              </a:tr>
              <a:tr h="52099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000" b="1" kern="0" spc="0" dirty="0">
                          <a:solidFill>
                            <a:schemeClr val="accent2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5,296,770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5,649,888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6,003,006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6,356,124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20477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52788" y="2979738"/>
            <a:ext cx="91688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42112" y="2831068"/>
            <a:ext cx="6133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002060"/>
                </a:solidFill>
              </a:rPr>
              <a:t>2022</a:t>
            </a:r>
            <a:r>
              <a:rPr lang="ko-KR" altLang="en-US" sz="1200" b="1" dirty="0">
                <a:solidFill>
                  <a:srgbClr val="002060"/>
                </a:solidFill>
              </a:rPr>
              <a:t>학년도 </a:t>
            </a:r>
            <a:r>
              <a:rPr lang="en-US" altLang="ko-KR" sz="1200" b="1" dirty="0">
                <a:solidFill>
                  <a:srgbClr val="002060"/>
                </a:solidFill>
              </a:rPr>
              <a:t>2</a:t>
            </a:r>
            <a:r>
              <a:rPr lang="ko-KR" altLang="en-US" sz="1200" b="1" dirty="0">
                <a:solidFill>
                  <a:srgbClr val="002060"/>
                </a:solidFill>
              </a:rPr>
              <a:t>학기 현장실습 실습지원금                   </a:t>
            </a:r>
            <a:endParaRPr lang="en-US" altLang="ko-KR" sz="1200" b="1" dirty="0">
              <a:solidFill>
                <a:srgbClr val="002060"/>
              </a:solidFill>
            </a:endParaRPr>
          </a:p>
          <a:p>
            <a:r>
              <a:rPr lang="en-US" altLang="ko-KR" sz="1200" b="1" dirty="0">
                <a:solidFill>
                  <a:srgbClr val="002060"/>
                </a:solidFill>
              </a:rPr>
              <a:t>                                                                                         </a:t>
            </a:r>
            <a:r>
              <a:rPr lang="ko-KR" altLang="en-US" sz="800" dirty="0">
                <a:latin typeface="+mj-ea"/>
                <a:ea typeface="+mj-ea"/>
              </a:rPr>
              <a:t>* </a:t>
            </a:r>
            <a:r>
              <a:rPr lang="en-US" altLang="ko-KR" sz="800" dirty="0">
                <a:latin typeface="+mj-ea"/>
                <a:ea typeface="+mj-ea"/>
              </a:rPr>
              <a:t>1</a:t>
            </a:r>
            <a:r>
              <a:rPr lang="ko-KR" altLang="en-US" sz="800" dirty="0">
                <a:latin typeface="+mj-ea"/>
                <a:ea typeface="+mj-ea"/>
              </a:rPr>
              <a:t>일 </a:t>
            </a:r>
            <a:r>
              <a:rPr lang="en-US" altLang="ko-KR" sz="800" dirty="0">
                <a:latin typeface="+mj-ea"/>
                <a:ea typeface="+mj-ea"/>
              </a:rPr>
              <a:t>8</a:t>
            </a:r>
            <a:r>
              <a:rPr lang="ko-KR" altLang="en-US" sz="800" dirty="0">
                <a:latin typeface="+mj-ea"/>
                <a:ea typeface="+mj-ea"/>
              </a:rPr>
              <a:t>시간</a:t>
            </a:r>
            <a:r>
              <a:rPr lang="en-US" altLang="ko-KR" sz="800" dirty="0">
                <a:latin typeface="+mj-ea"/>
                <a:ea typeface="+mj-ea"/>
              </a:rPr>
              <a:t>, </a:t>
            </a:r>
            <a:r>
              <a:rPr lang="ko-KR" altLang="en-US" sz="800" dirty="0">
                <a:latin typeface="+mj-ea"/>
                <a:ea typeface="+mj-ea"/>
              </a:rPr>
              <a:t>주</a:t>
            </a:r>
            <a:r>
              <a:rPr lang="en-US" altLang="ko-KR" sz="800" dirty="0">
                <a:latin typeface="+mj-ea"/>
                <a:ea typeface="+mj-ea"/>
              </a:rPr>
              <a:t>5</a:t>
            </a:r>
            <a:r>
              <a:rPr lang="ko-KR" altLang="en-US" sz="800" dirty="0">
                <a:latin typeface="+mj-ea"/>
                <a:ea typeface="+mj-ea"/>
              </a:rPr>
              <a:t>일</a:t>
            </a:r>
            <a:r>
              <a:rPr lang="en-US" altLang="ko-KR" sz="800" dirty="0">
                <a:latin typeface="+mj-ea"/>
                <a:ea typeface="+mj-ea"/>
              </a:rPr>
              <a:t>, 2022</a:t>
            </a:r>
            <a:r>
              <a:rPr lang="ko-KR" altLang="en-US" sz="800" dirty="0">
                <a:latin typeface="+mj-ea"/>
                <a:ea typeface="+mj-ea"/>
              </a:rPr>
              <a:t>년 시간급 최저임금 </a:t>
            </a:r>
            <a:r>
              <a:rPr lang="en-US" altLang="ko-KR" sz="800" dirty="0">
                <a:latin typeface="+mj-ea"/>
                <a:ea typeface="+mj-ea"/>
              </a:rPr>
              <a:t>9,160</a:t>
            </a:r>
            <a:r>
              <a:rPr lang="ko-KR" altLang="en-US" sz="800" dirty="0">
                <a:latin typeface="+mj-ea"/>
                <a:ea typeface="+mj-ea"/>
              </a:rPr>
              <a:t>원 기준</a:t>
            </a:r>
            <a:endParaRPr lang="en-US" altLang="ko-KR" sz="800" dirty="0">
              <a:latin typeface="+mj-ea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B8970-8947-45D5-94AD-81FD21D588D7}"/>
              </a:ext>
            </a:extLst>
          </p:cNvPr>
          <p:cNvSpPr txBox="1"/>
          <p:nvPr/>
        </p:nvSpPr>
        <p:spPr>
          <a:xfrm>
            <a:off x="1739736" y="6043373"/>
            <a:ext cx="529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latin typeface="+mj-ea"/>
              </a:rPr>
              <a:t>* </a:t>
            </a:r>
            <a:r>
              <a:rPr lang="ko-KR" altLang="en-US" sz="800" dirty="0"/>
              <a:t>표에 기재된 금액은 실습기간내 지급해야하는 총액 </a:t>
            </a:r>
            <a:r>
              <a:rPr lang="en-US" altLang="ko-KR" sz="800" dirty="0"/>
              <a:t>(</a:t>
            </a:r>
            <a:r>
              <a:rPr lang="ko-KR" altLang="en-US" sz="800" dirty="0"/>
              <a:t>월급</a:t>
            </a:r>
            <a:r>
              <a:rPr lang="en-US" altLang="ko-KR" sz="800" dirty="0"/>
              <a:t>X)</a:t>
            </a:r>
          </a:p>
          <a:p>
            <a:r>
              <a:rPr lang="en-US" altLang="ko-KR" sz="800" dirty="0"/>
              <a:t>* </a:t>
            </a:r>
            <a:r>
              <a:rPr lang="ko-KR" altLang="en-US" sz="800" dirty="0"/>
              <a:t>월급은 기업 급여일에 직접 지급</a:t>
            </a:r>
            <a:r>
              <a:rPr lang="en-US" altLang="ko-KR" sz="800" dirty="0"/>
              <a:t>, </a:t>
            </a:r>
            <a:r>
              <a:rPr lang="ko-KR" altLang="en-US" sz="800" dirty="0"/>
              <a:t>한달이 안되는 달은 </a:t>
            </a:r>
            <a:r>
              <a:rPr lang="ko-KR" altLang="en-US" sz="800" dirty="0" err="1"/>
              <a:t>일할계산으로</a:t>
            </a:r>
            <a:r>
              <a:rPr lang="ko-KR" altLang="en-US" sz="800" dirty="0"/>
              <a:t> 지급하여 표의 총지급액이 </a:t>
            </a:r>
            <a:r>
              <a:rPr lang="ko-KR" altLang="en-US" sz="800" dirty="0" err="1"/>
              <a:t>맞아야함</a:t>
            </a:r>
            <a:endParaRPr lang="en-US" altLang="ko-KR" sz="800" dirty="0"/>
          </a:p>
          <a:p>
            <a:r>
              <a:rPr lang="en-US" altLang="ko-KR" sz="800" dirty="0"/>
              <a:t>* </a:t>
            </a:r>
            <a:r>
              <a:rPr lang="ko-KR" altLang="en-US" sz="800" dirty="0"/>
              <a:t>교육부 규정에 의거하여 기타소득으로 지급</a:t>
            </a:r>
            <a:r>
              <a:rPr lang="en-US" altLang="ko-KR" sz="800" dirty="0"/>
              <a:t>(</a:t>
            </a:r>
            <a:r>
              <a:rPr lang="ko-KR" altLang="en-US" sz="800" dirty="0"/>
              <a:t>표에 기재된 금액은 </a:t>
            </a:r>
            <a:r>
              <a:rPr lang="ko-KR" altLang="en-US" sz="800" dirty="0" err="1"/>
              <a:t>세전</a:t>
            </a:r>
            <a:r>
              <a:rPr lang="ko-KR" altLang="en-US" sz="800" dirty="0"/>
              <a:t> 금액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15580" y="2888940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598523" y="2887980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직사각형 3"/>
          <p:cNvSpPr/>
          <p:nvPr/>
        </p:nvSpPr>
        <p:spPr>
          <a:xfrm rot="10800000">
            <a:off x="9588388" y="2883266"/>
            <a:ext cx="468052" cy="5220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449" y="3018160"/>
            <a:ext cx="5099473" cy="374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ko-KR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로그인 및 회원가입 방법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9595103" y="2878536"/>
            <a:ext cx="185109" cy="522471"/>
          </a:xfrm>
          <a:prstGeom prst="rect">
            <a:avLst/>
          </a:prstGeom>
          <a:solidFill>
            <a:srgbClr val="F62A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45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1551" y="117262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기존 </a:t>
            </a:r>
            <a:r>
              <a:rPr lang="ko-KR" altLang="en-US" dirty="0" err="1">
                <a:solidFill>
                  <a:prstClr val="black"/>
                </a:solidFill>
                <a:latin typeface="+mj-ea"/>
                <a:ea typeface="+mj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j-ea"/>
                <a:ea typeface="+mj-ea"/>
              </a:rPr>
              <a:t> 로그인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/>
              <a:ea typeface="맑은 고딕" panose="020B0503020000020004" pitchFamily="50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C3FF1F0F-1459-431E-9A1C-090F53C26622}"/>
              </a:ext>
            </a:extLst>
          </p:cNvPr>
          <p:cNvCxnSpPr>
            <a:cxnSpLocks/>
          </p:cNvCxnSpPr>
          <p:nvPr/>
        </p:nvCxnSpPr>
        <p:spPr>
          <a:xfrm>
            <a:off x="1524001" y="501174"/>
            <a:ext cx="914399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00" y="827168"/>
            <a:ext cx="6023582" cy="4264610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3024383" y="1908906"/>
            <a:ext cx="2279633" cy="8287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004985" y="3637203"/>
            <a:ext cx="1156707" cy="3427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791240" y="185636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785973" y="3487548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Shape 277">
            <a:extLst>
              <a:ext uri="{FF2B5EF4-FFF2-40B4-BE49-F238E27FC236}">
                <a16:creationId xmlns:a16="http://schemas.microsoft.com/office/drawing/2014/main" id="{9587F205-1080-4111-BDC1-0EDDF4DBB929}"/>
              </a:ext>
            </a:extLst>
          </p:cNvPr>
          <p:cNvSpPr/>
          <p:nvPr/>
        </p:nvSpPr>
        <p:spPr>
          <a:xfrm>
            <a:off x="1886989" y="5417772"/>
            <a:ext cx="8968580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아이디</a:t>
            </a:r>
            <a:r>
              <a:rPr lang="en-US" altLang="ko-KR" sz="1100" b="1" dirty="0">
                <a:latin typeface="+mj-ea"/>
                <a:ea typeface="+mj-ea"/>
              </a:rPr>
              <a:t>, </a:t>
            </a:r>
            <a:r>
              <a:rPr lang="ko-KR" altLang="en-US" sz="1100" b="1" dirty="0">
                <a:latin typeface="+mj-ea"/>
                <a:ea typeface="+mj-ea"/>
              </a:rPr>
              <a:t>비밀번호 입력 후 로그인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</a:rPr>
              <a:t>          ② 기존 사이트에 회원가입이 되어있던 기관은 </a:t>
            </a:r>
            <a:r>
              <a:rPr lang="en-US" altLang="ko-KR" sz="1100" b="1" dirty="0">
                <a:latin typeface="+mj-ea"/>
              </a:rPr>
              <a:t>K-</a:t>
            </a:r>
            <a:r>
              <a:rPr lang="en-US" altLang="ko-KR" sz="1100" b="1" dirty="0" err="1">
                <a:latin typeface="+mj-ea"/>
              </a:rPr>
              <a:t>startrack</a:t>
            </a:r>
            <a:r>
              <a:rPr lang="en-US" altLang="ko-KR" sz="1100" b="1" dirty="0">
                <a:latin typeface="+mj-ea"/>
              </a:rPr>
              <a:t> </a:t>
            </a:r>
            <a:r>
              <a:rPr lang="ko-KR" altLang="en-US" sz="1100" b="1" dirty="0">
                <a:latin typeface="+mj-ea"/>
              </a:rPr>
              <a:t>신규 </a:t>
            </a:r>
            <a:r>
              <a:rPr lang="ko-KR" altLang="en-US" sz="1100" b="1" dirty="0" err="1">
                <a:latin typeface="+mj-ea"/>
              </a:rPr>
              <a:t>이용시</a:t>
            </a:r>
            <a:r>
              <a:rPr lang="ko-KR" altLang="en-US" sz="1100" b="1" dirty="0">
                <a:latin typeface="+mj-ea"/>
              </a:rPr>
              <a:t> 기업회원정보조회를 통해 업데이트 후 로그인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   </a:t>
            </a:r>
          </a:p>
        </p:txBody>
      </p:sp>
      <p:pic>
        <p:nvPicPr>
          <p:cNvPr id="12" name="Shape 279">
            <a:extLst>
              <a:ext uri="{FF2B5EF4-FFF2-40B4-BE49-F238E27FC236}">
                <a16:creationId xmlns:a16="http://schemas.microsoft.com/office/drawing/2014/main" id="{B28AE880-278D-4C3D-A511-ADEC66A4402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726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51" y="503220"/>
            <a:ext cx="7298574" cy="465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1550" y="133888"/>
            <a:ext cx="265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prstClr val="black"/>
                </a:solidFill>
                <a:latin typeface="+mn-ea"/>
              </a:rPr>
              <a:t>신규 </a:t>
            </a:r>
            <a:r>
              <a:rPr lang="ko-KR" altLang="en-US" dirty="0" err="1">
                <a:solidFill>
                  <a:prstClr val="black"/>
                </a:solidFill>
                <a:latin typeface="+mn-ea"/>
              </a:rPr>
              <a:t>실습기관</a:t>
            </a:r>
            <a:r>
              <a:rPr lang="ko-KR" altLang="en-US" dirty="0">
                <a:solidFill>
                  <a:prstClr val="black"/>
                </a:solidFill>
                <a:latin typeface="+mn-ea"/>
              </a:rPr>
              <a:t> 회원가입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697249" y="173183"/>
            <a:ext cx="114300" cy="2907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0" y="0"/>
            <a:ext cx="14287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277">
            <a:extLst>
              <a:ext uri="{FF2B5EF4-FFF2-40B4-BE49-F238E27FC236}">
                <a16:creationId xmlns:a16="http://schemas.microsoft.com/office/drawing/2014/main" id="{E8534180-B40A-4385-B1C5-978819732C58}"/>
              </a:ext>
            </a:extLst>
          </p:cNvPr>
          <p:cNvSpPr/>
          <p:nvPr/>
        </p:nvSpPr>
        <p:spPr>
          <a:xfrm>
            <a:off x="1886989" y="5417772"/>
            <a:ext cx="7972531" cy="1177215"/>
          </a:xfrm>
          <a:prstGeom prst="rect">
            <a:avLst/>
          </a:prstGeom>
          <a:solidFill>
            <a:srgbClr val="F2F4E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① 아이디로 사용할 이메일 주소와 패스워드</a:t>
            </a:r>
            <a:r>
              <a:rPr lang="en-US" altLang="ko-KR" sz="1100" b="1" dirty="0">
                <a:latin typeface="+mj-ea"/>
                <a:ea typeface="+mj-ea"/>
              </a:rPr>
              <a:t>, </a:t>
            </a:r>
            <a:r>
              <a:rPr lang="ko-KR" altLang="en-US" sz="1100" b="1" dirty="0">
                <a:latin typeface="+mj-ea"/>
                <a:ea typeface="+mj-ea"/>
              </a:rPr>
              <a:t>닉네임 입력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② 다음 버튼 클릭</a:t>
            </a:r>
            <a:endParaRPr lang="en-US" altLang="ko-KR" sz="1100" b="1" dirty="0">
              <a:latin typeface="+mj-ea"/>
              <a:ea typeface="+mj-ea"/>
            </a:endParaRPr>
          </a:p>
          <a:p>
            <a:pPr fontAlgn="base"/>
            <a:r>
              <a:rPr lang="ko-KR" altLang="en-US" sz="1100" b="1" dirty="0">
                <a:latin typeface="+mj-ea"/>
                <a:ea typeface="+mj-ea"/>
              </a:rPr>
              <a:t>          </a:t>
            </a:r>
          </a:p>
        </p:txBody>
      </p:sp>
      <p:pic>
        <p:nvPicPr>
          <p:cNvPr id="11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000" y="5572593"/>
            <a:ext cx="253165" cy="2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1"/>
          <p:cNvSpPr/>
          <p:nvPr/>
        </p:nvSpPr>
        <p:spPr>
          <a:xfrm flipH="1">
            <a:off x="3017519" y="1529542"/>
            <a:ext cx="6209607" cy="28678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2867999" y="1454782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D9900022-9EB4-0C4E-A7E8-CA4937A0BFD8}"/>
              </a:ext>
            </a:extLst>
          </p:cNvPr>
          <p:cNvSpPr/>
          <p:nvPr/>
        </p:nvSpPr>
        <p:spPr>
          <a:xfrm>
            <a:off x="5542322" y="4430685"/>
            <a:ext cx="149520" cy="1495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ko-KR" sz="80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endParaRPr kumimoji="1" lang="ko-KR" altLang="en-US" sz="80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83808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1153</Words>
  <Application>Microsoft Office PowerPoint</Application>
  <PresentationFormat>와이드스크린</PresentationFormat>
  <Paragraphs>233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2" baseType="lpstr">
      <vt:lpstr>Adobe 고딕 Std B</vt:lpstr>
      <vt:lpstr>HY견고딕</vt:lpstr>
      <vt:lpstr>굴림</vt:lpstr>
      <vt:lpstr>나눔고딕</vt:lpstr>
      <vt:lpstr>맑은 고딕</vt:lpstr>
      <vt:lpstr>Arial</vt:lpstr>
      <vt:lpstr>Calibri</vt:lpstr>
      <vt:lpstr>Calibri Light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minsun</dc:creator>
  <cp:lastModifiedBy>DELL</cp:lastModifiedBy>
  <cp:revision>78</cp:revision>
  <cp:lastPrinted>2022-04-14T01:15:40Z</cp:lastPrinted>
  <dcterms:created xsi:type="dcterms:W3CDTF">2021-07-01T06:32:12Z</dcterms:created>
  <dcterms:modified xsi:type="dcterms:W3CDTF">2022-07-20T05:56:12Z</dcterms:modified>
</cp:coreProperties>
</file>