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0" r:id="rId2"/>
    <p:sldId id="374" r:id="rId3"/>
    <p:sldId id="375" r:id="rId4"/>
    <p:sldId id="377" r:id="rId5"/>
    <p:sldId id="373" r:id="rId6"/>
    <p:sldId id="376" r:id="rId7"/>
    <p:sldId id="368" r:id="rId8"/>
    <p:sldId id="37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EEB"/>
    <a:srgbClr val="F4F4F4"/>
    <a:srgbClr val="FFFFFF"/>
    <a:srgbClr val="FCFCFC"/>
    <a:srgbClr val="F6F6F6"/>
    <a:srgbClr val="31FFE6"/>
    <a:srgbClr val="E2E2E2"/>
    <a:srgbClr val="41719C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08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6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5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0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05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29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2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8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734E-96D7-4991-9134-D177954803EF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ECD3-BF09-410F-91EC-3F6FBDB53C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9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3608164" y="-27385"/>
            <a:ext cx="5535835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22423" y="3130397"/>
            <a:ext cx="406125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현장실습 </a:t>
            </a:r>
            <a:r>
              <a:rPr lang="ko-KR" altLang="en-US" sz="2800" dirty="0" err="1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성적평가표</a:t>
            </a: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800" dirty="0">
              <a:solidFill>
                <a:schemeClr val="accent2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작성 매뉴얼</a:t>
            </a:r>
            <a:endParaRPr lang="en-US" altLang="ko-KR" sz="2800" dirty="0">
              <a:solidFill>
                <a:schemeClr val="accent2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업무담당자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 및 교수용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522245" y="2623077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07" y="1371421"/>
            <a:ext cx="1537224" cy="11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608164" y="-27384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47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5128897"/>
            <a:ext cx="9143999" cy="1729103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74" y="84460"/>
            <a:ext cx="389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+mn-ea"/>
              </a:rPr>
              <a:t>현장실습 관리자페이지 로그인 방법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56773" y="123754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23" y="5300108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397655" y="5435733"/>
            <a:ext cx="8296765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j-ea"/>
                <a:ea typeface="+mj-ea"/>
              </a:rPr>
              <a:t>① </a:t>
            </a:r>
            <a:r>
              <a:rPr lang="ko-KR" altLang="en-US" sz="1050" b="1" dirty="0">
                <a:latin typeface="+mj-ea"/>
                <a:ea typeface="+mj-ea"/>
              </a:rPr>
              <a:t>현장실습 온라인시스템</a:t>
            </a:r>
            <a:r>
              <a:rPr lang="en-US" altLang="ko-KR" sz="1050" b="1" dirty="0">
                <a:latin typeface="+mj-ea"/>
                <a:ea typeface="+mj-ea"/>
              </a:rPr>
              <a:t>(k-startrack.kookmin.ac.kr) </a:t>
            </a:r>
            <a:r>
              <a:rPr lang="ko-KR" altLang="en-US" sz="1050" b="1" dirty="0">
                <a:latin typeface="+mj-ea"/>
                <a:ea typeface="+mj-ea"/>
              </a:rPr>
              <a:t>접속</a:t>
            </a:r>
            <a:endParaRPr lang="en-US" altLang="ko-KR" sz="105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j-ea"/>
                <a:ea typeface="+mj-ea"/>
              </a:rPr>
              <a:t>(on</a:t>
            </a:r>
            <a:r>
              <a:rPr lang="ko-KR" altLang="en-US" sz="1050" b="1" dirty="0">
                <a:latin typeface="+mj-ea"/>
                <a:ea typeface="+mj-ea"/>
              </a:rPr>
              <a:t>포털 아이디</a:t>
            </a:r>
            <a:r>
              <a:rPr lang="en-US" altLang="ko-KR" sz="1050" b="1" dirty="0">
                <a:latin typeface="+mj-ea"/>
                <a:ea typeface="+mj-ea"/>
              </a:rPr>
              <a:t>, </a:t>
            </a:r>
            <a:r>
              <a:rPr lang="ko-KR" altLang="en-US" sz="1050" b="1" dirty="0">
                <a:latin typeface="+mj-ea"/>
                <a:ea typeface="+mj-ea"/>
              </a:rPr>
              <a:t>비밀번호로 가능</a:t>
            </a:r>
            <a:r>
              <a:rPr lang="en-US" altLang="ko-KR" sz="1050" b="1" dirty="0"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7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>
                <a:latin typeface="+mj-ea"/>
                <a:ea typeface="+mj-ea"/>
              </a:rPr>
              <a:t>② 상단 오른쪽 사람이모티콘 클릭 </a:t>
            </a:r>
            <a:r>
              <a:rPr lang="en-US" altLang="ko-KR" sz="1050" b="1" dirty="0">
                <a:latin typeface="+mj-ea"/>
                <a:ea typeface="+mj-ea"/>
              </a:rPr>
              <a:t>-&gt; </a:t>
            </a:r>
            <a:r>
              <a:rPr lang="ko-KR" altLang="en-US" sz="1050" b="1" dirty="0" err="1">
                <a:latin typeface="+mj-ea"/>
                <a:ea typeface="+mj-ea"/>
              </a:rPr>
              <a:t>왕관모양</a:t>
            </a:r>
            <a:r>
              <a:rPr lang="ko-KR" altLang="en-US" sz="1050" b="1" dirty="0">
                <a:latin typeface="+mj-ea"/>
                <a:ea typeface="+mj-ea"/>
              </a:rPr>
              <a:t> 클릭 </a:t>
            </a:r>
            <a:r>
              <a:rPr lang="en-US" altLang="ko-KR" sz="1050" b="1" dirty="0">
                <a:latin typeface="+mj-ea"/>
                <a:ea typeface="+mj-ea"/>
              </a:rPr>
              <a:t>-&gt; </a:t>
            </a:r>
            <a:r>
              <a:rPr lang="ko-KR" altLang="en-US" sz="1050" b="1" dirty="0">
                <a:latin typeface="+mj-ea"/>
                <a:ea typeface="+mj-ea"/>
              </a:rPr>
              <a:t>현장실습관리 베타 페이지 확인 </a:t>
            </a:r>
            <a:endParaRPr lang="en-US" altLang="ko-KR" sz="105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1" y="656705"/>
            <a:ext cx="6211187" cy="4397432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821014" y="1903615"/>
            <a:ext cx="2106741" cy="6650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76583" y="175409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184" y="1551420"/>
            <a:ext cx="2651369" cy="1997135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7578663" y="1606433"/>
            <a:ext cx="588312" cy="222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387579" y="150045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35" name="꺾인 연결선 34"/>
          <p:cNvCxnSpPr/>
          <p:nvPr/>
        </p:nvCxnSpPr>
        <p:spPr>
          <a:xfrm rot="5400000">
            <a:off x="7698897" y="2145995"/>
            <a:ext cx="573578" cy="8881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7872819" y="2500272"/>
            <a:ext cx="219017" cy="1764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7622199" y="1641664"/>
            <a:ext cx="275560" cy="162251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578663" y="2507359"/>
            <a:ext cx="275560" cy="162251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07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5" y="866029"/>
            <a:ext cx="7143750" cy="323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-1" y="5158031"/>
            <a:ext cx="9143999" cy="1711848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74" y="84460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latin typeface="+mn-ea"/>
              </a:rPr>
              <a:t>학생별</a:t>
            </a:r>
            <a:r>
              <a:rPr lang="ko-KR" altLang="en-US" b="1" dirty="0">
                <a:latin typeface="+mn-ea"/>
              </a:rPr>
              <a:t> </a:t>
            </a:r>
            <a:r>
              <a:rPr lang="ko-KR" altLang="en-US" b="1" dirty="0" err="1">
                <a:latin typeface="+mn-ea"/>
              </a:rPr>
              <a:t>성적평가</a:t>
            </a:r>
            <a:r>
              <a:rPr lang="ko-KR" altLang="en-US" b="1" dirty="0">
                <a:latin typeface="+mn-ea"/>
              </a:rPr>
              <a:t> 교수 </a:t>
            </a:r>
            <a:r>
              <a:rPr lang="ko-KR" altLang="en-US" b="1" dirty="0" err="1">
                <a:latin typeface="+mn-ea"/>
              </a:rPr>
              <a:t>입력방법</a:t>
            </a:r>
            <a:endParaRPr lang="ko-KR" altLang="en-US" b="1" dirty="0"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6773" y="123754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290" y="5524317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423615" y="5699920"/>
            <a:ext cx="8296765" cy="105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j-ea"/>
                <a:ea typeface="+mj-ea"/>
              </a:rPr>
              <a:t>① </a:t>
            </a:r>
            <a:r>
              <a:rPr lang="ko-KR" altLang="en-US" sz="1050" b="1" dirty="0">
                <a:latin typeface="+mj-ea"/>
                <a:ea typeface="+mj-ea"/>
              </a:rPr>
              <a:t>현장실습관리베타</a:t>
            </a:r>
            <a:r>
              <a:rPr lang="en-US" altLang="ko-KR" sz="1050" b="1" dirty="0">
                <a:latin typeface="+mj-ea"/>
                <a:ea typeface="+mj-ea"/>
              </a:rPr>
              <a:t> -&gt; (LINC3.0</a:t>
            </a:r>
            <a:r>
              <a:rPr lang="ko-KR" altLang="en-US" sz="1050" b="1" dirty="0">
                <a:latin typeface="+mj-ea"/>
                <a:ea typeface="+mj-ea"/>
              </a:rPr>
              <a:t>사업단</a:t>
            </a:r>
            <a:r>
              <a:rPr lang="en-US" altLang="ko-KR" sz="1050" b="1" dirty="0">
                <a:latin typeface="+mj-ea"/>
                <a:ea typeface="+mj-ea"/>
              </a:rPr>
              <a:t>) 2022</a:t>
            </a:r>
            <a:r>
              <a:rPr lang="ko-KR" altLang="en-US" sz="1050" b="1" dirty="0">
                <a:latin typeface="+mj-ea"/>
                <a:ea typeface="+mj-ea"/>
              </a:rPr>
              <a:t>학년도 </a:t>
            </a:r>
            <a:r>
              <a:rPr lang="en-US" altLang="ko-KR" sz="1050" b="1" dirty="0">
                <a:latin typeface="+mj-ea"/>
                <a:ea typeface="+mj-ea"/>
              </a:rPr>
              <a:t>2</a:t>
            </a:r>
            <a:r>
              <a:rPr lang="ko-KR" altLang="en-US" sz="1050" b="1" dirty="0">
                <a:latin typeface="+mj-ea"/>
                <a:ea typeface="+mj-ea"/>
              </a:rPr>
              <a:t>학기 현장실습</a:t>
            </a:r>
            <a:r>
              <a:rPr lang="en-US" altLang="ko-KR" sz="1050" b="1" dirty="0">
                <a:latin typeface="+mj-ea"/>
                <a:ea typeface="+mj-ea"/>
              </a:rPr>
              <a:t>[</a:t>
            </a:r>
            <a:r>
              <a:rPr lang="ko-KR" altLang="en-US" sz="1050" b="1" dirty="0">
                <a:latin typeface="+mj-ea"/>
                <a:ea typeface="+mj-ea"/>
              </a:rPr>
              <a:t>국내</a:t>
            </a:r>
            <a:r>
              <a:rPr lang="en-US" altLang="ko-KR" sz="1050" b="1" dirty="0">
                <a:latin typeface="+mj-ea"/>
                <a:ea typeface="+mj-ea"/>
              </a:rPr>
              <a:t>,</a:t>
            </a:r>
            <a:r>
              <a:rPr lang="ko-KR" altLang="en-US" sz="1050" b="1" dirty="0">
                <a:latin typeface="+mj-ea"/>
                <a:ea typeface="+mj-ea"/>
              </a:rPr>
              <a:t>국외</a:t>
            </a:r>
            <a:r>
              <a:rPr lang="en-US" altLang="ko-KR" sz="1050" b="1" dirty="0">
                <a:latin typeface="+mj-ea"/>
                <a:ea typeface="+mj-ea"/>
              </a:rPr>
              <a:t>] -&gt; </a:t>
            </a:r>
            <a:r>
              <a:rPr lang="ko-KR" altLang="en-US" sz="1050" b="1" dirty="0" err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참여관리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-&gt; 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학생으로 정렬</a:t>
            </a:r>
            <a:endParaRPr lang="en-US" altLang="ko-KR" sz="105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6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j-ea"/>
                <a:ea typeface="+mj-ea"/>
              </a:rPr>
              <a:t>② </a:t>
            </a:r>
            <a:r>
              <a:rPr lang="ko-KR" altLang="en-US" sz="1050" b="1" dirty="0">
                <a:latin typeface="+mj-ea"/>
                <a:ea typeface="+mj-ea"/>
              </a:rPr>
              <a:t>진행중 선택 </a:t>
            </a:r>
            <a:r>
              <a:rPr lang="en-US" altLang="ko-KR" sz="1050" b="1" dirty="0">
                <a:latin typeface="+mj-ea"/>
                <a:ea typeface="+mj-ea"/>
              </a:rPr>
              <a:t>-&gt; </a:t>
            </a:r>
            <a:r>
              <a:rPr lang="ko-KR" altLang="en-US" sz="1050" b="1" dirty="0">
                <a:latin typeface="+mj-ea"/>
                <a:ea typeface="+mj-ea"/>
              </a:rPr>
              <a:t>선발된 학생 명단 확인가능 </a:t>
            </a:r>
            <a:r>
              <a:rPr lang="en-US" altLang="ko-KR" sz="1050" b="1" dirty="0">
                <a:latin typeface="+mj-ea"/>
                <a:ea typeface="+mj-ea"/>
              </a:rPr>
              <a:t>-&gt; </a:t>
            </a:r>
            <a:r>
              <a:rPr lang="ko-KR" altLang="en-US" sz="1050" b="1" dirty="0" err="1">
                <a:latin typeface="+mj-ea"/>
                <a:ea typeface="+mj-ea"/>
              </a:rPr>
              <a:t>학생목록</a:t>
            </a:r>
            <a:r>
              <a:rPr lang="ko-KR" altLang="en-US" sz="1050" b="1" dirty="0">
                <a:latin typeface="+mj-ea"/>
                <a:ea typeface="+mj-ea"/>
              </a:rPr>
              <a:t> 선택 </a:t>
            </a:r>
            <a:r>
              <a:rPr lang="en-US" altLang="ko-KR" sz="1050" b="1" dirty="0">
                <a:latin typeface="+mj-ea"/>
                <a:ea typeface="+mj-ea"/>
              </a:rPr>
              <a:t>-&gt; </a:t>
            </a:r>
            <a:r>
              <a:rPr lang="ko-KR" altLang="en-US" sz="1050" b="1" dirty="0" err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선택학생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050" b="1" dirty="0" err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상태변경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클릭 </a:t>
            </a:r>
            <a:r>
              <a:rPr lang="en-US" altLang="ko-KR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-&gt; 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주임교수 일괄 변경</a:t>
            </a:r>
            <a:endParaRPr lang="en-US" altLang="ko-KR" sz="105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400" b="1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>
                <a:latin typeface="+mj-ea"/>
              </a:rPr>
              <a:t>③ 주임교수 검색 후 확인</a:t>
            </a:r>
            <a:endParaRPr lang="en-US" altLang="ko-KR" sz="1050" b="1" dirty="0">
              <a:latin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936740" y="878729"/>
            <a:ext cx="304800" cy="193151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168485" y="882656"/>
            <a:ext cx="275560" cy="192696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18017" y="1468905"/>
            <a:ext cx="6754878" cy="477790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638091" y="1906018"/>
            <a:ext cx="934804" cy="205121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83366" y="3910090"/>
            <a:ext cx="436188" cy="182418"/>
          </a:xfrm>
          <a:prstGeom prst="rect">
            <a:avLst/>
          </a:prstGeom>
          <a:solidFill>
            <a:srgbClr val="FF0000">
              <a:alpha val="13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658985" y="1929699"/>
            <a:ext cx="170756" cy="1841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95812" y="181729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299844" y="2750065"/>
            <a:ext cx="346075" cy="5952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12009" y="385764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02970" y="228381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76" y="2319649"/>
            <a:ext cx="7143750" cy="156179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67" y="2330753"/>
            <a:ext cx="7132358" cy="1563008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71974" y="2348293"/>
            <a:ext cx="501600" cy="144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6739940" y="2354189"/>
            <a:ext cx="276322" cy="144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966247" y="2348293"/>
            <a:ext cx="562490" cy="135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583925" y="2228560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803406" y="2239657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5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71974" y="2791141"/>
            <a:ext cx="5517207" cy="1090304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96432" y="2618116"/>
            <a:ext cx="5392748" cy="144381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103672" y="4637581"/>
            <a:ext cx="2480253" cy="579538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190450" y="4701259"/>
            <a:ext cx="2480253" cy="156851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60" y="2548252"/>
            <a:ext cx="1409700" cy="1085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꺾인 연결선 40"/>
          <p:cNvCxnSpPr/>
          <p:nvPr/>
        </p:nvCxnSpPr>
        <p:spPr>
          <a:xfrm>
            <a:off x="4915048" y="2489647"/>
            <a:ext cx="845383" cy="25594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5770876" y="2585296"/>
            <a:ext cx="921715" cy="2058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0907" y="3800048"/>
            <a:ext cx="2415155" cy="962135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7638023" y="4177895"/>
            <a:ext cx="623134" cy="188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475182" y="4046190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6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857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5" y="866029"/>
            <a:ext cx="7143750" cy="323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482138" y="5017497"/>
            <a:ext cx="9143999" cy="190700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74" y="84460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latin typeface="+mn-ea"/>
              </a:rPr>
              <a:t>업무담당자</a:t>
            </a:r>
            <a:r>
              <a:rPr lang="ko-KR" altLang="en-US" b="1" dirty="0">
                <a:latin typeface="+mn-ea"/>
              </a:rPr>
              <a:t> </a:t>
            </a:r>
            <a:r>
              <a:rPr lang="en-US" altLang="ko-KR" b="1" dirty="0">
                <a:latin typeface="+mn-ea"/>
              </a:rPr>
              <a:t>-&gt; </a:t>
            </a:r>
            <a:r>
              <a:rPr lang="ko-KR" altLang="en-US" b="1" dirty="0">
                <a:latin typeface="+mn-ea"/>
              </a:rPr>
              <a:t>교수 계정 로그인 방법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56773" y="123754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4873447" y="3084831"/>
            <a:ext cx="852490" cy="209702"/>
          </a:xfrm>
          <a:prstGeom prst="rect">
            <a:avLst/>
          </a:prstGeom>
          <a:solidFill>
            <a:srgbClr val="FF0000">
              <a:alpha val="13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647261" y="1914885"/>
            <a:ext cx="170756" cy="222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90" y="5158031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397655" y="5435733"/>
            <a:ext cx="8296765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j-ea"/>
                <a:ea typeface="+mj-ea"/>
              </a:rPr>
              <a:t>① </a:t>
            </a:r>
            <a:r>
              <a:rPr lang="ko-KR" altLang="en-US" sz="1050" b="1" dirty="0">
                <a:latin typeface="+mj-ea"/>
                <a:ea typeface="+mj-ea"/>
              </a:rPr>
              <a:t>현장실습관리베타</a:t>
            </a:r>
            <a:r>
              <a:rPr lang="en-US" altLang="ko-KR" sz="1050" b="1" dirty="0">
                <a:latin typeface="+mj-ea"/>
                <a:ea typeface="+mj-ea"/>
              </a:rPr>
              <a:t> -&gt; </a:t>
            </a:r>
            <a:r>
              <a:rPr lang="en-US" altLang="ko-KR" sz="1050" b="1" dirty="0">
                <a:latin typeface="+mj-ea"/>
              </a:rPr>
              <a:t>(LINC3.0</a:t>
            </a:r>
            <a:r>
              <a:rPr lang="ko-KR" altLang="en-US" sz="1050" b="1" dirty="0">
                <a:latin typeface="+mj-ea"/>
              </a:rPr>
              <a:t>사업단</a:t>
            </a:r>
            <a:r>
              <a:rPr lang="en-US" altLang="ko-KR" sz="1050" b="1" dirty="0">
                <a:latin typeface="+mj-ea"/>
              </a:rPr>
              <a:t>) 2022</a:t>
            </a:r>
            <a:r>
              <a:rPr lang="ko-KR" altLang="en-US" sz="1050" b="1" dirty="0">
                <a:latin typeface="+mj-ea"/>
              </a:rPr>
              <a:t>학년도 </a:t>
            </a:r>
            <a:r>
              <a:rPr lang="en-US" altLang="ko-KR" sz="1050" b="1" dirty="0">
                <a:latin typeface="+mj-ea"/>
              </a:rPr>
              <a:t>2</a:t>
            </a:r>
            <a:r>
              <a:rPr lang="ko-KR" altLang="en-US" sz="1050" b="1" dirty="0">
                <a:latin typeface="+mj-ea"/>
              </a:rPr>
              <a:t>학기 현장실습</a:t>
            </a:r>
            <a:r>
              <a:rPr lang="en-US" altLang="ko-KR" sz="1050" b="1" dirty="0">
                <a:latin typeface="+mj-ea"/>
              </a:rPr>
              <a:t>[</a:t>
            </a:r>
            <a:r>
              <a:rPr lang="ko-KR" altLang="en-US" sz="1050" b="1" dirty="0">
                <a:latin typeface="+mj-ea"/>
              </a:rPr>
              <a:t>국내</a:t>
            </a:r>
            <a:r>
              <a:rPr lang="en-US" altLang="ko-KR" sz="1050" b="1" dirty="0">
                <a:latin typeface="+mj-ea"/>
              </a:rPr>
              <a:t>,</a:t>
            </a:r>
            <a:r>
              <a:rPr lang="ko-KR" altLang="en-US" sz="1050" b="1" dirty="0">
                <a:latin typeface="+mj-ea"/>
              </a:rPr>
              <a:t>국외</a:t>
            </a:r>
            <a:r>
              <a:rPr lang="en-US" altLang="ko-KR" sz="1050" b="1" dirty="0">
                <a:latin typeface="+mj-ea"/>
              </a:rPr>
              <a:t>] </a:t>
            </a:r>
            <a:r>
              <a:rPr lang="ko-KR" altLang="en-US" sz="1050" b="1" dirty="0">
                <a:latin typeface="+mj-ea"/>
                <a:ea typeface="+mj-ea"/>
              </a:rPr>
              <a:t>클릭 </a:t>
            </a:r>
            <a:r>
              <a:rPr lang="en-US" altLang="ko-KR" sz="1050" b="1" dirty="0">
                <a:latin typeface="+mj-ea"/>
                <a:ea typeface="+mj-ea"/>
              </a:rPr>
              <a:t>-&gt; </a:t>
            </a:r>
            <a:r>
              <a:rPr lang="ko-KR" altLang="en-US" sz="1050" b="1" dirty="0">
                <a:latin typeface="+mj-ea"/>
                <a:ea typeface="+mj-ea"/>
              </a:rPr>
              <a:t>교수로 정렬</a:t>
            </a:r>
            <a:endParaRPr lang="en-US" altLang="ko-KR" sz="105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6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j-ea"/>
                <a:ea typeface="+mj-ea"/>
              </a:rPr>
              <a:t>② </a:t>
            </a:r>
            <a:r>
              <a:rPr lang="ko-KR" altLang="en-US" sz="1050" b="1" dirty="0">
                <a:latin typeface="+mj-ea"/>
                <a:ea typeface="+mj-ea"/>
              </a:rPr>
              <a:t>담당 교수 리스트에서 오른쪽 마우스 클릭 </a:t>
            </a:r>
            <a:r>
              <a:rPr lang="en-US" altLang="ko-KR" sz="1050" b="1" dirty="0">
                <a:latin typeface="+mj-ea"/>
                <a:ea typeface="+mj-ea"/>
              </a:rPr>
              <a:t>-&gt; </a:t>
            </a:r>
            <a:r>
              <a:rPr lang="en-US" altLang="ko-KR" sz="1050" b="1" dirty="0">
                <a:solidFill>
                  <a:srgbClr val="0070C0"/>
                </a:solidFill>
              </a:rPr>
              <a:t>..</a:t>
            </a:r>
            <a:r>
              <a:rPr lang="ko-KR" altLang="en-US" sz="1050" b="1" dirty="0">
                <a:solidFill>
                  <a:srgbClr val="0070C0"/>
                </a:solidFill>
              </a:rPr>
              <a:t>으로 로그인</a:t>
            </a:r>
            <a:r>
              <a:rPr lang="ko-KR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050" b="1" dirty="0">
                <a:latin typeface="+mj-ea"/>
                <a:ea typeface="+mj-ea"/>
              </a:rPr>
              <a:t>클릭 </a:t>
            </a:r>
            <a:r>
              <a:rPr lang="en-US" altLang="ko-KR" sz="1050" b="1" dirty="0">
                <a:latin typeface="+mj-ea"/>
                <a:ea typeface="+mj-ea"/>
              </a:rPr>
              <a:t>(</a:t>
            </a:r>
            <a:r>
              <a:rPr lang="ko-KR" altLang="en-US" sz="1050" b="1" dirty="0">
                <a:latin typeface="+mj-ea"/>
                <a:ea typeface="+mj-ea"/>
              </a:rPr>
              <a:t>해당 교수님으로 로그인 됨</a:t>
            </a:r>
            <a:r>
              <a:rPr lang="en-US" altLang="ko-KR" sz="1050" b="1" dirty="0">
                <a:latin typeface="+mj-ea"/>
                <a:ea typeface="+mj-ea"/>
              </a:rPr>
              <a:t>)</a:t>
            </a:r>
            <a:endParaRPr lang="en-US" altLang="ko-KR" sz="105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rgbClr val="0070C0"/>
                </a:solidFill>
              </a:rPr>
              <a:t>※ </a:t>
            </a:r>
            <a:r>
              <a:rPr lang="ko-KR" altLang="en-US" sz="1050" b="1" dirty="0">
                <a:solidFill>
                  <a:srgbClr val="0070C0"/>
                </a:solidFill>
              </a:rPr>
              <a:t>위 경로로 교수님 계정 사용자화면 접속 </a:t>
            </a:r>
            <a:r>
              <a:rPr lang="en-US" altLang="ko-KR" sz="1050" b="1" dirty="0">
                <a:solidFill>
                  <a:srgbClr val="0070C0"/>
                </a:solidFill>
              </a:rPr>
              <a:t>-&gt;</a:t>
            </a:r>
            <a:r>
              <a:rPr lang="ko-KR" altLang="en-US" sz="1050" b="1" dirty="0">
                <a:solidFill>
                  <a:srgbClr val="0070C0"/>
                </a:solidFill>
              </a:rPr>
              <a:t> 학생성적입력 등의 업무를 진행</a:t>
            </a:r>
            <a:endParaRPr lang="en-US" altLang="ko-KR" sz="1050" b="1" dirty="0">
              <a:solidFill>
                <a:srgbClr val="0070C0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42473" y="2062547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936740" y="878729"/>
            <a:ext cx="304800" cy="193151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8" y="2384744"/>
            <a:ext cx="588312" cy="62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682958" y="2793030"/>
            <a:ext cx="588312" cy="222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299844" y="2750065"/>
            <a:ext cx="346075" cy="5952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08198" y="293902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651177" y="3219773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168485" y="882656"/>
            <a:ext cx="275560" cy="192696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18017" y="1468905"/>
            <a:ext cx="6754878" cy="477790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638091" y="1906018"/>
            <a:ext cx="934804" cy="205121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32309" y="3084831"/>
            <a:ext cx="289909" cy="216063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cxnSp>
        <p:nvCxnSpPr>
          <p:cNvPr id="6" name="꺾인 연결선 5"/>
          <p:cNvCxnSpPr>
            <a:stCxn id="29" idx="1"/>
            <a:endCxn id="27" idx="1"/>
          </p:cNvCxnSpPr>
          <p:nvPr/>
        </p:nvCxnSpPr>
        <p:spPr>
          <a:xfrm rot="10800000" flipH="1" flipV="1">
            <a:off x="647261" y="2026096"/>
            <a:ext cx="4226186" cy="1163586"/>
          </a:xfrm>
          <a:prstGeom prst="bentConnector3">
            <a:avLst>
              <a:gd name="adj1" fmla="val -5409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7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" y="607326"/>
            <a:ext cx="8547100" cy="259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4950995"/>
            <a:ext cx="9143999" cy="190700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74" y="84460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교수님 계정 </a:t>
            </a:r>
            <a:r>
              <a:rPr lang="ko-KR" altLang="en-US" b="1" dirty="0" err="1"/>
              <a:t>사용자화면</a:t>
            </a:r>
            <a:r>
              <a:rPr lang="ko-KR" altLang="en-US" b="1" dirty="0"/>
              <a:t> 접속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6773" y="123754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4624527" y="2776545"/>
            <a:ext cx="852490" cy="397013"/>
          </a:xfrm>
          <a:prstGeom prst="rect">
            <a:avLst/>
          </a:prstGeom>
          <a:solidFill>
            <a:srgbClr val="FF0000">
              <a:alpha val="13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679490" y="1282701"/>
            <a:ext cx="851110" cy="376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꺾인 연결선 5"/>
          <p:cNvCxnSpPr>
            <a:stCxn id="29" idx="1"/>
            <a:endCxn id="27" idx="1"/>
          </p:cNvCxnSpPr>
          <p:nvPr/>
        </p:nvCxnSpPr>
        <p:spPr>
          <a:xfrm rot="10800000" flipH="1" flipV="1">
            <a:off x="2679489" y="1470720"/>
            <a:ext cx="1945037" cy="1504332"/>
          </a:xfrm>
          <a:prstGeom prst="bentConnector3">
            <a:avLst>
              <a:gd name="adj1" fmla="val -11753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923" y="5359111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397655" y="5562007"/>
            <a:ext cx="8167817" cy="66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j-ea"/>
                <a:ea typeface="+mj-ea"/>
              </a:rPr>
              <a:t>① </a:t>
            </a:r>
            <a:r>
              <a:rPr lang="ko-KR" altLang="en-US" sz="1050" b="1" dirty="0">
                <a:latin typeface="+mj-ea"/>
                <a:ea typeface="+mj-ea"/>
              </a:rPr>
              <a:t>현장실습</a:t>
            </a:r>
            <a:r>
              <a:rPr lang="en-US" altLang="ko-KR" sz="1050" b="1" dirty="0">
                <a:latin typeface="+mj-ea"/>
                <a:ea typeface="+mj-ea"/>
              </a:rPr>
              <a:t> -&gt; LINC3.0</a:t>
            </a:r>
            <a:r>
              <a:rPr lang="ko-KR" altLang="en-US" sz="1050" b="1" dirty="0">
                <a:latin typeface="+mj-ea"/>
                <a:ea typeface="+mj-ea"/>
              </a:rPr>
              <a:t>사업단</a:t>
            </a:r>
            <a:r>
              <a:rPr lang="en-US" altLang="ko-KR" sz="1050" b="1" dirty="0">
                <a:latin typeface="+mj-ea"/>
                <a:ea typeface="+mj-ea"/>
              </a:rPr>
              <a:t> -&gt; </a:t>
            </a:r>
            <a:r>
              <a:rPr lang="ko-KR" altLang="en-US" sz="1050" b="1" dirty="0">
                <a:latin typeface="+mj-ea"/>
                <a:ea typeface="+mj-ea"/>
              </a:rPr>
              <a:t>설정 클릭</a:t>
            </a:r>
            <a:endParaRPr lang="en-US" altLang="ko-KR" sz="105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5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j-ea"/>
                <a:ea typeface="+mj-ea"/>
              </a:rPr>
              <a:t>② </a:t>
            </a:r>
            <a:r>
              <a:rPr lang="ko-KR" altLang="en-US" sz="1050" b="1" dirty="0">
                <a:latin typeface="+mj-ea"/>
                <a:ea typeface="+mj-ea"/>
              </a:rPr>
              <a:t>성적평가표에 들어갈 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교수님 직인 등록</a:t>
            </a:r>
            <a:r>
              <a:rPr lang="en-US" altLang="ko-KR" sz="1050" b="1" dirty="0">
                <a:latin typeface="+mj-ea"/>
                <a:ea typeface="+mj-ea"/>
              </a:rPr>
              <a:t>(</a:t>
            </a:r>
            <a:r>
              <a:rPr lang="ko-KR" altLang="en-US" sz="1050" b="1" dirty="0" err="1">
                <a:latin typeface="+mj-ea"/>
                <a:ea typeface="+mj-ea"/>
              </a:rPr>
              <a:t>파일추가</a:t>
            </a:r>
            <a:r>
              <a:rPr lang="ko-KR" altLang="en-US" sz="1050" b="1" dirty="0">
                <a:latin typeface="+mj-ea"/>
                <a:ea typeface="+mj-ea"/>
              </a:rPr>
              <a:t> 버튼 이용하여 </a:t>
            </a:r>
            <a:r>
              <a:rPr lang="ko-KR" altLang="en-US" sz="1050" b="1" dirty="0" err="1">
                <a:latin typeface="+mj-ea"/>
                <a:ea typeface="+mj-ea"/>
              </a:rPr>
              <a:t>직인스캔본</a:t>
            </a:r>
            <a:r>
              <a:rPr lang="ko-KR" altLang="en-US" sz="1050" b="1" dirty="0">
                <a:latin typeface="+mj-ea"/>
                <a:ea typeface="+mj-ea"/>
              </a:rPr>
              <a:t> 업로드</a:t>
            </a:r>
            <a:r>
              <a:rPr lang="en-US" altLang="ko-KR" sz="1050" b="1" dirty="0">
                <a:latin typeface="+mj-ea"/>
                <a:ea typeface="+mj-ea"/>
              </a:rPr>
              <a:t>)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03" y="3089033"/>
            <a:ext cx="3501015" cy="257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7930854" y="5115664"/>
            <a:ext cx="489246" cy="239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9408" y="164558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 flipV="1">
            <a:off x="139163" y="1740528"/>
            <a:ext cx="417790" cy="213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529969" y="112639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4446961" y="265132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135690" y="3935307"/>
            <a:ext cx="1767241" cy="11299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127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81634" y="148279"/>
            <a:ext cx="1183099" cy="43592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074" y="84460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교수님 계정 </a:t>
            </a:r>
            <a:r>
              <a:rPr lang="ko-KR" altLang="en-US" b="1" dirty="0" err="1"/>
              <a:t>사용자화면</a:t>
            </a:r>
            <a:r>
              <a:rPr lang="ko-KR" altLang="en-US" b="1" dirty="0"/>
              <a:t> 접속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6773" y="123754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1" y="775052"/>
            <a:ext cx="8522256" cy="4128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0" y="5177489"/>
            <a:ext cx="9143999" cy="1680511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11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717" y="5533765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1"/>
          <p:cNvSpPr/>
          <p:nvPr/>
        </p:nvSpPr>
        <p:spPr>
          <a:xfrm>
            <a:off x="396299" y="5291849"/>
            <a:ext cx="8296765" cy="76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j-ea"/>
                <a:ea typeface="+mj-ea"/>
              </a:rPr>
              <a:t>① </a:t>
            </a:r>
            <a:r>
              <a:rPr lang="ko-KR" altLang="en-US" sz="1050" b="1" dirty="0">
                <a:latin typeface="+mj-ea"/>
                <a:ea typeface="+mj-ea"/>
              </a:rPr>
              <a:t>현장실습</a:t>
            </a:r>
            <a:r>
              <a:rPr lang="en-US" altLang="ko-KR" sz="1050" b="1" dirty="0">
                <a:latin typeface="+mj-ea"/>
                <a:ea typeface="+mj-ea"/>
              </a:rPr>
              <a:t> -&gt; LINC3.0</a:t>
            </a:r>
            <a:r>
              <a:rPr lang="ko-KR" altLang="en-US" sz="1050" b="1" dirty="0">
                <a:latin typeface="+mj-ea"/>
                <a:ea typeface="+mj-ea"/>
              </a:rPr>
              <a:t>사업단</a:t>
            </a:r>
            <a:r>
              <a:rPr lang="en-US" altLang="ko-KR" sz="1050" b="1" dirty="0">
                <a:latin typeface="+mj-ea"/>
                <a:ea typeface="+mj-ea"/>
              </a:rPr>
              <a:t> -&gt; </a:t>
            </a:r>
            <a:r>
              <a:rPr lang="ko-KR" altLang="en-US" sz="1050" b="1" dirty="0" err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마이페이지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클릭</a:t>
            </a:r>
            <a:endParaRPr lang="en-US" altLang="ko-KR" sz="105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96299" y="354221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597357" y="2716604"/>
            <a:ext cx="588312" cy="222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422898" y="262336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273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" y="573739"/>
            <a:ext cx="8350822" cy="4167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074" y="84460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교수님 계정 </a:t>
            </a:r>
            <a:r>
              <a:rPr lang="ko-KR" altLang="en-US" b="1" dirty="0" err="1"/>
              <a:t>사용자화면</a:t>
            </a:r>
            <a:r>
              <a:rPr lang="ko-KR" altLang="en-US" b="1" dirty="0"/>
              <a:t> 접속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6773" y="123754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1984693" y="3616919"/>
            <a:ext cx="853966" cy="179008"/>
          </a:xfrm>
          <a:prstGeom prst="rect">
            <a:avLst/>
          </a:prstGeom>
          <a:solidFill>
            <a:srgbClr val="FF0000">
              <a:alpha val="13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다리꼴[T] 10"/>
          <p:cNvSpPr/>
          <p:nvPr/>
        </p:nvSpPr>
        <p:spPr>
          <a:xfrm rot="16200000">
            <a:off x="2616629" y="1034800"/>
            <a:ext cx="2991114" cy="3401020"/>
          </a:xfrm>
          <a:custGeom>
            <a:avLst/>
            <a:gdLst>
              <a:gd name="connsiteX0" fmla="*/ 0 w 956732"/>
              <a:gd name="connsiteY0" fmla="*/ 414772 h 414772"/>
              <a:gd name="connsiteX1" fmla="*/ 478366 w 956732"/>
              <a:gd name="connsiteY1" fmla="*/ 0 h 414772"/>
              <a:gd name="connsiteX2" fmla="*/ 478366 w 956732"/>
              <a:gd name="connsiteY2" fmla="*/ 0 h 414772"/>
              <a:gd name="connsiteX3" fmla="*/ 956732 w 956732"/>
              <a:gd name="connsiteY3" fmla="*/ 414772 h 414772"/>
              <a:gd name="connsiteX4" fmla="*/ 0 w 956732"/>
              <a:gd name="connsiteY4" fmla="*/ 414772 h 414772"/>
              <a:gd name="connsiteX0" fmla="*/ 0 w 1361016"/>
              <a:gd name="connsiteY0" fmla="*/ 576697 h 576697"/>
              <a:gd name="connsiteX1" fmla="*/ 478366 w 1361016"/>
              <a:gd name="connsiteY1" fmla="*/ 161925 h 576697"/>
              <a:gd name="connsiteX2" fmla="*/ 1361016 w 1361016"/>
              <a:gd name="connsiteY2" fmla="*/ 0 h 576697"/>
              <a:gd name="connsiteX3" fmla="*/ 956732 w 1361016"/>
              <a:gd name="connsiteY3" fmla="*/ 576697 h 576697"/>
              <a:gd name="connsiteX4" fmla="*/ 0 w 1361016"/>
              <a:gd name="connsiteY4" fmla="*/ 576697 h 576697"/>
              <a:gd name="connsiteX0" fmla="*/ 0 w 1361016"/>
              <a:gd name="connsiteY0" fmla="*/ 576697 h 576697"/>
              <a:gd name="connsiteX1" fmla="*/ 1361016 w 1361016"/>
              <a:gd name="connsiteY1" fmla="*/ 0 h 576697"/>
              <a:gd name="connsiteX2" fmla="*/ 956732 w 1361016"/>
              <a:gd name="connsiteY2" fmla="*/ 576697 h 576697"/>
              <a:gd name="connsiteX3" fmla="*/ 0 w 1361016"/>
              <a:gd name="connsiteY3" fmla="*/ 576697 h 576697"/>
              <a:gd name="connsiteX0" fmla="*/ 154519 w 1111251"/>
              <a:gd name="connsiteY0" fmla="*/ 1702761 h 1702761"/>
              <a:gd name="connsiteX1" fmla="*/ 0 w 1111251"/>
              <a:gd name="connsiteY1" fmla="*/ 0 h 1702761"/>
              <a:gd name="connsiteX2" fmla="*/ 1111251 w 1111251"/>
              <a:gd name="connsiteY2" fmla="*/ 1702761 h 1702761"/>
              <a:gd name="connsiteX3" fmla="*/ 154519 w 1111251"/>
              <a:gd name="connsiteY3" fmla="*/ 1702761 h 1702761"/>
              <a:gd name="connsiteX0" fmla="*/ 0 w 1820332"/>
              <a:gd name="connsiteY0" fmla="*/ 1711227 h 1711227"/>
              <a:gd name="connsiteX1" fmla="*/ 709081 w 1820332"/>
              <a:gd name="connsiteY1" fmla="*/ 0 h 1711227"/>
              <a:gd name="connsiteX2" fmla="*/ 1820332 w 1820332"/>
              <a:gd name="connsiteY2" fmla="*/ 1702761 h 1711227"/>
              <a:gd name="connsiteX3" fmla="*/ 0 w 1820332"/>
              <a:gd name="connsiteY3" fmla="*/ 1711227 h 1711227"/>
              <a:gd name="connsiteX0" fmla="*/ 0 w 1820332"/>
              <a:gd name="connsiteY0" fmla="*/ 3019325 h 3019325"/>
              <a:gd name="connsiteX1" fmla="*/ 1808584 w 1820332"/>
              <a:gd name="connsiteY1" fmla="*/ 0 h 3019325"/>
              <a:gd name="connsiteX2" fmla="*/ 1820332 w 1820332"/>
              <a:gd name="connsiteY2" fmla="*/ 3010859 h 3019325"/>
              <a:gd name="connsiteX3" fmla="*/ 0 w 1820332"/>
              <a:gd name="connsiteY3" fmla="*/ 3019325 h 3019325"/>
              <a:gd name="connsiteX0" fmla="*/ 0 w 1820332"/>
              <a:gd name="connsiteY0" fmla="*/ 3019325 h 3022075"/>
              <a:gd name="connsiteX1" fmla="*/ 1808584 w 1820332"/>
              <a:gd name="connsiteY1" fmla="*/ 0 h 3022075"/>
              <a:gd name="connsiteX2" fmla="*/ 1820332 w 1820332"/>
              <a:gd name="connsiteY2" fmla="*/ 3010859 h 3022075"/>
              <a:gd name="connsiteX3" fmla="*/ 60030 w 1820332"/>
              <a:gd name="connsiteY3" fmla="*/ 3022075 h 3022075"/>
              <a:gd name="connsiteX4" fmla="*/ 0 w 1820332"/>
              <a:gd name="connsiteY4" fmla="*/ 3019325 h 3022075"/>
              <a:gd name="connsiteX0" fmla="*/ 0 w 1843399"/>
              <a:gd name="connsiteY0" fmla="*/ 3019325 h 3022075"/>
              <a:gd name="connsiteX1" fmla="*/ 1808584 w 1843399"/>
              <a:gd name="connsiteY1" fmla="*/ 0 h 3022075"/>
              <a:gd name="connsiteX2" fmla="*/ 1843399 w 1843399"/>
              <a:gd name="connsiteY2" fmla="*/ 3004509 h 3022075"/>
              <a:gd name="connsiteX3" fmla="*/ 60030 w 1843399"/>
              <a:gd name="connsiteY3" fmla="*/ 3022075 h 3022075"/>
              <a:gd name="connsiteX4" fmla="*/ 0 w 1843399"/>
              <a:gd name="connsiteY4" fmla="*/ 3019325 h 3022075"/>
              <a:gd name="connsiteX0" fmla="*/ 1149477 w 2992876"/>
              <a:gd name="connsiteY0" fmla="*/ 3398265 h 3401015"/>
              <a:gd name="connsiteX1" fmla="*/ 0 w 2992876"/>
              <a:gd name="connsiteY1" fmla="*/ 0 h 3401015"/>
              <a:gd name="connsiteX2" fmla="*/ 2992876 w 2992876"/>
              <a:gd name="connsiteY2" fmla="*/ 3383449 h 3401015"/>
              <a:gd name="connsiteX3" fmla="*/ 1209507 w 2992876"/>
              <a:gd name="connsiteY3" fmla="*/ 3401015 h 3401015"/>
              <a:gd name="connsiteX4" fmla="*/ 1149477 w 2992876"/>
              <a:gd name="connsiteY4" fmla="*/ 3398265 h 340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2876" h="3401015">
                <a:moveTo>
                  <a:pt x="1149477" y="3398265"/>
                </a:moveTo>
                <a:lnTo>
                  <a:pt x="0" y="0"/>
                </a:lnTo>
                <a:lnTo>
                  <a:pt x="2992876" y="3383449"/>
                </a:lnTo>
                <a:lnTo>
                  <a:pt x="1209507" y="3401015"/>
                </a:lnTo>
                <a:lnTo>
                  <a:pt x="1149477" y="3398265"/>
                </a:lnTo>
                <a:close/>
              </a:path>
            </a:pathLst>
          </a:custGeom>
          <a:solidFill>
            <a:schemeClr val="bg1">
              <a:lumMod val="5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268303" y="3143888"/>
            <a:ext cx="280474" cy="263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484344" y="306912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1</a:t>
            </a:r>
            <a:endParaRPr kumimoji="1" lang="ko-KR" altLang="en-US" sz="800" dirty="0">
              <a:latin typeface="+mn-ea"/>
            </a:endParaRPr>
          </a:p>
        </p:txBody>
      </p:sp>
      <p:cxnSp>
        <p:nvCxnSpPr>
          <p:cNvPr id="6" name="꺾인 연결선 5"/>
          <p:cNvCxnSpPr>
            <a:stCxn id="29" idx="1"/>
            <a:endCxn id="27" idx="1"/>
          </p:cNvCxnSpPr>
          <p:nvPr/>
        </p:nvCxnSpPr>
        <p:spPr>
          <a:xfrm rot="10800000" flipH="1" flipV="1">
            <a:off x="1268303" y="3275693"/>
            <a:ext cx="716390" cy="430729"/>
          </a:xfrm>
          <a:prstGeom prst="bentConnector3">
            <a:avLst>
              <a:gd name="adj1" fmla="val -31910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0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77" y="105993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77363" y="1206799"/>
            <a:ext cx="523999" cy="2000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06" y="3810066"/>
            <a:ext cx="7140634" cy="861687"/>
          </a:xfrm>
          <a:prstGeom prst="rect">
            <a:avLst/>
          </a:prstGeom>
        </p:spPr>
      </p:pic>
      <p:sp>
        <p:nvSpPr>
          <p:cNvPr id="26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" y="4958866"/>
            <a:ext cx="9143999" cy="190700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+mn-ea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+mn-ea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+mn-ea"/>
              </a:rPr>
              <a:t>        </a:t>
            </a:r>
            <a:endParaRPr lang="en-US" altLang="ko-KR" sz="105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>
                <a:latin typeface="+mj-ea"/>
                <a:ea typeface="+mj-ea"/>
              </a:rPr>
              <a:t>         ① </a:t>
            </a:r>
            <a:r>
              <a:rPr lang="en-US" altLang="ko-KR" sz="1050" b="1" dirty="0">
                <a:latin typeface="+mj-ea"/>
              </a:rPr>
              <a:t>(LINC3.0</a:t>
            </a:r>
            <a:r>
              <a:rPr lang="ko-KR" altLang="en-US" sz="1050" b="1" dirty="0">
                <a:latin typeface="+mj-ea"/>
              </a:rPr>
              <a:t>사업단</a:t>
            </a:r>
            <a:r>
              <a:rPr lang="en-US" altLang="ko-KR" sz="1050" b="1" dirty="0">
                <a:latin typeface="+mj-ea"/>
              </a:rPr>
              <a:t>) 2022</a:t>
            </a:r>
            <a:r>
              <a:rPr lang="ko-KR" altLang="en-US" sz="1050" b="1" dirty="0">
                <a:latin typeface="+mj-ea"/>
              </a:rPr>
              <a:t>학년도 </a:t>
            </a:r>
            <a:r>
              <a:rPr lang="en-US" altLang="ko-KR" sz="1050" b="1" dirty="0">
                <a:latin typeface="+mj-ea"/>
              </a:rPr>
              <a:t>2</a:t>
            </a:r>
            <a:r>
              <a:rPr lang="ko-KR" altLang="en-US" sz="1050" b="1" dirty="0">
                <a:latin typeface="+mj-ea"/>
              </a:rPr>
              <a:t>학기 현장실습</a:t>
            </a:r>
            <a:r>
              <a:rPr lang="en-US" altLang="ko-KR" sz="1050" b="1" dirty="0">
                <a:latin typeface="+mj-ea"/>
              </a:rPr>
              <a:t>[</a:t>
            </a:r>
            <a:r>
              <a:rPr lang="ko-KR" altLang="en-US" sz="1050" b="1" dirty="0">
                <a:latin typeface="+mj-ea"/>
              </a:rPr>
              <a:t>국내</a:t>
            </a:r>
            <a:r>
              <a:rPr lang="en-US" altLang="ko-KR" sz="1050" b="1" dirty="0">
                <a:latin typeface="+mj-ea"/>
              </a:rPr>
              <a:t>,</a:t>
            </a:r>
            <a:r>
              <a:rPr lang="ko-KR" altLang="en-US" sz="1050" b="1" dirty="0">
                <a:latin typeface="+mj-ea"/>
              </a:rPr>
              <a:t>국외</a:t>
            </a:r>
            <a:r>
              <a:rPr lang="en-US" altLang="ko-KR" sz="1050" b="1" dirty="0">
                <a:latin typeface="+mj-ea"/>
              </a:rPr>
              <a:t>] </a:t>
            </a:r>
            <a:r>
              <a:rPr lang="en-US" altLang="ko-KR" sz="1050" b="1" dirty="0">
                <a:latin typeface="+mj-ea"/>
                <a:ea typeface="+mj-ea"/>
              </a:rPr>
              <a:t>-&gt; 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평가 관리 클릭</a:t>
            </a:r>
            <a:endParaRPr lang="en-US" altLang="ko-KR" sz="105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500" b="1" dirty="0">
              <a:latin typeface="+mj-ea"/>
              <a:ea typeface="+mj-ea"/>
            </a:endParaRPr>
          </a:p>
          <a:p>
            <a:r>
              <a:rPr lang="en-US" altLang="ko-KR" sz="1050" b="1" dirty="0">
                <a:latin typeface="+mj-ea"/>
                <a:ea typeface="+mj-ea"/>
              </a:rPr>
              <a:t>         ② </a:t>
            </a:r>
            <a:r>
              <a:rPr lang="ko-KR" altLang="en-US" sz="1050" b="1" dirty="0">
                <a:latin typeface="+mj-ea"/>
                <a:ea typeface="+mj-ea"/>
              </a:rPr>
              <a:t>실습일지 클릭 후 학생이 작성한 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실습일지</a:t>
            </a:r>
            <a:r>
              <a:rPr lang="ko-KR" altLang="en-US" sz="1050" b="1" dirty="0">
                <a:latin typeface="+mj-ea"/>
                <a:ea typeface="+mj-ea"/>
              </a:rPr>
              <a:t> 확인 </a:t>
            </a:r>
            <a:r>
              <a:rPr lang="en-US" altLang="ko-KR" sz="1050" b="1" dirty="0">
                <a:latin typeface="+mj-ea"/>
                <a:ea typeface="+mj-ea"/>
              </a:rPr>
              <a:t>-&gt; </a:t>
            </a:r>
            <a:r>
              <a:rPr lang="ko-KR" altLang="en-US" sz="1050" b="1" dirty="0">
                <a:latin typeface="+mj-ea"/>
                <a:ea typeface="+mj-ea"/>
              </a:rPr>
              <a:t>실습일지 </a:t>
            </a:r>
            <a:r>
              <a:rPr lang="ko-KR" altLang="en-US" sz="1050" b="1" dirty="0" err="1">
                <a:latin typeface="+mj-ea"/>
                <a:ea typeface="+mj-ea"/>
              </a:rPr>
              <a:t>작성완료시</a:t>
            </a:r>
            <a:r>
              <a:rPr lang="ko-KR" altLang="en-US" sz="1050" b="1" dirty="0">
                <a:latin typeface="+mj-ea"/>
                <a:ea typeface="+mj-ea"/>
              </a:rPr>
              <a:t> 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학생성적입력 클릭</a:t>
            </a:r>
            <a:endParaRPr lang="en-US" altLang="ko-KR" sz="105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en-US" altLang="ko-KR" sz="900" b="1" dirty="0">
              <a:latin typeface="+mj-ea"/>
              <a:ea typeface="+mj-ea"/>
            </a:endParaRPr>
          </a:p>
          <a:p>
            <a:r>
              <a:rPr lang="ko-KR" altLang="en-US" sz="1050" b="1" dirty="0">
                <a:latin typeface="+mj-ea"/>
                <a:ea typeface="+mj-ea"/>
              </a:rPr>
              <a:t>         ③ </a:t>
            </a:r>
            <a:r>
              <a:rPr lang="ko-KR" altLang="en-US" sz="1050" b="1" dirty="0" err="1">
                <a:latin typeface="+mj-ea"/>
                <a:ea typeface="+mj-ea"/>
              </a:rPr>
              <a:t>신청교과목</a:t>
            </a:r>
            <a:r>
              <a:rPr lang="ko-KR" altLang="en-US" sz="1050" b="1" dirty="0">
                <a:latin typeface="+mj-ea"/>
                <a:ea typeface="+mj-ea"/>
              </a:rPr>
              <a:t> 확인 후 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승인에 체크 </a:t>
            </a:r>
            <a:r>
              <a:rPr lang="en-US" altLang="ko-KR" sz="1050" b="1" dirty="0">
                <a:latin typeface="+mj-ea"/>
                <a:ea typeface="+mj-ea"/>
              </a:rPr>
              <a:t>-&gt; </a:t>
            </a:r>
            <a:r>
              <a:rPr lang="ko-KR" altLang="en-US" sz="105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저장 클릭 </a:t>
            </a:r>
            <a:r>
              <a:rPr lang="en-US" altLang="ko-KR" sz="1050" b="1" dirty="0">
                <a:latin typeface="+mj-ea"/>
                <a:ea typeface="+mj-ea"/>
              </a:rPr>
              <a:t>-&gt; </a:t>
            </a:r>
            <a:r>
              <a:rPr lang="ko-KR" altLang="en-US" sz="1050" b="1" dirty="0">
                <a:latin typeface="+mj-ea"/>
                <a:ea typeface="+mj-ea"/>
              </a:rPr>
              <a:t>성적확인서로 </a:t>
            </a:r>
            <a:r>
              <a:rPr lang="ko-KR" altLang="en-US" sz="1050" b="1" dirty="0" err="1">
                <a:latin typeface="+mj-ea"/>
                <a:ea typeface="+mj-ea"/>
              </a:rPr>
              <a:t>성적평가표</a:t>
            </a:r>
            <a:r>
              <a:rPr lang="ko-KR" altLang="en-US" sz="1050" b="1" dirty="0">
                <a:latin typeface="+mj-ea"/>
                <a:ea typeface="+mj-ea"/>
              </a:rPr>
              <a:t> 확인</a:t>
            </a:r>
            <a:endParaRPr lang="en-US" altLang="ko-KR" sz="1050" b="1" dirty="0">
              <a:latin typeface="+mj-ea"/>
              <a:ea typeface="+mj-ea"/>
            </a:endParaRPr>
          </a:p>
          <a:p>
            <a:endParaRPr lang="en-US" altLang="ko-KR" b="1" dirty="0">
              <a:latin typeface="+mj-ea"/>
            </a:endParaRPr>
          </a:p>
          <a:p>
            <a:pPr lvl="0" algn="ctr"/>
            <a:endParaRPr sz="1800" dirty="0">
              <a:solidFill>
                <a:schemeClr val="lt1"/>
              </a:solidFill>
              <a:latin typeface="+mn-ea"/>
              <a:cs typeface="NanumBarunGothic" charset="-127"/>
              <a:sym typeface="Calibri"/>
            </a:endParaRPr>
          </a:p>
        </p:txBody>
      </p:sp>
      <p:pic>
        <p:nvPicPr>
          <p:cNvPr id="34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073" y="5380506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직사각형 31"/>
          <p:cNvSpPr/>
          <p:nvPr/>
        </p:nvSpPr>
        <p:spPr>
          <a:xfrm>
            <a:off x="6791498" y="4357028"/>
            <a:ext cx="241069" cy="21497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7054734" y="4352645"/>
            <a:ext cx="282633" cy="21497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7359534" y="4352645"/>
            <a:ext cx="263237" cy="21497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644750" y="427788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2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986108" y="4271020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3</a:t>
            </a:r>
            <a:endParaRPr kumimoji="1" lang="ko-KR" altLang="en-US" sz="800" dirty="0">
              <a:latin typeface="+mn-ea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293974" y="427788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latin typeface="+mn-ea"/>
              </a:rPr>
              <a:t>4</a:t>
            </a:r>
            <a:endParaRPr kumimoji="1" lang="ko-KR" altLang="en-US" sz="800" dirty="0"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363" y="819193"/>
            <a:ext cx="3852618" cy="2717392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478530" y="2776874"/>
            <a:ext cx="288482" cy="2000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/>
          <p:nvPr/>
        </p:nvCxnSpPr>
        <p:spPr>
          <a:xfrm rot="5400000" flipH="1" flipV="1">
            <a:off x="6765784" y="3488794"/>
            <a:ext cx="1287255" cy="42671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6019039" y="3030175"/>
            <a:ext cx="241069" cy="16791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4996394" y="1406824"/>
            <a:ext cx="1034369" cy="11299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996394" y="2136219"/>
            <a:ext cx="1034369" cy="11299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926309" y="1414339"/>
            <a:ext cx="1034369" cy="11299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926308" y="2160692"/>
            <a:ext cx="1034369" cy="11299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926308" y="1579432"/>
            <a:ext cx="1034369" cy="11299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926308" y="1988285"/>
            <a:ext cx="1034369" cy="11299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926308" y="1766976"/>
            <a:ext cx="1034369" cy="11299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467508" y="4335068"/>
            <a:ext cx="3888769" cy="236933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421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0" y="1732"/>
            <a:ext cx="5455919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5919" y="4640704"/>
            <a:ext cx="4061256" cy="7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6200586" y="5535464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-79917" y="1732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985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12999</TotalTime>
  <Words>268</Words>
  <Application>Microsoft Office PowerPoint</Application>
  <PresentationFormat>화면 슬라이드 쇼(4:3)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HY견고딕</vt:lpstr>
      <vt:lpstr>NanumBarunGothic</vt:lpstr>
      <vt:lpstr>나눔고딕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2saesang@naver.com</dc:creator>
  <cp:lastModifiedBy>DELL</cp:lastModifiedBy>
  <cp:revision>335</cp:revision>
  <dcterms:created xsi:type="dcterms:W3CDTF">2020-04-24T23:28:54Z</dcterms:created>
  <dcterms:modified xsi:type="dcterms:W3CDTF">2022-07-19T05:25:03Z</dcterms:modified>
</cp:coreProperties>
</file>