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4" r:id="rId1"/>
  </p:sldMasterIdLst>
  <p:notesMasterIdLst>
    <p:notesMasterId r:id="rId29"/>
  </p:notesMasterIdLst>
  <p:sldIdLst>
    <p:sldId id="456" r:id="rId2"/>
    <p:sldId id="428" r:id="rId3"/>
    <p:sldId id="429" r:id="rId4"/>
    <p:sldId id="439" r:id="rId5"/>
    <p:sldId id="467" r:id="rId6"/>
    <p:sldId id="459" r:id="rId7"/>
    <p:sldId id="434" r:id="rId8"/>
    <p:sldId id="435" r:id="rId9"/>
    <p:sldId id="466" r:id="rId10"/>
    <p:sldId id="437" r:id="rId11"/>
    <p:sldId id="438" r:id="rId12"/>
    <p:sldId id="440" r:id="rId13"/>
    <p:sldId id="441" r:id="rId14"/>
    <p:sldId id="442" r:id="rId15"/>
    <p:sldId id="443" r:id="rId16"/>
    <p:sldId id="444" r:id="rId17"/>
    <p:sldId id="445" r:id="rId18"/>
    <p:sldId id="465" r:id="rId19"/>
    <p:sldId id="446" r:id="rId20"/>
    <p:sldId id="447" r:id="rId21"/>
    <p:sldId id="448" r:id="rId22"/>
    <p:sldId id="449" r:id="rId23"/>
    <p:sldId id="450" r:id="rId24"/>
    <p:sldId id="451" r:id="rId25"/>
    <p:sldId id="453" r:id="rId26"/>
    <p:sldId id="454" r:id="rId27"/>
    <p:sldId id="457" r:id="rId28"/>
  </p:sldIdLst>
  <p:sldSz cx="9906000" cy="6858000" type="A4"/>
  <p:notesSz cx="6735763" cy="98663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7" userDrawn="1">
          <p15:clr>
            <a:srgbClr val="A4A3A4"/>
          </p15:clr>
        </p15:guide>
        <p15:guide id="2" pos="212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4C89"/>
    <a:srgbClr val="597199"/>
    <a:srgbClr val="1D3F71"/>
    <a:srgbClr val="13839D"/>
    <a:srgbClr val="D3EFF5"/>
    <a:srgbClr val="EAF1F3"/>
    <a:srgbClr val="6C9DAC"/>
    <a:srgbClr val="005DAB"/>
    <a:srgbClr val="9EC1DE"/>
    <a:srgbClr val="89B4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48" autoAdjust="0"/>
    <p:restoredTop sz="84048" autoAdjust="0"/>
  </p:normalViewPr>
  <p:slideViewPr>
    <p:cSldViewPr snapToObjects="1">
      <p:cViewPr varScale="1">
        <p:scale>
          <a:sx n="115" d="100"/>
          <a:sy n="115" d="100"/>
        </p:scale>
        <p:origin x="1386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Objects="1">
      <p:cViewPr varScale="1">
        <p:scale>
          <a:sx n="81" d="100"/>
          <a:sy n="81" d="100"/>
        </p:scale>
        <p:origin x="-4038" y="-90"/>
      </p:cViewPr>
      <p:guideLst>
        <p:guide orient="horz" pos="3107"/>
        <p:guide pos="212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316"/>
          </a:xfrm>
          <a:prstGeom prst="rect">
            <a:avLst/>
          </a:prstGeom>
        </p:spPr>
        <p:txBody>
          <a:bodyPr vert="horz" lIns="90748" tIns="45374" rIns="90748" bIns="45374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3316"/>
          </a:xfrm>
          <a:prstGeom prst="rect">
            <a:avLst/>
          </a:prstGeom>
        </p:spPr>
        <p:txBody>
          <a:bodyPr vert="horz" lIns="90748" tIns="45374" rIns="90748" bIns="45374" rtlCol="0"/>
          <a:lstStyle>
            <a:lvl1pPr algn="r">
              <a:defRPr sz="1200"/>
            </a:lvl1pPr>
          </a:lstStyle>
          <a:p>
            <a:fld id="{D8E34FFA-9ABD-4C42-9E71-8F6222EF7744}" type="datetimeFigureOut">
              <a:rPr lang="ko-KR" altLang="en-US" smtClean="0"/>
              <a:t>2022-01-21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95325" y="739775"/>
            <a:ext cx="53451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48" tIns="45374" rIns="90748" bIns="45374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vert="horz" lIns="90748" tIns="45374" rIns="90748" bIns="45374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371285"/>
            <a:ext cx="2918830" cy="493316"/>
          </a:xfrm>
          <a:prstGeom prst="rect">
            <a:avLst/>
          </a:prstGeom>
        </p:spPr>
        <p:txBody>
          <a:bodyPr vert="horz" lIns="90748" tIns="45374" rIns="90748" bIns="45374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5375" y="9371285"/>
            <a:ext cx="2918830" cy="493316"/>
          </a:xfrm>
          <a:prstGeom prst="rect">
            <a:avLst/>
          </a:prstGeom>
        </p:spPr>
        <p:txBody>
          <a:bodyPr vert="horz" lIns="90748" tIns="45374" rIns="90748" bIns="45374" rtlCol="0" anchor="b"/>
          <a:lstStyle>
            <a:lvl1pPr algn="r">
              <a:defRPr sz="1200"/>
            </a:lvl1pPr>
          </a:lstStyle>
          <a:p>
            <a:fld id="{8CAB4E43-FEB1-4404-AB0C-BAE7A36995B6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18735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A370E-41EB-446E-8024-E1647B080A66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1013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A370E-41EB-446E-8024-E1647B080A66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0616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A370E-41EB-446E-8024-E1647B080A66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2357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A370E-41EB-446E-8024-E1647B080A66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0367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A370E-41EB-446E-8024-E1647B080A66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551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A370E-41EB-446E-8024-E1647B080A66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1366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A370E-41EB-446E-8024-E1647B080A66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958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A370E-41EB-446E-8024-E1647B080A66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2986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A370E-41EB-446E-8024-E1647B080A66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0988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A370E-41EB-446E-8024-E1647B080A66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0551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A370E-41EB-446E-8024-E1647B080A66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4445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A370E-41EB-446E-8024-E1647B080A66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4445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A370E-41EB-446E-8024-E1647B080A66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47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A370E-41EB-446E-8024-E1647B080A66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3891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emf"/><Relationship Id="rId5" Type="http://schemas.openxmlformats.org/officeDocument/2006/relationships/image" Target="../media/image20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emf"/><Relationship Id="rId5" Type="http://schemas.openxmlformats.org/officeDocument/2006/relationships/image" Target="../media/image20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emf"/><Relationship Id="rId5" Type="http://schemas.openxmlformats.org/officeDocument/2006/relationships/image" Target="../media/image20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emf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BDD1208-783B-4DE0-BB65-4984E1503A45}"/>
              </a:ext>
            </a:extLst>
          </p:cNvPr>
          <p:cNvSpPr txBox="1"/>
          <p:nvPr userDrawn="1"/>
        </p:nvSpPr>
        <p:spPr>
          <a:xfrm>
            <a:off x="5354785" y="1731841"/>
            <a:ext cx="3821559" cy="11633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ko-KR" sz="4800" b="1" dirty="0" smtClean="0">
                <a:solidFill>
                  <a:srgbClr val="005DAB"/>
                </a:solidFill>
                <a:cs typeface="Arial" panose="020B0604020202020204" pitchFamily="34" charset="0"/>
              </a:rPr>
              <a:t>2022</a:t>
            </a:r>
            <a:endParaRPr lang="en-US" altLang="ko-KR" sz="4800" b="1" dirty="0">
              <a:solidFill>
                <a:srgbClr val="005DAB"/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ko-KR" altLang="en-US" sz="3600" b="1" spc="-70" dirty="0" err="1">
                <a:solidFill>
                  <a:srgbClr val="005DAB"/>
                </a:solidFill>
                <a:cs typeface="Arial" panose="020B0604020202020204" pitchFamily="34" charset="0"/>
              </a:rPr>
              <a:t>마크로밀</a:t>
            </a:r>
            <a:r>
              <a:rPr lang="ko-KR" altLang="en-US" sz="3600" b="1" spc="-70" dirty="0">
                <a:solidFill>
                  <a:srgbClr val="005DAB"/>
                </a:solidFill>
                <a:cs typeface="Arial" panose="020B0604020202020204" pitchFamily="34" charset="0"/>
              </a:rPr>
              <a:t> </a:t>
            </a:r>
            <a:r>
              <a:rPr lang="ko-KR" altLang="en-US" sz="3600" b="1" spc="-70" dirty="0" err="1">
                <a:solidFill>
                  <a:srgbClr val="005DAB"/>
                </a:solidFill>
                <a:cs typeface="Arial" panose="020B0604020202020204" pitchFamily="34" charset="0"/>
              </a:rPr>
              <a:t>엠브레인</a:t>
            </a:r>
            <a:endParaRPr lang="ko-KR" altLang="en-US" sz="3600" b="1" spc="-70" dirty="0">
              <a:solidFill>
                <a:srgbClr val="005DAB"/>
              </a:solidFill>
              <a:cs typeface="Arial" panose="020B0604020202020204" pitchFamily="34" charset="0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F12F3CC8-D5D4-4479-9088-AA5FE211E1A6}"/>
              </a:ext>
            </a:extLst>
          </p:cNvPr>
          <p:cNvSpPr/>
          <p:nvPr userDrawn="1"/>
        </p:nvSpPr>
        <p:spPr>
          <a:xfrm>
            <a:off x="5359548" y="2962248"/>
            <a:ext cx="283410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dirty="0">
                <a:solidFill>
                  <a:srgbClr val="90AECC"/>
                </a:solidFill>
                <a:cs typeface="Arial" panose="020B0604020202020204" pitchFamily="34" charset="0"/>
              </a:rPr>
              <a:t>Innovative </a:t>
            </a:r>
            <a:r>
              <a:rPr lang="en-US" altLang="ko-KR" dirty="0" smtClean="0">
                <a:solidFill>
                  <a:srgbClr val="90AECC"/>
                </a:solidFill>
                <a:cs typeface="Arial" panose="020B0604020202020204" pitchFamily="34" charset="0"/>
              </a:rPr>
              <a:t>Insights Provider</a:t>
            </a:r>
            <a:endParaRPr lang="ko-KR" altLang="en-US" dirty="0">
              <a:solidFill>
                <a:srgbClr val="90AECC"/>
              </a:solidFill>
              <a:cs typeface="Arial" panose="020B0604020202020204" pitchFamily="34" charset="0"/>
            </a:endParaRPr>
          </a:p>
        </p:txBody>
      </p: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BBF3E48E-75C7-4609-8D38-5A39CDAE024B}"/>
              </a:ext>
            </a:extLst>
          </p:cNvPr>
          <p:cNvCxnSpPr>
            <a:cxnSpLocks/>
          </p:cNvCxnSpPr>
          <p:nvPr userDrawn="1"/>
        </p:nvCxnSpPr>
        <p:spPr>
          <a:xfrm flipH="1">
            <a:off x="5372102" y="2928742"/>
            <a:ext cx="3652836" cy="0"/>
          </a:xfrm>
          <a:prstGeom prst="line">
            <a:avLst/>
          </a:prstGeom>
          <a:ln w="12700">
            <a:solidFill>
              <a:srgbClr val="90AE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12267" y="292966"/>
            <a:ext cx="1223065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97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1">
    <p:bg>
      <p:bgPr>
        <a:solidFill>
          <a:srgbClr val="005D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그래픽 9">
            <a:extLst>
              <a:ext uri="{FF2B5EF4-FFF2-40B4-BE49-F238E27FC236}">
                <a16:creationId xmlns:a16="http://schemas.microsoft.com/office/drawing/2014/main" id="{9BCD4B21-A94F-4BBC-894E-09B6D8D90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-1053" t="-1771" b="16812"/>
          <a:stretch/>
        </p:blipFill>
        <p:spPr>
          <a:xfrm>
            <a:off x="1995627" y="2449187"/>
            <a:ext cx="7910373" cy="44088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57C55C-6912-41B0-968D-A3DA018A3267}"/>
              </a:ext>
            </a:extLst>
          </p:cNvPr>
          <p:cNvSpPr txBox="1"/>
          <p:nvPr userDrawn="1"/>
        </p:nvSpPr>
        <p:spPr>
          <a:xfrm>
            <a:off x="3867921" y="3673599"/>
            <a:ext cx="1048364" cy="249299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ko-KR" sz="1200" dirty="0">
                <a:latin typeface="+mn-lt"/>
                <a:ea typeface="+mn-ea"/>
              </a:rPr>
              <a:t>Overview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latin typeface="+mn-lt"/>
                <a:ea typeface="+mn-ea"/>
              </a:rPr>
              <a:t>Our Numbers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latin typeface="+mn-lt"/>
                <a:ea typeface="+mn-ea"/>
              </a:rPr>
              <a:t>Clients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latin typeface="+mn-lt"/>
                <a:ea typeface="+mn-ea"/>
              </a:rPr>
              <a:t>Sales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latin typeface="+mn-lt"/>
                <a:ea typeface="+mn-ea"/>
              </a:rPr>
              <a:t>History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latin typeface="+mn-lt"/>
                <a:ea typeface="+mn-ea"/>
              </a:rPr>
              <a:t>Business Area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latin typeface="+mn-lt"/>
                <a:ea typeface="+mn-ea"/>
              </a:rPr>
              <a:t>Organization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latin typeface="+mn-lt"/>
                <a:ea typeface="+mn-ea"/>
              </a:rPr>
              <a:t>Global Network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latin typeface="+mn-lt"/>
                <a:ea typeface="+mn-ea"/>
              </a:rPr>
              <a:t>Global </a:t>
            </a:r>
            <a:r>
              <a:rPr lang="en-US" altLang="ko-KR" sz="1200" dirty="0" smtClean="0">
                <a:latin typeface="+mn-lt"/>
                <a:ea typeface="+mn-ea"/>
              </a:rPr>
              <a:t>Panel</a:t>
            </a:r>
            <a:endParaRPr lang="ko-KR" altLang="en-US" sz="1200" dirty="0">
              <a:latin typeface="+mn-lt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856BE-6E72-444F-A634-E47616FBBB7D}"/>
              </a:ext>
            </a:extLst>
          </p:cNvPr>
          <p:cNvSpPr txBox="1"/>
          <p:nvPr userDrawn="1"/>
        </p:nvSpPr>
        <p:spPr>
          <a:xfrm>
            <a:off x="3836876" y="2615543"/>
            <a:ext cx="3890489" cy="80021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5200" b="1" dirty="0" smtClean="0">
                <a:latin typeface="+mn-lt"/>
                <a:ea typeface="+mn-ea"/>
              </a:rPr>
              <a:t>Introduction</a:t>
            </a:r>
            <a:endParaRPr lang="ko-KR" altLang="en-US" sz="5200" b="1" dirty="0">
              <a:latin typeface="+mn-lt"/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0766B5-BACF-4142-8FC8-9AE4457E35EA}"/>
              </a:ext>
            </a:extLst>
          </p:cNvPr>
          <p:cNvSpPr txBox="1"/>
          <p:nvPr userDrawn="1"/>
        </p:nvSpPr>
        <p:spPr>
          <a:xfrm>
            <a:off x="658762" y="1028700"/>
            <a:ext cx="2568011" cy="276998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8000" dirty="0">
                <a:latin typeface="+mn-lt"/>
                <a:ea typeface="+mn-ea"/>
              </a:rPr>
              <a:t>01</a:t>
            </a:r>
            <a:endParaRPr lang="ko-KR" altLang="en-US" sz="18000" dirty="0">
              <a:latin typeface="+mn-lt"/>
              <a:ea typeface="+mn-ea"/>
            </a:endParaRPr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8412267" y="292966"/>
            <a:ext cx="1223065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7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 userDrawn="1"/>
        </p:nvGrpSpPr>
        <p:grpSpPr>
          <a:xfrm>
            <a:off x="0" y="-3288"/>
            <a:ext cx="9907200" cy="6858001"/>
            <a:chOff x="0" y="-3288"/>
            <a:chExt cx="9907200" cy="6858001"/>
          </a:xfrm>
        </p:grpSpPr>
        <p:grpSp>
          <p:nvGrpSpPr>
            <p:cNvPr id="3" name="그룹 2"/>
            <p:cNvGrpSpPr/>
            <p:nvPr userDrawn="1"/>
          </p:nvGrpSpPr>
          <p:grpSpPr>
            <a:xfrm>
              <a:off x="0" y="-3288"/>
              <a:ext cx="468000" cy="6858001"/>
              <a:chOff x="0" y="-3288"/>
              <a:chExt cx="468000" cy="6858001"/>
            </a:xfrm>
          </p:grpSpPr>
          <p:sp>
            <p:nvSpPr>
              <p:cNvPr id="22" name="직사각형 21"/>
              <p:cNvSpPr/>
              <p:nvPr userDrawn="1"/>
            </p:nvSpPr>
            <p:spPr>
              <a:xfrm>
                <a:off x="0" y="-3288"/>
                <a:ext cx="288000" cy="1476000"/>
              </a:xfrm>
              <a:prstGeom prst="rect">
                <a:avLst/>
              </a:prstGeom>
              <a:solidFill>
                <a:srgbClr val="005D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540000" rIns="72000" bIns="0" rtlCol="0" anchor="t" anchorCtr="0"/>
              <a:lstStyle/>
              <a:p>
                <a:pPr lvl="0" fontAlgn="base" latinLnBrk="0">
                  <a:spcAft>
                    <a:spcPts val="800"/>
                  </a:spcAft>
                  <a:tabLst>
                    <a:tab pos="452438" algn="l"/>
                    <a:tab pos="627063" algn="l"/>
                  </a:tabLst>
                </a:pPr>
                <a:endParaRPr lang="en-US" altLang="ko-KR" sz="15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직사각형 22"/>
              <p:cNvSpPr/>
              <p:nvPr userDrawn="1"/>
            </p:nvSpPr>
            <p:spPr>
              <a:xfrm>
                <a:off x="0" y="1472713"/>
                <a:ext cx="288000" cy="5382000"/>
              </a:xfrm>
              <a:prstGeom prst="rect">
                <a:avLst/>
              </a:prstGeom>
              <a:solidFill>
                <a:srgbClr val="D7E2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540000" rIns="72000" bIns="0" rtlCol="0" anchor="t" anchorCtr="0"/>
              <a:lstStyle/>
              <a:p>
                <a:pPr lvl="0" fontAlgn="base" latinLnBrk="0">
                  <a:spcAft>
                    <a:spcPts val="800"/>
                  </a:spcAft>
                  <a:tabLst>
                    <a:tab pos="452438" algn="l"/>
                    <a:tab pos="627063" algn="l"/>
                  </a:tabLst>
                </a:pPr>
                <a:endParaRPr lang="en-US" altLang="ko-KR" sz="1500" b="1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" name="직선 연결선 23"/>
              <p:cNvCxnSpPr/>
              <p:nvPr userDrawn="1"/>
            </p:nvCxnSpPr>
            <p:spPr>
              <a:xfrm>
                <a:off x="0" y="469789"/>
                <a:ext cx="288000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직선 연결선 24"/>
              <p:cNvCxnSpPr/>
              <p:nvPr userDrawn="1"/>
            </p:nvCxnSpPr>
            <p:spPr>
              <a:xfrm>
                <a:off x="288000" y="469789"/>
                <a:ext cx="180000" cy="0"/>
              </a:xfrm>
              <a:prstGeom prst="line">
                <a:avLst/>
              </a:prstGeom>
              <a:ln w="3175">
                <a:solidFill>
                  <a:srgbClr val="005DA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직선 연결선 27"/>
            <p:cNvCxnSpPr/>
            <p:nvPr userDrawn="1"/>
          </p:nvCxnSpPr>
          <p:spPr>
            <a:xfrm>
              <a:off x="0" y="1472712"/>
              <a:ext cx="9907200" cy="0"/>
            </a:xfrm>
            <a:prstGeom prst="line">
              <a:avLst/>
            </a:prstGeom>
            <a:ln w="3175">
              <a:solidFill>
                <a:srgbClr val="005D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직사각형 29"/>
          <p:cNvSpPr/>
          <p:nvPr userDrawn="1"/>
        </p:nvSpPr>
        <p:spPr>
          <a:xfrm flipH="1">
            <a:off x="82478" y="6156569"/>
            <a:ext cx="140488" cy="602729"/>
          </a:xfrm>
          <a:prstGeom prst="rect">
            <a:avLst/>
          </a:prstGeom>
        </p:spPr>
        <p:txBody>
          <a:bodyPr vert="vert" wrap="none" lIns="0" tIns="0" rIns="0" bIns="0">
            <a:spAutoFit/>
          </a:bodyPr>
          <a:lstStyle/>
          <a:p>
            <a:pPr algn="r" fontAlgn="base" latinLnBrk="0">
              <a:lnSpc>
                <a:spcPct val="110000"/>
              </a:lnSpc>
              <a:tabLst>
                <a:tab pos="452438" algn="l"/>
                <a:tab pos="627063" algn="l"/>
              </a:tabLst>
            </a:pPr>
            <a:r>
              <a:rPr lang="en-US" altLang="ko-KR" sz="900" spc="0" baseline="0" dirty="0" smtClean="0">
                <a:solidFill>
                  <a:srgbClr val="AAC0E0"/>
                </a:solidFill>
                <a:ea typeface="맑은 고딕" panose="020B0503020000020004" pitchFamily="50" charset="-127"/>
              </a:rPr>
              <a:t>Introduction</a:t>
            </a:r>
          </a:p>
        </p:txBody>
      </p:sp>
      <p:sp>
        <p:nvSpPr>
          <p:cNvPr id="12" name="텍스트 개체 틀 11"/>
          <p:cNvSpPr>
            <a:spLocks noGrp="1"/>
          </p:cNvSpPr>
          <p:nvPr userDrawn="1">
            <p:ph type="body" sz="quarter" idx="10"/>
          </p:nvPr>
        </p:nvSpPr>
        <p:spPr>
          <a:xfrm>
            <a:off x="560512" y="332656"/>
            <a:ext cx="4058803" cy="323165"/>
          </a:xfrm>
        </p:spPr>
        <p:txBody>
          <a:bodyPr wrap="none" lIns="0" tIns="0" rIns="0" bIns="0">
            <a:spAutoFit/>
          </a:bodyPr>
          <a:lstStyle>
            <a:lvl1pPr marL="0" indent="0">
              <a:lnSpc>
                <a:spcPct val="105000"/>
              </a:lnSpc>
              <a:spcBef>
                <a:spcPts val="0"/>
              </a:spcBef>
              <a:buNone/>
              <a:defRPr lang="ko-KR" altLang="en-US" sz="2000" b="1" kern="1200" spc="0" baseline="0" dirty="0" smtClean="0">
                <a:solidFill>
                  <a:srgbClr val="005DAB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ko-KR" altLang="en-US" sz="1500" b="1" kern="1200" dirty="0" smtClean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ko-KR" altLang="en-US" sz="1500" b="1" kern="1200" dirty="0" smtClean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ko-KR" altLang="en-US" sz="1500" b="1" kern="1200" dirty="0" smtClean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ko-KR" altLang="en-US" sz="1500" b="1" kern="1200" dirty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14" name="텍스트 개체 틀 13"/>
          <p:cNvSpPr>
            <a:spLocks noGrp="1"/>
          </p:cNvSpPr>
          <p:nvPr userDrawn="1">
            <p:ph type="body" sz="quarter" idx="11"/>
          </p:nvPr>
        </p:nvSpPr>
        <p:spPr>
          <a:xfrm>
            <a:off x="5755495" y="332656"/>
            <a:ext cx="3897221" cy="338554"/>
          </a:xfrm>
        </p:spPr>
        <p:txBody>
          <a:bodyPr wrap="none" lIns="0" tIns="0" rIns="0" bIns="0">
            <a:spAutoFit/>
          </a:bodyPr>
          <a:lstStyle>
            <a:lvl1pPr marL="0" indent="0" algn="r">
              <a:lnSpc>
                <a:spcPct val="105000"/>
              </a:lnSpc>
              <a:spcBef>
                <a:spcPts val="0"/>
              </a:spcBef>
              <a:buNone/>
              <a:defRPr lang="ko-KR" altLang="en-US" sz="2000" b="1" spc="-70" baseline="0" dirty="0" smtClean="0">
                <a:solidFill>
                  <a:srgbClr val="005DAB"/>
                </a:solidFill>
                <a:latin typeface="+mn-lt"/>
                <a:ea typeface="+mn-ea"/>
              </a:defRPr>
            </a:lvl1pPr>
          </a:lstStyle>
          <a:p>
            <a:pPr marL="0" lvl="0" algn="r">
              <a:lnSpc>
                <a:spcPct val="110000"/>
              </a:lnSpc>
              <a:tabLst>
                <a:tab pos="452438" algn="l"/>
                <a:tab pos="627063" algn="l"/>
              </a:tabLst>
            </a:pPr>
            <a:r>
              <a:rPr lang="ko-KR" altLang="en-US" dirty="0" smtClean="0"/>
              <a:t>마스터 텍스트 스타일을 편집합니다</a:t>
            </a:r>
          </a:p>
        </p:txBody>
      </p:sp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8727" y="6615891"/>
            <a:ext cx="754223" cy="13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6190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2">
    <p:bg>
      <p:bgPr>
        <a:solidFill>
          <a:srgbClr val="00A3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그래픽 9">
            <a:extLst>
              <a:ext uri="{FF2B5EF4-FFF2-40B4-BE49-F238E27FC236}">
                <a16:creationId xmlns:a16="http://schemas.microsoft.com/office/drawing/2014/main" id="{9BCD4B21-A94F-4BBC-894E-09B6D8D90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-1053" t="-1771" b="16812"/>
          <a:stretch/>
        </p:blipFill>
        <p:spPr>
          <a:xfrm>
            <a:off x="1995627" y="2449187"/>
            <a:ext cx="7910373" cy="44088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57C55C-6912-41B0-968D-A3DA018A3267}"/>
              </a:ext>
            </a:extLst>
          </p:cNvPr>
          <p:cNvSpPr txBox="1"/>
          <p:nvPr userDrawn="1"/>
        </p:nvSpPr>
        <p:spPr>
          <a:xfrm>
            <a:off x="3867921" y="3673599"/>
            <a:ext cx="1328890" cy="19048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ko-KR" sz="1200" dirty="0" smtClean="0">
                <a:latin typeface="+mn-lt"/>
                <a:ea typeface="+mn-ea"/>
              </a:rPr>
              <a:t>Core Competence</a:t>
            </a:r>
          </a:p>
          <a:p>
            <a:pPr>
              <a:lnSpc>
                <a:spcPct val="150000"/>
              </a:lnSpc>
            </a:pPr>
            <a:r>
              <a:rPr lang="en-US" altLang="ko-KR" sz="1200" dirty="0" smtClean="0">
                <a:latin typeface="+mn-lt"/>
                <a:ea typeface="+mn-ea"/>
              </a:rPr>
              <a:t>Panel Size</a:t>
            </a:r>
          </a:p>
          <a:p>
            <a:pPr>
              <a:lnSpc>
                <a:spcPct val="150000"/>
              </a:lnSpc>
            </a:pPr>
            <a:r>
              <a:rPr lang="en-US" altLang="ko-KR" sz="1200" dirty="0" smtClean="0">
                <a:latin typeface="+mn-lt"/>
                <a:ea typeface="+mn-ea"/>
              </a:rPr>
              <a:t>Panel Management</a:t>
            </a:r>
          </a:p>
          <a:p>
            <a:pPr>
              <a:lnSpc>
                <a:spcPct val="150000"/>
              </a:lnSpc>
            </a:pPr>
            <a:r>
              <a:rPr lang="en-US" altLang="ko-KR" sz="1200" dirty="0" smtClean="0">
                <a:latin typeface="+mn-lt"/>
                <a:ea typeface="+mn-ea"/>
              </a:rPr>
              <a:t>Panel Usefulness</a:t>
            </a:r>
          </a:p>
          <a:p>
            <a:pPr>
              <a:lnSpc>
                <a:spcPct val="150000"/>
              </a:lnSpc>
            </a:pPr>
            <a:r>
              <a:rPr lang="en-US" altLang="ko-KR" sz="1200" dirty="0" smtClean="0">
                <a:latin typeface="+mn-lt"/>
                <a:ea typeface="+mn-ea"/>
              </a:rPr>
              <a:t>Panel Big Data</a:t>
            </a:r>
          </a:p>
          <a:p>
            <a:pPr>
              <a:lnSpc>
                <a:spcPct val="150000"/>
              </a:lnSpc>
            </a:pPr>
            <a:r>
              <a:rPr lang="en-US" altLang="ko-KR" sz="1200" dirty="0" smtClean="0">
                <a:latin typeface="+mn-lt"/>
                <a:ea typeface="+mn-ea"/>
              </a:rPr>
              <a:t>Expert Group</a:t>
            </a:r>
          </a:p>
          <a:p>
            <a:pPr>
              <a:lnSpc>
                <a:spcPct val="150000"/>
              </a:lnSpc>
            </a:pPr>
            <a:r>
              <a:rPr lang="en-US" altLang="ko-KR" sz="1200" dirty="0" smtClean="0">
                <a:latin typeface="+mn-lt"/>
                <a:ea typeface="+mn-ea"/>
              </a:rPr>
              <a:t>Automated System</a:t>
            </a:r>
            <a:endParaRPr lang="ko-KR" altLang="en-US" sz="1200" dirty="0">
              <a:latin typeface="+mn-lt"/>
              <a:ea typeface="+mn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E856BE-6E72-444F-A634-E47616FBBB7D}"/>
              </a:ext>
            </a:extLst>
          </p:cNvPr>
          <p:cNvSpPr txBox="1"/>
          <p:nvPr userDrawn="1"/>
        </p:nvSpPr>
        <p:spPr>
          <a:xfrm>
            <a:off x="3836876" y="2615543"/>
            <a:ext cx="5371663" cy="80021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5200" b="1" dirty="0" smtClean="0">
                <a:latin typeface="+mn-lt"/>
                <a:ea typeface="+mn-ea"/>
              </a:rPr>
              <a:t>Our Competence</a:t>
            </a:r>
            <a:endParaRPr lang="ko-KR" altLang="en-US" sz="5200" b="1" dirty="0">
              <a:latin typeface="+mn-lt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0766B5-BACF-4142-8FC8-9AE4457E35EA}"/>
              </a:ext>
            </a:extLst>
          </p:cNvPr>
          <p:cNvSpPr txBox="1"/>
          <p:nvPr userDrawn="1"/>
        </p:nvSpPr>
        <p:spPr>
          <a:xfrm>
            <a:off x="658762" y="1028700"/>
            <a:ext cx="2568011" cy="276998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8000" dirty="0" smtClean="0">
                <a:latin typeface="+mn-lt"/>
                <a:ea typeface="+mn-ea"/>
              </a:rPr>
              <a:t>02</a:t>
            </a:r>
            <a:endParaRPr lang="ko-KR" altLang="en-US" sz="18000" dirty="0">
              <a:latin typeface="+mn-lt"/>
              <a:ea typeface="+mn-ea"/>
            </a:endParaRPr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8412267" y="292966"/>
            <a:ext cx="1223065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84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 userDrawn="1"/>
        </p:nvGrpSpPr>
        <p:grpSpPr>
          <a:xfrm>
            <a:off x="0" y="-3288"/>
            <a:ext cx="9907200" cy="6858001"/>
            <a:chOff x="0" y="-3288"/>
            <a:chExt cx="9907200" cy="6858001"/>
          </a:xfrm>
        </p:grpSpPr>
        <p:grpSp>
          <p:nvGrpSpPr>
            <p:cNvPr id="3" name="그룹 2"/>
            <p:cNvGrpSpPr/>
            <p:nvPr userDrawn="1"/>
          </p:nvGrpSpPr>
          <p:grpSpPr>
            <a:xfrm>
              <a:off x="0" y="-3288"/>
              <a:ext cx="468000" cy="6858001"/>
              <a:chOff x="0" y="-3288"/>
              <a:chExt cx="468000" cy="6858001"/>
            </a:xfrm>
          </p:grpSpPr>
          <p:sp>
            <p:nvSpPr>
              <p:cNvPr id="22" name="직사각형 21"/>
              <p:cNvSpPr/>
              <p:nvPr userDrawn="1"/>
            </p:nvSpPr>
            <p:spPr>
              <a:xfrm>
                <a:off x="0" y="-3288"/>
                <a:ext cx="288000" cy="1476000"/>
              </a:xfrm>
              <a:prstGeom prst="rect">
                <a:avLst/>
              </a:prstGeom>
              <a:solidFill>
                <a:srgbClr val="00A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540000" rIns="72000" bIns="0" rtlCol="0" anchor="t" anchorCtr="0"/>
              <a:lstStyle/>
              <a:p>
                <a:pPr lvl="0" fontAlgn="base" latinLnBrk="0">
                  <a:spcAft>
                    <a:spcPts val="800"/>
                  </a:spcAft>
                  <a:tabLst>
                    <a:tab pos="452438" algn="l"/>
                    <a:tab pos="627063" algn="l"/>
                  </a:tabLst>
                </a:pPr>
                <a:endParaRPr lang="en-US" altLang="ko-KR" sz="15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직사각형 22"/>
              <p:cNvSpPr/>
              <p:nvPr userDrawn="1"/>
            </p:nvSpPr>
            <p:spPr>
              <a:xfrm>
                <a:off x="0" y="1472713"/>
                <a:ext cx="288000" cy="5382000"/>
              </a:xfrm>
              <a:prstGeom prst="rect">
                <a:avLst/>
              </a:prstGeom>
              <a:solidFill>
                <a:srgbClr val="00A3C4">
                  <a:alpha val="2078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540000" rIns="72000" bIns="0" rtlCol="0" anchor="t" anchorCtr="0"/>
              <a:lstStyle/>
              <a:p>
                <a:pPr lvl="0" fontAlgn="base" latinLnBrk="0">
                  <a:spcAft>
                    <a:spcPts val="800"/>
                  </a:spcAft>
                  <a:tabLst>
                    <a:tab pos="452438" algn="l"/>
                    <a:tab pos="627063" algn="l"/>
                  </a:tabLst>
                </a:pPr>
                <a:endParaRPr lang="en-US" altLang="ko-KR" sz="1500" b="1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" name="직선 연결선 23"/>
              <p:cNvCxnSpPr/>
              <p:nvPr userDrawn="1"/>
            </p:nvCxnSpPr>
            <p:spPr>
              <a:xfrm>
                <a:off x="0" y="469789"/>
                <a:ext cx="288000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직선 연결선 24"/>
              <p:cNvCxnSpPr/>
              <p:nvPr userDrawn="1"/>
            </p:nvCxnSpPr>
            <p:spPr>
              <a:xfrm>
                <a:off x="288000" y="469789"/>
                <a:ext cx="180000" cy="0"/>
              </a:xfrm>
              <a:prstGeom prst="line">
                <a:avLst/>
              </a:prstGeom>
              <a:ln w="3175">
                <a:solidFill>
                  <a:srgbClr val="00A3C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직선 연결선 27"/>
            <p:cNvCxnSpPr/>
            <p:nvPr userDrawn="1"/>
          </p:nvCxnSpPr>
          <p:spPr>
            <a:xfrm>
              <a:off x="0" y="1472712"/>
              <a:ext cx="9907200" cy="0"/>
            </a:xfrm>
            <a:prstGeom prst="line">
              <a:avLst/>
            </a:prstGeom>
            <a:ln w="3175">
              <a:solidFill>
                <a:srgbClr val="00A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직사각형 29"/>
          <p:cNvSpPr/>
          <p:nvPr userDrawn="1"/>
        </p:nvSpPr>
        <p:spPr>
          <a:xfrm flipH="1">
            <a:off x="82478" y="5880852"/>
            <a:ext cx="140488" cy="878446"/>
          </a:xfrm>
          <a:prstGeom prst="rect">
            <a:avLst/>
          </a:prstGeom>
        </p:spPr>
        <p:txBody>
          <a:bodyPr vert="vert" wrap="none" lIns="0" tIns="0" rIns="0" bIns="0">
            <a:spAutoFit/>
          </a:bodyPr>
          <a:lstStyle/>
          <a:p>
            <a:pPr algn="r" fontAlgn="base" latinLnBrk="0">
              <a:lnSpc>
                <a:spcPct val="110000"/>
              </a:lnSpc>
              <a:tabLst>
                <a:tab pos="452438" algn="l"/>
                <a:tab pos="627063" algn="l"/>
              </a:tabLst>
            </a:pPr>
            <a:r>
              <a:rPr lang="en-US" altLang="ko-KR" sz="900" spc="0" baseline="0" dirty="0" smtClean="0">
                <a:solidFill>
                  <a:srgbClr val="82D5E6"/>
                </a:solidFill>
                <a:ea typeface="맑은 고딕" panose="020B0503020000020004" pitchFamily="50" charset="-127"/>
              </a:rPr>
              <a:t>Our Competence</a:t>
            </a:r>
          </a:p>
        </p:txBody>
      </p:sp>
      <p:sp>
        <p:nvSpPr>
          <p:cNvPr id="12" name="텍스트 개체 틀 11"/>
          <p:cNvSpPr>
            <a:spLocks noGrp="1"/>
          </p:cNvSpPr>
          <p:nvPr userDrawn="1">
            <p:ph type="body" sz="quarter" idx="10"/>
          </p:nvPr>
        </p:nvSpPr>
        <p:spPr>
          <a:xfrm>
            <a:off x="560512" y="332656"/>
            <a:ext cx="4058803" cy="323165"/>
          </a:xfrm>
        </p:spPr>
        <p:txBody>
          <a:bodyPr wrap="none" lIns="0" tIns="0" rIns="0" bIns="0">
            <a:spAutoFit/>
          </a:bodyPr>
          <a:lstStyle>
            <a:lvl1pPr marL="0" indent="0">
              <a:lnSpc>
                <a:spcPct val="105000"/>
              </a:lnSpc>
              <a:spcBef>
                <a:spcPts val="0"/>
              </a:spcBef>
              <a:buNone/>
              <a:defRPr lang="ko-KR" altLang="en-US" sz="2000" b="1" kern="1200" spc="0" baseline="0" dirty="0" smtClean="0">
                <a:solidFill>
                  <a:srgbClr val="00A3C4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ko-KR" altLang="en-US" sz="1500" b="1" kern="1200" dirty="0" smtClean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ko-KR" altLang="en-US" sz="1500" b="1" kern="1200" dirty="0" smtClean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ko-KR" altLang="en-US" sz="1500" b="1" kern="1200" dirty="0" smtClean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ko-KR" altLang="en-US" sz="1500" b="1" kern="1200" dirty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14" name="텍스트 개체 틀 13"/>
          <p:cNvSpPr>
            <a:spLocks noGrp="1"/>
          </p:cNvSpPr>
          <p:nvPr userDrawn="1">
            <p:ph type="body" sz="quarter" idx="11"/>
          </p:nvPr>
        </p:nvSpPr>
        <p:spPr>
          <a:xfrm>
            <a:off x="5755495" y="332656"/>
            <a:ext cx="3897221" cy="338554"/>
          </a:xfrm>
        </p:spPr>
        <p:txBody>
          <a:bodyPr wrap="none" lIns="0" tIns="0" rIns="0" bIns="0">
            <a:spAutoFit/>
          </a:bodyPr>
          <a:lstStyle>
            <a:lvl1pPr marL="0" indent="0" algn="r">
              <a:lnSpc>
                <a:spcPct val="105000"/>
              </a:lnSpc>
              <a:spcBef>
                <a:spcPts val="0"/>
              </a:spcBef>
              <a:buNone/>
              <a:defRPr lang="ko-KR" altLang="en-US" sz="2000" b="1" spc="-70" baseline="0" dirty="0" smtClean="0">
                <a:solidFill>
                  <a:srgbClr val="00A3C4"/>
                </a:solidFill>
                <a:latin typeface="+mn-lt"/>
                <a:ea typeface="+mn-ea"/>
              </a:defRPr>
            </a:lvl1pPr>
          </a:lstStyle>
          <a:p>
            <a:pPr marL="0" lvl="0" algn="r">
              <a:lnSpc>
                <a:spcPct val="110000"/>
              </a:lnSpc>
              <a:tabLst>
                <a:tab pos="452438" algn="l"/>
                <a:tab pos="627063" algn="l"/>
              </a:tabLst>
            </a:pPr>
            <a:r>
              <a:rPr lang="ko-KR" altLang="en-US" dirty="0" smtClean="0"/>
              <a:t>마스터 텍스트 스타일을 편집합니다</a:t>
            </a:r>
          </a:p>
        </p:txBody>
      </p:sp>
      <p:pic>
        <p:nvPicPr>
          <p:cNvPr id="15" name="그림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8727" y="6615891"/>
            <a:ext cx="754223" cy="13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87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3">
    <p:bg>
      <p:bgPr>
        <a:solidFill>
          <a:srgbClr val="1D3F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그래픽 9">
            <a:extLst>
              <a:ext uri="{FF2B5EF4-FFF2-40B4-BE49-F238E27FC236}">
                <a16:creationId xmlns:a16="http://schemas.microsoft.com/office/drawing/2014/main" id="{9BCD4B21-A94F-4BBC-894E-09B6D8D90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-1053" t="-1771" b="16812"/>
          <a:stretch/>
        </p:blipFill>
        <p:spPr>
          <a:xfrm>
            <a:off x="1995627" y="2449187"/>
            <a:ext cx="7910373" cy="44088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E856BE-6E72-444F-A634-E47616FBBB7D}"/>
              </a:ext>
            </a:extLst>
          </p:cNvPr>
          <p:cNvSpPr txBox="1"/>
          <p:nvPr userDrawn="1"/>
        </p:nvSpPr>
        <p:spPr>
          <a:xfrm>
            <a:off x="3836876" y="2615543"/>
            <a:ext cx="5738750" cy="80021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5200" b="1" dirty="0" smtClean="0">
                <a:latin typeface="+mn-lt"/>
                <a:ea typeface="+mn-ea"/>
              </a:rPr>
              <a:t>Facility</a:t>
            </a:r>
            <a:r>
              <a:rPr lang="en-US" altLang="ko-KR" sz="1000" b="1" dirty="0" smtClean="0">
                <a:latin typeface="+mn-lt"/>
                <a:ea typeface="+mn-ea"/>
              </a:rPr>
              <a:t> </a:t>
            </a:r>
            <a:r>
              <a:rPr lang="en-US" altLang="ko-KR" sz="5200" b="1" dirty="0" smtClean="0">
                <a:latin typeface="+mn-lt"/>
                <a:ea typeface="+mn-ea"/>
              </a:rPr>
              <a:t>&amp;</a:t>
            </a:r>
            <a:r>
              <a:rPr lang="en-US" altLang="ko-KR" sz="1000" b="1" dirty="0" smtClean="0">
                <a:latin typeface="+mn-lt"/>
                <a:ea typeface="+mn-ea"/>
              </a:rPr>
              <a:t> </a:t>
            </a:r>
            <a:r>
              <a:rPr lang="en-US" altLang="ko-KR" sz="5200" b="1" dirty="0" smtClean="0">
                <a:latin typeface="+mn-lt"/>
                <a:ea typeface="+mn-ea"/>
              </a:rPr>
              <a:t>Donation</a:t>
            </a:r>
            <a:endParaRPr lang="ko-KR" altLang="en-US" sz="5200" b="1" dirty="0">
              <a:latin typeface="+mn-lt"/>
              <a:ea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0766B5-BACF-4142-8FC8-9AE4457E35EA}"/>
              </a:ext>
            </a:extLst>
          </p:cNvPr>
          <p:cNvSpPr txBox="1"/>
          <p:nvPr userDrawn="1"/>
        </p:nvSpPr>
        <p:spPr>
          <a:xfrm>
            <a:off x="658762" y="1028700"/>
            <a:ext cx="2568011" cy="276998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8000" dirty="0" smtClean="0">
                <a:latin typeface="+mn-lt"/>
                <a:ea typeface="+mn-ea"/>
              </a:rPr>
              <a:t>03</a:t>
            </a:r>
            <a:endParaRPr lang="ko-KR" altLang="en-US" sz="18000" dirty="0">
              <a:latin typeface="+mn-lt"/>
              <a:ea typeface="+mn-ea"/>
            </a:endParaRPr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8412267" y="292966"/>
            <a:ext cx="1223065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84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 userDrawn="1"/>
        </p:nvGrpSpPr>
        <p:grpSpPr>
          <a:xfrm>
            <a:off x="0" y="-3288"/>
            <a:ext cx="9907200" cy="6858001"/>
            <a:chOff x="0" y="-3288"/>
            <a:chExt cx="9907200" cy="6858001"/>
          </a:xfrm>
        </p:grpSpPr>
        <p:grpSp>
          <p:nvGrpSpPr>
            <p:cNvPr id="3" name="그룹 2"/>
            <p:cNvGrpSpPr/>
            <p:nvPr userDrawn="1"/>
          </p:nvGrpSpPr>
          <p:grpSpPr>
            <a:xfrm>
              <a:off x="0" y="-3288"/>
              <a:ext cx="468000" cy="6858001"/>
              <a:chOff x="0" y="-3288"/>
              <a:chExt cx="468000" cy="6858001"/>
            </a:xfrm>
          </p:grpSpPr>
          <p:sp>
            <p:nvSpPr>
              <p:cNvPr id="22" name="직사각형 21"/>
              <p:cNvSpPr/>
              <p:nvPr userDrawn="1"/>
            </p:nvSpPr>
            <p:spPr>
              <a:xfrm>
                <a:off x="0" y="-3288"/>
                <a:ext cx="288000" cy="1476000"/>
              </a:xfrm>
              <a:prstGeom prst="rect">
                <a:avLst/>
              </a:prstGeom>
              <a:solidFill>
                <a:srgbClr val="1D3F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540000" rIns="72000" bIns="0" rtlCol="0" anchor="t" anchorCtr="0"/>
              <a:lstStyle/>
              <a:p>
                <a:pPr lvl="0" fontAlgn="base" latinLnBrk="0">
                  <a:spcAft>
                    <a:spcPts val="800"/>
                  </a:spcAft>
                  <a:tabLst>
                    <a:tab pos="452438" algn="l"/>
                    <a:tab pos="627063" algn="l"/>
                  </a:tabLst>
                </a:pPr>
                <a:endParaRPr lang="en-US" altLang="ko-KR" sz="15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직사각형 22"/>
              <p:cNvSpPr/>
              <p:nvPr userDrawn="1"/>
            </p:nvSpPr>
            <p:spPr>
              <a:xfrm>
                <a:off x="0" y="1472713"/>
                <a:ext cx="288000" cy="5382000"/>
              </a:xfrm>
              <a:prstGeom prst="rect">
                <a:avLst/>
              </a:prstGeom>
              <a:solidFill>
                <a:srgbClr val="C9D3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000" tIns="540000" rIns="72000" bIns="0" rtlCol="0" anchor="t" anchorCtr="0"/>
              <a:lstStyle/>
              <a:p>
                <a:pPr lvl="0" fontAlgn="base" latinLnBrk="0">
                  <a:spcAft>
                    <a:spcPts val="800"/>
                  </a:spcAft>
                  <a:tabLst>
                    <a:tab pos="452438" algn="l"/>
                    <a:tab pos="627063" algn="l"/>
                  </a:tabLst>
                </a:pPr>
                <a:endParaRPr lang="en-US" altLang="ko-KR" sz="1500" b="1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" name="직선 연결선 23"/>
              <p:cNvCxnSpPr/>
              <p:nvPr userDrawn="1"/>
            </p:nvCxnSpPr>
            <p:spPr>
              <a:xfrm>
                <a:off x="0" y="469789"/>
                <a:ext cx="288000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직선 연결선 24"/>
              <p:cNvCxnSpPr/>
              <p:nvPr userDrawn="1"/>
            </p:nvCxnSpPr>
            <p:spPr>
              <a:xfrm>
                <a:off x="288000" y="469789"/>
                <a:ext cx="180000" cy="0"/>
              </a:xfrm>
              <a:prstGeom prst="line">
                <a:avLst/>
              </a:prstGeom>
              <a:ln w="3175">
                <a:solidFill>
                  <a:srgbClr val="1D3F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직선 연결선 27"/>
            <p:cNvCxnSpPr/>
            <p:nvPr userDrawn="1"/>
          </p:nvCxnSpPr>
          <p:spPr>
            <a:xfrm>
              <a:off x="0" y="1472712"/>
              <a:ext cx="9907200" cy="0"/>
            </a:xfrm>
            <a:prstGeom prst="line">
              <a:avLst/>
            </a:prstGeom>
            <a:ln w="3175">
              <a:solidFill>
                <a:srgbClr val="1D3F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직사각형 29"/>
          <p:cNvSpPr/>
          <p:nvPr userDrawn="1"/>
        </p:nvSpPr>
        <p:spPr>
          <a:xfrm flipH="1">
            <a:off x="82478" y="5797496"/>
            <a:ext cx="140488" cy="961802"/>
          </a:xfrm>
          <a:prstGeom prst="rect">
            <a:avLst/>
          </a:prstGeom>
        </p:spPr>
        <p:txBody>
          <a:bodyPr vert="vert" wrap="none" lIns="0" tIns="0" rIns="0" bIns="0">
            <a:spAutoFit/>
          </a:bodyPr>
          <a:lstStyle/>
          <a:p>
            <a:pPr algn="r" fontAlgn="base" latinLnBrk="0">
              <a:lnSpc>
                <a:spcPct val="110000"/>
              </a:lnSpc>
              <a:tabLst>
                <a:tab pos="452438" algn="l"/>
                <a:tab pos="627063" algn="l"/>
              </a:tabLst>
            </a:pPr>
            <a:r>
              <a:rPr lang="en-US" altLang="ko-KR" sz="900" spc="0" baseline="0" dirty="0" smtClean="0">
                <a:solidFill>
                  <a:srgbClr val="91A6C5"/>
                </a:solidFill>
                <a:ea typeface="맑은 고딕" panose="020B0503020000020004" pitchFamily="50" charset="-127"/>
              </a:rPr>
              <a:t>Facility &amp; Donation</a:t>
            </a:r>
            <a:endParaRPr lang="en-US" altLang="ko-KR" sz="900" spc="0" baseline="0" dirty="0">
              <a:solidFill>
                <a:srgbClr val="91A6C5"/>
              </a:solidFill>
              <a:ea typeface="맑은 고딕" panose="020B0503020000020004" pitchFamily="50" charset="-127"/>
            </a:endParaRPr>
          </a:p>
        </p:txBody>
      </p:sp>
      <p:sp>
        <p:nvSpPr>
          <p:cNvPr id="12" name="텍스트 개체 틀 11"/>
          <p:cNvSpPr>
            <a:spLocks noGrp="1"/>
          </p:cNvSpPr>
          <p:nvPr userDrawn="1">
            <p:ph type="body" sz="quarter" idx="10"/>
          </p:nvPr>
        </p:nvSpPr>
        <p:spPr>
          <a:xfrm>
            <a:off x="560512" y="332656"/>
            <a:ext cx="4058803" cy="323165"/>
          </a:xfrm>
        </p:spPr>
        <p:txBody>
          <a:bodyPr wrap="none" lIns="0" tIns="0" rIns="0" bIns="0">
            <a:spAutoFit/>
          </a:bodyPr>
          <a:lstStyle>
            <a:lvl1pPr marL="0" indent="0">
              <a:lnSpc>
                <a:spcPct val="105000"/>
              </a:lnSpc>
              <a:spcBef>
                <a:spcPts val="0"/>
              </a:spcBef>
              <a:buNone/>
              <a:defRPr lang="ko-KR" altLang="en-US" sz="2000" b="1" kern="1200" spc="0" baseline="0" dirty="0" smtClean="0">
                <a:solidFill>
                  <a:srgbClr val="1D3F7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ko-KR" altLang="en-US" sz="1500" b="1" kern="1200" dirty="0" smtClean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ko-KR" altLang="en-US" sz="1500" b="1" kern="1200" dirty="0" smtClean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ko-KR" altLang="en-US" sz="1500" b="1" kern="1200" dirty="0" smtClean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ko-KR" altLang="en-US" sz="1500" b="1" kern="1200" dirty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14" name="텍스트 개체 틀 13"/>
          <p:cNvSpPr>
            <a:spLocks noGrp="1"/>
          </p:cNvSpPr>
          <p:nvPr userDrawn="1">
            <p:ph type="body" sz="quarter" idx="11"/>
          </p:nvPr>
        </p:nvSpPr>
        <p:spPr>
          <a:xfrm>
            <a:off x="5755495" y="332656"/>
            <a:ext cx="3897221" cy="338554"/>
          </a:xfrm>
        </p:spPr>
        <p:txBody>
          <a:bodyPr wrap="none" lIns="0" tIns="0" rIns="0" bIns="0">
            <a:spAutoFit/>
          </a:bodyPr>
          <a:lstStyle>
            <a:lvl1pPr marL="0" indent="0" algn="r">
              <a:lnSpc>
                <a:spcPct val="105000"/>
              </a:lnSpc>
              <a:spcBef>
                <a:spcPts val="0"/>
              </a:spcBef>
              <a:buNone/>
              <a:defRPr lang="ko-KR" altLang="en-US" sz="2000" b="1" spc="-70" baseline="0" dirty="0" smtClean="0">
                <a:solidFill>
                  <a:srgbClr val="1D3F71"/>
                </a:solidFill>
                <a:latin typeface="+mn-lt"/>
                <a:ea typeface="+mn-ea"/>
              </a:defRPr>
            </a:lvl1pPr>
          </a:lstStyle>
          <a:p>
            <a:pPr marL="0" lvl="0" algn="r">
              <a:lnSpc>
                <a:spcPct val="110000"/>
              </a:lnSpc>
              <a:tabLst>
                <a:tab pos="452438" algn="l"/>
                <a:tab pos="627063" algn="l"/>
              </a:tabLst>
            </a:pPr>
            <a:r>
              <a:rPr lang="ko-KR" altLang="en-US" dirty="0" smtClean="0"/>
              <a:t>마스터 텍스트 스타일을 편집합니다</a:t>
            </a:r>
          </a:p>
        </p:txBody>
      </p:sp>
      <p:pic>
        <p:nvPicPr>
          <p:cNvPr id="15" name="그림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8727" y="6615891"/>
            <a:ext cx="754223" cy="13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87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 userDrawn="1"/>
        </p:nvGrpSpPr>
        <p:grpSpPr>
          <a:xfrm>
            <a:off x="941" y="-975"/>
            <a:ext cx="9907200" cy="6858976"/>
            <a:chOff x="941" y="-975"/>
            <a:chExt cx="9907200" cy="6858976"/>
          </a:xfrm>
        </p:grpSpPr>
        <p:pic>
          <p:nvPicPr>
            <p:cNvPr id="87" name="Picture 2" descr="C:\Users\ginkgonut\Desktop\2016_본사촬영_최종본_고화질\2016_Embrain_building_signboard.jpg">
              <a:extLst>
                <a:ext uri="{FF2B5EF4-FFF2-40B4-BE49-F238E27FC236}">
                  <a16:creationId xmlns:a16="http://schemas.microsoft.com/office/drawing/2014/main" id="{A7BC0A94-1C9A-485D-8F6D-093D91E6EB1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"/>
            <a:stretch/>
          </p:blipFill>
          <p:spPr bwMode="auto">
            <a:xfrm>
              <a:off x="6189268" y="-975"/>
              <a:ext cx="3718873" cy="6858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2">
              <a:extLst>
                <a:ext uri="{FF2B5EF4-FFF2-40B4-BE49-F238E27FC236}">
                  <a16:creationId xmlns:a16="http://schemas.microsoft.com/office/drawing/2014/main" id="{3D4A0DAA-10B6-4492-835A-FAA099048DD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5956" y="820736"/>
              <a:ext cx="646113" cy="96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9" name="직사각형 88">
              <a:extLst>
                <a:ext uri="{FF2B5EF4-FFF2-40B4-BE49-F238E27FC236}">
                  <a16:creationId xmlns:a16="http://schemas.microsoft.com/office/drawing/2014/main" id="{1F6CFBD8-AF1B-42C9-86E0-2B353B272F8C}"/>
                </a:ext>
              </a:extLst>
            </p:cNvPr>
            <p:cNvSpPr/>
            <p:nvPr userDrawn="1"/>
          </p:nvSpPr>
          <p:spPr>
            <a:xfrm>
              <a:off x="941" y="-975"/>
              <a:ext cx="6213354" cy="6858975"/>
            </a:xfrm>
            <a:prstGeom prst="rect">
              <a:avLst/>
            </a:prstGeom>
            <a:solidFill>
              <a:srgbClr val="005D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rgbClr val="597199"/>
                </a:solidFill>
                <a:latin typeface="+mn-lt"/>
              </a:endParaRPr>
            </a:p>
          </p:txBody>
        </p:sp>
        <p:sp>
          <p:nvSpPr>
            <p:cNvPr id="93" name="직사각형 92">
              <a:extLst>
                <a:ext uri="{FF2B5EF4-FFF2-40B4-BE49-F238E27FC236}">
                  <a16:creationId xmlns:a16="http://schemas.microsoft.com/office/drawing/2014/main" id="{B216C51C-FBFB-4C7B-93AB-3D1D8E9F372B}"/>
                </a:ext>
              </a:extLst>
            </p:cNvPr>
            <p:cNvSpPr/>
            <p:nvPr userDrawn="1"/>
          </p:nvSpPr>
          <p:spPr>
            <a:xfrm>
              <a:off x="6187441" y="-975"/>
              <a:ext cx="3720700" cy="6857025"/>
            </a:xfrm>
            <a:prstGeom prst="rect">
              <a:avLst/>
            </a:prstGeom>
            <a:solidFill>
              <a:srgbClr val="005DAB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597199"/>
                </a:solidFill>
                <a:latin typeface="+mn-lt"/>
              </a:endParaRPr>
            </a:p>
          </p:txBody>
        </p:sp>
        <p:pic>
          <p:nvPicPr>
            <p:cNvPr id="26" name="그림 25"/>
            <p:cNvPicPr>
              <a:picLocks noChangeAspect="1"/>
            </p:cNvPicPr>
            <p:nvPr userDrawn="1"/>
          </p:nvPicPr>
          <p:blipFill>
            <a:blip r:embed="rId5">
              <a:biLevel thresh="25000"/>
            </a:blip>
            <a:stretch>
              <a:fillRect/>
            </a:stretch>
          </p:blipFill>
          <p:spPr>
            <a:xfrm>
              <a:off x="8412267" y="292966"/>
              <a:ext cx="1223065" cy="216000"/>
            </a:xfrm>
            <a:prstGeom prst="rect">
              <a:avLst/>
            </a:prstGeom>
          </p:spPr>
        </p:pic>
      </p:grpSp>
      <p:grpSp>
        <p:nvGrpSpPr>
          <p:cNvPr id="5" name="그룹 4"/>
          <p:cNvGrpSpPr/>
          <p:nvPr userDrawn="1"/>
        </p:nvGrpSpPr>
        <p:grpSpPr>
          <a:xfrm>
            <a:off x="213822" y="575167"/>
            <a:ext cx="4557387" cy="1457330"/>
            <a:chOff x="213822" y="575167"/>
            <a:chExt cx="4557387" cy="1457330"/>
          </a:xfrm>
        </p:grpSpPr>
        <p:sp>
          <p:nvSpPr>
            <p:cNvPr id="90" name="Rectangle 2">
              <a:extLst>
                <a:ext uri="{FF2B5EF4-FFF2-40B4-BE49-F238E27FC236}">
                  <a16:creationId xmlns:a16="http://schemas.microsoft.com/office/drawing/2014/main" id="{48784197-4AF9-45D2-8F91-0BE698722C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822" y="575167"/>
              <a:ext cx="258115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32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  <a:cs typeface="Tahoma" panose="020B0604030504040204" pitchFamily="34" charset="0"/>
                </a:rPr>
                <a:t>Contact us</a:t>
              </a:r>
            </a:p>
          </p:txBody>
        </p:sp>
        <p:sp>
          <p:nvSpPr>
            <p:cNvPr id="111" name="직사각형 110">
              <a:extLst>
                <a:ext uri="{FF2B5EF4-FFF2-40B4-BE49-F238E27FC236}">
                  <a16:creationId xmlns:a16="http://schemas.microsoft.com/office/drawing/2014/main" id="{7FDE2C86-635F-4738-8D71-A24E2D981810}"/>
                </a:ext>
              </a:extLst>
            </p:cNvPr>
            <p:cNvSpPr/>
            <p:nvPr/>
          </p:nvSpPr>
          <p:spPr>
            <a:xfrm>
              <a:off x="915040" y="1256900"/>
              <a:ext cx="3856169" cy="775597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0" rIns="72000" bIns="0" rtlCol="0" anchor="ctr" anchorCtr="0">
              <a:spAutoFit/>
            </a:bodyPr>
            <a:lstStyle/>
            <a:p>
              <a:pPr fontAlgn="base" latinLnBrk="0">
                <a:lnSpc>
                  <a:spcPct val="120000"/>
                </a:lnSpc>
                <a:buClr>
                  <a:srgbClr val="0052A4"/>
                </a:buClr>
              </a:pPr>
              <a:r>
                <a:rPr lang="en-US" altLang="ko-KR" sz="1050" kern="0" spc="-3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  <a:sym typeface="Wingdings" panose="05000000000000000000" pitchFamily="2" charset="2"/>
                </a:rPr>
                <a:t>(</a:t>
              </a:r>
              <a:r>
                <a:rPr lang="en-US" altLang="ko-KR" sz="1050" kern="0" spc="0" baseline="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  <a:sym typeface="Wingdings" panose="05000000000000000000" pitchFamily="2" charset="2"/>
                </a:rPr>
                <a:t>06253</a:t>
              </a:r>
              <a:r>
                <a:rPr lang="en-US" altLang="ko-KR" sz="1050" kern="0" spc="-3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  <a:sym typeface="Wingdings" panose="05000000000000000000" pitchFamily="2" charset="2"/>
                </a:rPr>
                <a:t>) </a:t>
              </a:r>
              <a:r>
                <a:rPr lang="ko-KR" altLang="en-US" sz="1050" kern="0" spc="-3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  <a:sym typeface="Wingdings" panose="05000000000000000000" pitchFamily="2" charset="2"/>
                </a:rPr>
                <a:t>서울특별시 강남구 강남대로 </a:t>
              </a:r>
              <a:r>
                <a:rPr lang="en-US" altLang="ko-KR" sz="1050" kern="0" spc="0" baseline="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  <a:sym typeface="Wingdings" panose="05000000000000000000" pitchFamily="2" charset="2"/>
                </a:rPr>
                <a:t>318</a:t>
              </a:r>
            </a:p>
            <a:p>
              <a:pPr fontAlgn="base" latinLnBrk="0">
                <a:lnSpc>
                  <a:spcPct val="120000"/>
                </a:lnSpc>
                <a:buClr>
                  <a:srgbClr val="0052A4"/>
                </a:buClr>
              </a:pPr>
              <a:r>
                <a:rPr lang="en-US" altLang="ko-KR" sz="1050" kern="0" spc="-3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  <a:sym typeface="Wingdings" panose="05000000000000000000" pitchFamily="2" charset="2"/>
                </a:rPr>
                <a:t>(</a:t>
              </a:r>
              <a:r>
                <a:rPr lang="ko-KR" altLang="en-US" sz="1050" kern="0" spc="-3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  <a:sym typeface="Wingdings" panose="05000000000000000000" pitchFamily="2" charset="2"/>
                </a:rPr>
                <a:t>역삼동</a:t>
              </a:r>
              <a:r>
                <a:rPr lang="en-US" altLang="ko-KR" sz="1050" kern="0" spc="-3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  <a:sym typeface="Wingdings" panose="05000000000000000000" pitchFamily="2" charset="2"/>
                </a:rPr>
                <a:t>, </a:t>
              </a:r>
              <a:r>
                <a:rPr lang="en-US" altLang="ko-KR" sz="1050" kern="0" spc="0" baseline="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  <a:sym typeface="Wingdings" panose="05000000000000000000" pitchFamily="2" charset="2"/>
                </a:rPr>
                <a:t>TOWER837) 3/4/5/7/10/11/12/13/14</a:t>
              </a:r>
              <a:r>
                <a:rPr lang="ko-KR" altLang="en-US" sz="1050" kern="0" spc="0" baseline="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  <a:sym typeface="Wingdings" panose="05000000000000000000" pitchFamily="2" charset="2"/>
                </a:rPr>
                <a:t>층</a:t>
              </a:r>
              <a:endParaRPr lang="en-US" altLang="ko-KR" sz="1050" kern="0" spc="0" baseline="0" dirty="0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Wingdings" panose="05000000000000000000" pitchFamily="2" charset="2"/>
              </a:endParaRPr>
            </a:p>
            <a:p>
              <a:pPr fontAlgn="base" latinLnBrk="0">
                <a:lnSpc>
                  <a:spcPct val="120000"/>
                </a:lnSpc>
                <a:buClr>
                  <a:srgbClr val="0052A4"/>
                </a:buClr>
              </a:pPr>
              <a:r>
                <a:rPr lang="en-US" altLang="ko-KR" sz="1050" kern="0" spc="0" baseline="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  <a:sym typeface="Wingdings" panose="05000000000000000000" pitchFamily="2" charset="2"/>
                </a:rPr>
                <a:t>02) 3444-4000</a:t>
              </a:r>
            </a:p>
            <a:p>
              <a:pPr fontAlgn="base" latinLnBrk="0">
                <a:lnSpc>
                  <a:spcPct val="120000"/>
                </a:lnSpc>
                <a:buClr>
                  <a:srgbClr val="0052A4"/>
                </a:buClr>
              </a:pPr>
              <a:r>
                <a:rPr lang="en-US" altLang="ko-KR" sz="1050" kern="0" spc="0" baseline="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  <a:sym typeface="Wingdings" panose="05000000000000000000" pitchFamily="2" charset="2"/>
                </a:rPr>
                <a:t>www.embrain.com</a:t>
              </a:r>
            </a:p>
          </p:txBody>
        </p:sp>
        <p:sp>
          <p:nvSpPr>
            <p:cNvPr id="112" name="직사각형 111">
              <a:extLst>
                <a:ext uri="{FF2B5EF4-FFF2-40B4-BE49-F238E27FC236}">
                  <a16:creationId xmlns:a16="http://schemas.microsoft.com/office/drawing/2014/main" id="{644CEE24-647E-4F04-9D98-B8B587DA2678}"/>
                </a:ext>
              </a:extLst>
            </p:cNvPr>
            <p:cNvSpPr/>
            <p:nvPr/>
          </p:nvSpPr>
          <p:spPr>
            <a:xfrm>
              <a:off x="248524" y="1256900"/>
              <a:ext cx="1731646" cy="775597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0" rIns="72000" bIns="0" rtlCol="0" anchor="ctr" anchorCtr="0">
              <a:spAutoFit/>
            </a:bodyPr>
            <a:lstStyle/>
            <a:p>
              <a:pPr fontAlgn="base" latinLnBrk="0">
                <a:lnSpc>
                  <a:spcPct val="120000"/>
                </a:lnSpc>
                <a:buClr>
                  <a:srgbClr val="0052A4"/>
                </a:buClr>
              </a:pPr>
              <a:r>
                <a:rPr lang="en-US" altLang="ko-KR" sz="1050" b="1" kern="0" spc="0" baseline="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  <a:sym typeface="Wingdings" panose="05000000000000000000" pitchFamily="2" charset="2"/>
                </a:rPr>
                <a:t>Address</a:t>
              </a:r>
            </a:p>
            <a:p>
              <a:pPr fontAlgn="base" latinLnBrk="0">
                <a:lnSpc>
                  <a:spcPct val="120000"/>
                </a:lnSpc>
                <a:buClr>
                  <a:srgbClr val="0052A4"/>
                </a:buClr>
              </a:pPr>
              <a:endParaRPr lang="en-US" altLang="ko-KR" sz="1050" b="1" kern="0" spc="0" baseline="0" dirty="0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Wingdings" panose="05000000000000000000" pitchFamily="2" charset="2"/>
              </a:endParaRPr>
            </a:p>
            <a:p>
              <a:pPr fontAlgn="base" latinLnBrk="0">
                <a:lnSpc>
                  <a:spcPct val="120000"/>
                </a:lnSpc>
                <a:buClr>
                  <a:srgbClr val="0052A4"/>
                </a:buClr>
              </a:pPr>
              <a:r>
                <a:rPr lang="en-US" altLang="ko-KR" sz="1050" b="1" kern="0" spc="0" baseline="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  <a:sym typeface="Wingdings" panose="05000000000000000000" pitchFamily="2" charset="2"/>
                </a:rPr>
                <a:t>Tel</a:t>
              </a:r>
            </a:p>
            <a:p>
              <a:pPr fontAlgn="base" latinLnBrk="0">
                <a:lnSpc>
                  <a:spcPct val="120000"/>
                </a:lnSpc>
                <a:buClr>
                  <a:srgbClr val="0052A4"/>
                </a:buClr>
              </a:pPr>
              <a:r>
                <a:rPr lang="en-US" altLang="ko-KR" sz="1050" b="1" kern="0" spc="0" baseline="0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  <a:sym typeface="Wingdings" panose="05000000000000000000" pitchFamily="2" charset="2"/>
                </a:rPr>
                <a:t>Web</a:t>
              </a:r>
            </a:p>
          </p:txBody>
        </p:sp>
      </p:grpSp>
      <p:grpSp>
        <p:nvGrpSpPr>
          <p:cNvPr id="6" name="그룹 5"/>
          <p:cNvGrpSpPr/>
          <p:nvPr userDrawn="1"/>
        </p:nvGrpSpPr>
        <p:grpSpPr>
          <a:xfrm>
            <a:off x="323656" y="2978704"/>
            <a:ext cx="3225800" cy="3879296"/>
            <a:chOff x="323656" y="2978704"/>
            <a:chExt cx="3225800" cy="3879296"/>
          </a:xfrm>
        </p:grpSpPr>
        <p:pic>
          <p:nvPicPr>
            <p:cNvPr id="50" name="Picture 2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656" y="3151187"/>
              <a:ext cx="3225800" cy="3706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직사각형 51">
              <a:extLst>
                <a:ext uri="{FF2B5EF4-FFF2-40B4-BE49-F238E27FC236}">
                  <a16:creationId xmlns:a16="http://schemas.microsoft.com/office/drawing/2014/main" id="{DFB58BC3-83D3-40B8-80E1-CC7E8D792FDD}"/>
                </a:ext>
              </a:extLst>
            </p:cNvPr>
            <p:cNvSpPr/>
            <p:nvPr userDrawn="1"/>
          </p:nvSpPr>
          <p:spPr>
            <a:xfrm rot="21584879">
              <a:off x="1731686" y="2978704"/>
              <a:ext cx="364203" cy="12311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0">
              <a:spAutoFit/>
            </a:bodyPr>
            <a:lstStyle/>
            <a:p>
              <a:pPr algn="ctr" fontAlgn="base" latinLnBrk="0">
                <a:buClr>
                  <a:srgbClr val="0052A4"/>
                </a:buClr>
              </a:pPr>
              <a:r>
                <a:rPr lang="ko-KR" altLang="en-US" sz="800" b="1" kern="0" spc="-90" baseline="0" dirty="0">
                  <a:solidFill>
                    <a:srgbClr val="90AECC"/>
                  </a:solidFill>
                  <a:latin typeface="+mn-lt"/>
                  <a:sym typeface="Wingdings" panose="05000000000000000000" pitchFamily="2" charset="2"/>
                </a:rPr>
                <a:t>신논현역</a:t>
              </a:r>
              <a:endParaRPr lang="en-US" altLang="ko-KR" sz="800" b="1" kern="0" spc="-90" baseline="0" dirty="0">
                <a:solidFill>
                  <a:srgbClr val="90AECC"/>
                </a:solidFill>
                <a:latin typeface="+mn-lt"/>
                <a:sym typeface="Wingdings" panose="05000000000000000000" pitchFamily="2" charset="2"/>
              </a:endParaRPr>
            </a:p>
          </p:txBody>
        </p:sp>
        <p:sp>
          <p:nvSpPr>
            <p:cNvPr id="53" name="타원 52">
              <a:extLst>
                <a:ext uri="{FF2B5EF4-FFF2-40B4-BE49-F238E27FC236}">
                  <a16:creationId xmlns:a16="http://schemas.microsoft.com/office/drawing/2014/main" id="{ECD0A7D1-E922-4F52-BFE8-DB3727E49B8D}"/>
                </a:ext>
              </a:extLst>
            </p:cNvPr>
            <p:cNvSpPr/>
            <p:nvPr userDrawn="1"/>
          </p:nvSpPr>
          <p:spPr>
            <a:xfrm>
              <a:off x="1724463" y="4383835"/>
              <a:ext cx="96412" cy="96412"/>
            </a:xfrm>
            <a:prstGeom prst="ellipse">
              <a:avLst/>
            </a:prstGeom>
            <a:solidFill>
              <a:srgbClr val="5C94C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fontAlgn="base" latinLnBrk="0"/>
              <a:endParaRPr lang="ko-KR" altLang="en-US" sz="900" b="1" spc="-9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F5CBAE96-2620-42BF-98BE-F42F0ED93A45}"/>
                </a:ext>
              </a:extLst>
            </p:cNvPr>
            <p:cNvSpPr/>
            <p:nvPr userDrawn="1"/>
          </p:nvSpPr>
          <p:spPr>
            <a:xfrm rot="21584879">
              <a:off x="1310446" y="4378911"/>
              <a:ext cx="364202" cy="12311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0">
              <a:spAutoFit/>
            </a:bodyPr>
            <a:lstStyle/>
            <a:p>
              <a:pPr fontAlgn="base" latinLnBrk="0">
                <a:buClr>
                  <a:srgbClr val="0052A4"/>
                </a:buClr>
              </a:pPr>
              <a:r>
                <a:rPr lang="ko-KR" altLang="en-US" sz="800" kern="0" spc="-90" baseline="0" dirty="0">
                  <a:solidFill>
                    <a:srgbClr val="90AECC"/>
                  </a:solidFill>
                  <a:latin typeface="+mn-lt"/>
                  <a:sym typeface="Wingdings" panose="05000000000000000000" pitchFamily="2" charset="2"/>
                </a:rPr>
                <a:t>삼성전자</a:t>
              </a:r>
              <a:endParaRPr lang="en-US" altLang="ko-KR" sz="800" kern="0" spc="-90" baseline="0" dirty="0">
                <a:solidFill>
                  <a:srgbClr val="90AECC"/>
                </a:solidFill>
                <a:latin typeface="+mn-lt"/>
                <a:sym typeface="Wingdings" panose="05000000000000000000" pitchFamily="2" charset="2"/>
              </a:endParaRPr>
            </a:p>
          </p:txBody>
        </p:sp>
        <p:sp>
          <p:nvSpPr>
            <p:cNvPr id="55" name="타원 54">
              <a:extLst>
                <a:ext uri="{FF2B5EF4-FFF2-40B4-BE49-F238E27FC236}">
                  <a16:creationId xmlns:a16="http://schemas.microsoft.com/office/drawing/2014/main" id="{D441ED16-F119-47D6-AAE1-42705FB91366}"/>
                </a:ext>
              </a:extLst>
            </p:cNvPr>
            <p:cNvSpPr/>
            <p:nvPr userDrawn="1"/>
          </p:nvSpPr>
          <p:spPr>
            <a:xfrm>
              <a:off x="1724463" y="5755056"/>
              <a:ext cx="96412" cy="96412"/>
            </a:xfrm>
            <a:prstGeom prst="ellipse">
              <a:avLst/>
            </a:prstGeom>
            <a:solidFill>
              <a:srgbClr val="5C94C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fontAlgn="base" latinLnBrk="0"/>
              <a:endParaRPr lang="ko-KR" altLang="en-US" sz="900" b="1" spc="-9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endParaRPr>
            </a:p>
          </p:txBody>
        </p:sp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id="{C2A94A10-D8FC-43C1-9631-934A1451EE55}"/>
                </a:ext>
              </a:extLst>
            </p:cNvPr>
            <p:cNvSpPr/>
            <p:nvPr userDrawn="1"/>
          </p:nvSpPr>
          <p:spPr>
            <a:xfrm rot="21584879">
              <a:off x="327773" y="4378711"/>
              <a:ext cx="273152" cy="12311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0">
              <a:spAutoFit/>
            </a:bodyPr>
            <a:lstStyle/>
            <a:p>
              <a:pPr fontAlgn="base" latinLnBrk="0">
                <a:buClr>
                  <a:srgbClr val="0052A4"/>
                </a:buClr>
              </a:pPr>
              <a:r>
                <a:rPr lang="ko-KR" altLang="en-US" sz="800" b="1" kern="0" spc="-90" baseline="0" dirty="0" err="1">
                  <a:solidFill>
                    <a:srgbClr val="90AECC"/>
                  </a:solidFill>
                  <a:latin typeface="+mn-lt"/>
                  <a:sym typeface="Wingdings" panose="05000000000000000000" pitchFamily="2" charset="2"/>
                </a:rPr>
                <a:t>교대역</a:t>
              </a:r>
              <a:endParaRPr lang="en-US" altLang="ko-KR" sz="800" b="1" kern="0" spc="-90" baseline="0" dirty="0">
                <a:solidFill>
                  <a:srgbClr val="90AECC"/>
                </a:solidFill>
                <a:latin typeface="+mn-lt"/>
                <a:sym typeface="Wingdings" panose="05000000000000000000" pitchFamily="2" charset="2"/>
              </a:endParaRPr>
            </a:p>
          </p:txBody>
        </p:sp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AF68B15C-9035-4C46-8BCD-DB85EAB3455B}"/>
                </a:ext>
              </a:extLst>
            </p:cNvPr>
            <p:cNvSpPr/>
            <p:nvPr userDrawn="1"/>
          </p:nvSpPr>
          <p:spPr>
            <a:xfrm rot="21584879">
              <a:off x="3246613" y="4378711"/>
              <a:ext cx="273152" cy="12311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0">
              <a:spAutoFit/>
            </a:bodyPr>
            <a:lstStyle/>
            <a:p>
              <a:pPr fontAlgn="base" latinLnBrk="0">
                <a:buClr>
                  <a:srgbClr val="0052A4"/>
                </a:buClr>
              </a:pPr>
              <a:r>
                <a:rPr lang="ko-KR" altLang="en-US" sz="800" b="1" kern="0" spc="-90" baseline="0" dirty="0" err="1">
                  <a:solidFill>
                    <a:srgbClr val="90AECC"/>
                  </a:solidFill>
                  <a:latin typeface="+mn-lt"/>
                  <a:sym typeface="Wingdings" panose="05000000000000000000" pitchFamily="2" charset="2"/>
                </a:rPr>
                <a:t>선릉역</a:t>
              </a:r>
              <a:endParaRPr lang="en-US" altLang="ko-KR" sz="800" b="1" kern="0" spc="-90" baseline="0" dirty="0">
                <a:solidFill>
                  <a:srgbClr val="90AECC"/>
                </a:solidFill>
                <a:latin typeface="+mn-lt"/>
                <a:sym typeface="Wingdings" panose="05000000000000000000" pitchFamily="2" charset="2"/>
              </a:endParaRPr>
            </a:p>
          </p:txBody>
        </p:sp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id="{E8CDB51C-C54F-4596-AC0C-3A2F14511AF4}"/>
                </a:ext>
              </a:extLst>
            </p:cNvPr>
            <p:cNvSpPr/>
            <p:nvPr userDrawn="1"/>
          </p:nvSpPr>
          <p:spPr>
            <a:xfrm rot="21584879">
              <a:off x="2018358" y="5135255"/>
              <a:ext cx="745717" cy="12311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0">
              <a:spAutoFit/>
            </a:bodyPr>
            <a:lstStyle/>
            <a:p>
              <a:pPr algn="l" fontAlgn="base" latinLnBrk="0">
                <a:buClr>
                  <a:srgbClr val="0052A4"/>
                </a:buClr>
              </a:pPr>
              <a:r>
                <a:rPr lang="ko-KR" altLang="en-US" sz="800" kern="0" spc="-90" baseline="0" dirty="0" smtClean="0">
                  <a:solidFill>
                    <a:srgbClr val="90AECC"/>
                  </a:solidFill>
                  <a:latin typeface="+mn-lt"/>
                  <a:sym typeface="Wingdings" panose="05000000000000000000" pitchFamily="2" charset="2"/>
                </a:rPr>
                <a:t>우성아파트사거리</a:t>
              </a:r>
              <a:endParaRPr lang="en-US" altLang="ko-KR" sz="800" kern="0" spc="-90" baseline="0" dirty="0">
                <a:solidFill>
                  <a:srgbClr val="90AECC"/>
                </a:solidFill>
                <a:latin typeface="+mn-lt"/>
                <a:sym typeface="Wingdings" panose="05000000000000000000" pitchFamily="2" charset="2"/>
              </a:endParaRPr>
            </a:p>
          </p:txBody>
        </p:sp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id="{118014DB-D76C-49C8-B6A5-957685DC2201}"/>
                </a:ext>
              </a:extLst>
            </p:cNvPr>
            <p:cNvSpPr/>
            <p:nvPr userDrawn="1"/>
          </p:nvSpPr>
          <p:spPr>
            <a:xfrm rot="21584879">
              <a:off x="1401495" y="5747762"/>
              <a:ext cx="273152" cy="12311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0">
              <a:spAutoFit/>
            </a:bodyPr>
            <a:lstStyle/>
            <a:p>
              <a:pPr fontAlgn="base" latinLnBrk="0">
                <a:buClr>
                  <a:srgbClr val="0052A4"/>
                </a:buClr>
              </a:pPr>
              <a:r>
                <a:rPr lang="ko-KR" altLang="en-US" sz="800" kern="0" spc="-90" baseline="0">
                  <a:solidFill>
                    <a:srgbClr val="90AECC"/>
                  </a:solidFill>
                  <a:latin typeface="+mn-lt"/>
                  <a:sym typeface="Wingdings" panose="05000000000000000000" pitchFamily="2" charset="2"/>
                </a:rPr>
                <a:t>커피빈</a:t>
              </a:r>
              <a:endParaRPr lang="en-US" altLang="ko-KR" sz="800" kern="0" spc="-90" baseline="0" dirty="0">
                <a:solidFill>
                  <a:srgbClr val="90AECC"/>
                </a:solidFill>
                <a:latin typeface="+mn-lt"/>
                <a:sym typeface="Wingdings" panose="05000000000000000000" pitchFamily="2" charset="2"/>
              </a:endParaRPr>
            </a:p>
          </p:txBody>
        </p:sp>
        <p:sp>
          <p:nvSpPr>
            <p:cNvPr id="61" name="Freeform 8">
              <a:extLst>
                <a:ext uri="{FF2B5EF4-FFF2-40B4-BE49-F238E27FC236}">
                  <a16:creationId xmlns:a16="http://schemas.microsoft.com/office/drawing/2014/main" id="{20BCE04C-99F7-4CF2-8F72-3F91B74B5E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 rot="98544">
              <a:off x="2002448" y="5597615"/>
              <a:ext cx="224592" cy="301714"/>
            </a:xfrm>
            <a:custGeom>
              <a:avLst/>
              <a:gdLst/>
              <a:ahLst/>
              <a:cxnLst>
                <a:cxn ang="0">
                  <a:pos x="62" y="154"/>
                </a:cxn>
                <a:cxn ang="0">
                  <a:pos x="123" y="66"/>
                </a:cxn>
                <a:cxn ang="0">
                  <a:pos x="62" y="0"/>
                </a:cxn>
                <a:cxn ang="0">
                  <a:pos x="0" y="66"/>
                </a:cxn>
                <a:cxn ang="0">
                  <a:pos x="62" y="154"/>
                </a:cxn>
                <a:cxn ang="0">
                  <a:pos x="27" y="57"/>
                </a:cxn>
                <a:cxn ang="0">
                  <a:pos x="62" y="22"/>
                </a:cxn>
                <a:cxn ang="0">
                  <a:pos x="96" y="57"/>
                </a:cxn>
                <a:cxn ang="0">
                  <a:pos x="62" y="92"/>
                </a:cxn>
                <a:cxn ang="0">
                  <a:pos x="27" y="57"/>
                </a:cxn>
              </a:cxnLst>
              <a:rect l="0" t="0" r="r" b="b"/>
              <a:pathLst>
                <a:path w="123" h="154">
                  <a:moveTo>
                    <a:pt x="62" y="154"/>
                  </a:moveTo>
                  <a:cubicBezTo>
                    <a:pt x="62" y="154"/>
                    <a:pt x="123" y="102"/>
                    <a:pt x="123" y="66"/>
                  </a:cubicBezTo>
                  <a:cubicBezTo>
                    <a:pt x="123" y="29"/>
                    <a:pt x="96" y="0"/>
                    <a:pt x="62" y="0"/>
                  </a:cubicBezTo>
                  <a:cubicBezTo>
                    <a:pt x="28" y="0"/>
                    <a:pt x="0" y="29"/>
                    <a:pt x="0" y="66"/>
                  </a:cubicBezTo>
                  <a:cubicBezTo>
                    <a:pt x="0" y="102"/>
                    <a:pt x="62" y="154"/>
                    <a:pt x="62" y="154"/>
                  </a:cubicBezTo>
                  <a:close/>
                  <a:moveTo>
                    <a:pt x="27" y="57"/>
                  </a:moveTo>
                  <a:cubicBezTo>
                    <a:pt x="27" y="38"/>
                    <a:pt x="42" y="22"/>
                    <a:pt x="62" y="22"/>
                  </a:cubicBezTo>
                  <a:cubicBezTo>
                    <a:pt x="81" y="22"/>
                    <a:pt x="96" y="38"/>
                    <a:pt x="96" y="57"/>
                  </a:cubicBezTo>
                  <a:cubicBezTo>
                    <a:pt x="96" y="76"/>
                    <a:pt x="81" y="92"/>
                    <a:pt x="62" y="92"/>
                  </a:cubicBezTo>
                  <a:cubicBezTo>
                    <a:pt x="42" y="92"/>
                    <a:pt x="27" y="76"/>
                    <a:pt x="27" y="5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76636" tIns="38318" rIns="76636" bIns="38318" numCol="1" anchor="t" anchorCtr="0" compatLnSpc="1">
              <a:prstTxWarp prst="textNoShape">
                <a:avLst/>
              </a:prstTxWarp>
            </a:bodyPr>
            <a:lstStyle/>
            <a:p>
              <a:pPr fontAlgn="base" latinLnBrk="0"/>
              <a:endParaRPr lang="ko-KR" altLang="en-US" spc="-90" baseline="0">
                <a:latin typeface="+mn-lt"/>
              </a:endParaRPr>
            </a:p>
          </p:txBody>
        </p:sp>
        <p:sp>
          <p:nvSpPr>
            <p:cNvPr id="62" name="직사각형 61">
              <a:extLst>
                <a:ext uri="{FF2B5EF4-FFF2-40B4-BE49-F238E27FC236}">
                  <a16:creationId xmlns:a16="http://schemas.microsoft.com/office/drawing/2014/main" id="{7E82C9FF-4498-4431-A0BD-A055CFA837EB}"/>
                </a:ext>
              </a:extLst>
            </p:cNvPr>
            <p:cNvSpPr/>
            <p:nvPr userDrawn="1"/>
          </p:nvSpPr>
          <p:spPr>
            <a:xfrm rot="21584879">
              <a:off x="2018360" y="3986890"/>
              <a:ext cx="273152" cy="12311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0">
              <a:spAutoFit/>
            </a:bodyPr>
            <a:lstStyle/>
            <a:p>
              <a:pPr fontAlgn="base" latinLnBrk="0">
                <a:buClr>
                  <a:srgbClr val="0052A4"/>
                </a:buClr>
              </a:pPr>
              <a:r>
                <a:rPr lang="ko-KR" altLang="en-US" sz="800" b="1" kern="0" spc="-90" baseline="0" dirty="0" err="1" smtClean="0">
                  <a:solidFill>
                    <a:srgbClr val="90AECC"/>
                  </a:solidFill>
                  <a:latin typeface="+mn-lt"/>
                  <a:sym typeface="Wingdings" panose="05000000000000000000" pitchFamily="2" charset="2"/>
                </a:rPr>
                <a:t>강남역</a:t>
              </a:r>
              <a:endParaRPr lang="en-US" altLang="ko-KR" sz="800" b="1" kern="0" spc="-90" baseline="0" dirty="0">
                <a:solidFill>
                  <a:srgbClr val="90AECC"/>
                </a:solidFill>
                <a:latin typeface="+mn-lt"/>
                <a:sym typeface="Wingdings" panose="05000000000000000000" pitchFamily="2" charset="2"/>
              </a:endParaRPr>
            </a:p>
          </p:txBody>
        </p:sp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id="{E8CDB51C-C54F-4596-AC0C-3A2F14511AF4}"/>
                </a:ext>
              </a:extLst>
            </p:cNvPr>
            <p:cNvSpPr/>
            <p:nvPr userDrawn="1"/>
          </p:nvSpPr>
          <p:spPr>
            <a:xfrm rot="21584879">
              <a:off x="2018359" y="6136738"/>
              <a:ext cx="472565" cy="12311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0">
              <a:spAutoFit/>
            </a:bodyPr>
            <a:lstStyle/>
            <a:p>
              <a:pPr algn="l" fontAlgn="base" latinLnBrk="0">
                <a:buClr>
                  <a:srgbClr val="0052A4"/>
                </a:buClr>
              </a:pPr>
              <a:r>
                <a:rPr lang="ko-KR" altLang="en-US" sz="800" kern="0" spc="-90" baseline="0" dirty="0" err="1" smtClean="0">
                  <a:solidFill>
                    <a:srgbClr val="90AECC"/>
                  </a:solidFill>
                  <a:latin typeface="+mn-lt"/>
                  <a:sym typeface="Wingdings" panose="05000000000000000000" pitchFamily="2" charset="2"/>
                </a:rPr>
                <a:t>뱅뱅사거리</a:t>
              </a:r>
              <a:endParaRPr lang="en-US" altLang="ko-KR" sz="800" kern="0" spc="-90" baseline="0" dirty="0">
                <a:solidFill>
                  <a:srgbClr val="90AECC"/>
                </a:solidFill>
                <a:latin typeface="+mn-lt"/>
                <a:sym typeface="Wingdings" panose="05000000000000000000" pitchFamily="2" charset="2"/>
              </a:endParaRPr>
            </a:p>
          </p:txBody>
        </p:sp>
        <p:sp>
          <p:nvSpPr>
            <p:cNvPr id="64" name="직사각형 63">
              <a:extLst>
                <a:ext uri="{FF2B5EF4-FFF2-40B4-BE49-F238E27FC236}">
                  <a16:creationId xmlns:a16="http://schemas.microsoft.com/office/drawing/2014/main" id="{7E82C9FF-4498-4431-A0BD-A055CFA837EB}"/>
                </a:ext>
              </a:extLst>
            </p:cNvPr>
            <p:cNvSpPr/>
            <p:nvPr userDrawn="1"/>
          </p:nvSpPr>
          <p:spPr>
            <a:xfrm rot="21584879">
              <a:off x="2018360" y="6598375"/>
              <a:ext cx="273152" cy="12311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0">
              <a:spAutoFit/>
            </a:bodyPr>
            <a:lstStyle/>
            <a:p>
              <a:pPr fontAlgn="base" latinLnBrk="0">
                <a:buClr>
                  <a:srgbClr val="0052A4"/>
                </a:buClr>
              </a:pPr>
              <a:r>
                <a:rPr lang="ko-KR" altLang="en-US" sz="800" b="1" kern="0" spc="-90" baseline="0" dirty="0">
                  <a:solidFill>
                    <a:srgbClr val="90AECC"/>
                  </a:solidFill>
                  <a:latin typeface="+mn-lt"/>
                  <a:sym typeface="Wingdings" panose="05000000000000000000" pitchFamily="2" charset="2"/>
                </a:rPr>
                <a:t>양재역</a:t>
              </a:r>
              <a:endParaRPr lang="en-US" altLang="ko-KR" sz="800" b="1" kern="0" spc="-90" baseline="0" dirty="0">
                <a:solidFill>
                  <a:srgbClr val="90AECC"/>
                </a:solidFill>
                <a:latin typeface="+mn-lt"/>
                <a:sym typeface="Wingdings" panose="05000000000000000000" pitchFamily="2" charset="2"/>
              </a:endParaRPr>
            </a:p>
          </p:txBody>
        </p:sp>
        <p:pic>
          <p:nvPicPr>
            <p:cNvPr id="28" name="그림 27"/>
            <p:cNvPicPr>
              <a:picLocks noChangeAspect="1"/>
            </p:cNvPicPr>
            <p:nvPr userDrawn="1"/>
          </p:nvPicPr>
          <p:blipFill>
            <a:blip r:embed="rId5">
              <a:biLevel thresh="25000"/>
            </a:blip>
            <a:stretch>
              <a:fillRect/>
            </a:stretch>
          </p:blipFill>
          <p:spPr>
            <a:xfrm>
              <a:off x="2281398" y="5671969"/>
              <a:ext cx="1223065" cy="2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793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</a:p>
          <a:p>
            <a:pPr lvl="3"/>
            <a:r>
              <a:rPr lang="en-US" altLang="ko-KR" dirty="0" smtClean="0"/>
              <a:t>Fourth level</a:t>
            </a:r>
          </a:p>
          <a:p>
            <a:pPr lvl="4"/>
            <a:r>
              <a:rPr lang="en-US" altLang="ko-KR" dirty="0" smtClean="0"/>
              <a:t>Fifth level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fontAlgn="base" latinLnBrk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0B5AD-49DE-45EF-879E-3658773C2800}" type="datetimeFigureOut">
              <a:rPr lang="ko-KR" altLang="en-US" smtClean="0"/>
              <a:pPr/>
              <a:t>2022-01-21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fontAlgn="base" latinLnBrk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fontAlgn="base" latinLnBrk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465C9-B192-438F-9B5E-006BFF593BD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147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6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fontAlgn="base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fontAlgn="base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fontAlgn="base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fontAlgn="base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fontAlgn="base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fontAlgn="base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svg"/><Relationship Id="rId5" Type="http://schemas.openxmlformats.org/officeDocument/2006/relationships/image" Target="../media/image72.png"/><Relationship Id="rId4" Type="http://schemas.openxmlformats.org/officeDocument/2006/relationships/image" Target="../media/image1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9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6.wdp"/><Relationship Id="rId7" Type="http://schemas.openxmlformats.org/officeDocument/2006/relationships/image" Target="../media/image12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128.svg"/><Relationship Id="rId10" Type="http://schemas.openxmlformats.org/officeDocument/2006/relationships/image" Target="../media/image76.png"/><Relationship Id="rId4" Type="http://schemas.openxmlformats.org/officeDocument/2006/relationships/image" Target="../media/image74.png"/><Relationship Id="rId9" Type="http://schemas.openxmlformats.org/officeDocument/2006/relationships/image" Target="../media/image126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svg"/><Relationship Id="rId13" Type="http://schemas.openxmlformats.org/officeDocument/2006/relationships/image" Target="../media/image86.png"/><Relationship Id="rId18" Type="http://schemas.openxmlformats.org/officeDocument/2006/relationships/image" Target="../media/image89.emf"/><Relationship Id="rId26" Type="http://schemas.openxmlformats.org/officeDocument/2006/relationships/image" Target="../media/image97.emf"/><Relationship Id="rId3" Type="http://schemas.openxmlformats.org/officeDocument/2006/relationships/image" Target="../media/image82.png"/><Relationship Id="rId21" Type="http://schemas.openxmlformats.org/officeDocument/2006/relationships/image" Target="../media/image92.emf"/><Relationship Id="rId7" Type="http://schemas.openxmlformats.org/officeDocument/2006/relationships/image" Target="../media/image83.png"/><Relationship Id="rId12" Type="http://schemas.openxmlformats.org/officeDocument/2006/relationships/image" Target="../media/image148.svg"/><Relationship Id="rId17" Type="http://schemas.openxmlformats.org/officeDocument/2006/relationships/image" Target="../media/image88.emf"/><Relationship Id="rId25" Type="http://schemas.openxmlformats.org/officeDocument/2006/relationships/image" Target="../media/image96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52.svg"/><Relationship Id="rId20" Type="http://schemas.openxmlformats.org/officeDocument/2006/relationships/image" Target="../media/image91.emf"/><Relationship Id="rId29" Type="http://schemas.openxmlformats.org/officeDocument/2006/relationships/image" Target="../media/image100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2.svg"/><Relationship Id="rId11" Type="http://schemas.openxmlformats.org/officeDocument/2006/relationships/image" Target="../media/image85.png"/><Relationship Id="rId24" Type="http://schemas.openxmlformats.org/officeDocument/2006/relationships/image" Target="../media/image95.emf"/><Relationship Id="rId15" Type="http://schemas.openxmlformats.org/officeDocument/2006/relationships/image" Target="../media/image87.png"/><Relationship Id="rId23" Type="http://schemas.openxmlformats.org/officeDocument/2006/relationships/image" Target="../media/image94.emf"/><Relationship Id="rId28" Type="http://schemas.openxmlformats.org/officeDocument/2006/relationships/image" Target="../media/image99.emf"/><Relationship Id="rId10" Type="http://schemas.openxmlformats.org/officeDocument/2006/relationships/image" Target="../media/image146.svg"/><Relationship Id="rId19" Type="http://schemas.openxmlformats.org/officeDocument/2006/relationships/image" Target="../media/image90.emf"/><Relationship Id="rId31" Type="http://schemas.openxmlformats.org/officeDocument/2006/relationships/image" Target="../media/image102.emf"/><Relationship Id="rId9" Type="http://schemas.openxmlformats.org/officeDocument/2006/relationships/image" Target="../media/image84.png"/><Relationship Id="rId14" Type="http://schemas.openxmlformats.org/officeDocument/2006/relationships/image" Target="../media/image150.svg"/><Relationship Id="rId22" Type="http://schemas.openxmlformats.org/officeDocument/2006/relationships/image" Target="../media/image93.emf"/><Relationship Id="rId27" Type="http://schemas.openxmlformats.org/officeDocument/2006/relationships/image" Target="../media/image98.emf"/><Relationship Id="rId30" Type="http://schemas.openxmlformats.org/officeDocument/2006/relationships/image" Target="../media/image101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svg"/><Relationship Id="rId18" Type="http://schemas.openxmlformats.org/officeDocument/2006/relationships/image" Target="../media/image200.svg"/><Relationship Id="rId3" Type="http://schemas.openxmlformats.org/officeDocument/2006/relationships/image" Target="../media/image103.png"/><Relationship Id="rId34" Type="http://schemas.openxmlformats.org/officeDocument/2006/relationships/image" Target="../media/image110.png"/><Relationship Id="rId42" Type="http://schemas.openxmlformats.org/officeDocument/2006/relationships/image" Target="../media/image216.svg"/><Relationship Id="rId47" Type="http://schemas.openxmlformats.org/officeDocument/2006/relationships/image" Target="../media/image115.emf"/><Relationship Id="rId50" Type="http://schemas.openxmlformats.org/officeDocument/2006/relationships/image" Target="../media/image118.emf"/><Relationship Id="rId33" Type="http://schemas.openxmlformats.org/officeDocument/2006/relationships/image" Target="../media/image109.png"/><Relationship Id="rId46" Type="http://schemas.openxmlformats.org/officeDocument/2006/relationships/image" Target="../media/image114.emf"/><Relationship Id="rId2" Type="http://schemas.openxmlformats.org/officeDocument/2006/relationships/notesSlide" Target="../notesSlides/notesSlide6.xml"/><Relationship Id="rId29" Type="http://schemas.openxmlformats.org/officeDocument/2006/relationships/image" Target="../media/image105.png"/><Relationship Id="rId16" Type="http://schemas.openxmlformats.org/officeDocument/2006/relationships/image" Target="../media/image198.svg"/><Relationship Id="rId20" Type="http://schemas.openxmlformats.org/officeDocument/2006/relationships/image" Target="../media/image202.svg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104.png"/><Relationship Id="rId6" Type="http://schemas.openxmlformats.org/officeDocument/2006/relationships/image" Target="../media/image190.svg"/><Relationship Id="rId32" Type="http://schemas.openxmlformats.org/officeDocument/2006/relationships/image" Target="../media/image108.png"/><Relationship Id="rId45" Type="http://schemas.openxmlformats.org/officeDocument/2006/relationships/image" Target="../media/image113.emf"/><Relationship Id="rId28" Type="http://schemas.openxmlformats.org/officeDocument/2006/relationships/image" Target="../media/image210.svg"/><Relationship Id="rId49" Type="http://schemas.openxmlformats.org/officeDocument/2006/relationships/image" Target="../media/image117.emf"/><Relationship Id="rId10" Type="http://schemas.openxmlformats.org/officeDocument/2006/relationships/image" Target="../media/image194.svg"/><Relationship Id="rId31" Type="http://schemas.openxmlformats.org/officeDocument/2006/relationships/image" Target="../media/image107.png"/><Relationship Id="rId44" Type="http://schemas.openxmlformats.org/officeDocument/2006/relationships/image" Target="../media/image218.svg"/><Relationship Id="rId4" Type="http://schemas.openxmlformats.org/officeDocument/2006/relationships/image" Target="../media/image188.svg"/><Relationship Id="rId30" Type="http://schemas.openxmlformats.org/officeDocument/2006/relationships/image" Target="../media/image106.png"/><Relationship Id="rId35" Type="http://schemas.openxmlformats.org/officeDocument/2006/relationships/image" Target="../media/image111.png"/><Relationship Id="rId43" Type="http://schemas.openxmlformats.org/officeDocument/2006/relationships/image" Target="../media/image112.png"/><Relationship Id="rId48" Type="http://schemas.openxmlformats.org/officeDocument/2006/relationships/image" Target="../media/image116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emf"/><Relationship Id="rId5" Type="http://schemas.openxmlformats.org/officeDocument/2006/relationships/image" Target="../media/image121.emf"/><Relationship Id="rId4" Type="http://schemas.openxmlformats.org/officeDocument/2006/relationships/image" Target="../media/image12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7" Type="http://schemas.openxmlformats.org/officeDocument/2006/relationships/image" Target="../media/image12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6.emf"/><Relationship Id="rId5" Type="http://schemas.openxmlformats.org/officeDocument/2006/relationships/image" Target="../media/image125.emf"/><Relationship Id="rId4" Type="http://schemas.openxmlformats.org/officeDocument/2006/relationships/image" Target="../media/image124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emf"/><Relationship Id="rId3" Type="http://schemas.openxmlformats.org/officeDocument/2006/relationships/image" Target="../media/image128.png"/><Relationship Id="rId7" Type="http://schemas.openxmlformats.org/officeDocument/2006/relationships/image" Target="../media/image13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0.emf"/><Relationship Id="rId5" Type="http://schemas.openxmlformats.org/officeDocument/2006/relationships/image" Target="../media/image129.emf"/><Relationship Id="rId4" Type="http://schemas.openxmlformats.org/officeDocument/2006/relationships/image" Target="../media/image239.svg"/><Relationship Id="rId9" Type="http://schemas.openxmlformats.org/officeDocument/2006/relationships/image" Target="../media/image133.png"/><Relationship Id="rId14" Type="http://schemas.openxmlformats.org/officeDocument/2006/relationships/image" Target="../media/image24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jpeg"/><Relationship Id="rId3" Type="http://schemas.openxmlformats.org/officeDocument/2006/relationships/image" Target="../media/image134.jpeg"/><Relationship Id="rId7" Type="http://schemas.openxmlformats.org/officeDocument/2006/relationships/image" Target="../media/image138.png"/><Relationship Id="rId12" Type="http://schemas.openxmlformats.org/officeDocument/2006/relationships/image" Target="../media/image143.jpeg"/><Relationship Id="rId17" Type="http://schemas.openxmlformats.org/officeDocument/2006/relationships/image" Target="../media/image14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7.jpeg"/><Relationship Id="rId11" Type="http://schemas.openxmlformats.org/officeDocument/2006/relationships/image" Target="../media/image142.jpeg"/><Relationship Id="rId5" Type="http://schemas.openxmlformats.org/officeDocument/2006/relationships/image" Target="../media/image136.png"/><Relationship Id="rId15" Type="http://schemas.openxmlformats.org/officeDocument/2006/relationships/image" Target="../media/image146.png"/><Relationship Id="rId10" Type="http://schemas.openxmlformats.org/officeDocument/2006/relationships/image" Target="../media/image141.png"/><Relationship Id="rId4" Type="http://schemas.openxmlformats.org/officeDocument/2006/relationships/image" Target="../media/image135.jpeg"/><Relationship Id="rId9" Type="http://schemas.openxmlformats.org/officeDocument/2006/relationships/image" Target="../media/image140.png"/><Relationship Id="rId14" Type="http://schemas.openxmlformats.org/officeDocument/2006/relationships/image" Target="../media/image14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emf"/><Relationship Id="rId3" Type="http://schemas.openxmlformats.org/officeDocument/2006/relationships/image" Target="../media/image149.png"/><Relationship Id="rId7" Type="http://schemas.openxmlformats.org/officeDocument/2006/relationships/image" Target="../media/image152.emf"/><Relationship Id="rId12" Type="http://schemas.openxmlformats.org/officeDocument/2006/relationships/image" Target="../media/image15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1.emf"/><Relationship Id="rId11" Type="http://schemas.openxmlformats.org/officeDocument/2006/relationships/image" Target="../media/image156.emf"/><Relationship Id="rId5" Type="http://schemas.openxmlformats.org/officeDocument/2006/relationships/image" Target="../media/image150.jpeg"/><Relationship Id="rId10" Type="http://schemas.openxmlformats.org/officeDocument/2006/relationships/image" Target="../media/image155.emf"/><Relationship Id="rId4" Type="http://schemas.openxmlformats.org/officeDocument/2006/relationships/image" Target="../media/image2.emf"/><Relationship Id="rId9" Type="http://schemas.openxmlformats.org/officeDocument/2006/relationships/image" Target="../media/image15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158.jp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jpg"/><Relationship Id="rId11" Type="http://schemas.openxmlformats.org/officeDocument/2006/relationships/image" Target="../media/image166.jpg"/><Relationship Id="rId5" Type="http://schemas.openxmlformats.org/officeDocument/2006/relationships/image" Target="../media/image160.jpg"/><Relationship Id="rId10" Type="http://schemas.openxmlformats.org/officeDocument/2006/relationships/image" Target="../media/image165.jpg"/><Relationship Id="rId4" Type="http://schemas.openxmlformats.org/officeDocument/2006/relationships/image" Target="../media/image159.jpg"/><Relationship Id="rId9" Type="http://schemas.openxmlformats.org/officeDocument/2006/relationships/image" Target="../media/image164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13" Type="http://schemas.openxmlformats.org/officeDocument/2006/relationships/image" Target="../media/image177.jpeg"/><Relationship Id="rId18" Type="http://schemas.openxmlformats.org/officeDocument/2006/relationships/image" Target="../media/image182.emf"/><Relationship Id="rId3" Type="http://schemas.openxmlformats.org/officeDocument/2006/relationships/image" Target="../media/image167.jpeg"/><Relationship Id="rId21" Type="http://schemas.openxmlformats.org/officeDocument/2006/relationships/image" Target="../media/image185.emf"/><Relationship Id="rId7" Type="http://schemas.openxmlformats.org/officeDocument/2006/relationships/image" Target="../media/image171.jpeg"/><Relationship Id="rId12" Type="http://schemas.openxmlformats.org/officeDocument/2006/relationships/image" Target="../media/image176.gif"/><Relationship Id="rId17" Type="http://schemas.openxmlformats.org/officeDocument/2006/relationships/image" Target="../media/image181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80.jpeg"/><Relationship Id="rId20" Type="http://schemas.openxmlformats.org/officeDocument/2006/relationships/image" Target="../media/image18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jpeg"/><Relationship Id="rId11" Type="http://schemas.openxmlformats.org/officeDocument/2006/relationships/image" Target="../media/image175.gif"/><Relationship Id="rId5" Type="http://schemas.openxmlformats.org/officeDocument/2006/relationships/image" Target="../media/image169.jpeg"/><Relationship Id="rId15" Type="http://schemas.openxmlformats.org/officeDocument/2006/relationships/image" Target="../media/image179.jpeg"/><Relationship Id="rId10" Type="http://schemas.openxmlformats.org/officeDocument/2006/relationships/image" Target="../media/image174.jpeg"/><Relationship Id="rId19" Type="http://schemas.openxmlformats.org/officeDocument/2006/relationships/image" Target="../media/image183.emf"/><Relationship Id="rId4" Type="http://schemas.openxmlformats.org/officeDocument/2006/relationships/image" Target="../media/image168.jpeg"/><Relationship Id="rId9" Type="http://schemas.openxmlformats.org/officeDocument/2006/relationships/image" Target="../media/image173.jpeg"/><Relationship Id="rId14" Type="http://schemas.openxmlformats.org/officeDocument/2006/relationships/image" Target="../media/image178.jpeg"/><Relationship Id="rId22" Type="http://schemas.openxmlformats.org/officeDocument/2006/relationships/image" Target="../media/image18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openxmlformats.org/officeDocument/2006/relationships/image" Target="../media/image13.emf"/><Relationship Id="rId5" Type="http://schemas.openxmlformats.org/officeDocument/2006/relationships/image" Target="../media/image9.png"/><Relationship Id="rId10" Type="http://schemas.openxmlformats.org/officeDocument/2006/relationships/image" Target="../media/image12.emf"/><Relationship Id="rId4" Type="http://schemas.microsoft.com/office/2007/relationships/hdphoto" Target="../media/hdphoto3.wdp"/><Relationship Id="rId9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32.jpeg"/><Relationship Id="rId26" Type="http://schemas.openxmlformats.org/officeDocument/2006/relationships/image" Target="../media/image40.jpeg"/><Relationship Id="rId39" Type="http://schemas.openxmlformats.org/officeDocument/2006/relationships/image" Target="../media/image53.jpeg"/><Relationship Id="rId21" Type="http://schemas.openxmlformats.org/officeDocument/2006/relationships/image" Target="../media/image35.png"/><Relationship Id="rId34" Type="http://schemas.openxmlformats.org/officeDocument/2006/relationships/image" Target="../media/image48.png"/><Relationship Id="rId42" Type="http://schemas.openxmlformats.org/officeDocument/2006/relationships/image" Target="../media/image56.jpeg"/><Relationship Id="rId47" Type="http://schemas.openxmlformats.org/officeDocument/2006/relationships/image" Target="../media/image61.png"/><Relationship Id="rId50" Type="http://schemas.openxmlformats.org/officeDocument/2006/relationships/image" Target="../media/image6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png"/><Relationship Id="rId29" Type="http://schemas.openxmlformats.org/officeDocument/2006/relationships/image" Target="../media/image43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32" Type="http://schemas.openxmlformats.org/officeDocument/2006/relationships/image" Target="../media/image46.png"/><Relationship Id="rId37" Type="http://schemas.openxmlformats.org/officeDocument/2006/relationships/image" Target="../media/image51.jpg"/><Relationship Id="rId40" Type="http://schemas.openxmlformats.org/officeDocument/2006/relationships/image" Target="../media/image54.jpeg"/><Relationship Id="rId45" Type="http://schemas.openxmlformats.org/officeDocument/2006/relationships/image" Target="../media/image59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36" Type="http://schemas.openxmlformats.org/officeDocument/2006/relationships/image" Target="../media/image50.png"/><Relationship Id="rId49" Type="http://schemas.openxmlformats.org/officeDocument/2006/relationships/image" Target="../media/image63.png"/><Relationship Id="rId10" Type="http://schemas.openxmlformats.org/officeDocument/2006/relationships/image" Target="../media/image24.jpeg"/><Relationship Id="rId19" Type="http://schemas.openxmlformats.org/officeDocument/2006/relationships/image" Target="../media/image33.png"/><Relationship Id="rId31" Type="http://schemas.openxmlformats.org/officeDocument/2006/relationships/image" Target="../media/image45.png"/><Relationship Id="rId44" Type="http://schemas.openxmlformats.org/officeDocument/2006/relationships/image" Target="../media/image5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jpeg"/><Relationship Id="rId35" Type="http://schemas.openxmlformats.org/officeDocument/2006/relationships/image" Target="../media/image49.png"/><Relationship Id="rId43" Type="http://schemas.openxmlformats.org/officeDocument/2006/relationships/image" Target="../media/image57.png"/><Relationship Id="rId48" Type="http://schemas.openxmlformats.org/officeDocument/2006/relationships/image" Target="../media/image62.jpeg"/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jpeg"/><Relationship Id="rId33" Type="http://schemas.openxmlformats.org/officeDocument/2006/relationships/image" Target="../media/image47.png"/><Relationship Id="rId38" Type="http://schemas.openxmlformats.org/officeDocument/2006/relationships/image" Target="../media/image52.png"/><Relationship Id="rId46" Type="http://schemas.openxmlformats.org/officeDocument/2006/relationships/image" Target="../media/image60.jpeg"/><Relationship Id="rId20" Type="http://schemas.openxmlformats.org/officeDocument/2006/relationships/image" Target="../media/image34.png"/><Relationship Id="rId41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image" Target="../media/image65.jpeg"/><Relationship Id="rId7" Type="http://schemas.openxmlformats.org/officeDocument/2006/relationships/image" Target="../media/image69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emf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52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47">
            <a:extLst>
              <a:ext uri="{FF2B5EF4-FFF2-40B4-BE49-F238E27FC236}">
                <a16:creationId xmlns:a16="http://schemas.microsoft.com/office/drawing/2014/main" id="{E65C03F1-BCEC-4430-AE56-96C4AD5098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24974" y="2600908"/>
            <a:ext cx="7943634" cy="375747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BAA34E0C-5BBB-4E47-A74A-4D6A784AA049}"/>
              </a:ext>
            </a:extLst>
          </p:cNvPr>
          <p:cNvSpPr/>
          <p:nvPr/>
        </p:nvSpPr>
        <p:spPr>
          <a:xfrm>
            <a:off x="560624" y="1619940"/>
            <a:ext cx="1440000" cy="7200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fontAlgn="base" latinLnBrk="0">
              <a:lnSpc>
                <a:spcPct val="110000"/>
              </a:lnSpc>
            </a:pPr>
            <a:r>
              <a:rPr lang="en-US" altLang="ko-KR" sz="1100" b="1" dirty="0" smtClean="0">
                <a:solidFill>
                  <a:srgbClr val="005DAB"/>
                </a:solidFill>
                <a:cs typeface="Arial" panose="020B0604020202020204" pitchFamily="34" charset="0"/>
              </a:rPr>
              <a:t>Office</a:t>
            </a:r>
          </a:p>
          <a:p>
            <a:pPr fontAlgn="base" latinLnBrk="0">
              <a:lnSpc>
                <a:spcPct val="110000"/>
              </a:lnSpc>
            </a:pPr>
            <a:r>
              <a:rPr lang="ko-KR" altLang="en-US" sz="1000" kern="0" spc="-70" dirty="0" smtClean="0">
                <a:solidFill>
                  <a:srgbClr val="777777"/>
                </a:solidFill>
                <a:cs typeface="Arial" panose="020B0604020202020204" pitchFamily="34" charset="0"/>
              </a:rPr>
              <a:t>전 </a:t>
            </a:r>
            <a:r>
              <a:rPr lang="ko-KR" altLang="en-US" sz="1000" kern="0" spc="-70" dirty="0">
                <a:solidFill>
                  <a:srgbClr val="777777"/>
                </a:solidFill>
                <a:cs typeface="Arial" panose="020B0604020202020204" pitchFamily="34" charset="0"/>
              </a:rPr>
              <a:t>세계 </a:t>
            </a:r>
            <a:r>
              <a:rPr lang="en-US" altLang="ko-KR" sz="1000" kern="0" spc="-70" dirty="0">
                <a:solidFill>
                  <a:srgbClr val="005DAB"/>
                </a:solidFill>
                <a:cs typeface="Arial" panose="020B0604020202020204" pitchFamily="34" charset="0"/>
              </a:rPr>
              <a:t>21</a:t>
            </a:r>
            <a:r>
              <a:rPr lang="ko-KR" altLang="en-US" sz="1000" kern="0" spc="-70" dirty="0" smtClean="0">
                <a:solidFill>
                  <a:srgbClr val="005DAB"/>
                </a:solidFill>
                <a:cs typeface="Arial" panose="020B0604020202020204" pitchFamily="34" charset="0"/>
              </a:rPr>
              <a:t>개국 </a:t>
            </a:r>
            <a:r>
              <a:rPr lang="en-US" altLang="ko-KR" sz="1000" kern="0" spc="-70" dirty="0" smtClean="0">
                <a:solidFill>
                  <a:srgbClr val="005DAB"/>
                </a:solidFill>
                <a:cs typeface="Arial" panose="020B0604020202020204" pitchFamily="34" charset="0"/>
              </a:rPr>
              <a:t>5</a:t>
            </a:r>
            <a:r>
              <a:rPr lang="en-US" altLang="ko-KR" sz="1000" kern="0" dirty="0" smtClean="0">
                <a:solidFill>
                  <a:srgbClr val="005DAB"/>
                </a:solidFill>
                <a:cs typeface="Arial" panose="020B0604020202020204" pitchFamily="34" charset="0"/>
              </a:rPr>
              <a:t>0</a:t>
            </a:r>
            <a:r>
              <a:rPr lang="ko-KR" altLang="en-US" sz="1000" kern="0" spc="-70" dirty="0">
                <a:solidFill>
                  <a:srgbClr val="005DAB"/>
                </a:solidFill>
                <a:cs typeface="Arial" panose="020B0604020202020204" pitchFamily="34" charset="0"/>
              </a:rPr>
              <a:t>개</a:t>
            </a:r>
            <a:r>
              <a:rPr lang="ko-KR" altLang="en-US" sz="1000" kern="0" spc="-70" dirty="0">
                <a:solidFill>
                  <a:srgbClr val="777777"/>
                </a:solidFill>
                <a:cs typeface="Arial" panose="020B0604020202020204" pitchFamily="34" charset="0"/>
              </a:rPr>
              <a:t> 오피스</a:t>
            </a:r>
            <a:r>
              <a:rPr lang="en-US" altLang="ko-KR" sz="1000" kern="0" spc="-70" dirty="0">
                <a:solidFill>
                  <a:srgbClr val="777777"/>
                </a:solidFill>
                <a:cs typeface="Arial" panose="020B0604020202020204" pitchFamily="34" charset="0"/>
              </a:rPr>
              <a:t>,</a:t>
            </a:r>
            <a:r>
              <a:rPr lang="ko-KR" altLang="en-US" sz="1000" kern="0" spc="-70" dirty="0">
                <a:solidFill>
                  <a:srgbClr val="777777"/>
                </a:solidFill>
                <a:cs typeface="Arial" panose="020B0604020202020204" pitchFamily="34" charset="0"/>
              </a:rPr>
              <a:t/>
            </a:r>
            <a:br>
              <a:rPr lang="ko-KR" altLang="en-US" sz="1000" kern="0" spc="-70" dirty="0">
                <a:solidFill>
                  <a:srgbClr val="777777"/>
                </a:solidFill>
                <a:cs typeface="Arial" panose="020B0604020202020204" pitchFamily="34" charset="0"/>
              </a:rPr>
            </a:br>
            <a:r>
              <a:rPr lang="ko-KR" altLang="en-US" sz="1000" kern="0" spc="-70" dirty="0">
                <a:solidFill>
                  <a:srgbClr val="777777"/>
                </a:solidFill>
                <a:cs typeface="Arial" panose="020B0604020202020204" pitchFamily="34" charset="0"/>
              </a:rPr>
              <a:t>임직원 </a:t>
            </a:r>
            <a:r>
              <a:rPr lang="en-US" altLang="ko-KR" sz="1000" kern="0" dirty="0">
                <a:solidFill>
                  <a:srgbClr val="005DAB"/>
                </a:solidFill>
                <a:cs typeface="Arial" panose="020B0604020202020204" pitchFamily="34" charset="0"/>
              </a:rPr>
              <a:t>2</a:t>
            </a:r>
            <a:r>
              <a:rPr lang="en-US" altLang="ko-KR" sz="1000" kern="0" dirty="0" smtClean="0">
                <a:solidFill>
                  <a:srgbClr val="005DAB"/>
                </a:solidFill>
                <a:cs typeface="Arial" panose="020B0604020202020204" pitchFamily="34" charset="0"/>
              </a:rPr>
              <a:t>,600</a:t>
            </a:r>
            <a:r>
              <a:rPr lang="ko-KR" altLang="en-US" sz="1000" kern="0" spc="-70" dirty="0">
                <a:solidFill>
                  <a:srgbClr val="005DAB"/>
                </a:solidFill>
                <a:cs typeface="Arial" panose="020B0604020202020204" pitchFamily="34" charset="0"/>
              </a:rPr>
              <a:t>명</a:t>
            </a:r>
            <a:r>
              <a:rPr lang="en-US" altLang="ko-KR" sz="1000" kern="0" spc="-70" dirty="0">
                <a:solidFill>
                  <a:srgbClr val="005DAB"/>
                </a:solidFill>
                <a:cs typeface="Arial" panose="020B0604020202020204" pitchFamily="34" charset="0"/>
              </a:rPr>
              <a:t>+</a:t>
            </a:r>
            <a:br>
              <a:rPr lang="en-US" altLang="ko-KR" sz="1000" kern="0" spc="-70" dirty="0">
                <a:solidFill>
                  <a:srgbClr val="005DAB"/>
                </a:solidFill>
                <a:cs typeface="Arial" panose="020B0604020202020204" pitchFamily="34" charset="0"/>
              </a:rPr>
            </a:br>
            <a:r>
              <a:rPr lang="ko-KR" altLang="en-US" sz="1000" kern="0" spc="-70" dirty="0">
                <a:solidFill>
                  <a:srgbClr val="777777"/>
                </a:solidFill>
                <a:cs typeface="Arial" panose="020B0604020202020204" pitchFamily="34" charset="0"/>
              </a:rPr>
              <a:t>리서치 전문인력 </a:t>
            </a:r>
            <a:r>
              <a:rPr lang="en-US" altLang="ko-KR" sz="1000" kern="0" dirty="0">
                <a:solidFill>
                  <a:srgbClr val="005DAB"/>
                </a:solidFill>
                <a:cs typeface="Arial" panose="020B0604020202020204" pitchFamily="34" charset="0"/>
              </a:rPr>
              <a:t>1,000</a:t>
            </a:r>
            <a:r>
              <a:rPr lang="ko-KR" altLang="en-US" sz="1000" kern="0" spc="-70" dirty="0">
                <a:solidFill>
                  <a:srgbClr val="005DAB"/>
                </a:solidFill>
                <a:cs typeface="Arial" panose="020B0604020202020204" pitchFamily="34" charset="0"/>
              </a:rPr>
              <a:t>명</a:t>
            </a:r>
            <a:r>
              <a:rPr lang="en-US" altLang="ko-KR" sz="1000" kern="0" spc="-70" dirty="0">
                <a:solidFill>
                  <a:srgbClr val="005DAB"/>
                </a:solidFill>
                <a:cs typeface="Arial" panose="020B0604020202020204" pitchFamily="34" charset="0"/>
              </a:rPr>
              <a:t>+</a:t>
            </a:r>
            <a:r>
              <a:rPr lang="en-US" altLang="ko-KR" sz="1000" b="1" spc="-70" dirty="0" smtClean="0">
                <a:solidFill>
                  <a:srgbClr val="005DAB"/>
                </a:solidFill>
                <a:cs typeface="Arial" panose="020B0604020202020204" pitchFamily="34" charset="0"/>
              </a:rPr>
              <a:t> </a:t>
            </a:r>
            <a:endParaRPr lang="en-US" altLang="ko-KR" sz="1000" b="1" spc="-70" dirty="0">
              <a:solidFill>
                <a:srgbClr val="005DAB"/>
              </a:solidFill>
              <a:cs typeface="Arial" panose="020B0604020202020204" pitchFamily="34" charset="0"/>
            </a:endParaRPr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CA8CF0DF-9F2D-4687-9A3B-8105644CB181}"/>
              </a:ext>
            </a:extLst>
          </p:cNvPr>
          <p:cNvSpPr/>
          <p:nvPr/>
        </p:nvSpPr>
        <p:spPr>
          <a:xfrm>
            <a:off x="2177286" y="1619940"/>
            <a:ext cx="1440000" cy="7200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fontAlgn="base" latinLnBrk="0">
              <a:lnSpc>
                <a:spcPct val="110000"/>
              </a:lnSpc>
            </a:pPr>
            <a:r>
              <a:rPr lang="en-US" altLang="ko-KR" sz="1100" b="1" dirty="0" smtClean="0">
                <a:solidFill>
                  <a:srgbClr val="005DAB"/>
                </a:solidFill>
                <a:cs typeface="Arial" panose="020B0604020202020204" pitchFamily="34" charset="0"/>
              </a:rPr>
              <a:t>Panel</a:t>
            </a:r>
          </a:p>
          <a:p>
            <a:pPr fontAlgn="base" latinLnBrk="0">
              <a:lnSpc>
                <a:spcPct val="110000"/>
              </a:lnSpc>
            </a:pPr>
            <a:r>
              <a:rPr lang="en-US" altLang="ko-KR" sz="1000" kern="0" dirty="0" smtClean="0">
                <a:solidFill>
                  <a:srgbClr val="005DAB"/>
                </a:solidFill>
                <a:cs typeface="Arial" panose="020B0604020202020204" pitchFamily="34" charset="0"/>
              </a:rPr>
              <a:t>90</a:t>
            </a:r>
            <a:r>
              <a:rPr lang="ko-KR" altLang="en-US" sz="1000" kern="0" spc="-70" dirty="0">
                <a:solidFill>
                  <a:srgbClr val="005DAB"/>
                </a:solidFill>
                <a:cs typeface="Arial" panose="020B0604020202020204" pitchFamily="34" charset="0"/>
              </a:rPr>
              <a:t>개국</a:t>
            </a:r>
            <a:r>
              <a:rPr lang="ko-KR" altLang="en-US" sz="1000" kern="0" spc="-70" dirty="0">
                <a:solidFill>
                  <a:srgbClr val="5F5F5F"/>
                </a:solidFill>
                <a:cs typeface="Arial" panose="020B0604020202020204" pitchFamily="34" charset="0"/>
              </a:rPr>
              <a:t> </a:t>
            </a:r>
            <a:r>
              <a:rPr lang="ko-KR" altLang="en-US" sz="1000" kern="0" spc="-70" dirty="0">
                <a:solidFill>
                  <a:srgbClr val="777777"/>
                </a:solidFill>
                <a:cs typeface="Arial" panose="020B0604020202020204" pitchFamily="34" charset="0"/>
              </a:rPr>
              <a:t>이상을 커버하는 </a:t>
            </a:r>
            <a:br>
              <a:rPr lang="ko-KR" altLang="en-US" sz="1000" kern="0" spc="-70" dirty="0">
                <a:solidFill>
                  <a:srgbClr val="777777"/>
                </a:solidFill>
                <a:cs typeface="Arial" panose="020B0604020202020204" pitchFamily="34" charset="0"/>
              </a:rPr>
            </a:br>
            <a:r>
              <a:rPr lang="ko-KR" altLang="en-US" sz="1000" kern="0" spc="-70" dirty="0">
                <a:solidFill>
                  <a:srgbClr val="005DAB"/>
                </a:solidFill>
                <a:cs typeface="Arial" panose="020B0604020202020204" pitchFamily="34" charset="0"/>
              </a:rPr>
              <a:t>총 </a:t>
            </a:r>
            <a:r>
              <a:rPr lang="en-US" altLang="ko-KR" sz="1000" kern="0" spc="-70" dirty="0" smtClean="0">
                <a:solidFill>
                  <a:srgbClr val="005DAB"/>
                </a:solidFill>
                <a:cs typeface="Arial" panose="020B0604020202020204" pitchFamily="34" charset="0"/>
              </a:rPr>
              <a:t>1</a:t>
            </a:r>
            <a:r>
              <a:rPr lang="ko-KR" altLang="en-US" sz="1000" kern="0" spc="-70" dirty="0" smtClean="0">
                <a:solidFill>
                  <a:srgbClr val="005DAB"/>
                </a:solidFill>
                <a:cs typeface="Arial" panose="020B0604020202020204" pitchFamily="34" charset="0"/>
              </a:rPr>
              <a:t>억 </a:t>
            </a:r>
            <a:r>
              <a:rPr lang="en-US" altLang="ko-KR" sz="1000" kern="0" spc="-70" dirty="0" smtClean="0">
                <a:solidFill>
                  <a:srgbClr val="005DAB"/>
                </a:solidFill>
                <a:cs typeface="Arial" panose="020B0604020202020204" pitchFamily="34" charset="0"/>
              </a:rPr>
              <a:t>1</a:t>
            </a:r>
            <a:r>
              <a:rPr lang="ko-KR" altLang="en-US" sz="1000" kern="0" spc="-70" dirty="0" smtClean="0">
                <a:solidFill>
                  <a:srgbClr val="005DAB"/>
                </a:solidFill>
                <a:cs typeface="Arial" panose="020B0604020202020204" pitchFamily="34" charset="0"/>
              </a:rPr>
              <a:t>천만</a:t>
            </a:r>
            <a:r>
              <a:rPr lang="ko-KR" altLang="en-US" sz="1000" kern="0" spc="-70" dirty="0" smtClean="0">
                <a:solidFill>
                  <a:srgbClr val="5F5F5F"/>
                </a:solidFill>
                <a:cs typeface="Arial" panose="020B0604020202020204" pitchFamily="34" charset="0"/>
              </a:rPr>
              <a:t> </a:t>
            </a:r>
            <a:r>
              <a:rPr lang="ko-KR" altLang="en-US" sz="1000" kern="0" spc="-70" dirty="0">
                <a:solidFill>
                  <a:srgbClr val="777777"/>
                </a:solidFill>
                <a:cs typeface="Arial" panose="020B0604020202020204" pitchFamily="34" charset="0"/>
              </a:rPr>
              <a:t>글로벌 </a:t>
            </a:r>
            <a:r>
              <a:rPr lang="ko-KR" altLang="en-US" sz="1000" kern="0" spc="-70" dirty="0" err="1" smtClean="0">
                <a:solidFill>
                  <a:srgbClr val="777777"/>
                </a:solidFill>
                <a:cs typeface="Arial" panose="020B0604020202020204" pitchFamily="34" charset="0"/>
              </a:rPr>
              <a:t>조사패널</a:t>
            </a:r>
            <a:endParaRPr lang="en-US" altLang="ko-KR" sz="1000" b="1" spc="-70" dirty="0">
              <a:solidFill>
                <a:srgbClr val="777777"/>
              </a:solidFill>
              <a:cs typeface="Arial" panose="020B0604020202020204" pitchFamily="34" charset="0"/>
            </a:endParaRPr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2C42D38D-8744-4403-AB20-ED6AF61BDA5A}"/>
              </a:ext>
            </a:extLst>
          </p:cNvPr>
          <p:cNvSpPr/>
          <p:nvPr/>
        </p:nvSpPr>
        <p:spPr>
          <a:xfrm>
            <a:off x="3793948" y="1619940"/>
            <a:ext cx="1440000" cy="7200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fontAlgn="base" latinLnBrk="0">
              <a:lnSpc>
                <a:spcPct val="110000"/>
              </a:lnSpc>
            </a:pPr>
            <a:r>
              <a:rPr lang="en-US" altLang="ko-KR" sz="1100" b="1" dirty="0" smtClean="0">
                <a:solidFill>
                  <a:srgbClr val="005DAB"/>
                </a:solidFill>
                <a:cs typeface="Arial" panose="020B0604020202020204" pitchFamily="34" charset="0"/>
              </a:rPr>
              <a:t>Client</a:t>
            </a:r>
          </a:p>
          <a:p>
            <a:pPr fontAlgn="base" latinLnBrk="0">
              <a:lnSpc>
                <a:spcPct val="110000"/>
              </a:lnSpc>
            </a:pPr>
            <a:r>
              <a:rPr lang="ko-KR" altLang="en-US" sz="1000" kern="0" spc="-70" dirty="0" smtClean="0">
                <a:solidFill>
                  <a:srgbClr val="777777"/>
                </a:solidFill>
                <a:cs typeface="Arial" panose="020B0604020202020204" pitchFamily="34" charset="0"/>
              </a:rPr>
              <a:t>전 </a:t>
            </a:r>
            <a:r>
              <a:rPr lang="ko-KR" altLang="en-US" sz="1000" kern="0" spc="-70" dirty="0">
                <a:solidFill>
                  <a:srgbClr val="777777"/>
                </a:solidFill>
                <a:cs typeface="Arial" panose="020B0604020202020204" pitchFamily="34" charset="0"/>
              </a:rPr>
              <a:t>세계 </a:t>
            </a:r>
            <a:r>
              <a:rPr lang="en-US" altLang="ko-KR" sz="1000" kern="0" dirty="0">
                <a:solidFill>
                  <a:srgbClr val="005DAB"/>
                </a:solidFill>
                <a:cs typeface="Arial" panose="020B0604020202020204" pitchFamily="34" charset="0"/>
              </a:rPr>
              <a:t>Top100</a:t>
            </a:r>
            <a:r>
              <a:rPr lang="en-US" altLang="ko-KR" sz="1000" kern="0" spc="-70" dirty="0">
                <a:solidFill>
                  <a:srgbClr val="777777"/>
                </a:solidFill>
                <a:cs typeface="Arial" panose="020B0604020202020204" pitchFamily="34" charset="0"/>
              </a:rPr>
              <a:t> </a:t>
            </a:r>
            <a:r>
              <a:rPr lang="ko-KR" altLang="en-US" sz="1000" kern="0" spc="-70" dirty="0">
                <a:solidFill>
                  <a:srgbClr val="777777"/>
                </a:solidFill>
                <a:cs typeface="Arial" panose="020B0604020202020204" pitchFamily="34" charset="0"/>
              </a:rPr>
              <a:t>브랜드의</a:t>
            </a:r>
            <a:r>
              <a:rPr lang="en-US" altLang="ko-KR" sz="1000" kern="0" spc="-70" dirty="0">
                <a:solidFill>
                  <a:srgbClr val="777777"/>
                </a:solidFill>
                <a:cs typeface="Arial" panose="020B0604020202020204" pitchFamily="34" charset="0"/>
              </a:rPr>
              <a:t/>
            </a:r>
            <a:br>
              <a:rPr lang="en-US" altLang="ko-KR" sz="1000" kern="0" spc="-70" dirty="0">
                <a:solidFill>
                  <a:srgbClr val="777777"/>
                </a:solidFill>
                <a:cs typeface="Arial" panose="020B0604020202020204" pitchFamily="34" charset="0"/>
              </a:rPr>
            </a:br>
            <a:r>
              <a:rPr lang="ko-KR" altLang="en-US" sz="1000" kern="0" spc="-70" dirty="0">
                <a:solidFill>
                  <a:srgbClr val="005DAB"/>
                </a:solidFill>
                <a:cs typeface="Arial" panose="020B0604020202020204" pitchFamily="34" charset="0"/>
              </a:rPr>
              <a:t>절반 이상</a:t>
            </a:r>
            <a:r>
              <a:rPr lang="ko-KR" altLang="en-US" sz="1000" kern="0" spc="-70" dirty="0">
                <a:solidFill>
                  <a:srgbClr val="777777"/>
                </a:solidFill>
                <a:cs typeface="Arial" panose="020B0604020202020204" pitchFamily="34" charset="0"/>
              </a:rPr>
              <a:t>이 포함된 </a:t>
            </a:r>
            <a:br>
              <a:rPr lang="ko-KR" altLang="en-US" sz="1000" kern="0" spc="-70" dirty="0">
                <a:solidFill>
                  <a:srgbClr val="777777"/>
                </a:solidFill>
                <a:cs typeface="Arial" panose="020B0604020202020204" pitchFamily="34" charset="0"/>
              </a:rPr>
            </a:br>
            <a:r>
              <a:rPr lang="ko-KR" altLang="en-US" sz="1000" kern="0" spc="-70" dirty="0">
                <a:solidFill>
                  <a:srgbClr val="005DAB"/>
                </a:solidFill>
                <a:cs typeface="Arial" panose="020B0604020202020204" pitchFamily="34" charset="0"/>
              </a:rPr>
              <a:t>총 </a:t>
            </a:r>
            <a:r>
              <a:rPr lang="en-US" altLang="ko-KR" sz="1000" kern="0" spc="-70" dirty="0" smtClean="0">
                <a:solidFill>
                  <a:srgbClr val="005DAB"/>
                </a:solidFill>
                <a:cs typeface="Arial" panose="020B0604020202020204" pitchFamily="34" charset="0"/>
              </a:rPr>
              <a:t>4</a:t>
            </a:r>
            <a:r>
              <a:rPr lang="en-US" altLang="ko-KR" sz="1000" kern="0" dirty="0" smtClean="0">
                <a:solidFill>
                  <a:srgbClr val="005DAB"/>
                </a:solidFill>
                <a:cs typeface="Arial" panose="020B0604020202020204" pitchFamily="34" charset="0"/>
              </a:rPr>
              <a:t>,000</a:t>
            </a:r>
            <a:r>
              <a:rPr lang="ko-KR" altLang="en-US" sz="1000" kern="0" spc="-70" dirty="0">
                <a:solidFill>
                  <a:srgbClr val="005DAB"/>
                </a:solidFill>
                <a:cs typeface="Arial" panose="020B0604020202020204" pitchFamily="34" charset="0"/>
              </a:rPr>
              <a:t>개</a:t>
            </a:r>
            <a:r>
              <a:rPr lang="en-US" altLang="ko-KR" sz="1000" kern="0" spc="-70" dirty="0">
                <a:solidFill>
                  <a:srgbClr val="777777"/>
                </a:solidFill>
                <a:cs typeface="Arial" panose="020B0604020202020204" pitchFamily="34" charset="0"/>
              </a:rPr>
              <a:t> </a:t>
            </a:r>
            <a:r>
              <a:rPr lang="ko-KR" altLang="en-US" sz="1000" kern="0" spc="-70" dirty="0">
                <a:solidFill>
                  <a:srgbClr val="777777"/>
                </a:solidFill>
                <a:cs typeface="Arial" panose="020B0604020202020204" pitchFamily="34" charset="0"/>
              </a:rPr>
              <a:t>이상의 </a:t>
            </a:r>
            <a:r>
              <a:rPr lang="ko-KR" altLang="en-US" sz="1000" kern="0" spc="-70" dirty="0" err="1">
                <a:solidFill>
                  <a:srgbClr val="777777"/>
                </a:solidFill>
                <a:cs typeface="Arial" panose="020B0604020202020204" pitchFamily="34" charset="0"/>
              </a:rPr>
              <a:t>고객사</a:t>
            </a:r>
            <a:endParaRPr lang="en-US" altLang="ko-KR" sz="1000" b="1" spc="-70" dirty="0">
              <a:solidFill>
                <a:srgbClr val="777777"/>
              </a:solidFill>
              <a:cs typeface="Arial" panose="020B0604020202020204" pitchFamily="34" charset="0"/>
            </a:endParaRPr>
          </a:p>
        </p:txBody>
      </p: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4D7ACED2-1D6E-4734-B617-AD41F9B2FC6E}"/>
              </a:ext>
            </a:extLst>
          </p:cNvPr>
          <p:cNvSpPr/>
          <p:nvPr/>
        </p:nvSpPr>
        <p:spPr>
          <a:xfrm>
            <a:off x="5410611" y="1619941"/>
            <a:ext cx="1440000" cy="7200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fontAlgn="base" latinLnBrk="0">
              <a:lnSpc>
                <a:spcPct val="110000"/>
              </a:lnSpc>
            </a:pPr>
            <a:r>
              <a:rPr lang="en-US" altLang="ko-KR" sz="1100" b="1" dirty="0" smtClean="0">
                <a:solidFill>
                  <a:srgbClr val="005DAB"/>
                </a:solidFill>
                <a:cs typeface="Arial" panose="020B0604020202020204" pitchFamily="34" charset="0"/>
              </a:rPr>
              <a:t>Project</a:t>
            </a:r>
          </a:p>
          <a:p>
            <a:pPr fontAlgn="base" latinLnBrk="0">
              <a:lnSpc>
                <a:spcPct val="110000"/>
              </a:lnSpc>
            </a:pPr>
            <a:r>
              <a:rPr lang="ko-KR" altLang="en-US" sz="1000" kern="0" spc="-70" dirty="0" smtClean="0">
                <a:solidFill>
                  <a:srgbClr val="777777"/>
                </a:solidFill>
                <a:cs typeface="Arial" panose="020B0604020202020204" pitchFamily="34" charset="0"/>
              </a:rPr>
              <a:t>연간 </a:t>
            </a:r>
            <a:r>
              <a:rPr lang="en-US" altLang="ko-KR" sz="1000" kern="0" dirty="0" smtClean="0">
                <a:solidFill>
                  <a:srgbClr val="005DAB"/>
                </a:solidFill>
                <a:cs typeface="Arial" panose="020B0604020202020204" pitchFamily="34" charset="0"/>
              </a:rPr>
              <a:t>30,000</a:t>
            </a:r>
            <a:r>
              <a:rPr lang="ko-KR" altLang="en-US" sz="1000" kern="0" spc="-70" dirty="0">
                <a:solidFill>
                  <a:srgbClr val="005DAB"/>
                </a:solidFill>
                <a:cs typeface="Arial" panose="020B0604020202020204" pitchFamily="34" charset="0"/>
              </a:rPr>
              <a:t>건</a:t>
            </a:r>
            <a:r>
              <a:rPr lang="ko-KR" altLang="en-US" sz="1000" kern="0" spc="-70" dirty="0">
                <a:solidFill>
                  <a:srgbClr val="777777"/>
                </a:solidFill>
                <a:cs typeface="Arial" panose="020B0604020202020204" pitchFamily="34" charset="0"/>
              </a:rPr>
              <a:t> 이상의 </a:t>
            </a:r>
            <a:r>
              <a:rPr lang="en-US" altLang="ko-KR" sz="1000" kern="0" spc="-70" dirty="0" smtClean="0">
                <a:solidFill>
                  <a:srgbClr val="777777"/>
                </a:solidFill>
                <a:cs typeface="Arial" panose="020B0604020202020204" pitchFamily="34" charset="0"/>
              </a:rPr>
              <a:t/>
            </a:r>
            <a:br>
              <a:rPr lang="en-US" altLang="ko-KR" sz="1000" kern="0" spc="-70" dirty="0" smtClean="0">
                <a:solidFill>
                  <a:srgbClr val="777777"/>
                </a:solidFill>
                <a:cs typeface="Arial" panose="020B0604020202020204" pitchFamily="34" charset="0"/>
              </a:rPr>
            </a:br>
            <a:r>
              <a:rPr lang="ko-KR" altLang="en-US" sz="1000" kern="0" spc="-70" dirty="0" smtClean="0">
                <a:solidFill>
                  <a:srgbClr val="777777"/>
                </a:solidFill>
                <a:cs typeface="Arial" panose="020B0604020202020204" pitchFamily="34" charset="0"/>
              </a:rPr>
              <a:t>프로젝트</a:t>
            </a:r>
            <a:endParaRPr lang="en-US" altLang="ko-KR" sz="1000" b="1" spc="-70" dirty="0">
              <a:solidFill>
                <a:srgbClr val="777777"/>
              </a:solidFill>
              <a:cs typeface="Arial" panose="020B0604020202020204" pitchFamily="34" charset="0"/>
            </a:endParaRP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0"/>
          </p:nvPr>
        </p:nvSpPr>
        <p:spPr>
          <a:xfrm>
            <a:off x="560512" y="332656"/>
            <a:ext cx="1878719" cy="300788"/>
          </a:xfrm>
        </p:spPr>
        <p:txBody>
          <a:bodyPr/>
          <a:lstStyle/>
          <a:p>
            <a:r>
              <a:rPr lang="en-US" altLang="ko-KR" dirty="0"/>
              <a:t>Global Network</a:t>
            </a:r>
            <a:endParaRPr lang="ko-KR" altLang="en-US" dirty="0"/>
          </a:p>
        </p:txBody>
      </p:sp>
      <p:grpSp>
        <p:nvGrpSpPr>
          <p:cNvPr id="2" name="그룹 1"/>
          <p:cNvGrpSpPr/>
          <p:nvPr/>
        </p:nvGrpSpPr>
        <p:grpSpPr>
          <a:xfrm>
            <a:off x="925947" y="3308577"/>
            <a:ext cx="8468933" cy="2776651"/>
            <a:chOff x="925947" y="3365701"/>
            <a:chExt cx="8468933" cy="2776651"/>
          </a:xfrm>
        </p:grpSpPr>
        <p:pic>
          <p:nvPicPr>
            <p:cNvPr id="49" name="그래픽 48">
              <a:extLst>
                <a:ext uri="{FF2B5EF4-FFF2-40B4-BE49-F238E27FC236}">
                  <a16:creationId xmlns:a16="http://schemas.microsoft.com/office/drawing/2014/main" id="{26069A57-DAF8-4CA9-B26B-02627594B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525406" y="3396020"/>
              <a:ext cx="6626745" cy="2455362"/>
            </a:xfrm>
            <a:prstGeom prst="rect">
              <a:avLst/>
            </a:prstGeom>
          </p:spPr>
        </p:pic>
        <p:sp>
          <p:nvSpPr>
            <p:cNvPr id="78" name="직사각형 77">
              <a:extLst>
                <a:ext uri="{FF2B5EF4-FFF2-40B4-BE49-F238E27FC236}">
                  <a16:creationId xmlns:a16="http://schemas.microsoft.com/office/drawing/2014/main" id="{EC4A5156-E49C-46FA-9C5A-B3731BD88BAB}"/>
                </a:ext>
              </a:extLst>
            </p:cNvPr>
            <p:cNvSpPr/>
            <p:nvPr/>
          </p:nvSpPr>
          <p:spPr>
            <a:xfrm>
              <a:off x="8670323" y="3365701"/>
              <a:ext cx="724557" cy="186204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fontAlgn="base" latinLnBrk="0">
                <a:lnSpc>
                  <a:spcPct val="110000"/>
                </a:lnSpc>
              </a:pPr>
              <a:r>
                <a:rPr lang="en-US" altLang="ko-KR" sz="1100" b="1" dirty="0" smtClean="0">
                  <a:solidFill>
                    <a:srgbClr val="005DAB"/>
                  </a:solidFill>
                  <a:cs typeface="Arial" panose="020B0604020202020204" pitchFamily="34" charset="0"/>
                </a:rPr>
                <a:t>America</a:t>
              </a:r>
            </a:p>
            <a:p>
              <a:pPr lvl="0" fontAlgn="base" latinLnBrk="0">
                <a:lnSpc>
                  <a:spcPct val="110000"/>
                </a:lnSpc>
              </a:pPr>
              <a:r>
                <a:rPr lang="en-US" altLang="ko-KR" sz="900" kern="0" dirty="0">
                  <a:solidFill>
                    <a:srgbClr val="777777"/>
                  </a:solidFill>
                  <a:cs typeface="Arial" panose="020B0604020202020204" pitchFamily="34" charset="0"/>
                </a:rPr>
                <a:t>Cincinnati </a:t>
              </a:r>
              <a:endParaRPr lang="ko-KR" altLang="ko-KR" sz="900" kern="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lvl="0" fontAlgn="base" latinLnBrk="0">
                <a:lnSpc>
                  <a:spcPct val="110000"/>
                </a:lnSpc>
              </a:pPr>
              <a:r>
                <a:rPr lang="en-US" altLang="ko-KR" sz="900" kern="0" dirty="0">
                  <a:solidFill>
                    <a:srgbClr val="777777"/>
                  </a:solidFill>
                  <a:cs typeface="Arial" panose="020B0604020202020204" pitchFamily="34" charset="0"/>
                </a:rPr>
                <a:t>Denver </a:t>
              </a:r>
              <a:endParaRPr lang="ko-KR" altLang="ko-KR" sz="900" kern="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lvl="0" fontAlgn="base" latinLnBrk="0">
                <a:lnSpc>
                  <a:spcPct val="110000"/>
                </a:lnSpc>
              </a:pPr>
              <a:r>
                <a:rPr lang="en-US" altLang="ko-KR" sz="900" kern="0" dirty="0">
                  <a:solidFill>
                    <a:srgbClr val="777777"/>
                  </a:solidFill>
                  <a:cs typeface="Arial" panose="020B0604020202020204" pitchFamily="34" charset="0"/>
                </a:rPr>
                <a:t>Florham Park </a:t>
              </a:r>
              <a:endParaRPr lang="ko-KR" altLang="ko-KR" sz="900" kern="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lvl="0" fontAlgn="base" latinLnBrk="0">
                <a:lnSpc>
                  <a:spcPct val="110000"/>
                </a:lnSpc>
              </a:pPr>
              <a:r>
                <a:rPr lang="en-US" altLang="ko-KR" sz="900" kern="0" dirty="0">
                  <a:solidFill>
                    <a:srgbClr val="777777"/>
                  </a:solidFill>
                  <a:cs typeface="Arial" panose="020B0604020202020204" pitchFamily="34" charset="0"/>
                </a:rPr>
                <a:t>Minneapolis </a:t>
              </a:r>
            </a:p>
            <a:p>
              <a:pPr lvl="0" fontAlgn="base" latinLnBrk="0">
                <a:lnSpc>
                  <a:spcPct val="110000"/>
                </a:lnSpc>
              </a:pPr>
              <a:r>
                <a:rPr lang="en-US" altLang="ko-KR" sz="900" kern="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Norwalk</a:t>
              </a:r>
              <a:endParaRPr lang="en-US" altLang="ko-KR" sz="900" kern="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lvl="0" fontAlgn="base" latinLnBrk="0">
                <a:lnSpc>
                  <a:spcPct val="110000"/>
                </a:lnSpc>
              </a:pPr>
              <a:r>
                <a:rPr lang="en-US" altLang="ko-KR" sz="900" kern="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Farmington</a:t>
              </a:r>
              <a:endParaRPr lang="en-US" altLang="ko-KR" sz="900" kern="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lvl="0" fontAlgn="base" latinLnBrk="0">
                <a:lnSpc>
                  <a:spcPct val="110000"/>
                </a:lnSpc>
              </a:pPr>
              <a:r>
                <a:rPr lang="en-US" altLang="ko-KR" sz="900" kern="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Chicago </a:t>
              </a:r>
              <a:endParaRPr lang="ko-KR" altLang="ko-KR" sz="900" kern="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lvl="0" fontAlgn="base" latinLnBrk="0">
                <a:lnSpc>
                  <a:spcPct val="110000"/>
                </a:lnSpc>
              </a:pPr>
              <a:r>
                <a:rPr lang="en-US" altLang="ko-KR" sz="900" kern="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Scottsdale </a:t>
              </a:r>
              <a:endParaRPr lang="ko-KR" altLang="ko-KR" sz="900" kern="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lvl="0" fontAlgn="base" latinLnBrk="0">
                <a:lnSpc>
                  <a:spcPct val="110000"/>
                </a:lnSpc>
              </a:pPr>
              <a:r>
                <a:rPr lang="en-US" altLang="ko-KR" sz="900" kern="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Mexico </a:t>
              </a:r>
              <a:r>
                <a:rPr lang="en-US" altLang="ko-KR" sz="900" kern="0" dirty="0">
                  <a:solidFill>
                    <a:srgbClr val="777777"/>
                  </a:solidFill>
                  <a:cs typeface="Arial" panose="020B0604020202020204" pitchFamily="34" charset="0"/>
                </a:rPr>
                <a:t>City </a:t>
              </a:r>
              <a:endParaRPr lang="ko-KR" altLang="ko-KR" sz="900" kern="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lvl="0" fontAlgn="base" latinLnBrk="0">
                <a:lnSpc>
                  <a:spcPct val="110000"/>
                </a:lnSpc>
              </a:pPr>
              <a:r>
                <a:rPr lang="en-US" altLang="ko-KR" sz="900" kern="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Sao </a:t>
              </a:r>
              <a:r>
                <a:rPr lang="en-US" altLang="ko-KR" sz="900" kern="0" dirty="0">
                  <a:solidFill>
                    <a:srgbClr val="777777"/>
                  </a:solidFill>
                  <a:cs typeface="Arial" panose="020B0604020202020204" pitchFamily="34" charset="0"/>
                </a:rPr>
                <a:t>Paulo </a:t>
              </a:r>
              <a:endParaRPr lang="ko-KR" altLang="ko-KR" sz="900" kern="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lvl="0" fontAlgn="base" latinLnBrk="0">
                <a:lnSpc>
                  <a:spcPct val="110000"/>
                </a:lnSpc>
              </a:pPr>
              <a:r>
                <a:rPr lang="en-US" altLang="ko-KR" sz="900" kern="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Buenos </a:t>
              </a:r>
              <a:r>
                <a:rPr lang="en-US" altLang="ko-KR" sz="900" kern="0" dirty="0">
                  <a:solidFill>
                    <a:srgbClr val="777777"/>
                  </a:solidFill>
                  <a:cs typeface="Arial" panose="020B0604020202020204" pitchFamily="34" charset="0"/>
                </a:rPr>
                <a:t>Aires</a:t>
              </a:r>
              <a:endParaRPr lang="en-US" altLang="ko-KR" sz="900" b="1" dirty="0">
                <a:solidFill>
                  <a:srgbClr val="777777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EC4A5156-E49C-46FA-9C5A-B3731BD88BAB}"/>
                </a:ext>
              </a:extLst>
            </p:cNvPr>
            <p:cNvSpPr/>
            <p:nvPr/>
          </p:nvSpPr>
          <p:spPr>
            <a:xfrm>
              <a:off x="925947" y="4889701"/>
              <a:ext cx="570669" cy="125265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fontAlgn="base" latinLnBrk="0">
                <a:lnSpc>
                  <a:spcPct val="110000"/>
                </a:lnSpc>
              </a:pPr>
              <a:r>
                <a:rPr lang="en-US" altLang="ko-KR" sz="1100" b="1" dirty="0">
                  <a:solidFill>
                    <a:srgbClr val="005DAB"/>
                  </a:solidFill>
                  <a:cs typeface="Arial" panose="020B0604020202020204" pitchFamily="34" charset="0"/>
                </a:rPr>
                <a:t>EMEA</a:t>
              </a:r>
            </a:p>
            <a:p>
              <a:pPr lvl="0" fontAlgn="base" latinLnBrk="0">
                <a:lnSpc>
                  <a:spcPct val="110000"/>
                </a:lnSpc>
              </a:pPr>
              <a:r>
                <a:rPr lang="en-US" altLang="ko-KR" sz="900" kern="0" dirty="0">
                  <a:solidFill>
                    <a:srgbClr val="777777"/>
                  </a:solidFill>
                  <a:cs typeface="Arial" panose="020B0604020202020204" pitchFamily="34" charset="0"/>
                </a:rPr>
                <a:t>Rotterdam </a:t>
              </a:r>
            </a:p>
            <a:p>
              <a:pPr lvl="0" fontAlgn="base" latinLnBrk="0">
                <a:lnSpc>
                  <a:spcPct val="110000"/>
                </a:lnSpc>
              </a:pPr>
              <a:r>
                <a:rPr lang="en-US" altLang="ko-KR" sz="900" kern="0" dirty="0">
                  <a:solidFill>
                    <a:srgbClr val="777777"/>
                  </a:solidFill>
                  <a:cs typeface="Arial" panose="020B0604020202020204" pitchFamily="34" charset="0"/>
                </a:rPr>
                <a:t>London</a:t>
              </a:r>
            </a:p>
            <a:p>
              <a:pPr lvl="0" fontAlgn="base" latinLnBrk="0">
                <a:lnSpc>
                  <a:spcPct val="110000"/>
                </a:lnSpc>
              </a:pPr>
              <a:r>
                <a:rPr lang="en-US" altLang="ko-KR" sz="900" kern="0" dirty="0">
                  <a:solidFill>
                    <a:srgbClr val="777777"/>
                  </a:solidFill>
                  <a:cs typeface="Arial" panose="020B0604020202020204" pitchFamily="34" charset="0"/>
                </a:rPr>
                <a:t>Paris</a:t>
              </a:r>
            </a:p>
            <a:p>
              <a:pPr lvl="0" fontAlgn="base" latinLnBrk="0">
                <a:lnSpc>
                  <a:spcPct val="110000"/>
                </a:lnSpc>
              </a:pPr>
              <a:r>
                <a:rPr lang="en-US" altLang="ko-KR" sz="900" kern="0" dirty="0">
                  <a:solidFill>
                    <a:srgbClr val="777777"/>
                  </a:solidFill>
                  <a:cs typeface="Arial" panose="020B0604020202020204" pitchFamily="34" charset="0"/>
                </a:rPr>
                <a:t>Hamburg</a:t>
              </a:r>
            </a:p>
            <a:p>
              <a:pPr lvl="0" fontAlgn="base" latinLnBrk="0">
                <a:lnSpc>
                  <a:spcPct val="110000"/>
                </a:lnSpc>
              </a:pPr>
              <a:r>
                <a:rPr lang="en-US" altLang="ko-KR" sz="900" kern="0" dirty="0">
                  <a:solidFill>
                    <a:srgbClr val="777777"/>
                  </a:solidFill>
                  <a:cs typeface="Arial" panose="020B0604020202020204" pitchFamily="34" charset="0"/>
                </a:rPr>
                <a:t>Barcelona</a:t>
              </a:r>
            </a:p>
            <a:p>
              <a:pPr lvl="0" fontAlgn="base" latinLnBrk="0">
                <a:lnSpc>
                  <a:spcPct val="110000"/>
                </a:lnSpc>
              </a:pPr>
              <a:r>
                <a:rPr lang="en-US" altLang="ko-KR" sz="900" kern="0" dirty="0">
                  <a:solidFill>
                    <a:srgbClr val="777777"/>
                  </a:solidFill>
                  <a:cs typeface="Arial" panose="020B0604020202020204" pitchFamily="34" charset="0"/>
                </a:rPr>
                <a:t>Madrid</a:t>
              </a:r>
            </a:p>
            <a:p>
              <a:pPr lvl="0" fontAlgn="base" latinLnBrk="0">
                <a:lnSpc>
                  <a:spcPct val="110000"/>
                </a:lnSpc>
              </a:pPr>
              <a:r>
                <a:rPr lang="en-US" altLang="ko-KR" sz="900" kern="0" dirty="0">
                  <a:solidFill>
                    <a:srgbClr val="777777"/>
                  </a:solidFill>
                  <a:cs typeface="Arial" panose="020B0604020202020204" pitchFamily="34" charset="0"/>
                </a:rPr>
                <a:t>Dubai</a:t>
              </a:r>
            </a:p>
          </p:txBody>
        </p:sp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EC4A5156-E49C-46FA-9C5A-B3731BD88BAB}"/>
                </a:ext>
              </a:extLst>
            </p:cNvPr>
            <p:cNvSpPr/>
            <p:nvPr/>
          </p:nvSpPr>
          <p:spPr>
            <a:xfrm>
              <a:off x="5625837" y="3365701"/>
              <a:ext cx="564257" cy="155734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fontAlgn="base" latinLnBrk="0">
                <a:lnSpc>
                  <a:spcPct val="110000"/>
                </a:lnSpc>
              </a:pPr>
              <a:r>
                <a:rPr lang="en-US" altLang="ko-KR" sz="1100" b="1" dirty="0">
                  <a:solidFill>
                    <a:srgbClr val="005DAB"/>
                  </a:solidFill>
                  <a:cs typeface="Arial" panose="020B0604020202020204" pitchFamily="34" charset="0"/>
                </a:rPr>
                <a:t>Asia</a:t>
              </a:r>
            </a:p>
            <a:p>
              <a:pPr lvl="0" fontAlgn="base" latinLnBrk="0">
                <a:lnSpc>
                  <a:spcPct val="110000"/>
                </a:lnSpc>
              </a:pPr>
              <a:r>
                <a:rPr lang="en-US" altLang="ko-KR" sz="900" kern="0" dirty="0">
                  <a:solidFill>
                    <a:srgbClr val="777777"/>
                  </a:solidFill>
                  <a:cs typeface="Arial" panose="020B0604020202020204" pitchFamily="34" charset="0"/>
                </a:rPr>
                <a:t>Tokyo</a:t>
              </a:r>
            </a:p>
            <a:p>
              <a:pPr lvl="0" fontAlgn="base" latinLnBrk="0">
                <a:lnSpc>
                  <a:spcPct val="110000"/>
                </a:lnSpc>
              </a:pPr>
              <a:r>
                <a:rPr lang="en-US" altLang="ko-KR" sz="900" kern="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Osaka</a:t>
              </a:r>
              <a:endParaRPr lang="en-US" altLang="ko-KR" sz="900" kern="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lvl="0" fontAlgn="base" latinLnBrk="0">
                <a:lnSpc>
                  <a:spcPct val="110000"/>
                </a:lnSpc>
              </a:pPr>
              <a:r>
                <a:rPr lang="en-US" altLang="ko-KR" sz="900" kern="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Aichi</a:t>
              </a:r>
              <a:endParaRPr lang="en-US" altLang="ko-KR" sz="900" kern="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fontAlgn="base" latinLnBrk="0">
                <a:lnSpc>
                  <a:spcPct val="110000"/>
                </a:lnSpc>
              </a:pPr>
              <a:r>
                <a:rPr lang="en-US" altLang="ko-KR" sz="900" kern="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Miyagi</a:t>
              </a:r>
              <a:endParaRPr lang="ko-KR" altLang="ko-KR" sz="900" kern="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fontAlgn="base" latinLnBrk="0">
                <a:lnSpc>
                  <a:spcPct val="110000"/>
                </a:lnSpc>
              </a:pPr>
              <a:r>
                <a:rPr lang="en-US" altLang="ko-KR" sz="900" kern="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Seoul</a:t>
              </a:r>
              <a:endParaRPr lang="en-US" altLang="ko-KR" sz="900" kern="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fontAlgn="base" latinLnBrk="0">
                <a:lnSpc>
                  <a:spcPct val="110000"/>
                </a:lnSpc>
              </a:pPr>
              <a:r>
                <a:rPr lang="en-US" altLang="ko-KR" sz="900" kern="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Shanghai</a:t>
              </a:r>
              <a:endParaRPr lang="en-US" altLang="ko-KR" sz="900" kern="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fontAlgn="base" latinLnBrk="0">
                <a:lnSpc>
                  <a:spcPct val="110000"/>
                </a:lnSpc>
              </a:pPr>
              <a:r>
                <a:rPr lang="en-US" altLang="ko-KR" sz="900" kern="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Singapore</a:t>
              </a:r>
            </a:p>
            <a:p>
              <a:pPr fontAlgn="base" latinLnBrk="0">
                <a:lnSpc>
                  <a:spcPct val="110000"/>
                </a:lnSpc>
              </a:pPr>
              <a:r>
                <a:rPr lang="en-US" altLang="ko-KR" sz="900" kern="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Hyderabad</a:t>
              </a:r>
              <a:endParaRPr lang="ko-KR" altLang="ko-KR" sz="900" kern="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fontAlgn="base" latinLnBrk="0">
                <a:lnSpc>
                  <a:spcPct val="110000"/>
                </a:lnSpc>
              </a:pPr>
              <a:r>
                <a:rPr lang="en-US" altLang="ko-KR" sz="900" kern="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Mumbai</a:t>
              </a:r>
              <a:endParaRPr lang="en-US" altLang="ko-KR" sz="900" kern="0" dirty="0">
                <a:solidFill>
                  <a:srgbClr val="777777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" name="텍스트 개체 틀 3"/>
          <p:cNvSpPr>
            <a:spLocks noGrp="1"/>
          </p:cNvSpPr>
          <p:nvPr>
            <p:ph type="body" sz="quarter" idx="11"/>
          </p:nvPr>
        </p:nvSpPr>
        <p:spPr>
          <a:xfrm>
            <a:off x="5858087" y="332656"/>
            <a:ext cx="3794629" cy="969496"/>
          </a:xfrm>
        </p:spPr>
        <p:txBody>
          <a:bodyPr/>
          <a:lstStyle/>
          <a:p>
            <a:r>
              <a:rPr lang="ko-KR" altLang="en-US" dirty="0"/>
              <a:t>전세계 </a:t>
            </a:r>
            <a:r>
              <a:rPr lang="en-US" altLang="ko-KR" dirty="0" smtClean="0"/>
              <a:t>21</a:t>
            </a:r>
            <a:r>
              <a:rPr lang="ko-KR" altLang="en-US" dirty="0" smtClean="0"/>
              <a:t>개국</a:t>
            </a:r>
            <a:r>
              <a:rPr lang="en-US" altLang="ko-KR" dirty="0"/>
              <a:t>, </a:t>
            </a:r>
            <a:r>
              <a:rPr lang="en-US" altLang="ko-KR" dirty="0" smtClean="0"/>
              <a:t>50</a:t>
            </a:r>
            <a:r>
              <a:rPr lang="ko-KR" altLang="en-US" dirty="0" smtClean="0"/>
              <a:t>개 </a:t>
            </a:r>
            <a:r>
              <a:rPr lang="en-US" altLang="ko-KR" spc="0" dirty="0"/>
              <a:t>Office</a:t>
            </a:r>
            <a:r>
              <a:rPr lang="ko-KR" altLang="en-US" dirty="0"/>
              <a:t>를 갖춘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en-US" altLang="ko-KR" spc="0" dirty="0" err="1"/>
              <a:t>Macromill</a:t>
            </a:r>
            <a:r>
              <a:rPr lang="en-US" altLang="ko-KR" spc="0" dirty="0"/>
              <a:t> Group</a:t>
            </a:r>
            <a:r>
              <a:rPr lang="ko-KR" altLang="en-US" dirty="0"/>
              <a:t>의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/>
              <a:t>일원입니다</a:t>
            </a:r>
          </a:p>
        </p:txBody>
      </p:sp>
    </p:spTree>
    <p:extLst>
      <p:ext uri="{BB962C8B-B14F-4D97-AF65-F5344CB8AC3E}">
        <p14:creationId xmlns:p14="http://schemas.microsoft.com/office/powerpoint/2010/main" val="116239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그래픽 47">
            <a:extLst>
              <a:ext uri="{FF2B5EF4-FFF2-40B4-BE49-F238E27FC236}">
                <a16:creationId xmlns:a16="http://schemas.microsoft.com/office/drawing/2014/main" id="{E65C03F1-BCEC-4430-AE56-96C4AD5098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24974" y="2600908"/>
            <a:ext cx="7943634" cy="3757476"/>
          </a:xfrm>
          <a:prstGeom prst="rect">
            <a:avLst/>
          </a:prstGeom>
        </p:spPr>
      </p:pic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560512" y="332656"/>
            <a:ext cx="1443985" cy="300788"/>
          </a:xfrm>
        </p:spPr>
        <p:txBody>
          <a:bodyPr/>
          <a:lstStyle/>
          <a:p>
            <a:r>
              <a:rPr lang="en-US" altLang="ko-KR" dirty="0"/>
              <a:t>Global Panel</a:t>
            </a:r>
            <a:endParaRPr lang="ko-KR" altLang="en-US" dirty="0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AE0D42C3-8A9D-4FE3-AC3A-51A93EAA50EF}"/>
              </a:ext>
            </a:extLst>
          </p:cNvPr>
          <p:cNvSpPr/>
          <p:nvPr/>
        </p:nvSpPr>
        <p:spPr>
          <a:xfrm>
            <a:off x="560512" y="1607836"/>
            <a:ext cx="2256965" cy="2585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fontAlgn="base" latinLnBrk="0">
              <a:lnSpc>
                <a:spcPct val="120000"/>
              </a:lnSpc>
              <a:tabLst>
                <a:tab pos="452438" algn="l"/>
                <a:tab pos="627063" algn="l"/>
              </a:tabLst>
            </a:pPr>
            <a:r>
              <a:rPr lang="en-US" altLang="ko-KR" sz="1400" b="1" dirty="0">
                <a:solidFill>
                  <a:srgbClr val="005DAB"/>
                </a:solidFill>
                <a:cs typeface="Arial" panose="020B0604020202020204" pitchFamily="34" charset="0"/>
              </a:rPr>
              <a:t>Worldwide Panel Numbers</a:t>
            </a:r>
          </a:p>
        </p:txBody>
      </p:sp>
      <p:grpSp>
        <p:nvGrpSpPr>
          <p:cNvPr id="4" name="그룹 3"/>
          <p:cNvGrpSpPr/>
          <p:nvPr/>
        </p:nvGrpSpPr>
        <p:grpSpPr>
          <a:xfrm>
            <a:off x="575818" y="1844824"/>
            <a:ext cx="8794628" cy="4475124"/>
            <a:chOff x="575818" y="1919680"/>
            <a:chExt cx="8794628" cy="4475124"/>
          </a:xfrm>
        </p:grpSpPr>
        <p:cxnSp>
          <p:nvCxnSpPr>
            <p:cNvPr id="70" name="직선 화살표 연결선 69"/>
            <p:cNvCxnSpPr/>
            <p:nvPr/>
          </p:nvCxnSpPr>
          <p:spPr>
            <a:xfrm>
              <a:off x="4920882" y="2943497"/>
              <a:ext cx="0" cy="827313"/>
            </a:xfrm>
            <a:prstGeom prst="straightConnector1">
              <a:avLst/>
            </a:prstGeom>
            <a:ln w="6350">
              <a:solidFill>
                <a:srgbClr val="005DAB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직선 화살표 연결선 157"/>
            <p:cNvCxnSpPr/>
            <p:nvPr/>
          </p:nvCxnSpPr>
          <p:spPr>
            <a:xfrm>
              <a:off x="3649428" y="3230880"/>
              <a:ext cx="0" cy="539930"/>
            </a:xfrm>
            <a:prstGeom prst="straightConnector1">
              <a:avLst/>
            </a:prstGeom>
            <a:ln w="6350">
              <a:solidFill>
                <a:schemeClr val="bg1">
                  <a:lumMod val="65000"/>
                </a:scheme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직선 화살표 연결선 160"/>
            <p:cNvCxnSpPr/>
            <p:nvPr/>
          </p:nvCxnSpPr>
          <p:spPr>
            <a:xfrm flipH="1">
              <a:off x="6923314" y="3796354"/>
              <a:ext cx="1436915" cy="0"/>
            </a:xfrm>
            <a:prstGeom prst="straightConnector1">
              <a:avLst/>
            </a:prstGeom>
            <a:ln w="6350">
              <a:solidFill>
                <a:schemeClr val="bg1">
                  <a:lumMod val="65000"/>
                </a:scheme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타원 162">
              <a:extLst>
                <a:ext uri="{FF2B5EF4-FFF2-40B4-BE49-F238E27FC236}">
                  <a16:creationId xmlns:a16="http://schemas.microsoft.com/office/drawing/2014/main" id="{7CE51DCA-F504-4149-A454-B1F71894B3A5}"/>
                </a:ext>
              </a:extLst>
            </p:cNvPr>
            <p:cNvSpPr/>
            <p:nvPr/>
          </p:nvSpPr>
          <p:spPr>
            <a:xfrm>
              <a:off x="8326446" y="3274354"/>
              <a:ext cx="1044000" cy="1044000"/>
            </a:xfrm>
            <a:prstGeom prst="ellipse">
              <a:avLst/>
            </a:prstGeom>
            <a:solidFill>
              <a:srgbClr val="DDDDD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0"/>
            <a:lstStyle/>
            <a:p>
              <a:pPr lvl="0" algn="r" fontAlgn="base" latinLnBrk="0"/>
              <a:r>
                <a:rPr lang="ko-KR" altLang="en-US" sz="900" spc="-30" dirty="0">
                  <a:solidFill>
                    <a:srgbClr val="005DAB"/>
                  </a:solidFill>
                </a:rPr>
                <a:t>미국</a:t>
              </a:r>
              <a:endParaRPr lang="en-US" altLang="ko-KR" sz="900" spc="-30" dirty="0">
                <a:solidFill>
                  <a:srgbClr val="005DAB"/>
                </a:solidFill>
              </a:endParaRPr>
            </a:p>
            <a:p>
              <a:pPr lvl="0" algn="r" fontAlgn="base" latinLnBrk="0"/>
              <a:r>
                <a:rPr lang="en-US" altLang="ko-KR" sz="1000" b="1" spc="-30" dirty="0" smtClean="0">
                  <a:solidFill>
                    <a:srgbClr val="005DAB"/>
                  </a:solidFill>
                </a:rPr>
                <a:t>Precision</a:t>
              </a:r>
            </a:p>
            <a:p>
              <a:pPr lvl="0" algn="r" fontAlgn="base" latinLnBrk="0"/>
              <a:r>
                <a:rPr lang="en-US" altLang="ko-KR" sz="1000" b="1" spc="-30" dirty="0" smtClean="0">
                  <a:solidFill>
                    <a:srgbClr val="005DAB"/>
                  </a:solidFill>
                </a:rPr>
                <a:t>Sample</a:t>
              </a:r>
              <a:endParaRPr lang="en-US" altLang="ko-KR" sz="1000" b="1" spc="-30" dirty="0">
                <a:solidFill>
                  <a:srgbClr val="005DAB"/>
                </a:solidFill>
              </a:endParaRPr>
            </a:p>
            <a:p>
              <a:pPr lvl="0" algn="r" fontAlgn="base" latinLnBrk="0"/>
              <a:r>
                <a:rPr lang="en-US" altLang="ko-KR" sz="1150" spc="-30" dirty="0">
                  <a:solidFill>
                    <a:srgbClr val="005DAB"/>
                  </a:solidFill>
                </a:rPr>
                <a:t>2,598,202</a:t>
              </a:r>
              <a:r>
                <a:rPr lang="ko-KR" altLang="en-US" sz="900" spc="-30" dirty="0">
                  <a:solidFill>
                    <a:srgbClr val="005DAB"/>
                  </a:solidFill>
                </a:rPr>
                <a:t>명</a:t>
              </a:r>
            </a:p>
          </p:txBody>
        </p:sp>
        <p:cxnSp>
          <p:nvCxnSpPr>
            <p:cNvPr id="165" name="직선 화살표 연결선 164"/>
            <p:cNvCxnSpPr/>
            <p:nvPr/>
          </p:nvCxnSpPr>
          <p:spPr>
            <a:xfrm>
              <a:off x="1567543" y="3517681"/>
              <a:ext cx="461555" cy="0"/>
            </a:xfrm>
            <a:prstGeom prst="straightConnector1">
              <a:avLst/>
            </a:prstGeom>
            <a:ln w="6350">
              <a:solidFill>
                <a:schemeClr val="bg1">
                  <a:lumMod val="65000"/>
                </a:scheme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타원 167">
              <a:extLst>
                <a:ext uri="{FF2B5EF4-FFF2-40B4-BE49-F238E27FC236}">
                  <a16:creationId xmlns:a16="http://schemas.microsoft.com/office/drawing/2014/main" id="{7CE51DCA-F504-4149-A454-B1F71894B3A5}"/>
                </a:ext>
              </a:extLst>
            </p:cNvPr>
            <p:cNvSpPr/>
            <p:nvPr/>
          </p:nvSpPr>
          <p:spPr>
            <a:xfrm>
              <a:off x="3127428" y="2198354"/>
              <a:ext cx="1044000" cy="1044000"/>
            </a:xfrm>
            <a:prstGeom prst="ellipse">
              <a:avLst/>
            </a:prstGeom>
            <a:solidFill>
              <a:srgbClr val="DDDDD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0"/>
            <a:lstStyle/>
            <a:p>
              <a:pPr lvl="0" fontAlgn="base" latinLnBrk="0"/>
              <a:r>
                <a:rPr lang="ko-KR" altLang="en-US" sz="900" spc="-30" dirty="0">
                  <a:solidFill>
                    <a:srgbClr val="005DAB"/>
                  </a:solidFill>
                </a:rPr>
                <a:t>중국</a:t>
              </a:r>
              <a:endParaRPr lang="en-US" altLang="ko-KR" sz="900" spc="-30" dirty="0">
                <a:solidFill>
                  <a:srgbClr val="005DAB"/>
                </a:solidFill>
              </a:endParaRPr>
            </a:p>
            <a:p>
              <a:pPr lvl="0" fontAlgn="base" latinLnBrk="0"/>
              <a:r>
                <a:rPr lang="en-US" altLang="ko-KR" sz="1000" b="1" spc="-30" dirty="0" err="1">
                  <a:solidFill>
                    <a:srgbClr val="005DAB"/>
                  </a:solidFill>
                </a:rPr>
                <a:t>Macromill</a:t>
              </a:r>
              <a:endParaRPr lang="en-US" altLang="ko-KR" sz="1000" b="1" spc="-30" dirty="0">
                <a:solidFill>
                  <a:srgbClr val="005DAB"/>
                </a:solidFill>
              </a:endParaRPr>
            </a:p>
            <a:p>
              <a:pPr lvl="0" fontAlgn="base" latinLnBrk="0"/>
              <a:r>
                <a:rPr lang="en-US" altLang="ko-KR" sz="1000" b="1" spc="-30" dirty="0">
                  <a:solidFill>
                    <a:srgbClr val="005DAB"/>
                  </a:solidFill>
                </a:rPr>
                <a:t>China</a:t>
              </a:r>
            </a:p>
            <a:p>
              <a:pPr lvl="0" fontAlgn="base" latinLnBrk="0"/>
              <a:r>
                <a:rPr lang="en-US" altLang="ko-KR" sz="1150" spc="-30" dirty="0">
                  <a:solidFill>
                    <a:srgbClr val="005DAB"/>
                  </a:solidFill>
                </a:rPr>
                <a:t>570,317</a:t>
              </a:r>
              <a:r>
                <a:rPr lang="ko-KR" altLang="en-US" sz="900" spc="-30" dirty="0">
                  <a:solidFill>
                    <a:srgbClr val="005DAB"/>
                  </a:solidFill>
                </a:rPr>
                <a:t>명</a:t>
              </a:r>
            </a:p>
          </p:txBody>
        </p:sp>
        <p:sp>
          <p:nvSpPr>
            <p:cNvPr id="170" name="타원 169">
              <a:extLst>
                <a:ext uri="{FF2B5EF4-FFF2-40B4-BE49-F238E27FC236}">
                  <a16:creationId xmlns:a16="http://schemas.microsoft.com/office/drawing/2014/main" id="{7CE51DCA-F504-4149-A454-B1F71894B3A5}"/>
                </a:ext>
              </a:extLst>
            </p:cNvPr>
            <p:cNvSpPr/>
            <p:nvPr/>
          </p:nvSpPr>
          <p:spPr>
            <a:xfrm>
              <a:off x="575818" y="2995681"/>
              <a:ext cx="1044000" cy="1044000"/>
            </a:xfrm>
            <a:prstGeom prst="ellipse">
              <a:avLst/>
            </a:prstGeom>
            <a:solidFill>
              <a:srgbClr val="DDDDD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0"/>
            <a:lstStyle/>
            <a:p>
              <a:pPr lvl="0" fontAlgn="base" latinLnBrk="0"/>
              <a:r>
                <a:rPr lang="ko-KR" altLang="en-US" sz="900" spc="-30" dirty="0">
                  <a:solidFill>
                    <a:srgbClr val="005DAB"/>
                  </a:solidFill>
                </a:rPr>
                <a:t>유럽</a:t>
              </a:r>
              <a:endParaRPr lang="en-US" altLang="ko-KR" sz="900" spc="-30" dirty="0">
                <a:solidFill>
                  <a:srgbClr val="005DAB"/>
                </a:solidFill>
              </a:endParaRPr>
            </a:p>
            <a:p>
              <a:pPr lvl="0" fontAlgn="base" latinLnBrk="0"/>
              <a:r>
                <a:rPr lang="en-US" altLang="ko-KR" sz="1000" b="1" spc="-30" dirty="0" err="1">
                  <a:solidFill>
                    <a:srgbClr val="005DAB"/>
                  </a:solidFill>
                </a:rPr>
                <a:t>MetrixLAB</a:t>
              </a:r>
              <a:endParaRPr lang="en-US" altLang="ko-KR" sz="1000" b="1" spc="-30" dirty="0">
                <a:solidFill>
                  <a:srgbClr val="005DAB"/>
                </a:solidFill>
              </a:endParaRPr>
            </a:p>
            <a:p>
              <a:pPr lvl="0" fontAlgn="base" latinLnBrk="0"/>
              <a:r>
                <a:rPr lang="en-US" altLang="ko-KR" sz="1150" spc="-30" dirty="0">
                  <a:solidFill>
                    <a:srgbClr val="005DAB"/>
                  </a:solidFill>
                </a:rPr>
                <a:t>2,210,264</a:t>
              </a:r>
              <a:r>
                <a:rPr lang="ko-KR" altLang="en-US" sz="900" spc="-30" dirty="0">
                  <a:solidFill>
                    <a:srgbClr val="005DAB"/>
                  </a:solidFill>
                </a:rPr>
                <a:t>명</a:t>
              </a:r>
            </a:p>
          </p:txBody>
        </p:sp>
        <p:cxnSp>
          <p:nvCxnSpPr>
            <p:cNvPr id="177" name="직선 화살표 연결선 176"/>
            <p:cNvCxnSpPr/>
            <p:nvPr/>
          </p:nvCxnSpPr>
          <p:spPr>
            <a:xfrm flipV="1">
              <a:off x="4311280" y="4362994"/>
              <a:ext cx="0" cy="1045029"/>
            </a:xfrm>
            <a:prstGeom prst="straightConnector1">
              <a:avLst/>
            </a:prstGeom>
            <a:ln w="6350">
              <a:solidFill>
                <a:schemeClr val="bg1">
                  <a:lumMod val="65000"/>
                </a:scheme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타원 180">
              <a:extLst>
                <a:ext uri="{FF2B5EF4-FFF2-40B4-BE49-F238E27FC236}">
                  <a16:creationId xmlns:a16="http://schemas.microsoft.com/office/drawing/2014/main" id="{7CE51DCA-F504-4149-A454-B1F71894B3A5}"/>
                </a:ext>
              </a:extLst>
            </p:cNvPr>
            <p:cNvSpPr/>
            <p:nvPr/>
          </p:nvSpPr>
          <p:spPr>
            <a:xfrm>
              <a:off x="3789280" y="5272479"/>
              <a:ext cx="1044000" cy="1044000"/>
            </a:xfrm>
            <a:prstGeom prst="ellipse">
              <a:avLst/>
            </a:prstGeom>
            <a:solidFill>
              <a:srgbClr val="DDDDD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0"/>
            <a:lstStyle/>
            <a:p>
              <a:pPr lvl="0" fontAlgn="base" latinLnBrk="0"/>
              <a:r>
                <a:rPr lang="ko-KR" altLang="en-US" sz="900" spc="-30" dirty="0">
                  <a:solidFill>
                    <a:srgbClr val="005DAB"/>
                  </a:solidFill>
                </a:rPr>
                <a:t>동남아</a:t>
              </a:r>
              <a:r>
                <a:rPr lang="en-US" altLang="ko-KR" sz="900" spc="-30" dirty="0">
                  <a:solidFill>
                    <a:srgbClr val="005DAB"/>
                  </a:solidFill>
                </a:rPr>
                <a:t> </a:t>
              </a:r>
            </a:p>
            <a:p>
              <a:pPr lvl="0" fontAlgn="base" latinLnBrk="0"/>
              <a:r>
                <a:rPr lang="en-US" altLang="ko-KR" sz="1000" b="1" spc="-30" dirty="0">
                  <a:solidFill>
                    <a:srgbClr val="005DAB"/>
                  </a:solidFill>
                </a:rPr>
                <a:t>W&amp;S Market</a:t>
              </a:r>
              <a:br>
                <a:rPr lang="en-US" altLang="ko-KR" sz="1000" b="1" spc="-30" dirty="0">
                  <a:solidFill>
                    <a:srgbClr val="005DAB"/>
                  </a:solidFill>
                </a:rPr>
              </a:br>
              <a:r>
                <a:rPr lang="en-US" altLang="ko-KR" sz="1000" b="1" spc="-30" dirty="0">
                  <a:solidFill>
                    <a:srgbClr val="005DAB"/>
                  </a:solidFill>
                </a:rPr>
                <a:t>Research</a:t>
              </a:r>
            </a:p>
            <a:p>
              <a:pPr lvl="0" fontAlgn="base" latinLnBrk="0"/>
              <a:r>
                <a:rPr lang="en-US" altLang="ko-KR" sz="1150" spc="-30" dirty="0">
                  <a:solidFill>
                    <a:srgbClr val="005DAB"/>
                  </a:solidFill>
                </a:rPr>
                <a:t>1,598,254</a:t>
              </a:r>
              <a:r>
                <a:rPr lang="ko-KR" altLang="en-US" sz="900" spc="-30" dirty="0">
                  <a:solidFill>
                    <a:srgbClr val="005DAB"/>
                  </a:solidFill>
                </a:rPr>
                <a:t>명</a:t>
              </a:r>
            </a:p>
          </p:txBody>
        </p:sp>
        <p:cxnSp>
          <p:nvCxnSpPr>
            <p:cNvPr id="184" name="직선 화살표 연결선 183"/>
            <p:cNvCxnSpPr/>
            <p:nvPr/>
          </p:nvCxnSpPr>
          <p:spPr>
            <a:xfrm flipH="1" flipV="1">
              <a:off x="5260514" y="3866605"/>
              <a:ext cx="670023" cy="635726"/>
            </a:xfrm>
            <a:prstGeom prst="straightConnector1">
              <a:avLst/>
            </a:prstGeom>
            <a:ln w="6350">
              <a:solidFill>
                <a:schemeClr val="bg1">
                  <a:lumMod val="65000"/>
                </a:scheme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타원 185">
              <a:extLst>
                <a:ext uri="{FF2B5EF4-FFF2-40B4-BE49-F238E27FC236}">
                  <a16:creationId xmlns:a16="http://schemas.microsoft.com/office/drawing/2014/main" id="{7CE51DCA-F504-4149-A454-B1F71894B3A5}"/>
                </a:ext>
              </a:extLst>
            </p:cNvPr>
            <p:cNvSpPr/>
            <p:nvPr/>
          </p:nvSpPr>
          <p:spPr>
            <a:xfrm>
              <a:off x="5443909" y="3944914"/>
              <a:ext cx="1044000" cy="1044000"/>
            </a:xfrm>
            <a:prstGeom prst="ellipse">
              <a:avLst/>
            </a:prstGeom>
            <a:solidFill>
              <a:srgbClr val="DDDDD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0"/>
            <a:lstStyle/>
            <a:p>
              <a:pPr lvl="0" fontAlgn="base" latinLnBrk="0"/>
              <a:r>
                <a:rPr lang="ko-KR" altLang="en-US" sz="900" spc="-30" dirty="0" smtClean="0">
                  <a:solidFill>
                    <a:srgbClr val="005DAB"/>
                  </a:solidFill>
                </a:rPr>
                <a:t>일본</a:t>
              </a:r>
              <a:endParaRPr lang="en-US" altLang="ko-KR" sz="900" spc="-30" dirty="0" smtClean="0">
                <a:solidFill>
                  <a:srgbClr val="005DAB"/>
                </a:solidFill>
              </a:endParaRPr>
            </a:p>
            <a:p>
              <a:pPr lvl="0" fontAlgn="base" latinLnBrk="0"/>
              <a:r>
                <a:rPr lang="en-US" altLang="ko-KR" sz="1000" b="1" spc="-30" dirty="0" err="1" smtClean="0">
                  <a:solidFill>
                    <a:srgbClr val="005DAB"/>
                  </a:solidFill>
                </a:rPr>
                <a:t>Macromill</a:t>
              </a:r>
              <a:endParaRPr lang="en-US" altLang="ko-KR" sz="1000" b="1" spc="-30" dirty="0" smtClean="0">
                <a:solidFill>
                  <a:srgbClr val="005DAB"/>
                </a:solidFill>
              </a:endParaRPr>
            </a:p>
            <a:p>
              <a:pPr lvl="0" fontAlgn="base" latinLnBrk="0"/>
              <a:r>
                <a:rPr lang="en-US" altLang="ko-KR" sz="1150" spc="-30" dirty="0" smtClean="0">
                  <a:solidFill>
                    <a:srgbClr val="005DAB"/>
                  </a:solidFill>
                </a:rPr>
                <a:t>1,300,690</a:t>
              </a:r>
              <a:r>
                <a:rPr lang="ko-KR" altLang="en-US" sz="900" spc="-30" smtClean="0">
                  <a:solidFill>
                    <a:srgbClr val="005DAB"/>
                  </a:solidFill>
                </a:rPr>
                <a:t>명</a:t>
              </a:r>
              <a:endParaRPr lang="ko-KR" altLang="en-US" sz="900" spc="-30" dirty="0">
                <a:solidFill>
                  <a:srgbClr val="005DAB"/>
                </a:solidFill>
              </a:endParaRPr>
            </a:p>
          </p:txBody>
        </p:sp>
        <p:cxnSp>
          <p:nvCxnSpPr>
            <p:cNvPr id="191" name="직선 화살표 연결선 190"/>
            <p:cNvCxnSpPr/>
            <p:nvPr/>
          </p:nvCxnSpPr>
          <p:spPr>
            <a:xfrm flipH="1" flipV="1">
              <a:off x="4738000" y="4171405"/>
              <a:ext cx="1436377" cy="1358538"/>
            </a:xfrm>
            <a:prstGeom prst="straightConnector1">
              <a:avLst/>
            </a:prstGeom>
            <a:ln w="6350">
              <a:solidFill>
                <a:schemeClr val="bg1">
                  <a:lumMod val="65000"/>
                </a:scheme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타원 192">
              <a:extLst>
                <a:ext uri="{FF2B5EF4-FFF2-40B4-BE49-F238E27FC236}">
                  <a16:creationId xmlns:a16="http://schemas.microsoft.com/office/drawing/2014/main" id="{7CE51DCA-F504-4149-A454-B1F71894B3A5}"/>
                </a:ext>
              </a:extLst>
            </p:cNvPr>
            <p:cNvSpPr/>
            <p:nvPr/>
          </p:nvSpPr>
          <p:spPr>
            <a:xfrm>
              <a:off x="5844504" y="5190240"/>
              <a:ext cx="1044000" cy="1044000"/>
            </a:xfrm>
            <a:prstGeom prst="ellipse">
              <a:avLst/>
            </a:prstGeom>
            <a:solidFill>
              <a:srgbClr val="DDDDD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0"/>
            <a:lstStyle/>
            <a:p>
              <a:pPr lvl="0" fontAlgn="base" latinLnBrk="0"/>
              <a:r>
                <a:rPr lang="ko-KR" altLang="en-US" sz="900" spc="-30" dirty="0">
                  <a:solidFill>
                    <a:srgbClr val="005DAB"/>
                  </a:solidFill>
                </a:rPr>
                <a:t>대만</a:t>
              </a:r>
              <a:endParaRPr lang="en-US" altLang="ko-KR" sz="900" spc="-30" dirty="0">
                <a:solidFill>
                  <a:srgbClr val="005DAB"/>
                </a:solidFill>
              </a:endParaRPr>
            </a:p>
            <a:p>
              <a:pPr lvl="0" fontAlgn="base" latinLnBrk="0"/>
              <a:r>
                <a:rPr lang="en-US" altLang="ko-KR" sz="1000" b="1" spc="-30" dirty="0">
                  <a:solidFill>
                    <a:srgbClr val="005DAB"/>
                  </a:solidFill>
                </a:rPr>
                <a:t>EOL </a:t>
              </a:r>
              <a:r>
                <a:rPr lang="en-US" altLang="ko-KR" sz="1000" b="1" spc="-30" dirty="0" err="1" smtClean="0">
                  <a:solidFill>
                    <a:srgbClr val="005DAB"/>
                  </a:solidFill>
                </a:rPr>
                <a:t>embrain</a:t>
              </a:r>
              <a:endParaRPr lang="en-US" altLang="ko-KR" sz="1000" b="1" spc="-30" dirty="0">
                <a:solidFill>
                  <a:srgbClr val="005DAB"/>
                </a:solidFill>
              </a:endParaRPr>
            </a:p>
            <a:p>
              <a:pPr lvl="0" fontAlgn="base" latinLnBrk="0"/>
              <a:r>
                <a:rPr lang="en-US" altLang="ko-KR" sz="1150" spc="-30" dirty="0">
                  <a:solidFill>
                    <a:srgbClr val="005DAB"/>
                  </a:solidFill>
                </a:rPr>
                <a:t>153,349</a:t>
              </a:r>
              <a:r>
                <a:rPr lang="ko-KR" altLang="en-US" sz="900" spc="-30" dirty="0">
                  <a:solidFill>
                    <a:srgbClr val="005DAB"/>
                  </a:solidFill>
                </a:rPr>
                <a:t>명</a:t>
              </a:r>
            </a:p>
          </p:txBody>
        </p:sp>
        <p:sp>
          <p:nvSpPr>
            <p:cNvPr id="197" name="타원 196">
              <a:extLst>
                <a:ext uri="{FF2B5EF4-FFF2-40B4-BE49-F238E27FC236}">
                  <a16:creationId xmlns:a16="http://schemas.microsoft.com/office/drawing/2014/main" id="{7CE51DCA-F504-4149-A454-B1F71894B3A5}"/>
                </a:ext>
              </a:extLst>
            </p:cNvPr>
            <p:cNvSpPr/>
            <p:nvPr/>
          </p:nvSpPr>
          <p:spPr>
            <a:xfrm>
              <a:off x="4398882" y="1919680"/>
              <a:ext cx="1044000" cy="1044000"/>
            </a:xfrm>
            <a:prstGeom prst="ellipse">
              <a:avLst/>
            </a:prstGeom>
            <a:solidFill>
              <a:srgbClr val="005DAB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0"/>
            <a:lstStyle/>
            <a:p>
              <a:pPr lvl="0" fontAlgn="base" latinLnBrk="0"/>
              <a:r>
                <a:rPr lang="ko-KR" altLang="en-US" sz="900" spc="-30" dirty="0">
                  <a:solidFill>
                    <a:prstClr val="white"/>
                  </a:solidFill>
                </a:rPr>
                <a:t>한국</a:t>
              </a:r>
              <a:endParaRPr lang="en-US" altLang="ko-KR" sz="900" spc="-30" dirty="0">
                <a:solidFill>
                  <a:prstClr val="white"/>
                </a:solidFill>
              </a:endParaRPr>
            </a:p>
            <a:p>
              <a:pPr lvl="0" fontAlgn="base" latinLnBrk="0"/>
              <a:r>
                <a:rPr lang="en-US" altLang="ko-KR" sz="1000" b="1" spc="-30" dirty="0" err="1">
                  <a:solidFill>
                    <a:prstClr val="white"/>
                  </a:solidFill>
                </a:rPr>
                <a:t>Macromill</a:t>
              </a:r>
              <a:endParaRPr lang="en-US" altLang="ko-KR" sz="1000" b="1" spc="-30" dirty="0">
                <a:solidFill>
                  <a:prstClr val="white"/>
                </a:solidFill>
              </a:endParaRPr>
            </a:p>
            <a:p>
              <a:pPr lvl="0" fontAlgn="base" latinLnBrk="0"/>
              <a:r>
                <a:rPr lang="en-US" altLang="ko-KR" sz="1000" b="1" spc="-30" dirty="0" err="1">
                  <a:solidFill>
                    <a:prstClr val="white"/>
                  </a:solidFill>
                </a:rPr>
                <a:t>Embrain</a:t>
              </a:r>
              <a:endParaRPr lang="en-US" altLang="ko-KR" sz="1000" b="1" spc="-30" dirty="0">
                <a:solidFill>
                  <a:prstClr val="white"/>
                </a:solidFill>
              </a:endParaRPr>
            </a:p>
            <a:p>
              <a:pPr lvl="0" fontAlgn="base" latinLnBrk="0"/>
              <a:r>
                <a:rPr lang="en-US" altLang="ko-KR" sz="1150" spc="-30" dirty="0" smtClean="0">
                  <a:solidFill>
                    <a:prstClr val="white"/>
                  </a:solidFill>
                </a:rPr>
                <a:t>1,528,726</a:t>
              </a:r>
              <a:r>
                <a:rPr lang="ko-KR" altLang="en-US" sz="900" spc="-30" dirty="0" smtClean="0">
                  <a:solidFill>
                    <a:prstClr val="white"/>
                  </a:solidFill>
                </a:rPr>
                <a:t>명</a:t>
              </a:r>
              <a:endParaRPr lang="ko-KR" altLang="en-US" sz="900" spc="-30" dirty="0">
                <a:solidFill>
                  <a:prstClr val="white"/>
                </a:solidFill>
              </a:endParaRPr>
            </a:p>
          </p:txBody>
        </p:sp>
        <p:cxnSp>
          <p:nvCxnSpPr>
            <p:cNvPr id="40" name="직선 화살표 연결선 39"/>
            <p:cNvCxnSpPr/>
            <p:nvPr/>
          </p:nvCxnSpPr>
          <p:spPr>
            <a:xfrm flipH="1" flipV="1">
              <a:off x="7851314" y="5209630"/>
              <a:ext cx="670023" cy="635726"/>
            </a:xfrm>
            <a:prstGeom prst="straightConnector1">
              <a:avLst/>
            </a:prstGeom>
            <a:ln w="6350">
              <a:solidFill>
                <a:schemeClr val="bg1">
                  <a:lumMod val="65000"/>
                </a:schemeClr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7CE51DCA-F504-4149-A454-B1F71894B3A5}"/>
                </a:ext>
              </a:extLst>
            </p:cNvPr>
            <p:cNvSpPr/>
            <p:nvPr/>
          </p:nvSpPr>
          <p:spPr>
            <a:xfrm>
              <a:off x="8326446" y="5350804"/>
              <a:ext cx="1044000" cy="1044000"/>
            </a:xfrm>
            <a:prstGeom prst="ellipse">
              <a:avLst/>
            </a:prstGeom>
            <a:solidFill>
              <a:srgbClr val="DDDDDD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 anchorCtr="0"/>
            <a:lstStyle/>
            <a:p>
              <a:pPr lvl="0" algn="r" fontAlgn="base" latinLnBrk="0"/>
              <a:r>
                <a:rPr lang="ko-KR" altLang="en-US" sz="900" spc="-30" dirty="0" smtClean="0">
                  <a:solidFill>
                    <a:srgbClr val="005DAB"/>
                  </a:solidFill>
                </a:rPr>
                <a:t>남미</a:t>
              </a:r>
              <a:r>
                <a:rPr lang="en-US" altLang="ko-KR" sz="900" spc="-30" dirty="0" smtClean="0">
                  <a:solidFill>
                    <a:srgbClr val="005DAB"/>
                  </a:solidFill>
                </a:rPr>
                <a:t/>
              </a:r>
              <a:br>
                <a:rPr lang="en-US" altLang="ko-KR" sz="900" spc="-30" dirty="0" smtClean="0">
                  <a:solidFill>
                    <a:srgbClr val="005DAB"/>
                  </a:solidFill>
                </a:rPr>
              </a:br>
              <a:r>
                <a:rPr lang="en-US" altLang="ko-KR" sz="1000" b="1" spc="-30" dirty="0" smtClean="0">
                  <a:solidFill>
                    <a:srgbClr val="005DAB"/>
                  </a:solidFill>
                </a:rPr>
                <a:t>Precision</a:t>
              </a:r>
              <a:br>
                <a:rPr lang="en-US" altLang="ko-KR" sz="1000" b="1" spc="-30" dirty="0" smtClean="0">
                  <a:solidFill>
                    <a:srgbClr val="005DAB"/>
                  </a:solidFill>
                </a:rPr>
              </a:br>
              <a:r>
                <a:rPr lang="en-US" altLang="ko-KR" sz="1000" b="1" spc="-30" dirty="0" smtClean="0">
                  <a:solidFill>
                    <a:srgbClr val="005DAB"/>
                  </a:solidFill>
                </a:rPr>
                <a:t>Sample</a:t>
              </a:r>
            </a:p>
            <a:p>
              <a:pPr lvl="0" algn="r" fontAlgn="base" latinLnBrk="0"/>
              <a:r>
                <a:rPr lang="en-US" altLang="ko-KR" sz="1150" spc="-30" dirty="0" smtClean="0">
                  <a:solidFill>
                    <a:srgbClr val="005DAB"/>
                  </a:solidFill>
                </a:rPr>
                <a:t>933,340</a:t>
              </a:r>
              <a:r>
                <a:rPr lang="ko-KR" altLang="en-US" sz="900" spc="-30" dirty="0" smtClean="0">
                  <a:solidFill>
                    <a:srgbClr val="005DAB"/>
                  </a:solidFill>
                </a:rPr>
                <a:t>명</a:t>
              </a:r>
              <a:endParaRPr lang="ko-KR" altLang="en-US" sz="900" spc="-30" dirty="0">
                <a:solidFill>
                  <a:srgbClr val="005DAB"/>
                </a:solidFill>
              </a:endParaRPr>
            </a:p>
          </p:txBody>
        </p:sp>
      </p:grpSp>
      <p:sp>
        <p:nvSpPr>
          <p:cNvPr id="5" name="텍스트 개체 틀 4"/>
          <p:cNvSpPr>
            <a:spLocks noGrp="1"/>
          </p:cNvSpPr>
          <p:nvPr>
            <p:ph type="body" sz="quarter" idx="11"/>
          </p:nvPr>
        </p:nvSpPr>
        <p:spPr>
          <a:xfrm>
            <a:off x="5507992" y="332656"/>
            <a:ext cx="4144724" cy="946669"/>
          </a:xfrm>
        </p:spPr>
        <p:txBody>
          <a:bodyPr/>
          <a:lstStyle/>
          <a:p>
            <a:r>
              <a:rPr lang="ko-KR" altLang="en-US" dirty="0"/>
              <a:t>대규모 조사패널 네트워크를 활용하여</a:t>
            </a:r>
            <a:br>
              <a:rPr lang="ko-KR" altLang="en-US" dirty="0"/>
            </a:br>
            <a:r>
              <a:rPr lang="ko-KR" altLang="en-US" dirty="0"/>
              <a:t>다양한 글로벌 조사를</a:t>
            </a:r>
            <a:br>
              <a:rPr lang="ko-KR" altLang="en-US" dirty="0"/>
            </a:br>
            <a:r>
              <a:rPr lang="ko-KR" altLang="en-US" dirty="0"/>
              <a:t>수행하고 있습니다</a:t>
            </a:r>
          </a:p>
        </p:txBody>
      </p:sp>
    </p:spTree>
    <p:extLst>
      <p:ext uri="{BB962C8B-B14F-4D97-AF65-F5344CB8AC3E}">
        <p14:creationId xmlns:p14="http://schemas.microsoft.com/office/powerpoint/2010/main" val="277249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755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0" y="1472711"/>
            <a:ext cx="9907772" cy="2607161"/>
            <a:chOff x="0" y="1472711"/>
            <a:chExt cx="9907772" cy="2607161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1B0BB728-0713-4CE0-BA7B-AC1588C066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5"/>
                      </a14:imgEffect>
                      <a14:imgEffect>
                        <a14:saturation sa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" b="1336"/>
            <a:stretch/>
          </p:blipFill>
          <p:spPr>
            <a:xfrm>
              <a:off x="288000" y="1472711"/>
              <a:ext cx="9619772" cy="2607161"/>
            </a:xfrm>
            <a:prstGeom prst="rect">
              <a:avLst/>
            </a:prstGeom>
          </p:spPr>
        </p:pic>
        <p:cxnSp>
          <p:nvCxnSpPr>
            <p:cNvPr id="27" name="직선 연결선 26"/>
            <p:cNvCxnSpPr/>
            <p:nvPr/>
          </p:nvCxnSpPr>
          <p:spPr>
            <a:xfrm>
              <a:off x="0" y="1472712"/>
              <a:ext cx="9907200" cy="0"/>
            </a:xfrm>
            <a:prstGeom prst="line">
              <a:avLst/>
            </a:prstGeom>
            <a:ln w="3175">
              <a:solidFill>
                <a:srgbClr val="00A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CBEAD119-A289-4C6D-82DA-47BE948ED91E}"/>
                </a:ext>
              </a:extLst>
            </p:cNvPr>
            <p:cNvSpPr/>
            <p:nvPr/>
          </p:nvSpPr>
          <p:spPr>
            <a:xfrm>
              <a:off x="288000" y="1472712"/>
              <a:ext cx="9619771" cy="2607160"/>
            </a:xfrm>
            <a:prstGeom prst="rect">
              <a:avLst/>
            </a:prstGeom>
            <a:solidFill>
              <a:srgbClr val="00A3C4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540000" rIns="72000" bIns="0" rtlCol="0" anchor="t" anchorCtr="0"/>
            <a:lstStyle/>
            <a:p>
              <a:pPr lvl="0"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endParaRPr lang="en-US" altLang="ko-KR" sz="15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560512" y="332656"/>
            <a:ext cx="2196114" cy="300788"/>
          </a:xfrm>
        </p:spPr>
        <p:txBody>
          <a:bodyPr/>
          <a:lstStyle/>
          <a:p>
            <a:r>
              <a:rPr lang="en-US" altLang="ko-KR" dirty="0"/>
              <a:t>Core Competence</a:t>
            </a:r>
            <a:endParaRPr lang="ko-KR" altLang="en-US" dirty="0"/>
          </a:p>
        </p:txBody>
      </p:sp>
      <p:grpSp>
        <p:nvGrpSpPr>
          <p:cNvPr id="6" name="그룹 5"/>
          <p:cNvGrpSpPr/>
          <p:nvPr/>
        </p:nvGrpSpPr>
        <p:grpSpPr>
          <a:xfrm>
            <a:off x="1084301" y="3492743"/>
            <a:ext cx="7990900" cy="2648078"/>
            <a:chOff x="1084301" y="3492743"/>
            <a:chExt cx="7990900" cy="2648078"/>
          </a:xfrm>
        </p:grpSpPr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560E90F5-FDBA-43D9-AABB-A5324555F78B}"/>
                </a:ext>
              </a:extLst>
            </p:cNvPr>
            <p:cNvSpPr/>
            <p:nvPr/>
          </p:nvSpPr>
          <p:spPr>
            <a:xfrm>
              <a:off x="1540784" y="3492743"/>
              <a:ext cx="1103034" cy="1103034"/>
            </a:xfrm>
            <a:prstGeom prst="ellipse">
              <a:avLst/>
            </a:prstGeom>
            <a:solidFill>
              <a:srgbClr val="00A3C4"/>
            </a:solidFill>
            <a:ln w="38100">
              <a:noFill/>
            </a:ln>
            <a:effectLst/>
          </p:spPr>
          <p:txBody>
            <a:bodyPr vert="horz" wrap="square" lIns="91440" tIns="45720" rIns="91440" bIns="45720" anchor="ctr">
              <a:noAutofit/>
            </a:bodyPr>
            <a:lstStyle/>
            <a:p>
              <a:pPr algn="ctr" fontAlgn="base" latinLnBrk="0">
                <a:lnSpc>
                  <a:spcPct val="110000"/>
                </a:lnSpc>
                <a:buClr>
                  <a:prstClr val="white">
                    <a:lumMod val="65000"/>
                  </a:prstClr>
                </a:buClr>
                <a:buSzPct val="100000"/>
              </a:pPr>
              <a:endParaRPr lang="ko-KR" altLang="en-US" sz="1400" b="1" dirty="0">
                <a:solidFill>
                  <a:prstClr val="white"/>
                </a:solidFill>
              </a:endParaRPr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DF35E06A-E470-4B65-8E90-CCB6CF82491E}"/>
                </a:ext>
              </a:extLst>
            </p:cNvPr>
            <p:cNvSpPr/>
            <p:nvPr/>
          </p:nvSpPr>
          <p:spPr>
            <a:xfrm>
              <a:off x="4537660" y="3492743"/>
              <a:ext cx="1103034" cy="1103034"/>
            </a:xfrm>
            <a:prstGeom prst="ellipse">
              <a:avLst/>
            </a:prstGeom>
            <a:solidFill>
              <a:srgbClr val="00A3C4"/>
            </a:solidFill>
            <a:ln w="38100">
              <a:noFill/>
            </a:ln>
            <a:effectLst/>
          </p:spPr>
          <p:txBody>
            <a:bodyPr vert="horz" wrap="square" lIns="91440" tIns="45720" rIns="91440" bIns="45720" anchor="ctr">
              <a:noAutofit/>
            </a:bodyPr>
            <a:lstStyle/>
            <a:p>
              <a:pPr algn="ctr" fontAlgn="base" latinLnBrk="0">
                <a:lnSpc>
                  <a:spcPct val="110000"/>
                </a:lnSpc>
                <a:buClr>
                  <a:prstClr val="white">
                    <a:lumMod val="65000"/>
                  </a:prstClr>
                </a:buClr>
                <a:buSzPct val="100000"/>
              </a:pPr>
              <a:endParaRPr lang="ko-KR" altLang="en-US" sz="1400" b="1" dirty="0">
                <a:solidFill>
                  <a:prstClr val="white"/>
                </a:solidFill>
              </a:endParaRPr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DAEF78D9-6F4E-411E-A677-7608EF0FC517}"/>
                </a:ext>
              </a:extLst>
            </p:cNvPr>
            <p:cNvSpPr/>
            <p:nvPr/>
          </p:nvSpPr>
          <p:spPr>
            <a:xfrm>
              <a:off x="7515684" y="3492743"/>
              <a:ext cx="1103034" cy="1103034"/>
            </a:xfrm>
            <a:prstGeom prst="ellipse">
              <a:avLst/>
            </a:prstGeom>
            <a:solidFill>
              <a:srgbClr val="00A3C4"/>
            </a:solidFill>
            <a:ln w="38100">
              <a:noFill/>
            </a:ln>
            <a:effectLst/>
          </p:spPr>
          <p:txBody>
            <a:bodyPr vert="horz" wrap="square" lIns="91440" tIns="45720" rIns="91440" bIns="45720" anchor="ctr">
              <a:noAutofit/>
            </a:bodyPr>
            <a:lstStyle/>
            <a:p>
              <a:pPr algn="ctr" fontAlgn="base" latinLnBrk="0">
                <a:lnSpc>
                  <a:spcPct val="110000"/>
                </a:lnSpc>
                <a:buClr>
                  <a:prstClr val="white">
                    <a:lumMod val="65000"/>
                  </a:prstClr>
                </a:buClr>
                <a:buSzPct val="100000"/>
              </a:pPr>
              <a:endParaRPr lang="ko-KR" altLang="en-US" sz="1400" b="1" dirty="0">
                <a:solidFill>
                  <a:prstClr val="white"/>
                </a:solidFill>
              </a:endParaRPr>
            </a:p>
          </p:txBody>
        </p:sp>
        <p:sp>
          <p:nvSpPr>
            <p:cNvPr id="31" name="Text Box 11">
              <a:extLst>
                <a:ext uri="{FF2B5EF4-FFF2-40B4-BE49-F238E27FC236}">
                  <a16:creationId xmlns:a16="http://schemas.microsoft.com/office/drawing/2014/main" id="{4166F6BA-EB78-45BE-AEDD-C138A92D63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4301" y="4773844"/>
              <a:ext cx="2016000" cy="115621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defTabSz="914400" fontAlgn="base">
                <a:defRPr sz="1000" kern="0" spc="-30">
                  <a:solidFill>
                    <a:srgbClr val="6A738E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 latinLnBrk="0">
                <a:lnSpc>
                  <a:spcPct val="110000"/>
                </a:lnSpc>
                <a:spcAft>
                  <a:spcPts val="1000"/>
                </a:spcAft>
              </a:pPr>
              <a:r>
                <a:rPr lang="ko-KR" altLang="en-US" sz="1400" b="1" spc="-70" dirty="0" smtClean="0">
                  <a:solidFill>
                    <a:srgbClr val="00A3C4"/>
                  </a:solidFill>
                  <a:latin typeface="+mn-lt"/>
                </a:rPr>
                <a:t>국내 </a:t>
              </a:r>
              <a:r>
                <a:rPr lang="ko-KR" altLang="en-US" sz="1400" b="1" spc="-70" dirty="0">
                  <a:solidFill>
                    <a:srgbClr val="00A3C4"/>
                  </a:solidFill>
                  <a:latin typeface="+mn-lt"/>
                </a:rPr>
                <a:t>최대 </a:t>
              </a:r>
              <a:r>
                <a:rPr lang="ko-KR" altLang="en-US" sz="1400" b="1" spc="-70" dirty="0" smtClean="0">
                  <a:solidFill>
                    <a:srgbClr val="00A3C4"/>
                  </a:solidFill>
                  <a:latin typeface="+mn-lt"/>
                </a:rPr>
                <a:t>규모</a:t>
              </a:r>
              <a:r>
                <a:rPr lang="en-US" altLang="ko-KR" sz="1400" b="1" spc="-70" smtClean="0">
                  <a:solidFill>
                    <a:srgbClr val="00A3C4"/>
                  </a:solidFill>
                  <a:latin typeface="+mn-lt"/>
                </a:rPr>
                <a:t/>
              </a:r>
              <a:br>
                <a:rPr lang="en-US" altLang="ko-KR" sz="1400" b="1" spc="-70" smtClean="0">
                  <a:solidFill>
                    <a:srgbClr val="00A3C4"/>
                  </a:solidFill>
                  <a:latin typeface="+mn-lt"/>
                </a:rPr>
              </a:br>
              <a:r>
                <a:rPr lang="ko-KR" altLang="en-US" sz="1400" b="1" spc="-70" smtClean="0">
                  <a:solidFill>
                    <a:srgbClr val="00A3C4"/>
                  </a:solidFill>
                  <a:latin typeface="+mn-lt"/>
                </a:rPr>
                <a:t>조</a:t>
              </a:r>
              <a:r>
                <a:rPr lang="ko-KR" altLang="en-US" sz="1400" b="1" spc="-70">
                  <a:solidFill>
                    <a:srgbClr val="00A3C4"/>
                  </a:solidFill>
                  <a:latin typeface="+mn-lt"/>
                </a:rPr>
                <a:t>사</a:t>
              </a:r>
              <a:r>
                <a:rPr lang="ko-KR" altLang="en-US" sz="1400" b="1" spc="-70" smtClean="0">
                  <a:solidFill>
                    <a:srgbClr val="00A3C4"/>
                  </a:solidFill>
                  <a:latin typeface="+mn-lt"/>
                </a:rPr>
                <a:t>패널과 </a:t>
              </a:r>
              <a:r>
                <a:rPr lang="ko-KR" altLang="en-US" sz="1400" b="1" spc="-70" dirty="0">
                  <a:solidFill>
                    <a:srgbClr val="00A3C4"/>
                  </a:solidFill>
                  <a:latin typeface="+mn-lt"/>
                </a:rPr>
                <a:t>관리 시스템 </a:t>
              </a:r>
              <a:endParaRPr lang="en-US" altLang="ko-KR" sz="1400" b="1" spc="-70" dirty="0" smtClean="0">
                <a:solidFill>
                  <a:srgbClr val="00A3C4"/>
                </a:solidFill>
                <a:latin typeface="+mn-lt"/>
              </a:endParaRPr>
            </a:p>
            <a:p>
              <a:pPr algn="ctr" latinLnBrk="0">
                <a:lnSpc>
                  <a:spcPct val="120000"/>
                </a:lnSpc>
                <a:spcAft>
                  <a:spcPts val="1000"/>
                </a:spcAft>
              </a:pPr>
              <a:r>
                <a:rPr lang="ko-KR" altLang="en-US" kern="1200" spc="-70" dirty="0">
                  <a:solidFill>
                    <a:srgbClr val="777777"/>
                  </a:solidFill>
                  <a:latin typeface="+mn-lt"/>
                  <a:cs typeface="+mn-cs"/>
                </a:rPr>
                <a:t>대표성 확보 </a:t>
              </a:r>
              <a:r>
                <a:rPr lang="ko-KR" altLang="en-US" kern="1200" spc="-70" dirty="0" smtClean="0">
                  <a:solidFill>
                    <a:srgbClr val="777777"/>
                  </a:solidFill>
                  <a:latin typeface="+mn-lt"/>
                  <a:cs typeface="+mn-cs"/>
                </a:rPr>
                <a:t>및</a:t>
              </a:r>
              <a:r>
                <a:rPr lang="en-US" altLang="ko-KR" kern="1200" spc="-70" dirty="0" smtClean="0">
                  <a:solidFill>
                    <a:srgbClr val="777777"/>
                  </a:solidFill>
                  <a:latin typeface="+mn-lt"/>
                  <a:cs typeface="+mn-cs"/>
                </a:rPr>
                <a:t/>
              </a:r>
              <a:br>
                <a:rPr lang="en-US" altLang="ko-KR" kern="1200" spc="-70" dirty="0" smtClean="0">
                  <a:solidFill>
                    <a:srgbClr val="777777"/>
                  </a:solidFill>
                  <a:latin typeface="+mn-lt"/>
                  <a:cs typeface="+mn-cs"/>
                </a:rPr>
              </a:br>
              <a:r>
                <a:rPr lang="ko-KR" altLang="en-US" kern="1200" spc="-70" dirty="0" smtClean="0">
                  <a:solidFill>
                    <a:srgbClr val="777777"/>
                  </a:solidFill>
                  <a:latin typeface="+mn-lt"/>
                  <a:cs typeface="+mn-cs"/>
                </a:rPr>
                <a:t>신뢰성 </a:t>
              </a:r>
              <a:r>
                <a:rPr lang="ko-KR" altLang="en-US" kern="1200" spc="-70" dirty="0">
                  <a:solidFill>
                    <a:srgbClr val="777777"/>
                  </a:solidFill>
                  <a:latin typeface="+mn-lt"/>
                  <a:cs typeface="+mn-cs"/>
                </a:rPr>
                <a:t>제고가 </a:t>
              </a:r>
              <a:r>
                <a:rPr lang="ko-KR" altLang="en-US" kern="1200" spc="-70" dirty="0" smtClean="0">
                  <a:solidFill>
                    <a:srgbClr val="777777"/>
                  </a:solidFill>
                  <a:latin typeface="+mn-lt"/>
                  <a:cs typeface="+mn-cs"/>
                </a:rPr>
                <a:t>가능한</a:t>
              </a:r>
              <a:r>
                <a:rPr lang="en-US" altLang="ko-KR" kern="1200" spc="-70" dirty="0" smtClean="0">
                  <a:solidFill>
                    <a:srgbClr val="777777"/>
                  </a:solidFill>
                  <a:latin typeface="+mn-lt"/>
                  <a:cs typeface="+mn-cs"/>
                </a:rPr>
                <a:t/>
              </a:r>
              <a:br>
                <a:rPr lang="en-US" altLang="ko-KR" kern="1200" spc="-70" dirty="0" smtClean="0">
                  <a:solidFill>
                    <a:srgbClr val="777777"/>
                  </a:solidFill>
                  <a:latin typeface="+mn-lt"/>
                  <a:cs typeface="+mn-cs"/>
                </a:rPr>
              </a:br>
              <a:r>
                <a:rPr lang="ko-KR" altLang="en-US" kern="1200" spc="-70" dirty="0" smtClean="0">
                  <a:solidFill>
                    <a:srgbClr val="777777"/>
                  </a:solidFill>
                  <a:latin typeface="+mn-lt"/>
                  <a:cs typeface="+mn-cs"/>
                </a:rPr>
                <a:t>대규모 </a:t>
              </a:r>
              <a:r>
                <a:rPr lang="ko-KR" altLang="en-US" kern="1200" spc="-70" dirty="0">
                  <a:solidFill>
                    <a:srgbClr val="777777"/>
                  </a:solidFill>
                  <a:latin typeface="+mn-lt"/>
                  <a:cs typeface="+mn-cs"/>
                </a:rPr>
                <a:t>조사 수행 가능</a:t>
              </a:r>
              <a:endParaRPr lang="en-US" altLang="ko-KR" b="1" spc="-70" dirty="0">
                <a:solidFill>
                  <a:srgbClr val="777777"/>
                </a:solidFill>
                <a:latin typeface="+mn-lt"/>
              </a:endParaRPr>
            </a:p>
          </p:txBody>
        </p:sp>
        <p:pic>
          <p:nvPicPr>
            <p:cNvPr id="32" name="그래픽 103">
              <a:extLst>
                <a:ext uri="{FF2B5EF4-FFF2-40B4-BE49-F238E27FC236}">
                  <a16:creationId xmlns:a16="http://schemas.microsoft.com/office/drawing/2014/main" id="{DAB32228-1407-4AEB-A149-AC6EAF632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4776576" y="3832057"/>
              <a:ext cx="625202" cy="431792"/>
            </a:xfrm>
            <a:prstGeom prst="rect">
              <a:avLst/>
            </a:prstGeom>
          </p:spPr>
        </p:pic>
        <p:pic>
          <p:nvPicPr>
            <p:cNvPr id="33" name="그래픽 104">
              <a:extLst>
                <a:ext uri="{FF2B5EF4-FFF2-40B4-BE49-F238E27FC236}">
                  <a16:creationId xmlns:a16="http://schemas.microsoft.com/office/drawing/2014/main" id="{99E4FB96-7267-459F-ACF6-54D7A6362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777089" y="3832860"/>
              <a:ext cx="580224" cy="422800"/>
            </a:xfrm>
            <a:prstGeom prst="rect">
              <a:avLst/>
            </a:prstGeom>
          </p:spPr>
        </p:pic>
        <p:pic>
          <p:nvPicPr>
            <p:cNvPr id="34" name="그래픽 105">
              <a:extLst>
                <a:ext uri="{FF2B5EF4-FFF2-40B4-BE49-F238E27FC236}">
                  <a16:creationId xmlns:a16="http://schemas.microsoft.com/office/drawing/2014/main" id="{B224BB2B-2DF8-45BF-A48D-E6A27DFF2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1790945" y="3824813"/>
              <a:ext cx="602712" cy="409302"/>
            </a:xfrm>
            <a:prstGeom prst="rect">
              <a:avLst/>
            </a:prstGeom>
          </p:spPr>
        </p:pic>
        <p:sp>
          <p:nvSpPr>
            <p:cNvPr id="35" name="Text Box 11">
              <a:extLst>
                <a:ext uri="{FF2B5EF4-FFF2-40B4-BE49-F238E27FC236}">
                  <a16:creationId xmlns:a16="http://schemas.microsoft.com/office/drawing/2014/main" id="{4166F6BA-EB78-45BE-AEDD-C138A92D63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1751" y="4773844"/>
              <a:ext cx="2016000" cy="13667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defTabSz="914400" fontAlgn="base">
                <a:defRPr sz="1000" kern="0" spc="-30">
                  <a:solidFill>
                    <a:srgbClr val="6A738E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 latinLnBrk="0">
                <a:lnSpc>
                  <a:spcPct val="110000"/>
                </a:lnSpc>
                <a:spcAft>
                  <a:spcPts val="1000"/>
                </a:spcAft>
              </a:pPr>
              <a:r>
                <a:rPr lang="ko-KR" altLang="en-US" sz="1400" b="1" spc="-70" dirty="0">
                  <a:solidFill>
                    <a:srgbClr val="00A3C4"/>
                  </a:solidFill>
                  <a:latin typeface="+mn-lt"/>
                </a:rPr>
                <a:t>차별화된</a:t>
              </a:r>
              <a:br>
                <a:rPr lang="ko-KR" altLang="en-US" sz="1400" b="1" spc="-70" dirty="0">
                  <a:solidFill>
                    <a:srgbClr val="00A3C4"/>
                  </a:solidFill>
                  <a:latin typeface="+mn-lt"/>
                </a:rPr>
              </a:br>
              <a:r>
                <a:rPr lang="ko-KR" altLang="en-US" sz="1400" b="1" spc="-70" dirty="0" err="1">
                  <a:solidFill>
                    <a:srgbClr val="00A3C4"/>
                  </a:solidFill>
                  <a:latin typeface="+mn-lt"/>
                </a:rPr>
                <a:t>엠브레인만의</a:t>
              </a:r>
              <a:r>
                <a:rPr lang="ko-KR" altLang="en-US" sz="1400" b="1" spc="-70" dirty="0">
                  <a:solidFill>
                    <a:srgbClr val="00A3C4"/>
                  </a:solidFill>
                  <a:latin typeface="+mn-lt"/>
                </a:rPr>
                <a:t> </a:t>
              </a:r>
              <a:r>
                <a:rPr lang="ko-KR" altLang="en-US" sz="1400" b="1" spc="-70" dirty="0" smtClean="0">
                  <a:solidFill>
                    <a:srgbClr val="00A3C4"/>
                  </a:solidFill>
                  <a:latin typeface="+mn-lt"/>
                </a:rPr>
                <a:t>전문조직</a:t>
              </a:r>
              <a:endParaRPr lang="ko-KR" altLang="en-US" sz="1400" b="1" spc="-70" dirty="0">
                <a:solidFill>
                  <a:srgbClr val="00A3C4"/>
                </a:solidFill>
                <a:latin typeface="+mn-lt"/>
              </a:endParaRPr>
            </a:p>
            <a:p>
              <a:pPr algn="ctr" latinLnBrk="0">
                <a:lnSpc>
                  <a:spcPct val="120000"/>
                </a:lnSpc>
                <a:spcAft>
                  <a:spcPts val="1000"/>
                </a:spcAft>
              </a:pPr>
              <a:r>
                <a:rPr lang="ko-KR" altLang="en-US" kern="1200" spc="-70" dirty="0">
                  <a:solidFill>
                    <a:srgbClr val="777777"/>
                  </a:solidFill>
                  <a:latin typeface="+mn-lt"/>
                  <a:cs typeface="+mn-cs"/>
                </a:rPr>
                <a:t>리서치 영업 본부</a:t>
              </a:r>
              <a:br>
                <a:rPr lang="ko-KR" altLang="en-US" kern="1200" spc="-70" dirty="0">
                  <a:solidFill>
                    <a:srgbClr val="777777"/>
                  </a:solidFill>
                  <a:latin typeface="+mn-lt"/>
                  <a:cs typeface="+mn-cs"/>
                </a:rPr>
              </a:br>
              <a:r>
                <a:rPr lang="ko-KR" altLang="en-US" kern="1200" spc="-70" dirty="0">
                  <a:solidFill>
                    <a:srgbClr val="777777"/>
                  </a:solidFill>
                  <a:latin typeface="+mn-lt"/>
                  <a:cs typeface="+mn-cs"/>
                </a:rPr>
                <a:t>리서치 자문 </a:t>
              </a:r>
              <a:r>
                <a:rPr lang="ko-KR" altLang="en-US" kern="1200" spc="-70" dirty="0" smtClean="0">
                  <a:solidFill>
                    <a:srgbClr val="777777"/>
                  </a:solidFill>
                  <a:latin typeface="+mn-lt"/>
                  <a:cs typeface="+mn-cs"/>
                </a:rPr>
                <a:t>조직</a:t>
              </a:r>
              <a:r>
                <a:rPr lang="en-US" altLang="ko-KR" kern="1200" spc="-70" dirty="0" smtClean="0">
                  <a:solidFill>
                    <a:srgbClr val="777777"/>
                  </a:solidFill>
                  <a:latin typeface="+mn-lt"/>
                  <a:cs typeface="+mn-cs"/>
                </a:rPr>
                <a:t/>
              </a:r>
              <a:br>
                <a:rPr lang="en-US" altLang="ko-KR" kern="1200" spc="-70" dirty="0" smtClean="0">
                  <a:solidFill>
                    <a:srgbClr val="777777"/>
                  </a:solidFill>
                  <a:latin typeface="+mn-lt"/>
                  <a:cs typeface="+mn-cs"/>
                </a:rPr>
              </a:br>
              <a:r>
                <a:rPr lang="ko-KR" altLang="en-US" kern="1200" spc="-70" dirty="0" err="1" smtClean="0">
                  <a:solidFill>
                    <a:srgbClr val="777777"/>
                  </a:solidFill>
                  <a:latin typeface="+mn-lt"/>
                  <a:cs typeface="+mn-cs"/>
                </a:rPr>
                <a:t>패널빅데이터</a:t>
              </a:r>
              <a:r>
                <a:rPr lang="ko-KR" altLang="en-US" kern="1200" spc="-70" dirty="0" smtClean="0">
                  <a:solidFill>
                    <a:srgbClr val="777777"/>
                  </a:solidFill>
                  <a:latin typeface="+mn-lt"/>
                  <a:cs typeface="+mn-cs"/>
                </a:rPr>
                <a:t> 센터</a:t>
              </a:r>
              <a:r>
                <a:rPr lang="en-US" altLang="ko-KR" kern="1200" spc="-70" dirty="0" smtClean="0">
                  <a:solidFill>
                    <a:srgbClr val="777777"/>
                  </a:solidFill>
                  <a:latin typeface="+mn-lt"/>
                  <a:cs typeface="+mn-cs"/>
                </a:rPr>
                <a:t/>
              </a:r>
              <a:br>
                <a:rPr lang="en-US" altLang="ko-KR" kern="1200" spc="-70" dirty="0" smtClean="0">
                  <a:solidFill>
                    <a:srgbClr val="777777"/>
                  </a:solidFill>
                  <a:latin typeface="+mn-lt"/>
                  <a:cs typeface="+mn-cs"/>
                </a:rPr>
              </a:br>
              <a:r>
                <a:rPr lang="ko-KR" altLang="en-US" kern="1200" spc="-70" dirty="0" err="1" smtClean="0">
                  <a:solidFill>
                    <a:srgbClr val="777777"/>
                  </a:solidFill>
                  <a:latin typeface="+mn-lt"/>
                  <a:cs typeface="+mn-cs"/>
                </a:rPr>
                <a:t>트렌드모니터</a:t>
              </a:r>
              <a:endParaRPr lang="ko-KR" altLang="en-US" kern="1200" spc="-70" dirty="0">
                <a:solidFill>
                  <a:srgbClr val="777777"/>
                </a:solidFill>
                <a:latin typeface="+mn-lt"/>
                <a:cs typeface="+mn-cs"/>
              </a:endParaRPr>
            </a:p>
          </p:txBody>
        </p:sp>
        <p:sp>
          <p:nvSpPr>
            <p:cNvPr id="36" name="Text Box 11">
              <a:extLst>
                <a:ext uri="{FF2B5EF4-FFF2-40B4-BE49-F238E27FC236}">
                  <a16:creationId xmlns:a16="http://schemas.microsoft.com/office/drawing/2014/main" id="{4166F6BA-EB78-45BE-AEDD-C138A92D63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59201" y="4773844"/>
              <a:ext cx="2016000" cy="136697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defTabSz="914400" fontAlgn="base">
                <a:defRPr sz="1000" kern="0" spc="-30">
                  <a:solidFill>
                    <a:srgbClr val="6A738E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ctr" latinLnBrk="0">
                <a:lnSpc>
                  <a:spcPct val="110000"/>
                </a:lnSpc>
                <a:spcAft>
                  <a:spcPts val="1000"/>
                </a:spcAft>
              </a:pPr>
              <a:r>
                <a:rPr lang="ko-KR" altLang="en-US" sz="1400" b="1" spc="-70" dirty="0">
                  <a:solidFill>
                    <a:srgbClr val="00A3C4"/>
                  </a:solidFill>
                  <a:latin typeface="+mn-lt"/>
                </a:rPr>
                <a:t>조사의 효율성을 </a:t>
              </a:r>
              <a:r>
                <a:rPr lang="ko-KR" altLang="en-US" sz="1400" b="1" spc="-70" dirty="0" smtClean="0">
                  <a:solidFill>
                    <a:srgbClr val="00A3C4"/>
                  </a:solidFill>
                  <a:latin typeface="+mn-lt"/>
                </a:rPr>
                <a:t>더하는</a:t>
              </a:r>
              <a:r>
                <a:rPr lang="ko-KR" altLang="en-US" sz="1400" b="1" spc="-70" dirty="0">
                  <a:solidFill>
                    <a:srgbClr val="00A3C4"/>
                  </a:solidFill>
                  <a:latin typeface="+mn-lt"/>
                </a:rPr>
                <a:t/>
              </a:r>
              <a:br>
                <a:rPr lang="ko-KR" altLang="en-US" sz="1400" b="1" spc="-70" dirty="0">
                  <a:solidFill>
                    <a:srgbClr val="00A3C4"/>
                  </a:solidFill>
                  <a:latin typeface="+mn-lt"/>
                </a:rPr>
              </a:br>
              <a:r>
                <a:rPr lang="ko-KR" altLang="en-US" sz="1400" b="1" spc="-70" dirty="0">
                  <a:solidFill>
                    <a:srgbClr val="00A3C4"/>
                  </a:solidFill>
                  <a:latin typeface="+mn-lt"/>
                </a:rPr>
                <a:t>자동화 조사 </a:t>
              </a:r>
              <a:r>
                <a:rPr lang="ko-KR" altLang="en-US" sz="1400" b="1" spc="-70" dirty="0" smtClean="0">
                  <a:solidFill>
                    <a:srgbClr val="00A3C4"/>
                  </a:solidFill>
                  <a:latin typeface="+mn-lt"/>
                </a:rPr>
                <a:t>시스템</a:t>
              </a:r>
              <a:endParaRPr lang="en-US" altLang="ko-KR" sz="1400" b="1" spc="-70" dirty="0" smtClean="0">
                <a:solidFill>
                  <a:srgbClr val="00A3C4"/>
                </a:solidFill>
                <a:latin typeface="+mn-lt"/>
              </a:endParaRPr>
            </a:p>
            <a:p>
              <a:pPr algn="ctr" latinLnBrk="0">
                <a:lnSpc>
                  <a:spcPct val="120000"/>
                </a:lnSpc>
                <a:spcAft>
                  <a:spcPts val="1000"/>
                </a:spcAft>
              </a:pPr>
              <a:r>
                <a:rPr lang="en-US" altLang="ko-KR" kern="1200" spc="0" dirty="0" smtClean="0">
                  <a:solidFill>
                    <a:srgbClr val="777777"/>
                  </a:solidFill>
                  <a:latin typeface="+mn-lt"/>
                  <a:cs typeface="+mn-cs"/>
                </a:rPr>
                <a:t>ISAS/FMS</a:t>
              </a:r>
              <a:br>
                <a:rPr lang="en-US" altLang="ko-KR" kern="1200" spc="0" dirty="0" smtClean="0">
                  <a:solidFill>
                    <a:srgbClr val="777777"/>
                  </a:solidFill>
                  <a:latin typeface="+mn-lt"/>
                  <a:cs typeface="+mn-cs"/>
                </a:rPr>
              </a:br>
              <a:r>
                <a:rPr lang="en-US" altLang="ko-KR" kern="1200" spc="0" dirty="0" smtClean="0">
                  <a:solidFill>
                    <a:srgbClr val="777777"/>
                  </a:solidFill>
                  <a:latin typeface="+mn-lt"/>
                  <a:cs typeface="+mn-cs"/>
                </a:rPr>
                <a:t>Q-Bank</a:t>
              </a:r>
              <a:br>
                <a:rPr lang="en-US" altLang="ko-KR" kern="1200" spc="0" dirty="0" smtClean="0">
                  <a:solidFill>
                    <a:srgbClr val="777777"/>
                  </a:solidFill>
                  <a:latin typeface="+mn-lt"/>
                  <a:cs typeface="+mn-cs"/>
                </a:rPr>
              </a:br>
              <a:r>
                <a:rPr lang="en-US" altLang="ko-KR" kern="1200" spc="0" dirty="0" smtClean="0">
                  <a:solidFill>
                    <a:srgbClr val="777777"/>
                  </a:solidFill>
                  <a:latin typeface="+mn-lt"/>
                  <a:cs typeface="+mn-cs"/>
                </a:rPr>
                <a:t>RPA Reporting</a:t>
              </a:r>
              <a:br>
                <a:rPr lang="en-US" altLang="ko-KR" kern="1200" spc="0" dirty="0" smtClean="0">
                  <a:solidFill>
                    <a:srgbClr val="777777"/>
                  </a:solidFill>
                  <a:latin typeface="+mn-lt"/>
                  <a:cs typeface="+mn-cs"/>
                </a:rPr>
              </a:br>
              <a:r>
                <a:rPr lang="en-US" altLang="ko-KR" kern="1200" spc="0" dirty="0" smtClean="0">
                  <a:solidFill>
                    <a:srgbClr val="777777"/>
                  </a:solidFill>
                  <a:latin typeface="+mn-lt"/>
                  <a:cs typeface="+mn-cs"/>
                </a:rPr>
                <a:t>Smart </a:t>
              </a:r>
              <a:r>
                <a:rPr lang="en-US" altLang="ko-KR" kern="1200" spc="0" dirty="0">
                  <a:solidFill>
                    <a:srgbClr val="777777"/>
                  </a:solidFill>
                  <a:latin typeface="+mn-lt"/>
                  <a:cs typeface="+mn-cs"/>
                </a:rPr>
                <a:t>Coding/Gang/Report</a:t>
              </a:r>
            </a:p>
          </p:txBody>
        </p:sp>
      </p:grpSp>
      <p:sp>
        <p:nvSpPr>
          <p:cNvPr id="5" name="텍스트 개체 틀 4"/>
          <p:cNvSpPr>
            <a:spLocks noGrp="1"/>
          </p:cNvSpPr>
          <p:nvPr>
            <p:ph type="body" sz="quarter" idx="11"/>
          </p:nvPr>
        </p:nvSpPr>
        <p:spPr>
          <a:xfrm>
            <a:off x="5137377" y="332656"/>
            <a:ext cx="4515339" cy="646331"/>
          </a:xfrm>
        </p:spPr>
        <p:txBody>
          <a:bodyPr/>
          <a:lstStyle/>
          <a:p>
            <a:r>
              <a:rPr lang="ko-KR" altLang="en-US" dirty="0"/>
              <a:t>핵심 </a:t>
            </a:r>
            <a:r>
              <a:rPr lang="ko-KR" altLang="en-US" dirty="0" smtClean="0"/>
              <a:t>역량은</a:t>
            </a:r>
            <a:r>
              <a:rPr lang="en-US" altLang="ko-KR" dirty="0"/>
              <a:t/>
            </a:r>
            <a:br>
              <a:rPr lang="en-US" altLang="ko-KR" dirty="0"/>
            </a:br>
            <a:r>
              <a:rPr lang="ko-KR" altLang="en-US" dirty="0" smtClean="0"/>
              <a:t>조사패널</a:t>
            </a:r>
            <a:r>
              <a:rPr lang="en-US" altLang="ko-KR" dirty="0"/>
              <a:t>, </a:t>
            </a:r>
            <a:r>
              <a:rPr lang="ko-KR" altLang="en-US" dirty="0"/>
              <a:t>전문조직</a:t>
            </a:r>
            <a:r>
              <a:rPr lang="en-US" altLang="ko-KR" dirty="0"/>
              <a:t>, </a:t>
            </a:r>
            <a:r>
              <a:rPr lang="ko-KR" altLang="en-US" dirty="0"/>
              <a:t>자동화 시스템입니다</a:t>
            </a:r>
          </a:p>
        </p:txBody>
      </p:sp>
    </p:spTree>
    <p:extLst>
      <p:ext uri="{BB962C8B-B14F-4D97-AF65-F5344CB8AC3E}">
        <p14:creationId xmlns:p14="http://schemas.microsoft.com/office/powerpoint/2010/main" val="381561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560512" y="332656"/>
            <a:ext cx="1267976" cy="300788"/>
          </a:xfrm>
        </p:spPr>
        <p:txBody>
          <a:bodyPr/>
          <a:lstStyle/>
          <a:p>
            <a:r>
              <a:rPr lang="en-US" altLang="ko-KR" dirty="0"/>
              <a:t>Panel Size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/>
          </p:nvPr>
        </p:nvSpPr>
        <p:spPr>
          <a:xfrm>
            <a:off x="6163620" y="332656"/>
            <a:ext cx="3489096" cy="969496"/>
          </a:xfrm>
        </p:spPr>
        <p:txBody>
          <a:bodyPr/>
          <a:lstStyle/>
          <a:p>
            <a:r>
              <a:rPr lang="ko-KR" altLang="en-US" dirty="0"/>
              <a:t>국내 </a:t>
            </a:r>
            <a:r>
              <a:rPr lang="en-US" altLang="ko-KR" dirty="0" smtClean="0"/>
              <a:t>No.1 </a:t>
            </a:r>
            <a:r>
              <a:rPr lang="ko-KR" altLang="en-US" dirty="0" smtClean="0"/>
              <a:t>온라인 </a:t>
            </a:r>
            <a:r>
              <a:rPr lang="ko-KR" altLang="en-US" dirty="0"/>
              <a:t>리서치 </a:t>
            </a:r>
            <a:r>
              <a:rPr lang="ko-KR" altLang="en-US" dirty="0" smtClean="0"/>
              <a:t>기업의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토대가 되는 대규모 조사패널을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보유하고 </a:t>
            </a:r>
            <a:r>
              <a:rPr lang="ko-KR" altLang="en-US" dirty="0"/>
              <a:t>있습니다</a:t>
            </a:r>
          </a:p>
        </p:txBody>
      </p:sp>
      <p:sp>
        <p:nvSpPr>
          <p:cNvPr id="90" name="직사각형 89">
            <a:extLst>
              <a:ext uri="{FF2B5EF4-FFF2-40B4-BE49-F238E27FC236}">
                <a16:creationId xmlns:a16="http://schemas.microsoft.com/office/drawing/2014/main" id="{AE0D42C3-8A9D-4FE3-AC3A-51A93EAA50EF}"/>
              </a:ext>
            </a:extLst>
          </p:cNvPr>
          <p:cNvSpPr/>
          <p:nvPr/>
        </p:nvSpPr>
        <p:spPr>
          <a:xfrm>
            <a:off x="632520" y="1607836"/>
            <a:ext cx="2364750" cy="2585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fontAlgn="base" latinLnBrk="0">
              <a:lnSpc>
                <a:spcPct val="120000"/>
              </a:lnSpc>
              <a:tabLst>
                <a:tab pos="452438" algn="l"/>
                <a:tab pos="627063" algn="l"/>
              </a:tabLst>
            </a:pPr>
            <a:r>
              <a:rPr lang="ko-KR" altLang="en-US" sz="1400" b="1" spc="-70" dirty="0">
                <a:solidFill>
                  <a:srgbClr val="00A3C4"/>
                </a:solidFill>
                <a:cs typeface="Arial" panose="020B0604020202020204" pitchFamily="34" charset="0"/>
              </a:rPr>
              <a:t>대표성을 갖춘 </a:t>
            </a:r>
            <a:r>
              <a:rPr lang="en-US" altLang="ko-KR" sz="1400" b="1" spc="-70" dirty="0" smtClean="0">
                <a:solidFill>
                  <a:srgbClr val="00A3C4"/>
                </a:solidFill>
                <a:cs typeface="Arial" panose="020B0604020202020204" pitchFamily="34" charset="0"/>
              </a:rPr>
              <a:t>150</a:t>
            </a:r>
            <a:r>
              <a:rPr lang="ko-KR" altLang="en-US" sz="1400" b="1" spc="-70" dirty="0" smtClean="0">
                <a:solidFill>
                  <a:srgbClr val="00A3C4"/>
                </a:solidFill>
                <a:cs typeface="Arial" panose="020B0604020202020204" pitchFamily="34" charset="0"/>
              </a:rPr>
              <a:t>만</a:t>
            </a:r>
            <a:r>
              <a:rPr lang="en-US" altLang="ko-KR" sz="1400" b="1" spc="-70" dirty="0" smtClean="0">
                <a:solidFill>
                  <a:srgbClr val="00A3C4"/>
                </a:solidFill>
                <a:cs typeface="Arial" panose="020B0604020202020204" pitchFamily="34" charset="0"/>
              </a:rPr>
              <a:t>+</a:t>
            </a:r>
            <a:r>
              <a:rPr lang="ko-KR" altLang="en-US" sz="1400" b="1" spc="-70" dirty="0" smtClean="0">
                <a:solidFill>
                  <a:srgbClr val="00A3C4"/>
                </a:solidFill>
                <a:cs typeface="Arial" panose="020B0604020202020204" pitchFamily="34" charset="0"/>
              </a:rPr>
              <a:t> 조사패널</a:t>
            </a:r>
            <a:endParaRPr lang="en-US" altLang="ko-KR" sz="1400" b="1" spc="-70" dirty="0">
              <a:solidFill>
                <a:srgbClr val="00A3C4"/>
              </a:solidFill>
              <a:cs typeface="Arial" panose="020B0604020202020204" pitchFamily="34" charset="0"/>
            </a:endParaRPr>
          </a:p>
        </p:txBody>
      </p:sp>
      <p:sp>
        <p:nvSpPr>
          <p:cNvPr id="144" name="직사각형 143">
            <a:extLst>
              <a:ext uri="{FF2B5EF4-FFF2-40B4-BE49-F238E27FC236}">
                <a16:creationId xmlns:a16="http://schemas.microsoft.com/office/drawing/2014/main" id="{ADBE0F6B-48D6-42E6-9B34-2EBF2407A240}"/>
              </a:ext>
            </a:extLst>
          </p:cNvPr>
          <p:cNvSpPr/>
          <p:nvPr/>
        </p:nvSpPr>
        <p:spPr>
          <a:xfrm>
            <a:off x="4327400" y="5585274"/>
            <a:ext cx="652743" cy="15234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 defTabSz="914400" fontAlgn="base" latinLnBrk="0">
              <a:lnSpc>
                <a:spcPct val="110000"/>
              </a:lnSpc>
              <a:tabLst>
                <a:tab pos="452438" algn="l"/>
                <a:tab pos="627063" algn="l"/>
              </a:tabLst>
            </a:pPr>
            <a:r>
              <a:rPr lang="en-US" altLang="ko-KR" sz="900" dirty="0" smtClean="0">
                <a:solidFill>
                  <a:srgbClr val="777777"/>
                </a:solidFill>
                <a:cs typeface="Arial" panose="020B0604020202020204" pitchFamily="34" charset="0"/>
              </a:rPr>
              <a:t>2022.01</a:t>
            </a:r>
            <a:r>
              <a:rPr lang="en-US" altLang="ko-KR" sz="900" spc="-70" dirty="0" smtClean="0">
                <a:solidFill>
                  <a:srgbClr val="777777"/>
                </a:solidFill>
                <a:cs typeface="Arial" panose="020B0604020202020204" pitchFamily="34" charset="0"/>
              </a:rPr>
              <a:t> </a:t>
            </a:r>
            <a:r>
              <a:rPr lang="ko-KR" altLang="en-US" sz="900" spc="-70" dirty="0">
                <a:solidFill>
                  <a:srgbClr val="777777"/>
                </a:solidFill>
                <a:cs typeface="Arial" panose="020B0604020202020204" pitchFamily="34" charset="0"/>
              </a:rPr>
              <a:t>기준</a:t>
            </a:r>
            <a:endParaRPr lang="en-US" altLang="ko-KR" sz="900" spc="-70" dirty="0">
              <a:solidFill>
                <a:srgbClr val="777777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46" name="표 145">
            <a:extLst>
              <a:ext uri="{FF2B5EF4-FFF2-40B4-BE49-F238E27FC236}">
                <a16:creationId xmlns:a16="http://schemas.microsoft.com/office/drawing/2014/main" id="{30615A9F-BC38-4665-9DC7-0D2A617F7F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857835"/>
              </p:ext>
            </p:extLst>
          </p:nvPr>
        </p:nvGraphicFramePr>
        <p:xfrm>
          <a:off x="947740" y="2367125"/>
          <a:ext cx="4032403" cy="31811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1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18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altLang="en-US" sz="1000" b="0" i="0" u="none" strike="noStrike" spc="-70" baseline="0" dirty="0">
                        <a:solidFill>
                          <a:srgbClr val="00A3C4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2438" algn="l"/>
                          <a:tab pos="627063" algn="l"/>
                        </a:tabLst>
                      </a:pPr>
                      <a:r>
                        <a:rPr lang="ko-KR" altLang="en-US" sz="1000" b="0" spc="-70" baseline="0" dirty="0" err="1">
                          <a:solidFill>
                            <a:srgbClr val="00A3C4"/>
                          </a:solidFill>
                          <a:latin typeface="+mn-lt"/>
                          <a:ea typeface="+mn-ea"/>
                        </a:rPr>
                        <a:t>마크로밀</a:t>
                      </a:r>
                      <a:r>
                        <a:rPr lang="ko-KR" altLang="en-US" sz="1000" b="0" spc="-70" baseline="0" dirty="0">
                          <a:solidFill>
                            <a:srgbClr val="00A3C4"/>
                          </a:solidFill>
                          <a:latin typeface="+mn-lt"/>
                          <a:ea typeface="+mn-ea"/>
                        </a:rPr>
                        <a:t> </a:t>
                      </a:r>
                      <a:r>
                        <a:rPr lang="ko-KR" altLang="en-US" sz="1000" b="0" spc="-70" baseline="0" dirty="0" err="1">
                          <a:solidFill>
                            <a:srgbClr val="00A3C4"/>
                          </a:solidFill>
                          <a:latin typeface="+mn-lt"/>
                          <a:ea typeface="+mn-ea"/>
                        </a:rPr>
                        <a:t>엠브레인</a:t>
                      </a:r>
                      <a:r>
                        <a:rPr lang="ko-KR" altLang="en-US" sz="1000" b="0" spc="-70" baseline="0" dirty="0">
                          <a:solidFill>
                            <a:srgbClr val="00A3C4"/>
                          </a:solidFill>
                          <a:latin typeface="+mn-lt"/>
                          <a:ea typeface="+mn-ea"/>
                        </a:rPr>
                        <a:t> </a:t>
                      </a:r>
                      <a:endParaRPr lang="en-US" altLang="ko-KR" sz="1000" b="0" spc="-70" baseline="0" dirty="0">
                        <a:solidFill>
                          <a:srgbClr val="00A3C4"/>
                        </a:solidFill>
                        <a:latin typeface="+mn-lt"/>
                        <a:ea typeface="+mn-ea"/>
                      </a:endParaRPr>
                    </a:p>
                    <a:p>
                      <a:pPr algn="ctr" fontAlgn="base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2438" algn="l"/>
                          <a:tab pos="627063" algn="l"/>
                        </a:tabLst>
                      </a:pPr>
                      <a:r>
                        <a:rPr lang="ko-KR" altLang="en-US" sz="1000" b="0" spc="-70" baseline="0" dirty="0" smtClean="0">
                          <a:solidFill>
                            <a:srgbClr val="00A3C4"/>
                          </a:solidFill>
                          <a:latin typeface="+mn-lt"/>
                          <a:ea typeface="+mn-ea"/>
                        </a:rPr>
                        <a:t>조사패널 </a:t>
                      </a:r>
                      <a:r>
                        <a:rPr lang="ko-KR" altLang="en-US" sz="1000" b="0" spc="-70" baseline="0" dirty="0">
                          <a:solidFill>
                            <a:srgbClr val="00A3C4"/>
                          </a:solidFill>
                          <a:latin typeface="+mn-lt"/>
                          <a:ea typeface="+mn-ea"/>
                        </a:rPr>
                        <a:t>현황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spc="-70" baseline="0" dirty="0">
                          <a:solidFill>
                            <a:srgbClr val="00A3C4"/>
                          </a:solidFill>
                          <a:effectLst/>
                          <a:latin typeface="+mn-lt"/>
                          <a:ea typeface="+mn-ea"/>
                        </a:rPr>
                        <a:t>통계청 인구 추계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018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spc="-70" baseline="0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남성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spc="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44%</a:t>
                      </a:r>
                      <a:endParaRPr lang="en-US" altLang="ko-KR" sz="1000" b="0" i="0" u="none" strike="noStrike" spc="0" baseline="0" dirty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spc="0" baseline="0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52%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018"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kern="1200" spc="-70" baseline="0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여성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kern="1200" spc="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56%</a:t>
                      </a:r>
                      <a:endParaRPr lang="en-US" altLang="ko-KR" sz="1000" b="0" i="0" u="none" strike="noStrike" kern="1200" spc="0" baseline="0" dirty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kern="1200" spc="0" baseline="0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48%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018"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kern="1200" spc="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14~19</a:t>
                      </a:r>
                      <a:r>
                        <a:rPr lang="ko-KR" altLang="en-US" sz="1000" b="0" i="0" u="none" strike="noStrike" kern="1200" spc="-7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세</a:t>
                      </a:r>
                      <a:endParaRPr lang="ko-KR" altLang="en-US" sz="1000" b="0" i="0" u="none" strike="noStrike" kern="1200" spc="-70" baseline="0" dirty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kern="1200" spc="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16%</a:t>
                      </a:r>
                      <a:endParaRPr lang="en-US" altLang="ko-KR" sz="1000" b="0" i="0" u="none" strike="noStrike" kern="1200" spc="0" baseline="0" dirty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kern="1200" spc="0" baseline="0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9%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018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spc="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20~29</a:t>
                      </a:r>
                      <a:r>
                        <a:rPr lang="ko-KR" altLang="en-US" sz="1000" b="0" i="0" u="none" strike="noStrike" spc="-7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세</a:t>
                      </a:r>
                      <a:endParaRPr lang="ko-KR" altLang="en-US" sz="1000" b="0" i="0" u="none" strike="noStrike" spc="-70" baseline="0" dirty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spc="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32%</a:t>
                      </a:r>
                      <a:endParaRPr lang="en-US" altLang="ko-KR" sz="1000" b="0" i="0" u="none" strike="noStrike" spc="0" baseline="0" dirty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spc="0" baseline="0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20%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018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spc="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30~39</a:t>
                      </a:r>
                      <a:r>
                        <a:rPr lang="ko-KR" altLang="en-US" sz="1000" b="0" i="0" u="none" strike="noStrike" spc="-7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세</a:t>
                      </a:r>
                      <a:endParaRPr lang="ko-KR" altLang="en-US" sz="1000" b="0" i="0" u="none" strike="noStrike" spc="-70" baseline="0" dirty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spc="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27%</a:t>
                      </a:r>
                      <a:endParaRPr lang="en-US" altLang="ko-KR" sz="1000" b="0" i="0" u="none" strike="noStrike" spc="0" baseline="0" dirty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spc="0" baseline="0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21%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7018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spc="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40~49</a:t>
                      </a:r>
                      <a:r>
                        <a:rPr lang="ko-KR" altLang="en-US" sz="1000" b="0" i="0" u="none" strike="noStrike" spc="-7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세</a:t>
                      </a:r>
                      <a:endParaRPr lang="ko-KR" altLang="en-US" sz="1000" b="0" i="0" u="none" strike="noStrike" spc="-70" baseline="0" dirty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spc="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16%</a:t>
                      </a:r>
                      <a:endParaRPr lang="en-US" altLang="ko-KR" sz="1000" b="0" i="0" u="none" strike="noStrike" spc="0" baseline="0" dirty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spc="0" baseline="0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25%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7018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spc="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50~59</a:t>
                      </a:r>
                      <a:r>
                        <a:rPr lang="ko-KR" altLang="en-US" sz="1000" b="0" i="0" u="none" strike="noStrike" spc="-7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세</a:t>
                      </a:r>
                      <a:endParaRPr lang="ko-KR" altLang="en-US" sz="1000" b="0" i="0" u="none" strike="noStrike" spc="-70" baseline="0" dirty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spc="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9%</a:t>
                      </a:r>
                      <a:endParaRPr lang="en-US" altLang="ko-KR" sz="1000" b="0" i="0" u="none" strike="noStrike" spc="0" baseline="0" dirty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spc="0" baseline="0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25%</a:t>
                      </a: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47" name="그룹 146"/>
          <p:cNvGrpSpPr/>
          <p:nvPr/>
        </p:nvGrpSpPr>
        <p:grpSpPr>
          <a:xfrm>
            <a:off x="5457055" y="2168860"/>
            <a:ext cx="3680693" cy="4076986"/>
            <a:chOff x="5423207" y="2123571"/>
            <a:chExt cx="3842584" cy="4256307"/>
          </a:xfrm>
        </p:grpSpPr>
        <p:sp>
          <p:nvSpPr>
            <p:cNvPr id="148" name="타원 147">
              <a:extLst>
                <a:ext uri="{FF2B5EF4-FFF2-40B4-BE49-F238E27FC236}">
                  <a16:creationId xmlns:a16="http://schemas.microsoft.com/office/drawing/2014/main" id="{F6C72061-E2C5-4986-BB6F-0B902C5D4F87}"/>
                </a:ext>
              </a:extLst>
            </p:cNvPr>
            <p:cNvSpPr/>
            <p:nvPr/>
          </p:nvSpPr>
          <p:spPr>
            <a:xfrm>
              <a:off x="6584017" y="4695892"/>
              <a:ext cx="316830" cy="219841"/>
            </a:xfrm>
            <a:prstGeom prst="ellipse">
              <a:avLst/>
            </a:prstGeom>
            <a:solidFill>
              <a:srgbClr val="C5DCE5"/>
            </a:solidFill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 latinLnBrk="0"/>
              <a:endParaRPr lang="ko-KR" altLang="en-US" spc="-7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9" name="Freeform 9">
              <a:extLst>
                <a:ext uri="{FF2B5EF4-FFF2-40B4-BE49-F238E27FC236}">
                  <a16:creationId xmlns:a16="http://schemas.microsoft.com/office/drawing/2014/main" id="{2A83DFA2-B094-419E-8500-3248AEBFE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047" y="4727329"/>
              <a:ext cx="220083" cy="154386"/>
            </a:xfrm>
            <a:custGeom>
              <a:avLst/>
              <a:gdLst/>
              <a:ahLst/>
              <a:cxnLst>
                <a:cxn ang="0">
                  <a:pos x="500" y="64"/>
                </a:cxn>
                <a:cxn ang="0">
                  <a:pos x="466" y="21"/>
                </a:cxn>
                <a:cxn ang="0">
                  <a:pos x="433" y="5"/>
                </a:cxn>
                <a:cxn ang="0">
                  <a:pos x="389" y="3"/>
                </a:cxn>
                <a:cxn ang="0">
                  <a:pos x="345" y="21"/>
                </a:cxn>
                <a:cxn ang="0">
                  <a:pos x="309" y="39"/>
                </a:cxn>
                <a:cxn ang="0">
                  <a:pos x="273" y="77"/>
                </a:cxn>
                <a:cxn ang="0">
                  <a:pos x="247" y="80"/>
                </a:cxn>
                <a:cxn ang="0">
                  <a:pos x="209" y="67"/>
                </a:cxn>
                <a:cxn ang="0">
                  <a:pos x="182" y="41"/>
                </a:cxn>
                <a:cxn ang="0">
                  <a:pos x="170" y="2"/>
                </a:cxn>
                <a:cxn ang="0">
                  <a:pos x="132" y="0"/>
                </a:cxn>
                <a:cxn ang="0">
                  <a:pos x="94" y="97"/>
                </a:cxn>
                <a:cxn ang="0">
                  <a:pos x="52" y="94"/>
                </a:cxn>
                <a:cxn ang="0">
                  <a:pos x="21" y="133"/>
                </a:cxn>
                <a:cxn ang="0">
                  <a:pos x="0" y="218"/>
                </a:cxn>
                <a:cxn ang="0">
                  <a:pos x="8" y="293"/>
                </a:cxn>
                <a:cxn ang="0">
                  <a:pos x="139" y="312"/>
                </a:cxn>
                <a:cxn ang="0">
                  <a:pos x="170" y="352"/>
                </a:cxn>
                <a:cxn ang="0">
                  <a:pos x="205" y="421"/>
                </a:cxn>
                <a:cxn ang="0">
                  <a:pos x="273" y="421"/>
                </a:cxn>
                <a:cxn ang="0">
                  <a:pos x="335" y="385"/>
                </a:cxn>
                <a:cxn ang="0">
                  <a:pos x="404" y="385"/>
                </a:cxn>
                <a:cxn ang="0">
                  <a:pos x="430" y="367"/>
                </a:cxn>
                <a:cxn ang="0">
                  <a:pos x="486" y="377"/>
                </a:cxn>
                <a:cxn ang="0">
                  <a:pos x="548" y="335"/>
                </a:cxn>
                <a:cxn ang="0">
                  <a:pos x="573" y="302"/>
                </a:cxn>
                <a:cxn ang="0">
                  <a:pos x="587" y="271"/>
                </a:cxn>
                <a:cxn ang="0">
                  <a:pos x="588" y="225"/>
                </a:cxn>
                <a:cxn ang="0">
                  <a:pos x="604" y="192"/>
                </a:cxn>
                <a:cxn ang="0">
                  <a:pos x="604" y="168"/>
                </a:cxn>
                <a:cxn ang="0">
                  <a:pos x="567" y="150"/>
                </a:cxn>
              </a:cxnLst>
              <a:rect l="0" t="0" r="r" b="b"/>
              <a:pathLst>
                <a:path w="604" h="421">
                  <a:moveTo>
                    <a:pt x="500" y="64"/>
                  </a:moveTo>
                  <a:lnTo>
                    <a:pt x="466" y="21"/>
                  </a:lnTo>
                  <a:lnTo>
                    <a:pt x="433" y="5"/>
                  </a:lnTo>
                  <a:lnTo>
                    <a:pt x="389" y="3"/>
                  </a:lnTo>
                  <a:lnTo>
                    <a:pt x="345" y="21"/>
                  </a:lnTo>
                  <a:lnTo>
                    <a:pt x="309" y="39"/>
                  </a:lnTo>
                  <a:lnTo>
                    <a:pt x="273" y="77"/>
                  </a:lnTo>
                  <a:lnTo>
                    <a:pt x="247" y="80"/>
                  </a:lnTo>
                  <a:lnTo>
                    <a:pt x="209" y="67"/>
                  </a:lnTo>
                  <a:lnTo>
                    <a:pt x="182" y="41"/>
                  </a:lnTo>
                  <a:lnTo>
                    <a:pt x="170" y="2"/>
                  </a:lnTo>
                  <a:lnTo>
                    <a:pt x="132" y="0"/>
                  </a:lnTo>
                  <a:lnTo>
                    <a:pt x="94" y="97"/>
                  </a:lnTo>
                  <a:lnTo>
                    <a:pt x="52" y="94"/>
                  </a:lnTo>
                  <a:lnTo>
                    <a:pt x="21" y="133"/>
                  </a:lnTo>
                  <a:lnTo>
                    <a:pt x="0" y="218"/>
                  </a:lnTo>
                  <a:lnTo>
                    <a:pt x="8" y="293"/>
                  </a:lnTo>
                  <a:lnTo>
                    <a:pt x="139" y="312"/>
                  </a:lnTo>
                  <a:lnTo>
                    <a:pt x="170" y="352"/>
                  </a:lnTo>
                  <a:lnTo>
                    <a:pt x="205" y="421"/>
                  </a:lnTo>
                  <a:lnTo>
                    <a:pt x="273" y="421"/>
                  </a:lnTo>
                  <a:lnTo>
                    <a:pt x="335" y="385"/>
                  </a:lnTo>
                  <a:lnTo>
                    <a:pt x="404" y="385"/>
                  </a:lnTo>
                  <a:lnTo>
                    <a:pt x="430" y="367"/>
                  </a:lnTo>
                  <a:lnTo>
                    <a:pt x="486" y="377"/>
                  </a:lnTo>
                  <a:lnTo>
                    <a:pt x="548" y="335"/>
                  </a:lnTo>
                  <a:lnTo>
                    <a:pt x="573" y="302"/>
                  </a:lnTo>
                  <a:lnTo>
                    <a:pt x="587" y="271"/>
                  </a:lnTo>
                  <a:lnTo>
                    <a:pt x="588" y="225"/>
                  </a:lnTo>
                  <a:lnTo>
                    <a:pt x="604" y="192"/>
                  </a:lnTo>
                  <a:lnTo>
                    <a:pt x="604" y="168"/>
                  </a:lnTo>
                  <a:lnTo>
                    <a:pt x="567" y="150"/>
                  </a:lnTo>
                </a:path>
              </a:pathLst>
            </a:custGeom>
            <a:solidFill>
              <a:srgbClr val="C5DCE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 latinLnBrk="0"/>
              <a:endParaRPr lang="ko-KR" altLang="en-US" spc="-70">
                <a:cs typeface="Arial" panose="020B0604020202020204" pitchFamily="34" charset="0"/>
              </a:endParaRPr>
            </a:p>
          </p:txBody>
        </p:sp>
        <p:grpSp>
          <p:nvGrpSpPr>
            <p:cNvPr id="150" name="그룹 149"/>
            <p:cNvGrpSpPr/>
            <p:nvPr/>
          </p:nvGrpSpPr>
          <p:grpSpPr>
            <a:xfrm>
              <a:off x="5818794" y="2123571"/>
              <a:ext cx="3440292" cy="4142143"/>
              <a:chOff x="5818794" y="2123571"/>
              <a:chExt cx="3440292" cy="4142143"/>
            </a:xfrm>
          </p:grpSpPr>
          <p:sp>
            <p:nvSpPr>
              <p:cNvPr id="184" name="Freeform 5">
                <a:extLst>
                  <a:ext uri="{FF2B5EF4-FFF2-40B4-BE49-F238E27FC236}">
                    <a16:creationId xmlns:a16="http://schemas.microsoft.com/office/drawing/2014/main" id="{5153F8DA-546F-41DC-A116-081FBEF7A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2554" y="2853893"/>
                <a:ext cx="252930" cy="202563"/>
              </a:xfrm>
              <a:custGeom>
                <a:avLst/>
                <a:gdLst/>
                <a:ahLst/>
                <a:cxnLst>
                  <a:cxn ang="0">
                    <a:pos x="10" y="297"/>
                  </a:cxn>
                  <a:cxn ang="0">
                    <a:pos x="79" y="365"/>
                  </a:cxn>
                  <a:cxn ang="0">
                    <a:pos x="86" y="406"/>
                  </a:cxn>
                  <a:cxn ang="0">
                    <a:pos x="102" y="473"/>
                  </a:cxn>
                  <a:cxn ang="0">
                    <a:pos x="157" y="448"/>
                  </a:cxn>
                  <a:cxn ang="0">
                    <a:pos x="212" y="553"/>
                  </a:cxn>
                  <a:cxn ang="0">
                    <a:pos x="266" y="549"/>
                  </a:cxn>
                  <a:cxn ang="0">
                    <a:pos x="385" y="506"/>
                  </a:cxn>
                  <a:cxn ang="0">
                    <a:pos x="441" y="530"/>
                  </a:cxn>
                  <a:cxn ang="0">
                    <a:pos x="519" y="516"/>
                  </a:cxn>
                  <a:cxn ang="0">
                    <a:pos x="602" y="483"/>
                  </a:cxn>
                  <a:cxn ang="0">
                    <a:pos x="602" y="461"/>
                  </a:cxn>
                  <a:cxn ang="0">
                    <a:pos x="625" y="455"/>
                  </a:cxn>
                  <a:cxn ang="0">
                    <a:pos x="648" y="415"/>
                  </a:cxn>
                  <a:cxn ang="0">
                    <a:pos x="634" y="360"/>
                  </a:cxn>
                  <a:cxn ang="0">
                    <a:pos x="683" y="332"/>
                  </a:cxn>
                  <a:cxn ang="0">
                    <a:pos x="680" y="278"/>
                  </a:cxn>
                  <a:cxn ang="0">
                    <a:pos x="644" y="272"/>
                  </a:cxn>
                  <a:cxn ang="0">
                    <a:pos x="579" y="297"/>
                  </a:cxn>
                  <a:cxn ang="0">
                    <a:pos x="550" y="290"/>
                  </a:cxn>
                  <a:cxn ang="0">
                    <a:pos x="576" y="193"/>
                  </a:cxn>
                  <a:cxn ang="0">
                    <a:pos x="555" y="128"/>
                  </a:cxn>
                  <a:cxn ang="0">
                    <a:pos x="537" y="26"/>
                  </a:cxn>
                  <a:cxn ang="0">
                    <a:pos x="500" y="3"/>
                  </a:cxn>
                  <a:cxn ang="0">
                    <a:pos x="409" y="0"/>
                  </a:cxn>
                  <a:cxn ang="0">
                    <a:pos x="370" y="27"/>
                  </a:cxn>
                  <a:cxn ang="0">
                    <a:pos x="361" y="58"/>
                  </a:cxn>
                  <a:cxn ang="0">
                    <a:pos x="340" y="131"/>
                  </a:cxn>
                  <a:cxn ang="0">
                    <a:pos x="227" y="153"/>
                  </a:cxn>
                  <a:cxn ang="0">
                    <a:pos x="209" y="228"/>
                  </a:cxn>
                  <a:cxn ang="0">
                    <a:pos x="132" y="262"/>
                  </a:cxn>
                  <a:cxn ang="0">
                    <a:pos x="65" y="212"/>
                  </a:cxn>
                  <a:cxn ang="0">
                    <a:pos x="23" y="249"/>
                  </a:cxn>
                  <a:cxn ang="0">
                    <a:pos x="0" y="290"/>
                  </a:cxn>
                </a:cxnLst>
                <a:rect l="0" t="0" r="r" b="b"/>
                <a:pathLst>
                  <a:path w="692" h="553">
                    <a:moveTo>
                      <a:pt x="0" y="290"/>
                    </a:moveTo>
                    <a:lnTo>
                      <a:pt x="10" y="297"/>
                    </a:lnTo>
                    <a:lnTo>
                      <a:pt x="10" y="297"/>
                    </a:lnTo>
                    <a:lnTo>
                      <a:pt x="79" y="365"/>
                    </a:lnTo>
                    <a:lnTo>
                      <a:pt x="76" y="398"/>
                    </a:lnTo>
                    <a:lnTo>
                      <a:pt x="86" y="406"/>
                    </a:lnTo>
                    <a:lnTo>
                      <a:pt x="92" y="463"/>
                    </a:lnTo>
                    <a:lnTo>
                      <a:pt x="102" y="473"/>
                    </a:lnTo>
                    <a:lnTo>
                      <a:pt x="112" y="470"/>
                    </a:lnTo>
                    <a:lnTo>
                      <a:pt x="157" y="448"/>
                    </a:lnTo>
                    <a:lnTo>
                      <a:pt x="203" y="551"/>
                    </a:lnTo>
                    <a:lnTo>
                      <a:pt x="212" y="553"/>
                    </a:lnTo>
                    <a:lnTo>
                      <a:pt x="245" y="539"/>
                    </a:lnTo>
                    <a:lnTo>
                      <a:pt x="266" y="549"/>
                    </a:lnTo>
                    <a:lnTo>
                      <a:pt x="310" y="546"/>
                    </a:lnTo>
                    <a:lnTo>
                      <a:pt x="385" y="506"/>
                    </a:lnTo>
                    <a:lnTo>
                      <a:pt x="441" y="500"/>
                    </a:lnTo>
                    <a:lnTo>
                      <a:pt x="441" y="530"/>
                    </a:lnTo>
                    <a:lnTo>
                      <a:pt x="452" y="553"/>
                    </a:lnTo>
                    <a:lnTo>
                      <a:pt x="519" y="516"/>
                    </a:lnTo>
                    <a:lnTo>
                      <a:pt x="572" y="510"/>
                    </a:lnTo>
                    <a:lnTo>
                      <a:pt x="602" y="483"/>
                    </a:lnTo>
                    <a:lnTo>
                      <a:pt x="594" y="473"/>
                    </a:lnTo>
                    <a:lnTo>
                      <a:pt x="602" y="461"/>
                    </a:lnTo>
                    <a:lnTo>
                      <a:pt x="614" y="464"/>
                    </a:lnTo>
                    <a:lnTo>
                      <a:pt x="625" y="455"/>
                    </a:lnTo>
                    <a:lnTo>
                      <a:pt x="648" y="425"/>
                    </a:lnTo>
                    <a:lnTo>
                      <a:pt x="648" y="415"/>
                    </a:lnTo>
                    <a:lnTo>
                      <a:pt x="627" y="405"/>
                    </a:lnTo>
                    <a:lnTo>
                      <a:pt x="634" y="360"/>
                    </a:lnTo>
                    <a:lnTo>
                      <a:pt x="651" y="343"/>
                    </a:lnTo>
                    <a:lnTo>
                      <a:pt x="683" y="332"/>
                    </a:lnTo>
                    <a:lnTo>
                      <a:pt x="692" y="321"/>
                    </a:lnTo>
                    <a:lnTo>
                      <a:pt x="680" y="278"/>
                    </a:lnTo>
                    <a:lnTo>
                      <a:pt x="666" y="258"/>
                    </a:lnTo>
                    <a:lnTo>
                      <a:pt x="644" y="272"/>
                    </a:lnTo>
                    <a:lnTo>
                      <a:pt x="599" y="284"/>
                    </a:lnTo>
                    <a:lnTo>
                      <a:pt x="579" y="297"/>
                    </a:lnTo>
                    <a:lnTo>
                      <a:pt x="557" y="300"/>
                    </a:lnTo>
                    <a:lnTo>
                      <a:pt x="550" y="290"/>
                    </a:lnTo>
                    <a:lnTo>
                      <a:pt x="550" y="268"/>
                    </a:lnTo>
                    <a:lnTo>
                      <a:pt x="576" y="193"/>
                    </a:lnTo>
                    <a:lnTo>
                      <a:pt x="556" y="161"/>
                    </a:lnTo>
                    <a:lnTo>
                      <a:pt x="555" y="128"/>
                    </a:lnTo>
                    <a:lnTo>
                      <a:pt x="539" y="108"/>
                    </a:lnTo>
                    <a:lnTo>
                      <a:pt x="537" y="26"/>
                    </a:lnTo>
                    <a:lnTo>
                      <a:pt x="520" y="7"/>
                    </a:lnTo>
                    <a:lnTo>
                      <a:pt x="500" y="3"/>
                    </a:lnTo>
                    <a:lnTo>
                      <a:pt x="452" y="9"/>
                    </a:lnTo>
                    <a:lnTo>
                      <a:pt x="409" y="0"/>
                    </a:lnTo>
                    <a:lnTo>
                      <a:pt x="393" y="17"/>
                    </a:lnTo>
                    <a:lnTo>
                      <a:pt x="370" y="27"/>
                    </a:lnTo>
                    <a:lnTo>
                      <a:pt x="360" y="36"/>
                    </a:lnTo>
                    <a:lnTo>
                      <a:pt x="361" y="58"/>
                    </a:lnTo>
                    <a:lnTo>
                      <a:pt x="341" y="76"/>
                    </a:lnTo>
                    <a:lnTo>
                      <a:pt x="340" y="131"/>
                    </a:lnTo>
                    <a:lnTo>
                      <a:pt x="320" y="146"/>
                    </a:lnTo>
                    <a:lnTo>
                      <a:pt x="227" y="153"/>
                    </a:lnTo>
                    <a:lnTo>
                      <a:pt x="212" y="172"/>
                    </a:lnTo>
                    <a:lnTo>
                      <a:pt x="209" y="228"/>
                    </a:lnTo>
                    <a:lnTo>
                      <a:pt x="197" y="234"/>
                    </a:lnTo>
                    <a:lnTo>
                      <a:pt x="132" y="262"/>
                    </a:lnTo>
                    <a:lnTo>
                      <a:pt x="89" y="242"/>
                    </a:lnTo>
                    <a:lnTo>
                      <a:pt x="65" y="212"/>
                    </a:lnTo>
                    <a:lnTo>
                      <a:pt x="42" y="206"/>
                    </a:lnTo>
                    <a:lnTo>
                      <a:pt x="23" y="249"/>
                    </a:lnTo>
                    <a:lnTo>
                      <a:pt x="3" y="268"/>
                    </a:lnTo>
                    <a:lnTo>
                      <a:pt x="0" y="290"/>
                    </a:lnTo>
                    <a:close/>
                  </a:path>
                </a:pathLst>
              </a:custGeom>
              <a:solidFill>
                <a:srgbClr val="EAEAEA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 latinLnBrk="0"/>
                <a:endParaRPr lang="ko-KR" altLang="en-US" spc="-70"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6">
                <a:extLst>
                  <a:ext uri="{FF2B5EF4-FFF2-40B4-BE49-F238E27FC236}">
                    <a16:creationId xmlns:a16="http://schemas.microsoft.com/office/drawing/2014/main" id="{EDC5C1AC-2E74-4C77-AE03-8F0BF92210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30927" y="4634259"/>
                <a:ext cx="308772" cy="257309"/>
              </a:xfrm>
              <a:custGeom>
                <a:avLst/>
                <a:gdLst/>
                <a:ahLst/>
                <a:cxnLst>
                  <a:cxn ang="0">
                    <a:pos x="804" y="19"/>
                  </a:cxn>
                  <a:cxn ang="0">
                    <a:pos x="846" y="73"/>
                  </a:cxn>
                  <a:cxn ang="0">
                    <a:pos x="816" y="120"/>
                  </a:cxn>
                  <a:cxn ang="0">
                    <a:pos x="802" y="210"/>
                  </a:cxn>
                  <a:cxn ang="0">
                    <a:pos x="767" y="228"/>
                  </a:cxn>
                  <a:cxn ang="0">
                    <a:pos x="802" y="261"/>
                  </a:cxn>
                  <a:cxn ang="0">
                    <a:pos x="758" y="307"/>
                  </a:cxn>
                  <a:cxn ang="0">
                    <a:pos x="761" y="366"/>
                  </a:cxn>
                  <a:cxn ang="0">
                    <a:pos x="744" y="393"/>
                  </a:cxn>
                  <a:cxn ang="0">
                    <a:pos x="711" y="401"/>
                  </a:cxn>
                  <a:cxn ang="0">
                    <a:pos x="679" y="452"/>
                  </a:cxn>
                  <a:cxn ang="0">
                    <a:pos x="627" y="458"/>
                  </a:cxn>
                  <a:cxn ang="0">
                    <a:pos x="569" y="457"/>
                  </a:cxn>
                  <a:cxn ang="0">
                    <a:pos x="559" y="494"/>
                  </a:cxn>
                  <a:cxn ang="0">
                    <a:pos x="584" y="572"/>
                  </a:cxn>
                  <a:cxn ang="0">
                    <a:pos x="545" y="569"/>
                  </a:cxn>
                  <a:cxn ang="0">
                    <a:pos x="523" y="559"/>
                  </a:cxn>
                  <a:cxn ang="0">
                    <a:pos x="479" y="510"/>
                  </a:cxn>
                  <a:cxn ang="0">
                    <a:pos x="441" y="545"/>
                  </a:cxn>
                  <a:cxn ang="0">
                    <a:pos x="412" y="615"/>
                  </a:cxn>
                  <a:cxn ang="0">
                    <a:pos x="397" y="663"/>
                  </a:cxn>
                  <a:cxn ang="0">
                    <a:pos x="358" y="602"/>
                  </a:cxn>
                  <a:cxn ang="0">
                    <a:pos x="358" y="679"/>
                  </a:cxn>
                  <a:cxn ang="0">
                    <a:pos x="332" y="659"/>
                  </a:cxn>
                  <a:cxn ang="0">
                    <a:pos x="320" y="674"/>
                  </a:cxn>
                  <a:cxn ang="0">
                    <a:pos x="312" y="706"/>
                  </a:cxn>
                  <a:cxn ang="0">
                    <a:pos x="286" y="608"/>
                  </a:cxn>
                  <a:cxn ang="0">
                    <a:pos x="278" y="584"/>
                  </a:cxn>
                  <a:cxn ang="0">
                    <a:pos x="264" y="546"/>
                  </a:cxn>
                  <a:cxn ang="0">
                    <a:pos x="221" y="595"/>
                  </a:cxn>
                  <a:cxn ang="0">
                    <a:pos x="201" y="542"/>
                  </a:cxn>
                  <a:cxn ang="0">
                    <a:pos x="173" y="610"/>
                  </a:cxn>
                  <a:cxn ang="0">
                    <a:pos x="67" y="572"/>
                  </a:cxn>
                  <a:cxn ang="0">
                    <a:pos x="13" y="611"/>
                  </a:cxn>
                  <a:cxn ang="0">
                    <a:pos x="13" y="576"/>
                  </a:cxn>
                  <a:cxn ang="0">
                    <a:pos x="10" y="571"/>
                  </a:cxn>
                  <a:cxn ang="0">
                    <a:pos x="19" y="520"/>
                  </a:cxn>
                  <a:cxn ang="0">
                    <a:pos x="149" y="392"/>
                  </a:cxn>
                  <a:cxn ang="0">
                    <a:pos x="335" y="340"/>
                  </a:cxn>
                  <a:cxn ang="0">
                    <a:pos x="389" y="272"/>
                  </a:cxn>
                  <a:cxn ang="0">
                    <a:pos x="512" y="212"/>
                  </a:cxn>
                  <a:cxn ang="0">
                    <a:pos x="577" y="92"/>
                  </a:cxn>
                  <a:cxn ang="0">
                    <a:pos x="728" y="0"/>
                  </a:cxn>
                  <a:cxn ang="0">
                    <a:pos x="471" y="561"/>
                  </a:cxn>
                  <a:cxn ang="0">
                    <a:pos x="533" y="648"/>
                  </a:cxn>
                  <a:cxn ang="0">
                    <a:pos x="500" y="647"/>
                  </a:cxn>
                  <a:cxn ang="0">
                    <a:pos x="479" y="628"/>
                  </a:cxn>
                  <a:cxn ang="0">
                    <a:pos x="422" y="578"/>
                  </a:cxn>
                </a:cxnLst>
                <a:rect l="0" t="0" r="r" b="b"/>
                <a:pathLst>
                  <a:path w="846" h="706">
                    <a:moveTo>
                      <a:pt x="732" y="4"/>
                    </a:moveTo>
                    <a:lnTo>
                      <a:pt x="732" y="19"/>
                    </a:lnTo>
                    <a:lnTo>
                      <a:pt x="804" y="19"/>
                    </a:lnTo>
                    <a:lnTo>
                      <a:pt x="829" y="43"/>
                    </a:lnTo>
                    <a:lnTo>
                      <a:pt x="829" y="43"/>
                    </a:lnTo>
                    <a:lnTo>
                      <a:pt x="846" y="73"/>
                    </a:lnTo>
                    <a:lnTo>
                      <a:pt x="843" y="99"/>
                    </a:lnTo>
                    <a:lnTo>
                      <a:pt x="827" y="105"/>
                    </a:lnTo>
                    <a:lnTo>
                      <a:pt x="816" y="120"/>
                    </a:lnTo>
                    <a:lnTo>
                      <a:pt x="810" y="138"/>
                    </a:lnTo>
                    <a:lnTo>
                      <a:pt x="814" y="169"/>
                    </a:lnTo>
                    <a:lnTo>
                      <a:pt x="802" y="210"/>
                    </a:lnTo>
                    <a:lnTo>
                      <a:pt x="786" y="209"/>
                    </a:lnTo>
                    <a:lnTo>
                      <a:pt x="784" y="226"/>
                    </a:lnTo>
                    <a:lnTo>
                      <a:pt x="767" y="228"/>
                    </a:lnTo>
                    <a:lnTo>
                      <a:pt x="778" y="238"/>
                    </a:lnTo>
                    <a:lnTo>
                      <a:pt x="796" y="232"/>
                    </a:lnTo>
                    <a:lnTo>
                      <a:pt x="802" y="261"/>
                    </a:lnTo>
                    <a:lnTo>
                      <a:pt x="777" y="316"/>
                    </a:lnTo>
                    <a:lnTo>
                      <a:pt x="765" y="316"/>
                    </a:lnTo>
                    <a:lnTo>
                      <a:pt x="758" y="307"/>
                    </a:lnTo>
                    <a:lnTo>
                      <a:pt x="748" y="333"/>
                    </a:lnTo>
                    <a:lnTo>
                      <a:pt x="763" y="357"/>
                    </a:lnTo>
                    <a:lnTo>
                      <a:pt x="761" y="366"/>
                    </a:lnTo>
                    <a:lnTo>
                      <a:pt x="753" y="366"/>
                    </a:lnTo>
                    <a:lnTo>
                      <a:pt x="753" y="388"/>
                    </a:lnTo>
                    <a:lnTo>
                      <a:pt x="744" y="393"/>
                    </a:lnTo>
                    <a:lnTo>
                      <a:pt x="738" y="385"/>
                    </a:lnTo>
                    <a:lnTo>
                      <a:pt x="728" y="398"/>
                    </a:lnTo>
                    <a:lnTo>
                      <a:pt x="711" y="401"/>
                    </a:lnTo>
                    <a:lnTo>
                      <a:pt x="699" y="441"/>
                    </a:lnTo>
                    <a:lnTo>
                      <a:pt x="686" y="444"/>
                    </a:lnTo>
                    <a:lnTo>
                      <a:pt x="679" y="452"/>
                    </a:lnTo>
                    <a:lnTo>
                      <a:pt x="650" y="442"/>
                    </a:lnTo>
                    <a:lnTo>
                      <a:pt x="639" y="444"/>
                    </a:lnTo>
                    <a:lnTo>
                      <a:pt x="627" y="458"/>
                    </a:lnTo>
                    <a:lnTo>
                      <a:pt x="597" y="440"/>
                    </a:lnTo>
                    <a:lnTo>
                      <a:pt x="598" y="454"/>
                    </a:lnTo>
                    <a:lnTo>
                      <a:pt x="569" y="457"/>
                    </a:lnTo>
                    <a:lnTo>
                      <a:pt x="565" y="467"/>
                    </a:lnTo>
                    <a:lnTo>
                      <a:pt x="571" y="483"/>
                    </a:lnTo>
                    <a:lnTo>
                      <a:pt x="559" y="494"/>
                    </a:lnTo>
                    <a:lnTo>
                      <a:pt x="577" y="497"/>
                    </a:lnTo>
                    <a:lnTo>
                      <a:pt x="587" y="525"/>
                    </a:lnTo>
                    <a:lnTo>
                      <a:pt x="584" y="572"/>
                    </a:lnTo>
                    <a:lnTo>
                      <a:pt x="562" y="561"/>
                    </a:lnTo>
                    <a:lnTo>
                      <a:pt x="551" y="561"/>
                    </a:lnTo>
                    <a:lnTo>
                      <a:pt x="545" y="569"/>
                    </a:lnTo>
                    <a:lnTo>
                      <a:pt x="528" y="566"/>
                    </a:lnTo>
                    <a:lnTo>
                      <a:pt x="526" y="548"/>
                    </a:lnTo>
                    <a:lnTo>
                      <a:pt x="523" y="559"/>
                    </a:lnTo>
                    <a:lnTo>
                      <a:pt x="487" y="555"/>
                    </a:lnTo>
                    <a:lnTo>
                      <a:pt x="492" y="519"/>
                    </a:lnTo>
                    <a:lnTo>
                      <a:pt x="479" y="510"/>
                    </a:lnTo>
                    <a:lnTo>
                      <a:pt x="469" y="525"/>
                    </a:lnTo>
                    <a:lnTo>
                      <a:pt x="447" y="535"/>
                    </a:lnTo>
                    <a:lnTo>
                      <a:pt x="441" y="545"/>
                    </a:lnTo>
                    <a:lnTo>
                      <a:pt x="446" y="552"/>
                    </a:lnTo>
                    <a:lnTo>
                      <a:pt x="415" y="582"/>
                    </a:lnTo>
                    <a:lnTo>
                      <a:pt x="412" y="615"/>
                    </a:lnTo>
                    <a:lnTo>
                      <a:pt x="398" y="617"/>
                    </a:lnTo>
                    <a:lnTo>
                      <a:pt x="410" y="643"/>
                    </a:lnTo>
                    <a:lnTo>
                      <a:pt x="397" y="663"/>
                    </a:lnTo>
                    <a:lnTo>
                      <a:pt x="381" y="627"/>
                    </a:lnTo>
                    <a:lnTo>
                      <a:pt x="378" y="599"/>
                    </a:lnTo>
                    <a:lnTo>
                      <a:pt x="358" y="602"/>
                    </a:lnTo>
                    <a:lnTo>
                      <a:pt x="375" y="672"/>
                    </a:lnTo>
                    <a:lnTo>
                      <a:pt x="368" y="682"/>
                    </a:lnTo>
                    <a:lnTo>
                      <a:pt x="358" y="679"/>
                    </a:lnTo>
                    <a:lnTo>
                      <a:pt x="355" y="653"/>
                    </a:lnTo>
                    <a:lnTo>
                      <a:pt x="337" y="647"/>
                    </a:lnTo>
                    <a:lnTo>
                      <a:pt x="332" y="659"/>
                    </a:lnTo>
                    <a:lnTo>
                      <a:pt x="343" y="661"/>
                    </a:lnTo>
                    <a:lnTo>
                      <a:pt x="340" y="676"/>
                    </a:lnTo>
                    <a:lnTo>
                      <a:pt x="320" y="674"/>
                    </a:lnTo>
                    <a:lnTo>
                      <a:pt x="332" y="690"/>
                    </a:lnTo>
                    <a:lnTo>
                      <a:pt x="324" y="690"/>
                    </a:lnTo>
                    <a:lnTo>
                      <a:pt x="312" y="706"/>
                    </a:lnTo>
                    <a:lnTo>
                      <a:pt x="313" y="674"/>
                    </a:lnTo>
                    <a:lnTo>
                      <a:pt x="300" y="667"/>
                    </a:lnTo>
                    <a:lnTo>
                      <a:pt x="286" y="608"/>
                    </a:lnTo>
                    <a:lnTo>
                      <a:pt x="296" y="553"/>
                    </a:lnTo>
                    <a:lnTo>
                      <a:pt x="284" y="552"/>
                    </a:lnTo>
                    <a:lnTo>
                      <a:pt x="278" y="584"/>
                    </a:lnTo>
                    <a:lnTo>
                      <a:pt x="258" y="597"/>
                    </a:lnTo>
                    <a:lnTo>
                      <a:pt x="255" y="575"/>
                    </a:lnTo>
                    <a:lnTo>
                      <a:pt x="264" y="546"/>
                    </a:lnTo>
                    <a:lnTo>
                      <a:pt x="257" y="545"/>
                    </a:lnTo>
                    <a:lnTo>
                      <a:pt x="244" y="581"/>
                    </a:lnTo>
                    <a:lnTo>
                      <a:pt x="221" y="595"/>
                    </a:lnTo>
                    <a:lnTo>
                      <a:pt x="221" y="610"/>
                    </a:lnTo>
                    <a:lnTo>
                      <a:pt x="190" y="610"/>
                    </a:lnTo>
                    <a:lnTo>
                      <a:pt x="201" y="542"/>
                    </a:lnTo>
                    <a:lnTo>
                      <a:pt x="209" y="529"/>
                    </a:lnTo>
                    <a:lnTo>
                      <a:pt x="190" y="522"/>
                    </a:lnTo>
                    <a:lnTo>
                      <a:pt x="173" y="610"/>
                    </a:lnTo>
                    <a:lnTo>
                      <a:pt x="146" y="601"/>
                    </a:lnTo>
                    <a:lnTo>
                      <a:pt x="94" y="601"/>
                    </a:lnTo>
                    <a:lnTo>
                      <a:pt x="67" y="572"/>
                    </a:lnTo>
                    <a:lnTo>
                      <a:pt x="62" y="584"/>
                    </a:lnTo>
                    <a:lnTo>
                      <a:pt x="33" y="587"/>
                    </a:lnTo>
                    <a:lnTo>
                      <a:pt x="13" y="611"/>
                    </a:lnTo>
                    <a:lnTo>
                      <a:pt x="5" y="610"/>
                    </a:lnTo>
                    <a:lnTo>
                      <a:pt x="0" y="595"/>
                    </a:lnTo>
                    <a:lnTo>
                      <a:pt x="13" y="576"/>
                    </a:lnTo>
                    <a:lnTo>
                      <a:pt x="29" y="579"/>
                    </a:lnTo>
                    <a:lnTo>
                      <a:pt x="33" y="568"/>
                    </a:lnTo>
                    <a:lnTo>
                      <a:pt x="10" y="571"/>
                    </a:lnTo>
                    <a:lnTo>
                      <a:pt x="16" y="529"/>
                    </a:lnTo>
                    <a:lnTo>
                      <a:pt x="16" y="529"/>
                    </a:lnTo>
                    <a:lnTo>
                      <a:pt x="19" y="520"/>
                    </a:lnTo>
                    <a:lnTo>
                      <a:pt x="64" y="503"/>
                    </a:lnTo>
                    <a:lnTo>
                      <a:pt x="140" y="481"/>
                    </a:lnTo>
                    <a:lnTo>
                      <a:pt x="149" y="392"/>
                    </a:lnTo>
                    <a:lnTo>
                      <a:pt x="189" y="386"/>
                    </a:lnTo>
                    <a:lnTo>
                      <a:pt x="260" y="343"/>
                    </a:lnTo>
                    <a:lnTo>
                      <a:pt x="335" y="340"/>
                    </a:lnTo>
                    <a:lnTo>
                      <a:pt x="361" y="311"/>
                    </a:lnTo>
                    <a:lnTo>
                      <a:pt x="375" y="275"/>
                    </a:lnTo>
                    <a:lnTo>
                      <a:pt x="389" y="272"/>
                    </a:lnTo>
                    <a:lnTo>
                      <a:pt x="407" y="251"/>
                    </a:lnTo>
                    <a:lnTo>
                      <a:pt x="479" y="206"/>
                    </a:lnTo>
                    <a:lnTo>
                      <a:pt x="512" y="212"/>
                    </a:lnTo>
                    <a:lnTo>
                      <a:pt x="531" y="187"/>
                    </a:lnTo>
                    <a:lnTo>
                      <a:pt x="545" y="138"/>
                    </a:lnTo>
                    <a:lnTo>
                      <a:pt x="577" y="92"/>
                    </a:lnTo>
                    <a:lnTo>
                      <a:pt x="665" y="82"/>
                    </a:lnTo>
                    <a:lnTo>
                      <a:pt x="675" y="49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32" y="4"/>
                    </a:lnTo>
                    <a:close/>
                    <a:moveTo>
                      <a:pt x="471" y="561"/>
                    </a:moveTo>
                    <a:lnTo>
                      <a:pt x="505" y="589"/>
                    </a:lnTo>
                    <a:lnTo>
                      <a:pt x="499" y="620"/>
                    </a:lnTo>
                    <a:lnTo>
                      <a:pt x="533" y="648"/>
                    </a:lnTo>
                    <a:lnTo>
                      <a:pt x="525" y="669"/>
                    </a:lnTo>
                    <a:lnTo>
                      <a:pt x="509" y="669"/>
                    </a:lnTo>
                    <a:lnTo>
                      <a:pt x="500" y="647"/>
                    </a:lnTo>
                    <a:lnTo>
                      <a:pt x="489" y="651"/>
                    </a:lnTo>
                    <a:lnTo>
                      <a:pt x="480" y="643"/>
                    </a:lnTo>
                    <a:lnTo>
                      <a:pt x="479" y="628"/>
                    </a:lnTo>
                    <a:lnTo>
                      <a:pt x="456" y="621"/>
                    </a:lnTo>
                    <a:lnTo>
                      <a:pt x="422" y="587"/>
                    </a:lnTo>
                    <a:lnTo>
                      <a:pt x="422" y="578"/>
                    </a:lnTo>
                    <a:lnTo>
                      <a:pt x="437" y="569"/>
                    </a:lnTo>
                    <a:lnTo>
                      <a:pt x="471" y="561"/>
                    </a:lnTo>
                    <a:close/>
                  </a:path>
                </a:pathLst>
              </a:custGeom>
              <a:solidFill>
                <a:srgbClr val="EAEAEA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 latinLnBrk="0"/>
                <a:endParaRPr lang="ko-KR" altLang="en-US" spc="-70"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7">
                <a:extLst>
                  <a:ext uri="{FF2B5EF4-FFF2-40B4-BE49-F238E27FC236}">
                    <a16:creationId xmlns:a16="http://schemas.microsoft.com/office/drawing/2014/main" id="{2F8611CE-D718-4D6C-8F1B-0345A32E68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2667" y="4179861"/>
                <a:ext cx="258406" cy="297823"/>
              </a:xfrm>
              <a:custGeom>
                <a:avLst/>
                <a:gdLst/>
                <a:ahLst/>
                <a:cxnLst>
                  <a:cxn ang="0">
                    <a:pos x="312" y="684"/>
                  </a:cxn>
                  <a:cxn ang="0">
                    <a:pos x="297" y="703"/>
                  </a:cxn>
                  <a:cxn ang="0">
                    <a:pos x="283" y="768"/>
                  </a:cxn>
                  <a:cxn ang="0">
                    <a:pos x="264" y="778"/>
                  </a:cxn>
                  <a:cxn ang="0">
                    <a:pos x="221" y="762"/>
                  </a:cxn>
                  <a:cxn ang="0">
                    <a:pos x="221" y="762"/>
                  </a:cxn>
                  <a:cxn ang="0">
                    <a:pos x="192" y="769"/>
                  </a:cxn>
                  <a:cxn ang="0">
                    <a:pos x="192" y="769"/>
                  </a:cxn>
                  <a:cxn ang="0">
                    <a:pos x="130" y="814"/>
                  </a:cxn>
                  <a:cxn ang="0">
                    <a:pos x="87" y="815"/>
                  </a:cxn>
                  <a:cxn ang="0">
                    <a:pos x="87" y="815"/>
                  </a:cxn>
                  <a:cxn ang="0">
                    <a:pos x="74" y="754"/>
                  </a:cxn>
                  <a:cxn ang="0">
                    <a:pos x="0" y="663"/>
                  </a:cxn>
                  <a:cxn ang="0">
                    <a:pos x="6" y="612"/>
                  </a:cxn>
                  <a:cxn ang="0">
                    <a:pos x="39" y="624"/>
                  </a:cxn>
                  <a:cxn ang="0">
                    <a:pos x="68" y="647"/>
                  </a:cxn>
                  <a:cxn ang="0">
                    <a:pos x="107" y="647"/>
                  </a:cxn>
                  <a:cxn ang="0">
                    <a:pos x="118" y="601"/>
                  </a:cxn>
                  <a:cxn ang="0">
                    <a:pos x="62" y="539"/>
                  </a:cxn>
                  <a:cxn ang="0">
                    <a:pos x="84" y="483"/>
                  </a:cxn>
                  <a:cxn ang="0">
                    <a:pos x="107" y="432"/>
                  </a:cxn>
                  <a:cxn ang="0">
                    <a:pos x="202" y="416"/>
                  </a:cxn>
                  <a:cxn ang="0">
                    <a:pos x="196" y="382"/>
                  </a:cxn>
                  <a:cxn ang="0">
                    <a:pos x="146" y="343"/>
                  </a:cxn>
                  <a:cxn ang="0">
                    <a:pos x="62" y="337"/>
                  </a:cxn>
                  <a:cxn ang="0">
                    <a:pos x="68" y="281"/>
                  </a:cxn>
                  <a:cxn ang="0">
                    <a:pos x="90" y="230"/>
                  </a:cxn>
                  <a:cxn ang="0">
                    <a:pos x="130" y="174"/>
                  </a:cxn>
                  <a:cxn ang="0">
                    <a:pos x="169" y="163"/>
                  </a:cxn>
                  <a:cxn ang="0">
                    <a:pos x="202" y="141"/>
                  </a:cxn>
                  <a:cxn ang="0">
                    <a:pos x="214" y="242"/>
                  </a:cxn>
                  <a:cxn ang="0">
                    <a:pos x="258" y="242"/>
                  </a:cxn>
                  <a:cxn ang="0">
                    <a:pos x="276" y="186"/>
                  </a:cxn>
                  <a:cxn ang="0">
                    <a:pos x="320" y="95"/>
                  </a:cxn>
                  <a:cxn ang="0">
                    <a:pos x="427" y="73"/>
                  </a:cxn>
                  <a:cxn ang="0">
                    <a:pos x="477" y="17"/>
                  </a:cxn>
                  <a:cxn ang="0">
                    <a:pos x="539" y="0"/>
                  </a:cxn>
                  <a:cxn ang="0">
                    <a:pos x="595" y="6"/>
                  </a:cxn>
                  <a:cxn ang="0">
                    <a:pos x="663" y="62"/>
                  </a:cxn>
                  <a:cxn ang="0">
                    <a:pos x="663" y="141"/>
                  </a:cxn>
                  <a:cxn ang="0">
                    <a:pos x="675" y="197"/>
                  </a:cxn>
                  <a:cxn ang="0">
                    <a:pos x="708" y="269"/>
                  </a:cxn>
                  <a:cxn ang="0">
                    <a:pos x="692" y="310"/>
                  </a:cxn>
                  <a:cxn ang="0">
                    <a:pos x="630" y="331"/>
                  </a:cxn>
                  <a:cxn ang="0">
                    <a:pos x="601" y="393"/>
                  </a:cxn>
                  <a:cxn ang="0">
                    <a:pos x="601" y="449"/>
                  </a:cxn>
                  <a:cxn ang="0">
                    <a:pos x="557" y="455"/>
                  </a:cxn>
                  <a:cxn ang="0">
                    <a:pos x="557" y="488"/>
                  </a:cxn>
                  <a:cxn ang="0">
                    <a:pos x="580" y="517"/>
                  </a:cxn>
                  <a:cxn ang="0">
                    <a:pos x="580" y="591"/>
                  </a:cxn>
                  <a:cxn ang="0">
                    <a:pos x="518" y="612"/>
                  </a:cxn>
                  <a:cxn ang="0">
                    <a:pos x="489" y="647"/>
                  </a:cxn>
                  <a:cxn ang="0">
                    <a:pos x="438" y="641"/>
                  </a:cxn>
                  <a:cxn ang="0">
                    <a:pos x="427" y="591"/>
                  </a:cxn>
                  <a:cxn ang="0">
                    <a:pos x="371" y="591"/>
                  </a:cxn>
                  <a:cxn ang="0">
                    <a:pos x="332" y="612"/>
                  </a:cxn>
                  <a:cxn ang="0">
                    <a:pos x="303" y="657"/>
                  </a:cxn>
                  <a:cxn ang="0">
                    <a:pos x="312" y="684"/>
                  </a:cxn>
                </a:cxnLst>
                <a:rect l="0" t="0" r="r" b="b"/>
                <a:pathLst>
                  <a:path w="708" h="815">
                    <a:moveTo>
                      <a:pt x="312" y="684"/>
                    </a:moveTo>
                    <a:lnTo>
                      <a:pt x="297" y="703"/>
                    </a:lnTo>
                    <a:lnTo>
                      <a:pt x="283" y="768"/>
                    </a:lnTo>
                    <a:lnTo>
                      <a:pt x="264" y="778"/>
                    </a:lnTo>
                    <a:lnTo>
                      <a:pt x="221" y="762"/>
                    </a:lnTo>
                    <a:lnTo>
                      <a:pt x="221" y="762"/>
                    </a:lnTo>
                    <a:lnTo>
                      <a:pt x="192" y="769"/>
                    </a:lnTo>
                    <a:lnTo>
                      <a:pt x="192" y="769"/>
                    </a:lnTo>
                    <a:lnTo>
                      <a:pt x="130" y="814"/>
                    </a:lnTo>
                    <a:lnTo>
                      <a:pt x="87" y="815"/>
                    </a:lnTo>
                    <a:lnTo>
                      <a:pt x="87" y="815"/>
                    </a:lnTo>
                    <a:lnTo>
                      <a:pt x="74" y="754"/>
                    </a:lnTo>
                    <a:lnTo>
                      <a:pt x="0" y="663"/>
                    </a:lnTo>
                    <a:lnTo>
                      <a:pt x="6" y="612"/>
                    </a:lnTo>
                    <a:lnTo>
                      <a:pt x="39" y="624"/>
                    </a:lnTo>
                    <a:lnTo>
                      <a:pt x="68" y="647"/>
                    </a:lnTo>
                    <a:lnTo>
                      <a:pt x="107" y="647"/>
                    </a:lnTo>
                    <a:lnTo>
                      <a:pt x="118" y="601"/>
                    </a:lnTo>
                    <a:lnTo>
                      <a:pt x="62" y="539"/>
                    </a:lnTo>
                    <a:lnTo>
                      <a:pt x="84" y="483"/>
                    </a:lnTo>
                    <a:lnTo>
                      <a:pt x="107" y="432"/>
                    </a:lnTo>
                    <a:lnTo>
                      <a:pt x="202" y="416"/>
                    </a:lnTo>
                    <a:lnTo>
                      <a:pt x="196" y="382"/>
                    </a:lnTo>
                    <a:lnTo>
                      <a:pt x="146" y="343"/>
                    </a:lnTo>
                    <a:lnTo>
                      <a:pt x="62" y="337"/>
                    </a:lnTo>
                    <a:lnTo>
                      <a:pt x="68" y="281"/>
                    </a:lnTo>
                    <a:lnTo>
                      <a:pt x="90" y="230"/>
                    </a:lnTo>
                    <a:lnTo>
                      <a:pt x="130" y="174"/>
                    </a:lnTo>
                    <a:lnTo>
                      <a:pt x="169" y="163"/>
                    </a:lnTo>
                    <a:lnTo>
                      <a:pt x="202" y="141"/>
                    </a:lnTo>
                    <a:lnTo>
                      <a:pt x="214" y="242"/>
                    </a:lnTo>
                    <a:lnTo>
                      <a:pt x="258" y="242"/>
                    </a:lnTo>
                    <a:lnTo>
                      <a:pt x="276" y="186"/>
                    </a:lnTo>
                    <a:lnTo>
                      <a:pt x="320" y="95"/>
                    </a:lnTo>
                    <a:lnTo>
                      <a:pt x="427" y="73"/>
                    </a:lnTo>
                    <a:lnTo>
                      <a:pt x="477" y="17"/>
                    </a:lnTo>
                    <a:lnTo>
                      <a:pt x="539" y="0"/>
                    </a:lnTo>
                    <a:lnTo>
                      <a:pt x="595" y="6"/>
                    </a:lnTo>
                    <a:lnTo>
                      <a:pt x="663" y="62"/>
                    </a:lnTo>
                    <a:lnTo>
                      <a:pt x="663" y="141"/>
                    </a:lnTo>
                    <a:lnTo>
                      <a:pt x="675" y="197"/>
                    </a:lnTo>
                    <a:lnTo>
                      <a:pt x="708" y="269"/>
                    </a:lnTo>
                    <a:lnTo>
                      <a:pt x="692" y="310"/>
                    </a:lnTo>
                    <a:lnTo>
                      <a:pt x="630" y="331"/>
                    </a:lnTo>
                    <a:lnTo>
                      <a:pt x="601" y="393"/>
                    </a:lnTo>
                    <a:lnTo>
                      <a:pt x="601" y="449"/>
                    </a:lnTo>
                    <a:lnTo>
                      <a:pt x="557" y="455"/>
                    </a:lnTo>
                    <a:lnTo>
                      <a:pt x="557" y="488"/>
                    </a:lnTo>
                    <a:lnTo>
                      <a:pt x="580" y="517"/>
                    </a:lnTo>
                    <a:lnTo>
                      <a:pt x="580" y="591"/>
                    </a:lnTo>
                    <a:lnTo>
                      <a:pt x="518" y="612"/>
                    </a:lnTo>
                    <a:lnTo>
                      <a:pt x="489" y="647"/>
                    </a:lnTo>
                    <a:lnTo>
                      <a:pt x="438" y="641"/>
                    </a:lnTo>
                    <a:lnTo>
                      <a:pt x="427" y="591"/>
                    </a:lnTo>
                    <a:lnTo>
                      <a:pt x="371" y="591"/>
                    </a:lnTo>
                    <a:lnTo>
                      <a:pt x="332" y="612"/>
                    </a:lnTo>
                    <a:lnTo>
                      <a:pt x="303" y="657"/>
                    </a:lnTo>
                    <a:lnTo>
                      <a:pt x="312" y="684"/>
                    </a:lnTo>
                    <a:close/>
                  </a:path>
                </a:pathLst>
              </a:custGeom>
              <a:solidFill>
                <a:srgbClr val="EAEAEA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 latinLnBrk="0"/>
                <a:endParaRPr lang="ko-KR" altLang="en-US" spc="-70"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8">
                <a:extLst>
                  <a:ext uri="{FF2B5EF4-FFF2-40B4-BE49-F238E27FC236}">
                    <a16:creationId xmlns:a16="http://schemas.microsoft.com/office/drawing/2014/main" id="{CB2522C3-D80C-4D9E-A58C-CDDBE8A427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93636" y="2903165"/>
                <a:ext cx="303298" cy="221177"/>
              </a:xfrm>
              <a:custGeom>
                <a:avLst/>
                <a:gdLst/>
                <a:ahLst/>
                <a:cxnLst>
                  <a:cxn ang="0">
                    <a:pos x="543" y="50"/>
                  </a:cxn>
                  <a:cxn ang="0">
                    <a:pos x="619" y="3"/>
                  </a:cxn>
                  <a:cxn ang="0">
                    <a:pos x="823" y="134"/>
                  </a:cxn>
                  <a:cxn ang="0">
                    <a:pos x="831" y="163"/>
                  </a:cxn>
                  <a:cxn ang="0">
                    <a:pos x="769" y="317"/>
                  </a:cxn>
                  <a:cxn ang="0">
                    <a:pos x="830" y="392"/>
                  </a:cxn>
                  <a:cxn ang="0">
                    <a:pos x="817" y="418"/>
                  </a:cxn>
                  <a:cxn ang="0">
                    <a:pos x="804" y="452"/>
                  </a:cxn>
                  <a:cxn ang="0">
                    <a:pos x="789" y="480"/>
                  </a:cxn>
                  <a:cxn ang="0">
                    <a:pos x="753" y="469"/>
                  </a:cxn>
                  <a:cxn ang="0">
                    <a:pos x="745" y="428"/>
                  </a:cxn>
                  <a:cxn ang="0">
                    <a:pos x="742" y="458"/>
                  </a:cxn>
                  <a:cxn ang="0">
                    <a:pos x="732" y="457"/>
                  </a:cxn>
                  <a:cxn ang="0">
                    <a:pos x="704" y="510"/>
                  </a:cxn>
                  <a:cxn ang="0">
                    <a:pos x="516" y="585"/>
                  </a:cxn>
                  <a:cxn ang="0">
                    <a:pos x="484" y="606"/>
                  </a:cxn>
                  <a:cxn ang="0">
                    <a:pos x="491" y="569"/>
                  </a:cxn>
                  <a:cxn ang="0">
                    <a:pos x="573" y="583"/>
                  </a:cxn>
                  <a:cxn ang="0">
                    <a:pos x="566" y="445"/>
                  </a:cxn>
                  <a:cxn ang="0">
                    <a:pos x="513" y="408"/>
                  </a:cxn>
                  <a:cxn ang="0">
                    <a:pos x="523" y="379"/>
                  </a:cxn>
                  <a:cxn ang="0">
                    <a:pos x="501" y="384"/>
                  </a:cxn>
                  <a:cxn ang="0">
                    <a:pos x="487" y="351"/>
                  </a:cxn>
                  <a:cxn ang="0">
                    <a:pos x="488" y="320"/>
                  </a:cxn>
                  <a:cxn ang="0">
                    <a:pos x="578" y="278"/>
                  </a:cxn>
                  <a:cxn ang="0">
                    <a:pos x="543" y="265"/>
                  </a:cxn>
                  <a:cxn ang="0">
                    <a:pos x="506" y="237"/>
                  </a:cxn>
                  <a:cxn ang="0">
                    <a:pos x="516" y="204"/>
                  </a:cxn>
                  <a:cxn ang="0">
                    <a:pos x="494" y="188"/>
                  </a:cxn>
                  <a:cxn ang="0">
                    <a:pos x="506" y="150"/>
                  </a:cxn>
                  <a:cxn ang="0">
                    <a:pos x="449" y="173"/>
                  </a:cxn>
                  <a:cxn ang="0">
                    <a:pos x="436" y="175"/>
                  </a:cxn>
                  <a:cxn ang="0">
                    <a:pos x="478" y="125"/>
                  </a:cxn>
                  <a:cxn ang="0">
                    <a:pos x="31" y="145"/>
                  </a:cxn>
                  <a:cxn ang="0">
                    <a:pos x="59" y="174"/>
                  </a:cxn>
                  <a:cxn ang="0">
                    <a:pos x="124" y="201"/>
                  </a:cxn>
                  <a:cxn ang="0">
                    <a:pos x="52" y="194"/>
                  </a:cxn>
                  <a:cxn ang="0">
                    <a:pos x="34" y="174"/>
                  </a:cxn>
                  <a:cxn ang="0">
                    <a:pos x="354" y="186"/>
                  </a:cxn>
                  <a:cxn ang="0">
                    <a:pos x="432" y="224"/>
                  </a:cxn>
                  <a:cxn ang="0">
                    <a:pos x="464" y="282"/>
                  </a:cxn>
                  <a:cxn ang="0">
                    <a:pos x="387" y="295"/>
                  </a:cxn>
                  <a:cxn ang="0">
                    <a:pos x="299" y="376"/>
                  </a:cxn>
                  <a:cxn ang="0">
                    <a:pos x="176" y="439"/>
                  </a:cxn>
                  <a:cxn ang="0">
                    <a:pos x="183" y="403"/>
                  </a:cxn>
                  <a:cxn ang="0">
                    <a:pos x="160" y="389"/>
                  </a:cxn>
                  <a:cxn ang="0">
                    <a:pos x="138" y="395"/>
                  </a:cxn>
                  <a:cxn ang="0">
                    <a:pos x="112" y="386"/>
                  </a:cxn>
                  <a:cxn ang="0">
                    <a:pos x="101" y="370"/>
                  </a:cxn>
                  <a:cxn ang="0">
                    <a:pos x="80" y="341"/>
                  </a:cxn>
                  <a:cxn ang="0">
                    <a:pos x="115" y="315"/>
                  </a:cxn>
                  <a:cxn ang="0">
                    <a:pos x="310" y="243"/>
                  </a:cxn>
                  <a:cxn ang="0">
                    <a:pos x="177" y="449"/>
                  </a:cxn>
                  <a:cxn ang="0">
                    <a:pos x="207" y="493"/>
                  </a:cxn>
                  <a:cxn ang="0">
                    <a:pos x="214" y="511"/>
                  </a:cxn>
                  <a:cxn ang="0">
                    <a:pos x="212" y="540"/>
                  </a:cxn>
                  <a:cxn ang="0">
                    <a:pos x="173" y="508"/>
                  </a:cxn>
                  <a:cxn ang="0">
                    <a:pos x="161" y="465"/>
                  </a:cxn>
                </a:cxnLst>
                <a:rect l="0" t="0" r="r" b="b"/>
                <a:pathLst>
                  <a:path w="831" h="606">
                    <a:moveTo>
                      <a:pt x="468" y="99"/>
                    </a:moveTo>
                    <a:lnTo>
                      <a:pt x="513" y="63"/>
                    </a:lnTo>
                    <a:lnTo>
                      <a:pt x="543" y="50"/>
                    </a:lnTo>
                    <a:lnTo>
                      <a:pt x="555" y="21"/>
                    </a:lnTo>
                    <a:lnTo>
                      <a:pt x="582" y="0"/>
                    </a:lnTo>
                    <a:lnTo>
                      <a:pt x="619" y="3"/>
                    </a:lnTo>
                    <a:lnTo>
                      <a:pt x="753" y="111"/>
                    </a:lnTo>
                    <a:lnTo>
                      <a:pt x="753" y="111"/>
                    </a:lnTo>
                    <a:lnTo>
                      <a:pt x="823" y="134"/>
                    </a:lnTo>
                    <a:lnTo>
                      <a:pt x="820" y="157"/>
                    </a:lnTo>
                    <a:lnTo>
                      <a:pt x="831" y="163"/>
                    </a:lnTo>
                    <a:lnTo>
                      <a:pt x="831" y="163"/>
                    </a:lnTo>
                    <a:lnTo>
                      <a:pt x="766" y="245"/>
                    </a:lnTo>
                    <a:lnTo>
                      <a:pt x="766" y="245"/>
                    </a:lnTo>
                    <a:lnTo>
                      <a:pt x="769" y="317"/>
                    </a:lnTo>
                    <a:lnTo>
                      <a:pt x="828" y="370"/>
                    </a:lnTo>
                    <a:lnTo>
                      <a:pt x="828" y="370"/>
                    </a:lnTo>
                    <a:lnTo>
                      <a:pt x="830" y="392"/>
                    </a:lnTo>
                    <a:lnTo>
                      <a:pt x="817" y="405"/>
                    </a:lnTo>
                    <a:lnTo>
                      <a:pt x="817" y="418"/>
                    </a:lnTo>
                    <a:lnTo>
                      <a:pt x="817" y="418"/>
                    </a:lnTo>
                    <a:lnTo>
                      <a:pt x="821" y="438"/>
                    </a:lnTo>
                    <a:lnTo>
                      <a:pt x="804" y="452"/>
                    </a:lnTo>
                    <a:lnTo>
                      <a:pt x="804" y="452"/>
                    </a:lnTo>
                    <a:lnTo>
                      <a:pt x="794" y="461"/>
                    </a:lnTo>
                    <a:lnTo>
                      <a:pt x="789" y="480"/>
                    </a:lnTo>
                    <a:lnTo>
                      <a:pt x="789" y="480"/>
                    </a:lnTo>
                    <a:lnTo>
                      <a:pt x="779" y="477"/>
                    </a:lnTo>
                    <a:lnTo>
                      <a:pt x="777" y="474"/>
                    </a:lnTo>
                    <a:lnTo>
                      <a:pt x="753" y="469"/>
                    </a:lnTo>
                    <a:lnTo>
                      <a:pt x="761" y="436"/>
                    </a:lnTo>
                    <a:lnTo>
                      <a:pt x="749" y="428"/>
                    </a:lnTo>
                    <a:lnTo>
                      <a:pt x="745" y="428"/>
                    </a:lnTo>
                    <a:lnTo>
                      <a:pt x="755" y="438"/>
                    </a:lnTo>
                    <a:lnTo>
                      <a:pt x="753" y="451"/>
                    </a:lnTo>
                    <a:lnTo>
                      <a:pt x="742" y="458"/>
                    </a:lnTo>
                    <a:lnTo>
                      <a:pt x="738" y="418"/>
                    </a:lnTo>
                    <a:lnTo>
                      <a:pt x="732" y="415"/>
                    </a:lnTo>
                    <a:lnTo>
                      <a:pt x="732" y="457"/>
                    </a:lnTo>
                    <a:lnTo>
                      <a:pt x="740" y="461"/>
                    </a:lnTo>
                    <a:lnTo>
                      <a:pt x="739" y="469"/>
                    </a:lnTo>
                    <a:lnTo>
                      <a:pt x="704" y="510"/>
                    </a:lnTo>
                    <a:lnTo>
                      <a:pt x="640" y="501"/>
                    </a:lnTo>
                    <a:lnTo>
                      <a:pt x="573" y="585"/>
                    </a:lnTo>
                    <a:lnTo>
                      <a:pt x="516" y="585"/>
                    </a:lnTo>
                    <a:lnTo>
                      <a:pt x="513" y="585"/>
                    </a:lnTo>
                    <a:lnTo>
                      <a:pt x="491" y="588"/>
                    </a:lnTo>
                    <a:lnTo>
                      <a:pt x="484" y="606"/>
                    </a:lnTo>
                    <a:lnTo>
                      <a:pt x="467" y="606"/>
                    </a:lnTo>
                    <a:lnTo>
                      <a:pt x="481" y="602"/>
                    </a:lnTo>
                    <a:lnTo>
                      <a:pt x="491" y="569"/>
                    </a:lnTo>
                    <a:lnTo>
                      <a:pt x="530" y="569"/>
                    </a:lnTo>
                    <a:lnTo>
                      <a:pt x="523" y="583"/>
                    </a:lnTo>
                    <a:lnTo>
                      <a:pt x="573" y="583"/>
                    </a:lnTo>
                    <a:lnTo>
                      <a:pt x="638" y="503"/>
                    </a:lnTo>
                    <a:lnTo>
                      <a:pt x="614" y="494"/>
                    </a:lnTo>
                    <a:lnTo>
                      <a:pt x="566" y="445"/>
                    </a:lnTo>
                    <a:lnTo>
                      <a:pt x="549" y="369"/>
                    </a:lnTo>
                    <a:lnTo>
                      <a:pt x="540" y="409"/>
                    </a:lnTo>
                    <a:lnTo>
                      <a:pt x="513" y="408"/>
                    </a:lnTo>
                    <a:lnTo>
                      <a:pt x="520" y="393"/>
                    </a:lnTo>
                    <a:lnTo>
                      <a:pt x="511" y="380"/>
                    </a:lnTo>
                    <a:lnTo>
                      <a:pt x="523" y="379"/>
                    </a:lnTo>
                    <a:lnTo>
                      <a:pt x="514" y="371"/>
                    </a:lnTo>
                    <a:lnTo>
                      <a:pt x="517" y="361"/>
                    </a:lnTo>
                    <a:lnTo>
                      <a:pt x="501" y="384"/>
                    </a:lnTo>
                    <a:lnTo>
                      <a:pt x="484" y="383"/>
                    </a:lnTo>
                    <a:lnTo>
                      <a:pt x="480" y="376"/>
                    </a:lnTo>
                    <a:lnTo>
                      <a:pt x="487" y="351"/>
                    </a:lnTo>
                    <a:lnTo>
                      <a:pt x="483" y="334"/>
                    </a:lnTo>
                    <a:lnTo>
                      <a:pt x="494" y="334"/>
                    </a:lnTo>
                    <a:lnTo>
                      <a:pt x="488" y="320"/>
                    </a:lnTo>
                    <a:lnTo>
                      <a:pt x="501" y="292"/>
                    </a:lnTo>
                    <a:lnTo>
                      <a:pt x="556" y="271"/>
                    </a:lnTo>
                    <a:lnTo>
                      <a:pt x="578" y="278"/>
                    </a:lnTo>
                    <a:lnTo>
                      <a:pt x="565" y="268"/>
                    </a:lnTo>
                    <a:lnTo>
                      <a:pt x="562" y="248"/>
                    </a:lnTo>
                    <a:lnTo>
                      <a:pt x="543" y="265"/>
                    </a:lnTo>
                    <a:lnTo>
                      <a:pt x="519" y="268"/>
                    </a:lnTo>
                    <a:lnTo>
                      <a:pt x="519" y="243"/>
                    </a:lnTo>
                    <a:lnTo>
                      <a:pt x="506" y="237"/>
                    </a:lnTo>
                    <a:lnTo>
                      <a:pt x="500" y="224"/>
                    </a:lnTo>
                    <a:lnTo>
                      <a:pt x="519" y="226"/>
                    </a:lnTo>
                    <a:lnTo>
                      <a:pt x="516" y="204"/>
                    </a:lnTo>
                    <a:lnTo>
                      <a:pt x="504" y="204"/>
                    </a:lnTo>
                    <a:lnTo>
                      <a:pt x="504" y="188"/>
                    </a:lnTo>
                    <a:lnTo>
                      <a:pt x="494" y="188"/>
                    </a:lnTo>
                    <a:lnTo>
                      <a:pt x="493" y="181"/>
                    </a:lnTo>
                    <a:lnTo>
                      <a:pt x="506" y="175"/>
                    </a:lnTo>
                    <a:lnTo>
                      <a:pt x="506" y="150"/>
                    </a:lnTo>
                    <a:lnTo>
                      <a:pt x="458" y="168"/>
                    </a:lnTo>
                    <a:lnTo>
                      <a:pt x="455" y="180"/>
                    </a:lnTo>
                    <a:lnTo>
                      <a:pt x="449" y="173"/>
                    </a:lnTo>
                    <a:lnTo>
                      <a:pt x="438" y="177"/>
                    </a:lnTo>
                    <a:lnTo>
                      <a:pt x="396" y="213"/>
                    </a:lnTo>
                    <a:lnTo>
                      <a:pt x="436" y="175"/>
                    </a:lnTo>
                    <a:lnTo>
                      <a:pt x="507" y="147"/>
                    </a:lnTo>
                    <a:lnTo>
                      <a:pt x="491" y="128"/>
                    </a:lnTo>
                    <a:lnTo>
                      <a:pt x="478" y="125"/>
                    </a:lnTo>
                    <a:lnTo>
                      <a:pt x="468" y="99"/>
                    </a:lnTo>
                    <a:close/>
                    <a:moveTo>
                      <a:pt x="0" y="129"/>
                    </a:moveTo>
                    <a:lnTo>
                      <a:pt x="31" y="145"/>
                    </a:lnTo>
                    <a:lnTo>
                      <a:pt x="33" y="151"/>
                    </a:lnTo>
                    <a:lnTo>
                      <a:pt x="49" y="147"/>
                    </a:lnTo>
                    <a:lnTo>
                      <a:pt x="59" y="174"/>
                    </a:lnTo>
                    <a:lnTo>
                      <a:pt x="75" y="183"/>
                    </a:lnTo>
                    <a:lnTo>
                      <a:pt x="128" y="175"/>
                    </a:lnTo>
                    <a:lnTo>
                      <a:pt x="124" y="201"/>
                    </a:lnTo>
                    <a:lnTo>
                      <a:pt x="86" y="193"/>
                    </a:lnTo>
                    <a:lnTo>
                      <a:pt x="53" y="204"/>
                    </a:lnTo>
                    <a:lnTo>
                      <a:pt x="52" y="194"/>
                    </a:lnTo>
                    <a:lnTo>
                      <a:pt x="46" y="194"/>
                    </a:lnTo>
                    <a:lnTo>
                      <a:pt x="27" y="212"/>
                    </a:lnTo>
                    <a:lnTo>
                      <a:pt x="34" y="174"/>
                    </a:lnTo>
                    <a:lnTo>
                      <a:pt x="0" y="139"/>
                    </a:lnTo>
                    <a:lnTo>
                      <a:pt x="0" y="129"/>
                    </a:lnTo>
                    <a:close/>
                    <a:moveTo>
                      <a:pt x="354" y="186"/>
                    </a:moveTo>
                    <a:lnTo>
                      <a:pt x="367" y="199"/>
                    </a:lnTo>
                    <a:lnTo>
                      <a:pt x="367" y="207"/>
                    </a:lnTo>
                    <a:lnTo>
                      <a:pt x="432" y="224"/>
                    </a:lnTo>
                    <a:lnTo>
                      <a:pt x="442" y="242"/>
                    </a:lnTo>
                    <a:lnTo>
                      <a:pt x="457" y="249"/>
                    </a:lnTo>
                    <a:lnTo>
                      <a:pt x="464" y="282"/>
                    </a:lnTo>
                    <a:lnTo>
                      <a:pt x="423" y="308"/>
                    </a:lnTo>
                    <a:lnTo>
                      <a:pt x="399" y="307"/>
                    </a:lnTo>
                    <a:lnTo>
                      <a:pt x="387" y="295"/>
                    </a:lnTo>
                    <a:lnTo>
                      <a:pt x="370" y="318"/>
                    </a:lnTo>
                    <a:lnTo>
                      <a:pt x="331" y="335"/>
                    </a:lnTo>
                    <a:lnTo>
                      <a:pt x="299" y="376"/>
                    </a:lnTo>
                    <a:lnTo>
                      <a:pt x="227" y="429"/>
                    </a:lnTo>
                    <a:lnTo>
                      <a:pt x="200" y="425"/>
                    </a:lnTo>
                    <a:lnTo>
                      <a:pt x="176" y="439"/>
                    </a:lnTo>
                    <a:lnTo>
                      <a:pt x="176" y="429"/>
                    </a:lnTo>
                    <a:lnTo>
                      <a:pt x="186" y="423"/>
                    </a:lnTo>
                    <a:lnTo>
                      <a:pt x="183" y="403"/>
                    </a:lnTo>
                    <a:lnTo>
                      <a:pt x="165" y="392"/>
                    </a:lnTo>
                    <a:lnTo>
                      <a:pt x="144" y="406"/>
                    </a:lnTo>
                    <a:lnTo>
                      <a:pt x="160" y="389"/>
                    </a:lnTo>
                    <a:lnTo>
                      <a:pt x="151" y="376"/>
                    </a:lnTo>
                    <a:lnTo>
                      <a:pt x="138" y="380"/>
                    </a:lnTo>
                    <a:lnTo>
                      <a:pt x="138" y="395"/>
                    </a:lnTo>
                    <a:lnTo>
                      <a:pt x="127" y="384"/>
                    </a:lnTo>
                    <a:lnTo>
                      <a:pt x="122" y="399"/>
                    </a:lnTo>
                    <a:lnTo>
                      <a:pt x="112" y="386"/>
                    </a:lnTo>
                    <a:lnTo>
                      <a:pt x="93" y="384"/>
                    </a:lnTo>
                    <a:lnTo>
                      <a:pt x="108" y="373"/>
                    </a:lnTo>
                    <a:lnTo>
                      <a:pt x="101" y="370"/>
                    </a:lnTo>
                    <a:lnTo>
                      <a:pt x="102" y="353"/>
                    </a:lnTo>
                    <a:lnTo>
                      <a:pt x="92" y="354"/>
                    </a:lnTo>
                    <a:lnTo>
                      <a:pt x="80" y="341"/>
                    </a:lnTo>
                    <a:lnTo>
                      <a:pt x="78" y="328"/>
                    </a:lnTo>
                    <a:lnTo>
                      <a:pt x="85" y="317"/>
                    </a:lnTo>
                    <a:lnTo>
                      <a:pt x="115" y="315"/>
                    </a:lnTo>
                    <a:lnTo>
                      <a:pt x="186" y="265"/>
                    </a:lnTo>
                    <a:lnTo>
                      <a:pt x="287" y="261"/>
                    </a:lnTo>
                    <a:lnTo>
                      <a:pt x="310" y="243"/>
                    </a:lnTo>
                    <a:lnTo>
                      <a:pt x="323" y="194"/>
                    </a:lnTo>
                    <a:lnTo>
                      <a:pt x="354" y="186"/>
                    </a:lnTo>
                    <a:close/>
                    <a:moveTo>
                      <a:pt x="177" y="449"/>
                    </a:moveTo>
                    <a:lnTo>
                      <a:pt x="178" y="465"/>
                    </a:lnTo>
                    <a:lnTo>
                      <a:pt x="193" y="469"/>
                    </a:lnTo>
                    <a:lnTo>
                      <a:pt x="207" y="493"/>
                    </a:lnTo>
                    <a:lnTo>
                      <a:pt x="227" y="501"/>
                    </a:lnTo>
                    <a:lnTo>
                      <a:pt x="226" y="513"/>
                    </a:lnTo>
                    <a:lnTo>
                      <a:pt x="214" y="511"/>
                    </a:lnTo>
                    <a:lnTo>
                      <a:pt x="225" y="518"/>
                    </a:lnTo>
                    <a:lnTo>
                      <a:pt x="212" y="527"/>
                    </a:lnTo>
                    <a:lnTo>
                      <a:pt x="212" y="540"/>
                    </a:lnTo>
                    <a:lnTo>
                      <a:pt x="184" y="547"/>
                    </a:lnTo>
                    <a:lnTo>
                      <a:pt x="167" y="531"/>
                    </a:lnTo>
                    <a:lnTo>
                      <a:pt x="173" y="508"/>
                    </a:lnTo>
                    <a:lnTo>
                      <a:pt x="168" y="497"/>
                    </a:lnTo>
                    <a:lnTo>
                      <a:pt x="147" y="491"/>
                    </a:lnTo>
                    <a:lnTo>
                      <a:pt x="161" y="465"/>
                    </a:lnTo>
                    <a:lnTo>
                      <a:pt x="163" y="446"/>
                    </a:lnTo>
                    <a:lnTo>
                      <a:pt x="177" y="449"/>
                    </a:lnTo>
                    <a:close/>
                  </a:path>
                </a:pathLst>
              </a:custGeom>
              <a:solidFill>
                <a:srgbClr val="EAEAEA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 latinLnBrk="0"/>
                <a:endParaRPr lang="ko-KR" altLang="en-US" spc="-70"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0">
                <a:extLst>
                  <a:ext uri="{FF2B5EF4-FFF2-40B4-BE49-F238E27FC236}">
                    <a16:creationId xmlns:a16="http://schemas.microsoft.com/office/drawing/2014/main" id="{E3A9D74B-7C58-4688-9108-D055F0776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047" y="4727329"/>
                <a:ext cx="220083" cy="154386"/>
              </a:xfrm>
              <a:custGeom>
                <a:avLst/>
                <a:gdLst/>
                <a:ahLst/>
                <a:cxnLst>
                  <a:cxn ang="0">
                    <a:pos x="500" y="64"/>
                  </a:cxn>
                  <a:cxn ang="0">
                    <a:pos x="466" y="21"/>
                  </a:cxn>
                  <a:cxn ang="0">
                    <a:pos x="433" y="5"/>
                  </a:cxn>
                  <a:cxn ang="0">
                    <a:pos x="389" y="3"/>
                  </a:cxn>
                  <a:cxn ang="0">
                    <a:pos x="345" y="21"/>
                  </a:cxn>
                  <a:cxn ang="0">
                    <a:pos x="309" y="39"/>
                  </a:cxn>
                  <a:cxn ang="0">
                    <a:pos x="273" y="77"/>
                  </a:cxn>
                  <a:cxn ang="0">
                    <a:pos x="247" y="80"/>
                  </a:cxn>
                  <a:cxn ang="0">
                    <a:pos x="209" y="67"/>
                  </a:cxn>
                  <a:cxn ang="0">
                    <a:pos x="182" y="41"/>
                  </a:cxn>
                  <a:cxn ang="0">
                    <a:pos x="170" y="2"/>
                  </a:cxn>
                  <a:cxn ang="0">
                    <a:pos x="132" y="0"/>
                  </a:cxn>
                  <a:cxn ang="0">
                    <a:pos x="94" y="97"/>
                  </a:cxn>
                  <a:cxn ang="0">
                    <a:pos x="52" y="94"/>
                  </a:cxn>
                  <a:cxn ang="0">
                    <a:pos x="21" y="133"/>
                  </a:cxn>
                  <a:cxn ang="0">
                    <a:pos x="0" y="218"/>
                  </a:cxn>
                  <a:cxn ang="0">
                    <a:pos x="8" y="293"/>
                  </a:cxn>
                  <a:cxn ang="0">
                    <a:pos x="139" y="312"/>
                  </a:cxn>
                  <a:cxn ang="0">
                    <a:pos x="170" y="352"/>
                  </a:cxn>
                  <a:cxn ang="0">
                    <a:pos x="205" y="421"/>
                  </a:cxn>
                  <a:cxn ang="0">
                    <a:pos x="273" y="421"/>
                  </a:cxn>
                  <a:cxn ang="0">
                    <a:pos x="335" y="385"/>
                  </a:cxn>
                  <a:cxn ang="0">
                    <a:pos x="404" y="385"/>
                  </a:cxn>
                  <a:cxn ang="0">
                    <a:pos x="430" y="367"/>
                  </a:cxn>
                  <a:cxn ang="0">
                    <a:pos x="486" y="377"/>
                  </a:cxn>
                  <a:cxn ang="0">
                    <a:pos x="548" y="335"/>
                  </a:cxn>
                  <a:cxn ang="0">
                    <a:pos x="573" y="302"/>
                  </a:cxn>
                  <a:cxn ang="0">
                    <a:pos x="587" y="271"/>
                  </a:cxn>
                  <a:cxn ang="0">
                    <a:pos x="588" y="225"/>
                  </a:cxn>
                  <a:cxn ang="0">
                    <a:pos x="604" y="192"/>
                  </a:cxn>
                  <a:cxn ang="0">
                    <a:pos x="604" y="168"/>
                  </a:cxn>
                  <a:cxn ang="0">
                    <a:pos x="567" y="150"/>
                  </a:cxn>
                </a:cxnLst>
                <a:rect l="0" t="0" r="r" b="b"/>
                <a:pathLst>
                  <a:path w="604" h="421">
                    <a:moveTo>
                      <a:pt x="500" y="64"/>
                    </a:moveTo>
                    <a:lnTo>
                      <a:pt x="466" y="21"/>
                    </a:lnTo>
                    <a:lnTo>
                      <a:pt x="433" y="5"/>
                    </a:lnTo>
                    <a:lnTo>
                      <a:pt x="389" y="3"/>
                    </a:lnTo>
                    <a:lnTo>
                      <a:pt x="345" y="21"/>
                    </a:lnTo>
                    <a:lnTo>
                      <a:pt x="309" y="39"/>
                    </a:lnTo>
                    <a:lnTo>
                      <a:pt x="273" y="77"/>
                    </a:lnTo>
                    <a:lnTo>
                      <a:pt x="247" y="80"/>
                    </a:lnTo>
                    <a:lnTo>
                      <a:pt x="209" y="67"/>
                    </a:lnTo>
                    <a:lnTo>
                      <a:pt x="182" y="41"/>
                    </a:lnTo>
                    <a:lnTo>
                      <a:pt x="170" y="2"/>
                    </a:lnTo>
                    <a:lnTo>
                      <a:pt x="132" y="0"/>
                    </a:lnTo>
                    <a:lnTo>
                      <a:pt x="94" y="97"/>
                    </a:lnTo>
                    <a:lnTo>
                      <a:pt x="52" y="94"/>
                    </a:lnTo>
                    <a:lnTo>
                      <a:pt x="21" y="133"/>
                    </a:lnTo>
                    <a:lnTo>
                      <a:pt x="0" y="218"/>
                    </a:lnTo>
                    <a:lnTo>
                      <a:pt x="8" y="293"/>
                    </a:lnTo>
                    <a:lnTo>
                      <a:pt x="139" y="312"/>
                    </a:lnTo>
                    <a:lnTo>
                      <a:pt x="170" y="352"/>
                    </a:lnTo>
                    <a:lnTo>
                      <a:pt x="205" y="421"/>
                    </a:lnTo>
                    <a:lnTo>
                      <a:pt x="273" y="421"/>
                    </a:lnTo>
                    <a:lnTo>
                      <a:pt x="335" y="385"/>
                    </a:lnTo>
                    <a:lnTo>
                      <a:pt x="404" y="385"/>
                    </a:lnTo>
                    <a:lnTo>
                      <a:pt x="430" y="367"/>
                    </a:lnTo>
                    <a:lnTo>
                      <a:pt x="486" y="377"/>
                    </a:lnTo>
                    <a:lnTo>
                      <a:pt x="548" y="335"/>
                    </a:lnTo>
                    <a:lnTo>
                      <a:pt x="573" y="302"/>
                    </a:lnTo>
                    <a:lnTo>
                      <a:pt x="587" y="271"/>
                    </a:lnTo>
                    <a:lnTo>
                      <a:pt x="588" y="225"/>
                    </a:lnTo>
                    <a:lnTo>
                      <a:pt x="604" y="192"/>
                    </a:lnTo>
                    <a:lnTo>
                      <a:pt x="604" y="168"/>
                    </a:lnTo>
                    <a:lnTo>
                      <a:pt x="567" y="150"/>
                    </a:lnTo>
                  </a:path>
                </a:pathLst>
              </a:custGeom>
              <a:solidFill>
                <a:srgbClr val="EAEAEA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 latinLnBrk="0"/>
                <a:endParaRPr lang="ko-KR" altLang="en-US" spc="-70"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1">
                <a:extLst>
                  <a:ext uri="{FF2B5EF4-FFF2-40B4-BE49-F238E27FC236}">
                    <a16:creationId xmlns:a16="http://schemas.microsoft.com/office/drawing/2014/main" id="{4EB8217B-8D6A-45BB-BC85-420ED4B0A2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7091" y="3802109"/>
                <a:ext cx="182854" cy="236506"/>
              </a:xfrm>
              <a:custGeom>
                <a:avLst/>
                <a:gdLst/>
                <a:ahLst/>
                <a:cxnLst>
                  <a:cxn ang="0">
                    <a:pos x="264" y="97"/>
                  </a:cxn>
                  <a:cxn ang="0">
                    <a:pos x="270" y="99"/>
                  </a:cxn>
                  <a:cxn ang="0">
                    <a:pos x="270" y="99"/>
                  </a:cxn>
                  <a:cxn ang="0">
                    <a:pos x="278" y="98"/>
                  </a:cxn>
                  <a:cxn ang="0">
                    <a:pos x="296" y="56"/>
                  </a:cxn>
                  <a:cxn ang="0">
                    <a:pos x="296" y="56"/>
                  </a:cxn>
                  <a:cxn ang="0">
                    <a:pos x="307" y="45"/>
                  </a:cxn>
                  <a:cxn ang="0">
                    <a:pos x="307" y="45"/>
                  </a:cxn>
                  <a:cxn ang="0">
                    <a:pos x="332" y="48"/>
                  </a:cxn>
                  <a:cxn ang="0">
                    <a:pos x="326" y="72"/>
                  </a:cxn>
                  <a:cxn ang="0">
                    <a:pos x="326" y="72"/>
                  </a:cxn>
                  <a:cxn ang="0">
                    <a:pos x="325" y="84"/>
                  </a:cxn>
                  <a:cxn ang="0">
                    <a:pos x="325" y="84"/>
                  </a:cxn>
                  <a:cxn ang="0">
                    <a:pos x="325" y="88"/>
                  </a:cxn>
                  <a:cxn ang="0">
                    <a:pos x="376" y="40"/>
                  </a:cxn>
                  <a:cxn ang="0">
                    <a:pos x="376" y="40"/>
                  </a:cxn>
                  <a:cxn ang="0">
                    <a:pos x="421" y="85"/>
                  </a:cxn>
                  <a:cxn ang="0">
                    <a:pos x="421" y="85"/>
                  </a:cxn>
                  <a:cxn ang="0">
                    <a:pos x="425" y="133"/>
                  </a:cxn>
                  <a:cxn ang="0">
                    <a:pos x="437" y="146"/>
                  </a:cxn>
                  <a:cxn ang="0">
                    <a:pos x="469" y="153"/>
                  </a:cxn>
                  <a:cxn ang="0">
                    <a:pos x="463" y="182"/>
                  </a:cxn>
                  <a:cxn ang="0">
                    <a:pos x="477" y="186"/>
                  </a:cxn>
                  <a:cxn ang="0">
                    <a:pos x="500" y="225"/>
                  </a:cxn>
                  <a:cxn ang="0">
                    <a:pos x="477" y="231"/>
                  </a:cxn>
                  <a:cxn ang="0">
                    <a:pos x="450" y="259"/>
                  </a:cxn>
                  <a:cxn ang="0">
                    <a:pos x="450" y="259"/>
                  </a:cxn>
                  <a:cxn ang="0">
                    <a:pos x="433" y="360"/>
                  </a:cxn>
                  <a:cxn ang="0">
                    <a:pos x="433" y="360"/>
                  </a:cxn>
                  <a:cxn ang="0">
                    <a:pos x="410" y="473"/>
                  </a:cxn>
                  <a:cxn ang="0">
                    <a:pos x="431" y="540"/>
                  </a:cxn>
                  <a:cxn ang="0">
                    <a:pos x="431" y="540"/>
                  </a:cxn>
                  <a:cxn ang="0">
                    <a:pos x="371" y="579"/>
                  </a:cxn>
                  <a:cxn ang="0">
                    <a:pos x="332" y="630"/>
                  </a:cxn>
                  <a:cxn ang="0">
                    <a:pos x="264" y="591"/>
                  </a:cxn>
                  <a:cxn ang="0">
                    <a:pos x="225" y="523"/>
                  </a:cxn>
                  <a:cxn ang="0">
                    <a:pos x="225" y="490"/>
                  </a:cxn>
                  <a:cxn ang="0">
                    <a:pos x="214" y="461"/>
                  </a:cxn>
                  <a:cxn ang="0">
                    <a:pos x="185" y="461"/>
                  </a:cxn>
                  <a:cxn ang="0">
                    <a:pos x="190" y="517"/>
                  </a:cxn>
                  <a:cxn ang="0">
                    <a:pos x="179" y="608"/>
                  </a:cxn>
                  <a:cxn ang="0">
                    <a:pos x="163" y="647"/>
                  </a:cxn>
                  <a:cxn ang="0">
                    <a:pos x="140" y="647"/>
                  </a:cxn>
                  <a:cxn ang="0">
                    <a:pos x="123" y="591"/>
                  </a:cxn>
                  <a:cxn ang="0">
                    <a:pos x="78" y="574"/>
                  </a:cxn>
                  <a:cxn ang="0">
                    <a:pos x="51" y="535"/>
                  </a:cxn>
                  <a:cxn ang="0">
                    <a:pos x="45" y="473"/>
                  </a:cxn>
                  <a:cxn ang="0">
                    <a:pos x="5" y="440"/>
                  </a:cxn>
                  <a:cxn ang="0">
                    <a:pos x="0" y="366"/>
                  </a:cxn>
                  <a:cxn ang="0">
                    <a:pos x="39" y="321"/>
                  </a:cxn>
                  <a:cxn ang="0">
                    <a:pos x="33" y="163"/>
                  </a:cxn>
                  <a:cxn ang="0">
                    <a:pos x="33" y="163"/>
                  </a:cxn>
                  <a:cxn ang="0">
                    <a:pos x="78" y="153"/>
                  </a:cxn>
                  <a:cxn ang="0">
                    <a:pos x="78" y="153"/>
                  </a:cxn>
                  <a:cxn ang="0">
                    <a:pos x="95" y="153"/>
                  </a:cxn>
                  <a:cxn ang="0">
                    <a:pos x="157" y="124"/>
                  </a:cxn>
                  <a:cxn ang="0">
                    <a:pos x="173" y="74"/>
                  </a:cxn>
                  <a:cxn ang="0">
                    <a:pos x="180" y="14"/>
                  </a:cxn>
                  <a:cxn ang="0">
                    <a:pos x="175" y="13"/>
                  </a:cxn>
                  <a:cxn ang="0">
                    <a:pos x="175" y="13"/>
                  </a:cxn>
                  <a:cxn ang="0">
                    <a:pos x="170" y="9"/>
                  </a:cxn>
                  <a:cxn ang="0">
                    <a:pos x="241" y="0"/>
                  </a:cxn>
                  <a:cxn ang="0">
                    <a:pos x="264" y="97"/>
                  </a:cxn>
                </a:cxnLst>
                <a:rect l="0" t="0" r="r" b="b"/>
                <a:pathLst>
                  <a:path w="500" h="647">
                    <a:moveTo>
                      <a:pt x="264" y="97"/>
                    </a:moveTo>
                    <a:lnTo>
                      <a:pt x="270" y="99"/>
                    </a:lnTo>
                    <a:lnTo>
                      <a:pt x="270" y="99"/>
                    </a:lnTo>
                    <a:lnTo>
                      <a:pt x="278" y="98"/>
                    </a:lnTo>
                    <a:lnTo>
                      <a:pt x="296" y="56"/>
                    </a:lnTo>
                    <a:lnTo>
                      <a:pt x="296" y="56"/>
                    </a:lnTo>
                    <a:lnTo>
                      <a:pt x="307" y="45"/>
                    </a:lnTo>
                    <a:lnTo>
                      <a:pt x="307" y="45"/>
                    </a:lnTo>
                    <a:lnTo>
                      <a:pt x="332" y="48"/>
                    </a:lnTo>
                    <a:lnTo>
                      <a:pt x="326" y="72"/>
                    </a:lnTo>
                    <a:lnTo>
                      <a:pt x="326" y="72"/>
                    </a:lnTo>
                    <a:lnTo>
                      <a:pt x="325" y="84"/>
                    </a:lnTo>
                    <a:lnTo>
                      <a:pt x="325" y="84"/>
                    </a:lnTo>
                    <a:lnTo>
                      <a:pt x="325" y="88"/>
                    </a:lnTo>
                    <a:lnTo>
                      <a:pt x="376" y="40"/>
                    </a:lnTo>
                    <a:lnTo>
                      <a:pt x="376" y="40"/>
                    </a:lnTo>
                    <a:lnTo>
                      <a:pt x="421" y="85"/>
                    </a:lnTo>
                    <a:lnTo>
                      <a:pt x="421" y="85"/>
                    </a:lnTo>
                    <a:lnTo>
                      <a:pt x="425" y="133"/>
                    </a:lnTo>
                    <a:lnTo>
                      <a:pt x="437" y="146"/>
                    </a:lnTo>
                    <a:lnTo>
                      <a:pt x="469" y="153"/>
                    </a:lnTo>
                    <a:lnTo>
                      <a:pt x="463" y="182"/>
                    </a:lnTo>
                    <a:lnTo>
                      <a:pt x="477" y="186"/>
                    </a:lnTo>
                    <a:lnTo>
                      <a:pt x="500" y="225"/>
                    </a:lnTo>
                    <a:lnTo>
                      <a:pt x="477" y="231"/>
                    </a:lnTo>
                    <a:lnTo>
                      <a:pt x="450" y="259"/>
                    </a:lnTo>
                    <a:lnTo>
                      <a:pt x="450" y="259"/>
                    </a:lnTo>
                    <a:lnTo>
                      <a:pt x="433" y="360"/>
                    </a:lnTo>
                    <a:lnTo>
                      <a:pt x="433" y="360"/>
                    </a:lnTo>
                    <a:lnTo>
                      <a:pt x="410" y="473"/>
                    </a:lnTo>
                    <a:lnTo>
                      <a:pt x="431" y="540"/>
                    </a:lnTo>
                    <a:lnTo>
                      <a:pt x="431" y="540"/>
                    </a:lnTo>
                    <a:lnTo>
                      <a:pt x="371" y="579"/>
                    </a:lnTo>
                    <a:lnTo>
                      <a:pt x="332" y="630"/>
                    </a:lnTo>
                    <a:lnTo>
                      <a:pt x="264" y="591"/>
                    </a:lnTo>
                    <a:lnTo>
                      <a:pt x="225" y="523"/>
                    </a:lnTo>
                    <a:lnTo>
                      <a:pt x="225" y="490"/>
                    </a:lnTo>
                    <a:lnTo>
                      <a:pt x="214" y="461"/>
                    </a:lnTo>
                    <a:lnTo>
                      <a:pt x="185" y="461"/>
                    </a:lnTo>
                    <a:lnTo>
                      <a:pt x="190" y="517"/>
                    </a:lnTo>
                    <a:lnTo>
                      <a:pt x="179" y="608"/>
                    </a:lnTo>
                    <a:lnTo>
                      <a:pt x="163" y="647"/>
                    </a:lnTo>
                    <a:lnTo>
                      <a:pt x="140" y="647"/>
                    </a:lnTo>
                    <a:lnTo>
                      <a:pt x="123" y="591"/>
                    </a:lnTo>
                    <a:lnTo>
                      <a:pt x="78" y="574"/>
                    </a:lnTo>
                    <a:lnTo>
                      <a:pt x="51" y="535"/>
                    </a:lnTo>
                    <a:lnTo>
                      <a:pt x="45" y="473"/>
                    </a:lnTo>
                    <a:lnTo>
                      <a:pt x="5" y="440"/>
                    </a:lnTo>
                    <a:lnTo>
                      <a:pt x="0" y="366"/>
                    </a:lnTo>
                    <a:lnTo>
                      <a:pt x="39" y="321"/>
                    </a:lnTo>
                    <a:lnTo>
                      <a:pt x="33" y="163"/>
                    </a:lnTo>
                    <a:lnTo>
                      <a:pt x="33" y="163"/>
                    </a:lnTo>
                    <a:lnTo>
                      <a:pt x="78" y="153"/>
                    </a:lnTo>
                    <a:lnTo>
                      <a:pt x="78" y="153"/>
                    </a:lnTo>
                    <a:lnTo>
                      <a:pt x="95" y="153"/>
                    </a:lnTo>
                    <a:lnTo>
                      <a:pt x="157" y="124"/>
                    </a:lnTo>
                    <a:lnTo>
                      <a:pt x="173" y="74"/>
                    </a:lnTo>
                    <a:lnTo>
                      <a:pt x="180" y="14"/>
                    </a:lnTo>
                    <a:lnTo>
                      <a:pt x="175" y="13"/>
                    </a:lnTo>
                    <a:lnTo>
                      <a:pt x="175" y="13"/>
                    </a:lnTo>
                    <a:lnTo>
                      <a:pt x="170" y="9"/>
                    </a:lnTo>
                    <a:lnTo>
                      <a:pt x="241" y="0"/>
                    </a:lnTo>
                    <a:lnTo>
                      <a:pt x="264" y="97"/>
                    </a:lnTo>
                    <a:close/>
                  </a:path>
                </a:pathLst>
              </a:custGeom>
              <a:solidFill>
                <a:srgbClr val="EAEAEA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 latinLnBrk="0"/>
                <a:endParaRPr lang="ko-KR" altLang="en-US" spc="-70"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2">
                <a:extLst>
                  <a:ext uri="{FF2B5EF4-FFF2-40B4-BE49-F238E27FC236}">
                    <a16:creationId xmlns:a16="http://schemas.microsoft.com/office/drawing/2014/main" id="{D417D179-22A3-435D-BE29-3245C39DE5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7939" y="4397756"/>
                <a:ext cx="296727" cy="277019"/>
              </a:xfrm>
              <a:custGeom>
                <a:avLst/>
                <a:gdLst/>
                <a:ahLst/>
                <a:cxnLst>
                  <a:cxn ang="0">
                    <a:pos x="437" y="39"/>
                  </a:cxn>
                  <a:cxn ang="0">
                    <a:pos x="460" y="65"/>
                  </a:cxn>
                  <a:cxn ang="0">
                    <a:pos x="457" y="130"/>
                  </a:cxn>
                  <a:cxn ang="0">
                    <a:pos x="506" y="147"/>
                  </a:cxn>
                  <a:cxn ang="0">
                    <a:pos x="582" y="109"/>
                  </a:cxn>
                  <a:cxn ang="0">
                    <a:pos x="628" y="104"/>
                  </a:cxn>
                  <a:cxn ang="0">
                    <a:pos x="716" y="135"/>
                  </a:cxn>
                  <a:cxn ang="0">
                    <a:pos x="801" y="150"/>
                  </a:cxn>
                  <a:cxn ang="0">
                    <a:pos x="800" y="205"/>
                  </a:cxn>
                  <a:cxn ang="0">
                    <a:pos x="791" y="291"/>
                  </a:cxn>
                  <a:cxn ang="0">
                    <a:pos x="770" y="324"/>
                  </a:cxn>
                  <a:cxn ang="0">
                    <a:pos x="780" y="354"/>
                  </a:cxn>
                  <a:cxn ang="0">
                    <a:pos x="774" y="366"/>
                  </a:cxn>
                  <a:cxn ang="0">
                    <a:pos x="757" y="396"/>
                  </a:cxn>
                  <a:cxn ang="0">
                    <a:pos x="772" y="399"/>
                  </a:cxn>
                  <a:cxn ang="0">
                    <a:pos x="745" y="421"/>
                  </a:cxn>
                  <a:cxn ang="0">
                    <a:pos x="719" y="441"/>
                  </a:cxn>
                  <a:cxn ang="0">
                    <a:pos x="715" y="393"/>
                  </a:cxn>
                  <a:cxn ang="0">
                    <a:pos x="698" y="353"/>
                  </a:cxn>
                  <a:cxn ang="0">
                    <a:pos x="620" y="277"/>
                  </a:cxn>
                  <a:cxn ang="0">
                    <a:pos x="661" y="320"/>
                  </a:cxn>
                  <a:cxn ang="0">
                    <a:pos x="677" y="359"/>
                  </a:cxn>
                  <a:cxn ang="0">
                    <a:pos x="669" y="375"/>
                  </a:cxn>
                  <a:cxn ang="0">
                    <a:pos x="651" y="385"/>
                  </a:cxn>
                  <a:cxn ang="0">
                    <a:pos x="673" y="418"/>
                  </a:cxn>
                  <a:cxn ang="0">
                    <a:pos x="638" y="467"/>
                  </a:cxn>
                  <a:cxn ang="0">
                    <a:pos x="598" y="437"/>
                  </a:cxn>
                  <a:cxn ang="0">
                    <a:pos x="617" y="496"/>
                  </a:cxn>
                  <a:cxn ang="0">
                    <a:pos x="647" y="494"/>
                  </a:cxn>
                  <a:cxn ang="0">
                    <a:pos x="643" y="530"/>
                  </a:cxn>
                  <a:cxn ang="0">
                    <a:pos x="627" y="566"/>
                  </a:cxn>
                  <a:cxn ang="0">
                    <a:pos x="631" y="579"/>
                  </a:cxn>
                  <a:cxn ang="0">
                    <a:pos x="607" y="630"/>
                  </a:cxn>
                  <a:cxn ang="0">
                    <a:pos x="640" y="674"/>
                  </a:cxn>
                  <a:cxn ang="0">
                    <a:pos x="591" y="682"/>
                  </a:cxn>
                  <a:cxn ang="0">
                    <a:pos x="569" y="713"/>
                  </a:cxn>
                  <a:cxn ang="0">
                    <a:pos x="535" y="738"/>
                  </a:cxn>
                  <a:cxn ang="0">
                    <a:pos x="504" y="742"/>
                  </a:cxn>
                  <a:cxn ang="0">
                    <a:pos x="480" y="690"/>
                  </a:cxn>
                  <a:cxn ang="0">
                    <a:pos x="383" y="666"/>
                  </a:cxn>
                  <a:cxn ang="0">
                    <a:pos x="356" y="618"/>
                  </a:cxn>
                  <a:cxn ang="0">
                    <a:pos x="300" y="614"/>
                  </a:cxn>
                  <a:cxn ang="0">
                    <a:pos x="197" y="509"/>
                  </a:cxn>
                  <a:cxn ang="0">
                    <a:pos x="95" y="444"/>
                  </a:cxn>
                  <a:cxn ang="0">
                    <a:pos x="0" y="339"/>
                  </a:cxn>
                  <a:cxn ang="0">
                    <a:pos x="62" y="285"/>
                  </a:cxn>
                  <a:cxn ang="0">
                    <a:pos x="35" y="215"/>
                  </a:cxn>
                  <a:cxn ang="0">
                    <a:pos x="135" y="157"/>
                  </a:cxn>
                  <a:cxn ang="0">
                    <a:pos x="160" y="143"/>
                  </a:cxn>
                  <a:cxn ang="0">
                    <a:pos x="143" y="70"/>
                  </a:cxn>
                  <a:cxn ang="0">
                    <a:pos x="303" y="11"/>
                  </a:cxn>
                </a:cxnLst>
                <a:rect l="0" t="0" r="r" b="b"/>
                <a:pathLst>
                  <a:path w="813" h="759">
                    <a:moveTo>
                      <a:pt x="369" y="7"/>
                    </a:moveTo>
                    <a:lnTo>
                      <a:pt x="401" y="33"/>
                    </a:lnTo>
                    <a:lnTo>
                      <a:pt x="437" y="39"/>
                    </a:lnTo>
                    <a:lnTo>
                      <a:pt x="455" y="49"/>
                    </a:lnTo>
                    <a:lnTo>
                      <a:pt x="460" y="65"/>
                    </a:lnTo>
                    <a:lnTo>
                      <a:pt x="460" y="65"/>
                    </a:lnTo>
                    <a:lnTo>
                      <a:pt x="451" y="115"/>
                    </a:lnTo>
                    <a:lnTo>
                      <a:pt x="451" y="115"/>
                    </a:lnTo>
                    <a:lnTo>
                      <a:pt x="457" y="130"/>
                    </a:lnTo>
                    <a:lnTo>
                      <a:pt x="470" y="135"/>
                    </a:lnTo>
                    <a:lnTo>
                      <a:pt x="470" y="135"/>
                    </a:lnTo>
                    <a:lnTo>
                      <a:pt x="506" y="147"/>
                    </a:lnTo>
                    <a:lnTo>
                      <a:pt x="506" y="147"/>
                    </a:lnTo>
                    <a:lnTo>
                      <a:pt x="532" y="143"/>
                    </a:lnTo>
                    <a:lnTo>
                      <a:pt x="582" y="109"/>
                    </a:lnTo>
                    <a:lnTo>
                      <a:pt x="602" y="104"/>
                    </a:lnTo>
                    <a:lnTo>
                      <a:pt x="602" y="104"/>
                    </a:lnTo>
                    <a:lnTo>
                      <a:pt x="628" y="104"/>
                    </a:lnTo>
                    <a:lnTo>
                      <a:pt x="628" y="104"/>
                    </a:lnTo>
                    <a:lnTo>
                      <a:pt x="716" y="135"/>
                    </a:lnTo>
                    <a:lnTo>
                      <a:pt x="716" y="135"/>
                    </a:lnTo>
                    <a:lnTo>
                      <a:pt x="748" y="143"/>
                    </a:lnTo>
                    <a:lnTo>
                      <a:pt x="748" y="143"/>
                    </a:lnTo>
                    <a:lnTo>
                      <a:pt x="801" y="150"/>
                    </a:lnTo>
                    <a:lnTo>
                      <a:pt x="813" y="176"/>
                    </a:lnTo>
                    <a:lnTo>
                      <a:pt x="813" y="202"/>
                    </a:lnTo>
                    <a:lnTo>
                      <a:pt x="800" y="205"/>
                    </a:lnTo>
                    <a:lnTo>
                      <a:pt x="793" y="215"/>
                    </a:lnTo>
                    <a:lnTo>
                      <a:pt x="803" y="272"/>
                    </a:lnTo>
                    <a:lnTo>
                      <a:pt x="791" y="291"/>
                    </a:lnTo>
                    <a:lnTo>
                      <a:pt x="790" y="315"/>
                    </a:lnTo>
                    <a:lnTo>
                      <a:pt x="788" y="321"/>
                    </a:lnTo>
                    <a:lnTo>
                      <a:pt x="770" y="324"/>
                    </a:lnTo>
                    <a:lnTo>
                      <a:pt x="771" y="333"/>
                    </a:lnTo>
                    <a:lnTo>
                      <a:pt x="784" y="326"/>
                    </a:lnTo>
                    <a:lnTo>
                      <a:pt x="780" y="354"/>
                    </a:lnTo>
                    <a:lnTo>
                      <a:pt x="758" y="364"/>
                    </a:lnTo>
                    <a:lnTo>
                      <a:pt x="759" y="369"/>
                    </a:lnTo>
                    <a:lnTo>
                      <a:pt x="774" y="366"/>
                    </a:lnTo>
                    <a:lnTo>
                      <a:pt x="777" y="377"/>
                    </a:lnTo>
                    <a:lnTo>
                      <a:pt x="754" y="388"/>
                    </a:lnTo>
                    <a:lnTo>
                      <a:pt x="757" y="396"/>
                    </a:lnTo>
                    <a:lnTo>
                      <a:pt x="774" y="389"/>
                    </a:lnTo>
                    <a:lnTo>
                      <a:pt x="781" y="401"/>
                    </a:lnTo>
                    <a:lnTo>
                      <a:pt x="772" y="399"/>
                    </a:lnTo>
                    <a:lnTo>
                      <a:pt x="762" y="422"/>
                    </a:lnTo>
                    <a:lnTo>
                      <a:pt x="744" y="415"/>
                    </a:lnTo>
                    <a:lnTo>
                      <a:pt x="745" y="421"/>
                    </a:lnTo>
                    <a:lnTo>
                      <a:pt x="728" y="424"/>
                    </a:lnTo>
                    <a:lnTo>
                      <a:pt x="729" y="432"/>
                    </a:lnTo>
                    <a:lnTo>
                      <a:pt x="719" y="441"/>
                    </a:lnTo>
                    <a:lnTo>
                      <a:pt x="712" y="438"/>
                    </a:lnTo>
                    <a:lnTo>
                      <a:pt x="708" y="411"/>
                    </a:lnTo>
                    <a:lnTo>
                      <a:pt x="715" y="393"/>
                    </a:lnTo>
                    <a:lnTo>
                      <a:pt x="703" y="379"/>
                    </a:lnTo>
                    <a:lnTo>
                      <a:pt x="693" y="377"/>
                    </a:lnTo>
                    <a:lnTo>
                      <a:pt x="698" y="353"/>
                    </a:lnTo>
                    <a:lnTo>
                      <a:pt x="682" y="324"/>
                    </a:lnTo>
                    <a:lnTo>
                      <a:pt x="647" y="285"/>
                    </a:lnTo>
                    <a:lnTo>
                      <a:pt x="620" y="277"/>
                    </a:lnTo>
                    <a:lnTo>
                      <a:pt x="620" y="290"/>
                    </a:lnTo>
                    <a:lnTo>
                      <a:pt x="646" y="298"/>
                    </a:lnTo>
                    <a:lnTo>
                      <a:pt x="661" y="320"/>
                    </a:lnTo>
                    <a:lnTo>
                      <a:pt x="660" y="340"/>
                    </a:lnTo>
                    <a:lnTo>
                      <a:pt x="677" y="344"/>
                    </a:lnTo>
                    <a:lnTo>
                      <a:pt x="677" y="359"/>
                    </a:lnTo>
                    <a:lnTo>
                      <a:pt x="685" y="370"/>
                    </a:lnTo>
                    <a:lnTo>
                      <a:pt x="679" y="379"/>
                    </a:lnTo>
                    <a:lnTo>
                      <a:pt x="669" y="375"/>
                    </a:lnTo>
                    <a:lnTo>
                      <a:pt x="650" y="380"/>
                    </a:lnTo>
                    <a:lnTo>
                      <a:pt x="641" y="373"/>
                    </a:lnTo>
                    <a:lnTo>
                      <a:pt x="651" y="385"/>
                    </a:lnTo>
                    <a:lnTo>
                      <a:pt x="669" y="380"/>
                    </a:lnTo>
                    <a:lnTo>
                      <a:pt x="685" y="409"/>
                    </a:lnTo>
                    <a:lnTo>
                      <a:pt x="673" y="418"/>
                    </a:lnTo>
                    <a:lnTo>
                      <a:pt x="672" y="438"/>
                    </a:lnTo>
                    <a:lnTo>
                      <a:pt x="659" y="442"/>
                    </a:lnTo>
                    <a:lnTo>
                      <a:pt x="638" y="467"/>
                    </a:lnTo>
                    <a:lnTo>
                      <a:pt x="625" y="467"/>
                    </a:lnTo>
                    <a:lnTo>
                      <a:pt x="617" y="447"/>
                    </a:lnTo>
                    <a:lnTo>
                      <a:pt x="598" y="437"/>
                    </a:lnTo>
                    <a:lnTo>
                      <a:pt x="610" y="451"/>
                    </a:lnTo>
                    <a:lnTo>
                      <a:pt x="611" y="491"/>
                    </a:lnTo>
                    <a:lnTo>
                      <a:pt x="617" y="496"/>
                    </a:lnTo>
                    <a:lnTo>
                      <a:pt x="633" y="490"/>
                    </a:lnTo>
                    <a:lnTo>
                      <a:pt x="623" y="507"/>
                    </a:lnTo>
                    <a:lnTo>
                      <a:pt x="647" y="494"/>
                    </a:lnTo>
                    <a:lnTo>
                      <a:pt x="640" y="507"/>
                    </a:lnTo>
                    <a:lnTo>
                      <a:pt x="647" y="523"/>
                    </a:lnTo>
                    <a:lnTo>
                      <a:pt x="643" y="530"/>
                    </a:lnTo>
                    <a:lnTo>
                      <a:pt x="624" y="532"/>
                    </a:lnTo>
                    <a:lnTo>
                      <a:pt x="620" y="546"/>
                    </a:lnTo>
                    <a:lnTo>
                      <a:pt x="627" y="566"/>
                    </a:lnTo>
                    <a:lnTo>
                      <a:pt x="640" y="566"/>
                    </a:lnTo>
                    <a:lnTo>
                      <a:pt x="640" y="576"/>
                    </a:lnTo>
                    <a:lnTo>
                      <a:pt x="631" y="579"/>
                    </a:lnTo>
                    <a:lnTo>
                      <a:pt x="625" y="605"/>
                    </a:lnTo>
                    <a:lnTo>
                      <a:pt x="611" y="611"/>
                    </a:lnTo>
                    <a:lnTo>
                      <a:pt x="607" y="630"/>
                    </a:lnTo>
                    <a:lnTo>
                      <a:pt x="610" y="643"/>
                    </a:lnTo>
                    <a:lnTo>
                      <a:pt x="627" y="648"/>
                    </a:lnTo>
                    <a:lnTo>
                      <a:pt x="640" y="674"/>
                    </a:lnTo>
                    <a:lnTo>
                      <a:pt x="612" y="690"/>
                    </a:lnTo>
                    <a:lnTo>
                      <a:pt x="602" y="680"/>
                    </a:lnTo>
                    <a:lnTo>
                      <a:pt x="591" y="682"/>
                    </a:lnTo>
                    <a:lnTo>
                      <a:pt x="582" y="702"/>
                    </a:lnTo>
                    <a:lnTo>
                      <a:pt x="571" y="700"/>
                    </a:lnTo>
                    <a:lnTo>
                      <a:pt x="569" y="713"/>
                    </a:lnTo>
                    <a:lnTo>
                      <a:pt x="561" y="718"/>
                    </a:lnTo>
                    <a:lnTo>
                      <a:pt x="555" y="736"/>
                    </a:lnTo>
                    <a:lnTo>
                      <a:pt x="535" y="738"/>
                    </a:lnTo>
                    <a:lnTo>
                      <a:pt x="530" y="759"/>
                    </a:lnTo>
                    <a:lnTo>
                      <a:pt x="510" y="756"/>
                    </a:lnTo>
                    <a:lnTo>
                      <a:pt x="504" y="742"/>
                    </a:lnTo>
                    <a:lnTo>
                      <a:pt x="494" y="746"/>
                    </a:lnTo>
                    <a:lnTo>
                      <a:pt x="497" y="720"/>
                    </a:lnTo>
                    <a:lnTo>
                      <a:pt x="480" y="690"/>
                    </a:lnTo>
                    <a:lnTo>
                      <a:pt x="480" y="690"/>
                    </a:lnTo>
                    <a:lnTo>
                      <a:pt x="455" y="666"/>
                    </a:lnTo>
                    <a:lnTo>
                      <a:pt x="383" y="666"/>
                    </a:lnTo>
                    <a:lnTo>
                      <a:pt x="383" y="651"/>
                    </a:lnTo>
                    <a:lnTo>
                      <a:pt x="383" y="651"/>
                    </a:lnTo>
                    <a:lnTo>
                      <a:pt x="356" y="618"/>
                    </a:lnTo>
                    <a:lnTo>
                      <a:pt x="356" y="618"/>
                    </a:lnTo>
                    <a:lnTo>
                      <a:pt x="300" y="614"/>
                    </a:lnTo>
                    <a:lnTo>
                      <a:pt x="300" y="614"/>
                    </a:lnTo>
                    <a:lnTo>
                      <a:pt x="259" y="581"/>
                    </a:lnTo>
                    <a:lnTo>
                      <a:pt x="197" y="509"/>
                    </a:lnTo>
                    <a:lnTo>
                      <a:pt x="197" y="509"/>
                    </a:lnTo>
                    <a:lnTo>
                      <a:pt x="138" y="448"/>
                    </a:lnTo>
                    <a:lnTo>
                      <a:pt x="95" y="444"/>
                    </a:lnTo>
                    <a:lnTo>
                      <a:pt x="95" y="444"/>
                    </a:lnTo>
                    <a:lnTo>
                      <a:pt x="46" y="444"/>
                    </a:lnTo>
                    <a:lnTo>
                      <a:pt x="6" y="425"/>
                    </a:lnTo>
                    <a:lnTo>
                      <a:pt x="0" y="339"/>
                    </a:lnTo>
                    <a:lnTo>
                      <a:pt x="40" y="304"/>
                    </a:lnTo>
                    <a:lnTo>
                      <a:pt x="40" y="304"/>
                    </a:lnTo>
                    <a:lnTo>
                      <a:pt x="62" y="285"/>
                    </a:lnTo>
                    <a:lnTo>
                      <a:pt x="62" y="259"/>
                    </a:lnTo>
                    <a:lnTo>
                      <a:pt x="35" y="215"/>
                    </a:lnTo>
                    <a:lnTo>
                      <a:pt x="35" y="215"/>
                    </a:lnTo>
                    <a:lnTo>
                      <a:pt x="105" y="160"/>
                    </a:lnTo>
                    <a:lnTo>
                      <a:pt x="105" y="160"/>
                    </a:lnTo>
                    <a:lnTo>
                      <a:pt x="135" y="157"/>
                    </a:lnTo>
                    <a:lnTo>
                      <a:pt x="135" y="157"/>
                    </a:lnTo>
                    <a:lnTo>
                      <a:pt x="148" y="158"/>
                    </a:lnTo>
                    <a:lnTo>
                      <a:pt x="160" y="143"/>
                    </a:lnTo>
                    <a:lnTo>
                      <a:pt x="135" y="98"/>
                    </a:lnTo>
                    <a:lnTo>
                      <a:pt x="131" y="79"/>
                    </a:lnTo>
                    <a:lnTo>
                      <a:pt x="143" y="70"/>
                    </a:lnTo>
                    <a:lnTo>
                      <a:pt x="218" y="24"/>
                    </a:lnTo>
                    <a:lnTo>
                      <a:pt x="272" y="6"/>
                    </a:lnTo>
                    <a:lnTo>
                      <a:pt x="303" y="11"/>
                    </a:lnTo>
                    <a:lnTo>
                      <a:pt x="349" y="0"/>
                    </a:lnTo>
                    <a:lnTo>
                      <a:pt x="369" y="7"/>
                    </a:lnTo>
                    <a:close/>
                  </a:path>
                </a:pathLst>
              </a:custGeom>
              <a:solidFill>
                <a:srgbClr val="EAEAEA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 latinLnBrk="0"/>
                <a:endParaRPr lang="ko-KR" altLang="en-US" spc="-70"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3">
                <a:extLst>
                  <a:ext uri="{FF2B5EF4-FFF2-40B4-BE49-F238E27FC236}">
                    <a16:creationId xmlns:a16="http://schemas.microsoft.com/office/drawing/2014/main" id="{ADDB61D0-3B2B-4287-83F6-F0C7FF8DDA2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52389" y="2388546"/>
                <a:ext cx="1087272" cy="1091651"/>
              </a:xfrm>
              <a:custGeom>
                <a:avLst/>
                <a:gdLst/>
                <a:ahLst/>
                <a:cxnLst>
                  <a:cxn ang="0">
                    <a:pos x="367" y="1017"/>
                  </a:cxn>
                  <a:cxn ang="0">
                    <a:pos x="429" y="2171"/>
                  </a:cxn>
                  <a:cxn ang="0">
                    <a:pos x="353" y="2196"/>
                  </a:cxn>
                  <a:cxn ang="0">
                    <a:pos x="429" y="2171"/>
                  </a:cxn>
                  <a:cxn ang="0">
                    <a:pos x="303" y="1406"/>
                  </a:cxn>
                  <a:cxn ang="0">
                    <a:pos x="27" y="2153"/>
                  </a:cxn>
                  <a:cxn ang="0">
                    <a:pos x="45" y="2278"/>
                  </a:cxn>
                  <a:cxn ang="0">
                    <a:pos x="186" y="1262"/>
                  </a:cxn>
                  <a:cxn ang="0">
                    <a:pos x="207" y="1323"/>
                  </a:cxn>
                  <a:cxn ang="0">
                    <a:pos x="1270" y="216"/>
                  </a:cxn>
                  <a:cxn ang="0">
                    <a:pos x="1293" y="576"/>
                  </a:cxn>
                  <a:cxn ang="0">
                    <a:pos x="1141" y="673"/>
                  </a:cxn>
                  <a:cxn ang="0">
                    <a:pos x="1062" y="975"/>
                  </a:cxn>
                  <a:cxn ang="0">
                    <a:pos x="761" y="1132"/>
                  </a:cxn>
                  <a:cxn ang="0">
                    <a:pos x="855" y="1509"/>
                  </a:cxn>
                  <a:cxn ang="0">
                    <a:pos x="1247" y="1481"/>
                  </a:cxn>
                  <a:cxn ang="0">
                    <a:pos x="1566" y="1333"/>
                  </a:cxn>
                  <a:cxn ang="0">
                    <a:pos x="1762" y="1438"/>
                  </a:cxn>
                  <a:cxn ang="0">
                    <a:pos x="1889" y="1607"/>
                  </a:cxn>
                  <a:cxn ang="0">
                    <a:pos x="1778" y="1787"/>
                  </a:cxn>
                  <a:cxn ang="0">
                    <a:pos x="1362" y="1723"/>
                  </a:cxn>
                  <a:cxn ang="0">
                    <a:pos x="1154" y="1726"/>
                  </a:cxn>
                  <a:cxn ang="0">
                    <a:pos x="1174" y="1889"/>
                  </a:cxn>
                  <a:cxn ang="0">
                    <a:pos x="1032" y="1991"/>
                  </a:cxn>
                  <a:cxn ang="0">
                    <a:pos x="765" y="2117"/>
                  </a:cxn>
                  <a:cxn ang="0">
                    <a:pos x="782" y="2274"/>
                  </a:cxn>
                  <a:cxn ang="0">
                    <a:pos x="849" y="2264"/>
                  </a:cxn>
                  <a:cxn ang="0">
                    <a:pos x="950" y="2314"/>
                  </a:cxn>
                  <a:cxn ang="0">
                    <a:pos x="869" y="2174"/>
                  </a:cxn>
                  <a:cxn ang="0">
                    <a:pos x="1270" y="2138"/>
                  </a:cxn>
                  <a:cxn ang="0">
                    <a:pos x="1221" y="2143"/>
                  </a:cxn>
                  <a:cxn ang="0">
                    <a:pos x="1166" y="2264"/>
                  </a:cxn>
                  <a:cxn ang="0">
                    <a:pos x="986" y="2213"/>
                  </a:cxn>
                  <a:cxn ang="0">
                    <a:pos x="984" y="2405"/>
                  </a:cxn>
                  <a:cxn ang="0">
                    <a:pos x="1026" y="2478"/>
                  </a:cxn>
                  <a:cxn ang="0">
                    <a:pos x="1189" y="2372"/>
                  </a:cxn>
                  <a:cxn ang="0">
                    <a:pos x="1249" y="2432"/>
                  </a:cxn>
                  <a:cxn ang="0">
                    <a:pos x="1146" y="2615"/>
                  </a:cxn>
                  <a:cxn ang="0">
                    <a:pos x="1236" y="2742"/>
                  </a:cxn>
                  <a:cxn ang="0">
                    <a:pos x="1412" y="2967"/>
                  </a:cxn>
                  <a:cxn ang="0">
                    <a:pos x="1878" y="2950"/>
                  </a:cxn>
                  <a:cxn ang="0">
                    <a:pos x="2123" y="2955"/>
                  </a:cxn>
                  <a:cxn ang="0">
                    <a:pos x="2313" y="2785"/>
                  </a:cxn>
                  <a:cxn ang="0">
                    <a:pos x="2644" y="2500"/>
                  </a:cxn>
                  <a:cxn ang="0">
                    <a:pos x="2914" y="1905"/>
                  </a:cxn>
                  <a:cxn ang="0">
                    <a:pos x="2892" y="1588"/>
                  </a:cxn>
                  <a:cxn ang="0">
                    <a:pos x="2510" y="1290"/>
                  </a:cxn>
                  <a:cxn ang="0">
                    <a:pos x="2484" y="1083"/>
                  </a:cxn>
                  <a:cxn ang="0">
                    <a:pos x="2518" y="766"/>
                  </a:cxn>
                  <a:cxn ang="0">
                    <a:pos x="2278" y="462"/>
                  </a:cxn>
                  <a:cxn ang="0">
                    <a:pos x="2081" y="330"/>
                  </a:cxn>
                  <a:cxn ang="0">
                    <a:pos x="1897" y="281"/>
                  </a:cxn>
                  <a:cxn ang="0">
                    <a:pos x="484" y="1251"/>
                  </a:cxn>
                  <a:cxn ang="0">
                    <a:pos x="350" y="1251"/>
                  </a:cxn>
                  <a:cxn ang="0">
                    <a:pos x="752" y="1328"/>
                  </a:cxn>
                  <a:cxn ang="0">
                    <a:pos x="729" y="1106"/>
                  </a:cxn>
                  <a:cxn ang="0">
                    <a:pos x="457" y="1155"/>
                  </a:cxn>
                  <a:cxn ang="0">
                    <a:pos x="500" y="1415"/>
                  </a:cxn>
                  <a:cxn ang="0">
                    <a:pos x="713" y="1461"/>
                  </a:cxn>
                  <a:cxn ang="0">
                    <a:pos x="624" y="2135"/>
                  </a:cxn>
                  <a:cxn ang="0">
                    <a:pos x="630" y="2258"/>
                  </a:cxn>
                  <a:cxn ang="0">
                    <a:pos x="690" y="2196"/>
                  </a:cxn>
                </a:cxnLst>
                <a:rect l="0" t="0" r="r" b="b"/>
                <a:pathLst>
                  <a:path w="2979" h="2990">
                    <a:moveTo>
                      <a:pt x="238" y="1121"/>
                    </a:moveTo>
                    <a:lnTo>
                      <a:pt x="206" y="1095"/>
                    </a:lnTo>
                    <a:lnTo>
                      <a:pt x="205" y="1083"/>
                    </a:lnTo>
                    <a:lnTo>
                      <a:pt x="220" y="1075"/>
                    </a:lnTo>
                    <a:lnTo>
                      <a:pt x="232" y="1053"/>
                    </a:lnTo>
                    <a:lnTo>
                      <a:pt x="229" y="1033"/>
                    </a:lnTo>
                    <a:lnTo>
                      <a:pt x="236" y="1013"/>
                    </a:lnTo>
                    <a:lnTo>
                      <a:pt x="265" y="985"/>
                    </a:lnTo>
                    <a:lnTo>
                      <a:pt x="280" y="991"/>
                    </a:lnTo>
                    <a:lnTo>
                      <a:pt x="313" y="985"/>
                    </a:lnTo>
                    <a:lnTo>
                      <a:pt x="367" y="1017"/>
                    </a:lnTo>
                    <a:lnTo>
                      <a:pt x="395" y="1017"/>
                    </a:lnTo>
                    <a:lnTo>
                      <a:pt x="411" y="1006"/>
                    </a:lnTo>
                    <a:lnTo>
                      <a:pt x="429" y="1027"/>
                    </a:lnTo>
                    <a:lnTo>
                      <a:pt x="399" y="1076"/>
                    </a:lnTo>
                    <a:lnTo>
                      <a:pt x="363" y="1098"/>
                    </a:lnTo>
                    <a:lnTo>
                      <a:pt x="317" y="1092"/>
                    </a:lnTo>
                    <a:lnTo>
                      <a:pt x="303" y="1102"/>
                    </a:lnTo>
                    <a:lnTo>
                      <a:pt x="277" y="1104"/>
                    </a:lnTo>
                    <a:lnTo>
                      <a:pt x="258" y="1128"/>
                    </a:lnTo>
                    <a:lnTo>
                      <a:pt x="238" y="1121"/>
                    </a:lnTo>
                    <a:close/>
                    <a:moveTo>
                      <a:pt x="429" y="2171"/>
                    </a:moveTo>
                    <a:lnTo>
                      <a:pt x="422" y="2180"/>
                    </a:lnTo>
                    <a:lnTo>
                      <a:pt x="416" y="2176"/>
                    </a:lnTo>
                    <a:lnTo>
                      <a:pt x="412" y="2184"/>
                    </a:lnTo>
                    <a:lnTo>
                      <a:pt x="388" y="2167"/>
                    </a:lnTo>
                    <a:lnTo>
                      <a:pt x="379" y="2171"/>
                    </a:lnTo>
                    <a:lnTo>
                      <a:pt x="352" y="2163"/>
                    </a:lnTo>
                    <a:lnTo>
                      <a:pt x="350" y="2151"/>
                    </a:lnTo>
                    <a:lnTo>
                      <a:pt x="336" y="2156"/>
                    </a:lnTo>
                    <a:lnTo>
                      <a:pt x="339" y="2169"/>
                    </a:lnTo>
                    <a:lnTo>
                      <a:pt x="331" y="2174"/>
                    </a:lnTo>
                    <a:lnTo>
                      <a:pt x="353" y="2196"/>
                    </a:lnTo>
                    <a:lnTo>
                      <a:pt x="356" y="2189"/>
                    </a:lnTo>
                    <a:lnTo>
                      <a:pt x="365" y="2197"/>
                    </a:lnTo>
                    <a:lnTo>
                      <a:pt x="380" y="2196"/>
                    </a:lnTo>
                    <a:lnTo>
                      <a:pt x="385" y="2209"/>
                    </a:lnTo>
                    <a:lnTo>
                      <a:pt x="388" y="2202"/>
                    </a:lnTo>
                    <a:lnTo>
                      <a:pt x="395" y="2202"/>
                    </a:lnTo>
                    <a:lnTo>
                      <a:pt x="403" y="2212"/>
                    </a:lnTo>
                    <a:lnTo>
                      <a:pt x="440" y="2203"/>
                    </a:lnTo>
                    <a:lnTo>
                      <a:pt x="454" y="2182"/>
                    </a:lnTo>
                    <a:lnTo>
                      <a:pt x="438" y="2171"/>
                    </a:lnTo>
                    <a:lnTo>
                      <a:pt x="429" y="2171"/>
                    </a:lnTo>
                    <a:close/>
                    <a:moveTo>
                      <a:pt x="288" y="1380"/>
                    </a:moveTo>
                    <a:lnTo>
                      <a:pt x="288" y="1363"/>
                    </a:lnTo>
                    <a:lnTo>
                      <a:pt x="297" y="1347"/>
                    </a:lnTo>
                    <a:lnTo>
                      <a:pt x="293" y="1339"/>
                    </a:lnTo>
                    <a:lnTo>
                      <a:pt x="265" y="1340"/>
                    </a:lnTo>
                    <a:lnTo>
                      <a:pt x="252" y="1333"/>
                    </a:lnTo>
                    <a:lnTo>
                      <a:pt x="236" y="1336"/>
                    </a:lnTo>
                    <a:lnTo>
                      <a:pt x="235" y="1347"/>
                    </a:lnTo>
                    <a:lnTo>
                      <a:pt x="259" y="1375"/>
                    </a:lnTo>
                    <a:lnTo>
                      <a:pt x="293" y="1392"/>
                    </a:lnTo>
                    <a:lnTo>
                      <a:pt x="303" y="1406"/>
                    </a:lnTo>
                    <a:lnTo>
                      <a:pt x="310" y="1396"/>
                    </a:lnTo>
                    <a:lnTo>
                      <a:pt x="301" y="1388"/>
                    </a:lnTo>
                    <a:lnTo>
                      <a:pt x="288" y="1380"/>
                    </a:lnTo>
                    <a:close/>
                    <a:moveTo>
                      <a:pt x="82" y="2206"/>
                    </a:moveTo>
                    <a:lnTo>
                      <a:pt x="78" y="2196"/>
                    </a:lnTo>
                    <a:lnTo>
                      <a:pt x="62" y="2206"/>
                    </a:lnTo>
                    <a:lnTo>
                      <a:pt x="60" y="2183"/>
                    </a:lnTo>
                    <a:lnTo>
                      <a:pt x="53" y="2182"/>
                    </a:lnTo>
                    <a:lnTo>
                      <a:pt x="48" y="2156"/>
                    </a:lnTo>
                    <a:lnTo>
                      <a:pt x="37" y="2147"/>
                    </a:lnTo>
                    <a:lnTo>
                      <a:pt x="27" y="2153"/>
                    </a:lnTo>
                    <a:lnTo>
                      <a:pt x="32" y="2160"/>
                    </a:lnTo>
                    <a:lnTo>
                      <a:pt x="10" y="2206"/>
                    </a:lnTo>
                    <a:lnTo>
                      <a:pt x="11" y="2245"/>
                    </a:lnTo>
                    <a:lnTo>
                      <a:pt x="0" y="2261"/>
                    </a:lnTo>
                    <a:lnTo>
                      <a:pt x="23" y="2257"/>
                    </a:lnTo>
                    <a:lnTo>
                      <a:pt x="19" y="2249"/>
                    </a:lnTo>
                    <a:lnTo>
                      <a:pt x="26" y="2242"/>
                    </a:lnTo>
                    <a:lnTo>
                      <a:pt x="33" y="2265"/>
                    </a:lnTo>
                    <a:lnTo>
                      <a:pt x="55" y="2259"/>
                    </a:lnTo>
                    <a:lnTo>
                      <a:pt x="56" y="2272"/>
                    </a:lnTo>
                    <a:lnTo>
                      <a:pt x="45" y="2278"/>
                    </a:lnTo>
                    <a:lnTo>
                      <a:pt x="52" y="2285"/>
                    </a:lnTo>
                    <a:lnTo>
                      <a:pt x="84" y="2280"/>
                    </a:lnTo>
                    <a:lnTo>
                      <a:pt x="94" y="2284"/>
                    </a:lnTo>
                    <a:lnTo>
                      <a:pt x="97" y="2274"/>
                    </a:lnTo>
                    <a:lnTo>
                      <a:pt x="112" y="2275"/>
                    </a:lnTo>
                    <a:lnTo>
                      <a:pt x="114" y="2265"/>
                    </a:lnTo>
                    <a:lnTo>
                      <a:pt x="141" y="2242"/>
                    </a:lnTo>
                    <a:lnTo>
                      <a:pt x="135" y="2236"/>
                    </a:lnTo>
                    <a:lnTo>
                      <a:pt x="82" y="2206"/>
                    </a:lnTo>
                    <a:close/>
                    <a:moveTo>
                      <a:pt x="193" y="1265"/>
                    </a:moveTo>
                    <a:lnTo>
                      <a:pt x="186" y="1262"/>
                    </a:lnTo>
                    <a:lnTo>
                      <a:pt x="163" y="1290"/>
                    </a:lnTo>
                    <a:lnTo>
                      <a:pt x="144" y="1284"/>
                    </a:lnTo>
                    <a:lnTo>
                      <a:pt x="120" y="1291"/>
                    </a:lnTo>
                    <a:lnTo>
                      <a:pt x="122" y="1300"/>
                    </a:lnTo>
                    <a:lnTo>
                      <a:pt x="144" y="1313"/>
                    </a:lnTo>
                    <a:lnTo>
                      <a:pt x="164" y="1304"/>
                    </a:lnTo>
                    <a:lnTo>
                      <a:pt x="182" y="1317"/>
                    </a:lnTo>
                    <a:lnTo>
                      <a:pt x="180" y="1330"/>
                    </a:lnTo>
                    <a:lnTo>
                      <a:pt x="189" y="1327"/>
                    </a:lnTo>
                    <a:lnTo>
                      <a:pt x="213" y="1337"/>
                    </a:lnTo>
                    <a:lnTo>
                      <a:pt x="207" y="1323"/>
                    </a:lnTo>
                    <a:lnTo>
                      <a:pt x="219" y="1310"/>
                    </a:lnTo>
                    <a:lnTo>
                      <a:pt x="199" y="1291"/>
                    </a:lnTo>
                    <a:lnTo>
                      <a:pt x="193" y="1265"/>
                    </a:lnTo>
                    <a:close/>
                    <a:moveTo>
                      <a:pt x="1689" y="7"/>
                    </a:moveTo>
                    <a:lnTo>
                      <a:pt x="1590" y="83"/>
                    </a:lnTo>
                    <a:lnTo>
                      <a:pt x="1571" y="116"/>
                    </a:lnTo>
                    <a:lnTo>
                      <a:pt x="1502" y="187"/>
                    </a:lnTo>
                    <a:lnTo>
                      <a:pt x="1450" y="187"/>
                    </a:lnTo>
                    <a:lnTo>
                      <a:pt x="1366" y="154"/>
                    </a:lnTo>
                    <a:lnTo>
                      <a:pt x="1321" y="183"/>
                    </a:lnTo>
                    <a:lnTo>
                      <a:pt x="1270" y="216"/>
                    </a:lnTo>
                    <a:lnTo>
                      <a:pt x="1219" y="266"/>
                    </a:lnTo>
                    <a:lnTo>
                      <a:pt x="1157" y="356"/>
                    </a:lnTo>
                    <a:lnTo>
                      <a:pt x="1192" y="373"/>
                    </a:lnTo>
                    <a:lnTo>
                      <a:pt x="1225" y="441"/>
                    </a:lnTo>
                    <a:lnTo>
                      <a:pt x="1339" y="446"/>
                    </a:lnTo>
                    <a:lnTo>
                      <a:pt x="1399" y="480"/>
                    </a:lnTo>
                    <a:lnTo>
                      <a:pt x="1411" y="536"/>
                    </a:lnTo>
                    <a:lnTo>
                      <a:pt x="1388" y="553"/>
                    </a:lnTo>
                    <a:lnTo>
                      <a:pt x="1383" y="588"/>
                    </a:lnTo>
                    <a:lnTo>
                      <a:pt x="1343" y="576"/>
                    </a:lnTo>
                    <a:lnTo>
                      <a:pt x="1293" y="576"/>
                    </a:lnTo>
                    <a:lnTo>
                      <a:pt x="1287" y="644"/>
                    </a:lnTo>
                    <a:lnTo>
                      <a:pt x="1260" y="660"/>
                    </a:lnTo>
                    <a:lnTo>
                      <a:pt x="1265" y="706"/>
                    </a:lnTo>
                    <a:lnTo>
                      <a:pt x="1298" y="722"/>
                    </a:lnTo>
                    <a:lnTo>
                      <a:pt x="1293" y="840"/>
                    </a:lnTo>
                    <a:lnTo>
                      <a:pt x="1254" y="863"/>
                    </a:lnTo>
                    <a:lnTo>
                      <a:pt x="1225" y="818"/>
                    </a:lnTo>
                    <a:lnTo>
                      <a:pt x="1198" y="795"/>
                    </a:lnTo>
                    <a:lnTo>
                      <a:pt x="1219" y="716"/>
                    </a:lnTo>
                    <a:lnTo>
                      <a:pt x="1185" y="673"/>
                    </a:lnTo>
                    <a:lnTo>
                      <a:pt x="1141" y="673"/>
                    </a:lnTo>
                    <a:lnTo>
                      <a:pt x="1136" y="722"/>
                    </a:lnTo>
                    <a:lnTo>
                      <a:pt x="1102" y="756"/>
                    </a:lnTo>
                    <a:lnTo>
                      <a:pt x="1039" y="696"/>
                    </a:lnTo>
                    <a:lnTo>
                      <a:pt x="1026" y="697"/>
                    </a:lnTo>
                    <a:lnTo>
                      <a:pt x="1020" y="713"/>
                    </a:lnTo>
                    <a:lnTo>
                      <a:pt x="1042" y="787"/>
                    </a:lnTo>
                    <a:lnTo>
                      <a:pt x="1033" y="820"/>
                    </a:lnTo>
                    <a:lnTo>
                      <a:pt x="1097" y="834"/>
                    </a:lnTo>
                    <a:lnTo>
                      <a:pt x="1118" y="851"/>
                    </a:lnTo>
                    <a:lnTo>
                      <a:pt x="1180" y="941"/>
                    </a:lnTo>
                    <a:lnTo>
                      <a:pt x="1062" y="975"/>
                    </a:lnTo>
                    <a:lnTo>
                      <a:pt x="1012" y="975"/>
                    </a:lnTo>
                    <a:lnTo>
                      <a:pt x="994" y="1057"/>
                    </a:lnTo>
                    <a:lnTo>
                      <a:pt x="940" y="1060"/>
                    </a:lnTo>
                    <a:lnTo>
                      <a:pt x="919" y="1070"/>
                    </a:lnTo>
                    <a:lnTo>
                      <a:pt x="885" y="1105"/>
                    </a:lnTo>
                    <a:lnTo>
                      <a:pt x="820" y="1095"/>
                    </a:lnTo>
                    <a:lnTo>
                      <a:pt x="784" y="1066"/>
                    </a:lnTo>
                    <a:lnTo>
                      <a:pt x="774" y="1088"/>
                    </a:lnTo>
                    <a:lnTo>
                      <a:pt x="754" y="1089"/>
                    </a:lnTo>
                    <a:lnTo>
                      <a:pt x="742" y="1102"/>
                    </a:lnTo>
                    <a:lnTo>
                      <a:pt x="761" y="1132"/>
                    </a:lnTo>
                    <a:lnTo>
                      <a:pt x="745" y="1209"/>
                    </a:lnTo>
                    <a:lnTo>
                      <a:pt x="765" y="1242"/>
                    </a:lnTo>
                    <a:lnTo>
                      <a:pt x="767" y="1268"/>
                    </a:lnTo>
                    <a:lnTo>
                      <a:pt x="757" y="1298"/>
                    </a:lnTo>
                    <a:lnTo>
                      <a:pt x="777" y="1307"/>
                    </a:lnTo>
                    <a:lnTo>
                      <a:pt x="777" y="1330"/>
                    </a:lnTo>
                    <a:lnTo>
                      <a:pt x="764" y="1339"/>
                    </a:lnTo>
                    <a:lnTo>
                      <a:pt x="794" y="1393"/>
                    </a:lnTo>
                    <a:lnTo>
                      <a:pt x="811" y="1452"/>
                    </a:lnTo>
                    <a:lnTo>
                      <a:pt x="855" y="1509"/>
                    </a:lnTo>
                    <a:lnTo>
                      <a:pt x="855" y="1509"/>
                    </a:lnTo>
                    <a:lnTo>
                      <a:pt x="898" y="1473"/>
                    </a:lnTo>
                    <a:lnTo>
                      <a:pt x="928" y="1460"/>
                    </a:lnTo>
                    <a:lnTo>
                      <a:pt x="940" y="1431"/>
                    </a:lnTo>
                    <a:lnTo>
                      <a:pt x="967" y="1408"/>
                    </a:lnTo>
                    <a:lnTo>
                      <a:pt x="1004" y="1411"/>
                    </a:lnTo>
                    <a:lnTo>
                      <a:pt x="1138" y="1520"/>
                    </a:lnTo>
                    <a:lnTo>
                      <a:pt x="1138" y="1520"/>
                    </a:lnTo>
                    <a:lnTo>
                      <a:pt x="1208" y="1543"/>
                    </a:lnTo>
                    <a:lnTo>
                      <a:pt x="1208" y="1543"/>
                    </a:lnTo>
                    <a:lnTo>
                      <a:pt x="1228" y="1526"/>
                    </a:lnTo>
                    <a:lnTo>
                      <a:pt x="1247" y="1481"/>
                    </a:lnTo>
                    <a:lnTo>
                      <a:pt x="1270" y="1487"/>
                    </a:lnTo>
                    <a:lnTo>
                      <a:pt x="1294" y="1517"/>
                    </a:lnTo>
                    <a:lnTo>
                      <a:pt x="1337" y="1539"/>
                    </a:lnTo>
                    <a:lnTo>
                      <a:pt x="1404" y="1510"/>
                    </a:lnTo>
                    <a:lnTo>
                      <a:pt x="1415" y="1503"/>
                    </a:lnTo>
                    <a:lnTo>
                      <a:pt x="1418" y="1447"/>
                    </a:lnTo>
                    <a:lnTo>
                      <a:pt x="1432" y="1428"/>
                    </a:lnTo>
                    <a:lnTo>
                      <a:pt x="1526" y="1421"/>
                    </a:lnTo>
                    <a:lnTo>
                      <a:pt x="1545" y="1406"/>
                    </a:lnTo>
                    <a:lnTo>
                      <a:pt x="1546" y="1353"/>
                    </a:lnTo>
                    <a:lnTo>
                      <a:pt x="1566" y="1333"/>
                    </a:lnTo>
                    <a:lnTo>
                      <a:pt x="1566" y="1313"/>
                    </a:lnTo>
                    <a:lnTo>
                      <a:pt x="1577" y="1302"/>
                    </a:lnTo>
                    <a:lnTo>
                      <a:pt x="1598" y="1292"/>
                    </a:lnTo>
                    <a:lnTo>
                      <a:pt x="1615" y="1275"/>
                    </a:lnTo>
                    <a:lnTo>
                      <a:pt x="1657" y="1285"/>
                    </a:lnTo>
                    <a:lnTo>
                      <a:pt x="1705" y="1278"/>
                    </a:lnTo>
                    <a:lnTo>
                      <a:pt x="1726" y="1282"/>
                    </a:lnTo>
                    <a:lnTo>
                      <a:pt x="1742" y="1301"/>
                    </a:lnTo>
                    <a:lnTo>
                      <a:pt x="1745" y="1383"/>
                    </a:lnTo>
                    <a:lnTo>
                      <a:pt x="1761" y="1405"/>
                    </a:lnTo>
                    <a:lnTo>
                      <a:pt x="1762" y="1438"/>
                    </a:lnTo>
                    <a:lnTo>
                      <a:pt x="1781" y="1468"/>
                    </a:lnTo>
                    <a:lnTo>
                      <a:pt x="1755" y="1543"/>
                    </a:lnTo>
                    <a:lnTo>
                      <a:pt x="1757" y="1565"/>
                    </a:lnTo>
                    <a:lnTo>
                      <a:pt x="1762" y="1575"/>
                    </a:lnTo>
                    <a:lnTo>
                      <a:pt x="1784" y="1572"/>
                    </a:lnTo>
                    <a:lnTo>
                      <a:pt x="1806" y="1559"/>
                    </a:lnTo>
                    <a:lnTo>
                      <a:pt x="1850" y="1549"/>
                    </a:lnTo>
                    <a:lnTo>
                      <a:pt x="1871" y="1533"/>
                    </a:lnTo>
                    <a:lnTo>
                      <a:pt x="1885" y="1555"/>
                    </a:lnTo>
                    <a:lnTo>
                      <a:pt x="1897" y="1598"/>
                    </a:lnTo>
                    <a:lnTo>
                      <a:pt x="1889" y="1607"/>
                    </a:lnTo>
                    <a:lnTo>
                      <a:pt x="1858" y="1618"/>
                    </a:lnTo>
                    <a:lnTo>
                      <a:pt x="1839" y="1637"/>
                    </a:lnTo>
                    <a:lnTo>
                      <a:pt x="1833" y="1681"/>
                    </a:lnTo>
                    <a:lnTo>
                      <a:pt x="1853" y="1690"/>
                    </a:lnTo>
                    <a:lnTo>
                      <a:pt x="1853" y="1702"/>
                    </a:lnTo>
                    <a:lnTo>
                      <a:pt x="1830" y="1732"/>
                    </a:lnTo>
                    <a:lnTo>
                      <a:pt x="1819" y="1741"/>
                    </a:lnTo>
                    <a:lnTo>
                      <a:pt x="1809" y="1738"/>
                    </a:lnTo>
                    <a:lnTo>
                      <a:pt x="1800" y="1748"/>
                    </a:lnTo>
                    <a:lnTo>
                      <a:pt x="1809" y="1758"/>
                    </a:lnTo>
                    <a:lnTo>
                      <a:pt x="1778" y="1787"/>
                    </a:lnTo>
                    <a:lnTo>
                      <a:pt x="1724" y="1791"/>
                    </a:lnTo>
                    <a:lnTo>
                      <a:pt x="1659" y="1828"/>
                    </a:lnTo>
                    <a:lnTo>
                      <a:pt x="1646" y="1807"/>
                    </a:lnTo>
                    <a:lnTo>
                      <a:pt x="1646" y="1775"/>
                    </a:lnTo>
                    <a:lnTo>
                      <a:pt x="1591" y="1781"/>
                    </a:lnTo>
                    <a:lnTo>
                      <a:pt x="1516" y="1823"/>
                    </a:lnTo>
                    <a:lnTo>
                      <a:pt x="1473" y="1824"/>
                    </a:lnTo>
                    <a:lnTo>
                      <a:pt x="1451" y="1816"/>
                    </a:lnTo>
                    <a:lnTo>
                      <a:pt x="1418" y="1828"/>
                    </a:lnTo>
                    <a:lnTo>
                      <a:pt x="1409" y="1827"/>
                    </a:lnTo>
                    <a:lnTo>
                      <a:pt x="1362" y="1723"/>
                    </a:lnTo>
                    <a:lnTo>
                      <a:pt x="1319" y="1746"/>
                    </a:lnTo>
                    <a:lnTo>
                      <a:pt x="1309" y="1748"/>
                    </a:lnTo>
                    <a:lnTo>
                      <a:pt x="1298" y="1739"/>
                    </a:lnTo>
                    <a:lnTo>
                      <a:pt x="1293" y="1683"/>
                    </a:lnTo>
                    <a:lnTo>
                      <a:pt x="1283" y="1673"/>
                    </a:lnTo>
                    <a:lnTo>
                      <a:pt x="1285" y="1641"/>
                    </a:lnTo>
                    <a:lnTo>
                      <a:pt x="1216" y="1572"/>
                    </a:lnTo>
                    <a:lnTo>
                      <a:pt x="1216" y="1572"/>
                    </a:lnTo>
                    <a:lnTo>
                      <a:pt x="1153" y="1654"/>
                    </a:lnTo>
                    <a:lnTo>
                      <a:pt x="1153" y="1654"/>
                    </a:lnTo>
                    <a:lnTo>
                      <a:pt x="1154" y="1726"/>
                    </a:lnTo>
                    <a:lnTo>
                      <a:pt x="1215" y="1779"/>
                    </a:lnTo>
                    <a:lnTo>
                      <a:pt x="1215" y="1779"/>
                    </a:lnTo>
                    <a:lnTo>
                      <a:pt x="1215" y="1800"/>
                    </a:lnTo>
                    <a:lnTo>
                      <a:pt x="1202" y="1814"/>
                    </a:lnTo>
                    <a:lnTo>
                      <a:pt x="1202" y="1827"/>
                    </a:lnTo>
                    <a:lnTo>
                      <a:pt x="1202" y="1827"/>
                    </a:lnTo>
                    <a:lnTo>
                      <a:pt x="1206" y="1847"/>
                    </a:lnTo>
                    <a:lnTo>
                      <a:pt x="1190" y="1862"/>
                    </a:lnTo>
                    <a:lnTo>
                      <a:pt x="1190" y="1862"/>
                    </a:lnTo>
                    <a:lnTo>
                      <a:pt x="1180" y="1870"/>
                    </a:lnTo>
                    <a:lnTo>
                      <a:pt x="1174" y="1889"/>
                    </a:lnTo>
                    <a:lnTo>
                      <a:pt x="1174" y="1889"/>
                    </a:lnTo>
                    <a:lnTo>
                      <a:pt x="1189" y="1889"/>
                    </a:lnTo>
                    <a:lnTo>
                      <a:pt x="1196" y="1899"/>
                    </a:lnTo>
                    <a:lnTo>
                      <a:pt x="1125" y="1886"/>
                    </a:lnTo>
                    <a:lnTo>
                      <a:pt x="1110" y="1905"/>
                    </a:lnTo>
                    <a:lnTo>
                      <a:pt x="1124" y="1916"/>
                    </a:lnTo>
                    <a:lnTo>
                      <a:pt x="1117" y="1944"/>
                    </a:lnTo>
                    <a:lnTo>
                      <a:pt x="1081" y="1973"/>
                    </a:lnTo>
                    <a:lnTo>
                      <a:pt x="1068" y="1973"/>
                    </a:lnTo>
                    <a:lnTo>
                      <a:pt x="1059" y="1984"/>
                    </a:lnTo>
                    <a:lnTo>
                      <a:pt x="1032" y="1991"/>
                    </a:lnTo>
                    <a:lnTo>
                      <a:pt x="1027" y="2009"/>
                    </a:lnTo>
                    <a:lnTo>
                      <a:pt x="1038" y="2010"/>
                    </a:lnTo>
                    <a:lnTo>
                      <a:pt x="1038" y="2019"/>
                    </a:lnTo>
                    <a:lnTo>
                      <a:pt x="901" y="2063"/>
                    </a:lnTo>
                    <a:lnTo>
                      <a:pt x="847" y="2104"/>
                    </a:lnTo>
                    <a:lnTo>
                      <a:pt x="831" y="2099"/>
                    </a:lnTo>
                    <a:lnTo>
                      <a:pt x="840" y="2117"/>
                    </a:lnTo>
                    <a:lnTo>
                      <a:pt x="817" y="2141"/>
                    </a:lnTo>
                    <a:lnTo>
                      <a:pt x="806" y="2141"/>
                    </a:lnTo>
                    <a:lnTo>
                      <a:pt x="806" y="2130"/>
                    </a:lnTo>
                    <a:lnTo>
                      <a:pt x="765" y="2117"/>
                    </a:lnTo>
                    <a:lnTo>
                      <a:pt x="803" y="2157"/>
                    </a:lnTo>
                    <a:lnTo>
                      <a:pt x="808" y="2183"/>
                    </a:lnTo>
                    <a:lnTo>
                      <a:pt x="817" y="2190"/>
                    </a:lnTo>
                    <a:lnTo>
                      <a:pt x="810" y="2228"/>
                    </a:lnTo>
                    <a:lnTo>
                      <a:pt x="803" y="2235"/>
                    </a:lnTo>
                    <a:lnTo>
                      <a:pt x="782" y="2235"/>
                    </a:lnTo>
                    <a:lnTo>
                      <a:pt x="778" y="2248"/>
                    </a:lnTo>
                    <a:lnTo>
                      <a:pt x="780" y="2259"/>
                    </a:lnTo>
                    <a:lnTo>
                      <a:pt x="800" y="2261"/>
                    </a:lnTo>
                    <a:lnTo>
                      <a:pt x="804" y="2274"/>
                    </a:lnTo>
                    <a:lnTo>
                      <a:pt x="782" y="2274"/>
                    </a:lnTo>
                    <a:lnTo>
                      <a:pt x="788" y="2290"/>
                    </a:lnTo>
                    <a:lnTo>
                      <a:pt x="777" y="2293"/>
                    </a:lnTo>
                    <a:lnTo>
                      <a:pt x="768" y="2308"/>
                    </a:lnTo>
                    <a:lnTo>
                      <a:pt x="775" y="2313"/>
                    </a:lnTo>
                    <a:lnTo>
                      <a:pt x="785" y="2297"/>
                    </a:lnTo>
                    <a:lnTo>
                      <a:pt x="798" y="2297"/>
                    </a:lnTo>
                    <a:lnTo>
                      <a:pt x="817" y="2324"/>
                    </a:lnTo>
                    <a:lnTo>
                      <a:pt x="829" y="2311"/>
                    </a:lnTo>
                    <a:lnTo>
                      <a:pt x="826" y="2300"/>
                    </a:lnTo>
                    <a:lnTo>
                      <a:pt x="837" y="2275"/>
                    </a:lnTo>
                    <a:lnTo>
                      <a:pt x="849" y="2264"/>
                    </a:lnTo>
                    <a:lnTo>
                      <a:pt x="865" y="2277"/>
                    </a:lnTo>
                    <a:lnTo>
                      <a:pt x="876" y="2275"/>
                    </a:lnTo>
                    <a:lnTo>
                      <a:pt x="885" y="2291"/>
                    </a:lnTo>
                    <a:lnTo>
                      <a:pt x="891" y="2281"/>
                    </a:lnTo>
                    <a:lnTo>
                      <a:pt x="904" y="2291"/>
                    </a:lnTo>
                    <a:lnTo>
                      <a:pt x="901" y="2269"/>
                    </a:lnTo>
                    <a:lnTo>
                      <a:pt x="918" y="2232"/>
                    </a:lnTo>
                    <a:lnTo>
                      <a:pt x="924" y="2261"/>
                    </a:lnTo>
                    <a:lnTo>
                      <a:pt x="960" y="2284"/>
                    </a:lnTo>
                    <a:lnTo>
                      <a:pt x="950" y="2297"/>
                    </a:lnTo>
                    <a:lnTo>
                      <a:pt x="950" y="2314"/>
                    </a:lnTo>
                    <a:lnTo>
                      <a:pt x="960" y="2326"/>
                    </a:lnTo>
                    <a:lnTo>
                      <a:pt x="967" y="2311"/>
                    </a:lnTo>
                    <a:lnTo>
                      <a:pt x="963" y="2298"/>
                    </a:lnTo>
                    <a:lnTo>
                      <a:pt x="974" y="2284"/>
                    </a:lnTo>
                    <a:lnTo>
                      <a:pt x="968" y="2255"/>
                    </a:lnTo>
                    <a:lnTo>
                      <a:pt x="921" y="2231"/>
                    </a:lnTo>
                    <a:lnTo>
                      <a:pt x="917" y="2205"/>
                    </a:lnTo>
                    <a:lnTo>
                      <a:pt x="906" y="2197"/>
                    </a:lnTo>
                    <a:lnTo>
                      <a:pt x="909" y="2182"/>
                    </a:lnTo>
                    <a:lnTo>
                      <a:pt x="892" y="2174"/>
                    </a:lnTo>
                    <a:lnTo>
                      <a:pt x="869" y="2174"/>
                    </a:lnTo>
                    <a:lnTo>
                      <a:pt x="852" y="2151"/>
                    </a:lnTo>
                    <a:lnTo>
                      <a:pt x="831" y="2138"/>
                    </a:lnTo>
                    <a:lnTo>
                      <a:pt x="852" y="2118"/>
                    </a:lnTo>
                    <a:lnTo>
                      <a:pt x="850" y="2107"/>
                    </a:lnTo>
                    <a:lnTo>
                      <a:pt x="908" y="2066"/>
                    </a:lnTo>
                    <a:lnTo>
                      <a:pt x="1025" y="2026"/>
                    </a:lnTo>
                    <a:lnTo>
                      <a:pt x="1042" y="2024"/>
                    </a:lnTo>
                    <a:lnTo>
                      <a:pt x="1105" y="2075"/>
                    </a:lnTo>
                    <a:lnTo>
                      <a:pt x="1193" y="2107"/>
                    </a:lnTo>
                    <a:lnTo>
                      <a:pt x="1249" y="2101"/>
                    </a:lnTo>
                    <a:lnTo>
                      <a:pt x="1270" y="2138"/>
                    </a:lnTo>
                    <a:lnTo>
                      <a:pt x="1288" y="2146"/>
                    </a:lnTo>
                    <a:lnTo>
                      <a:pt x="1298" y="2160"/>
                    </a:lnTo>
                    <a:lnTo>
                      <a:pt x="1321" y="2151"/>
                    </a:lnTo>
                    <a:lnTo>
                      <a:pt x="1306" y="2167"/>
                    </a:lnTo>
                    <a:lnTo>
                      <a:pt x="1303" y="2183"/>
                    </a:lnTo>
                    <a:lnTo>
                      <a:pt x="1275" y="2147"/>
                    </a:lnTo>
                    <a:lnTo>
                      <a:pt x="1267" y="2154"/>
                    </a:lnTo>
                    <a:lnTo>
                      <a:pt x="1241" y="2138"/>
                    </a:lnTo>
                    <a:lnTo>
                      <a:pt x="1244" y="2122"/>
                    </a:lnTo>
                    <a:lnTo>
                      <a:pt x="1228" y="2128"/>
                    </a:lnTo>
                    <a:lnTo>
                      <a:pt x="1221" y="2143"/>
                    </a:lnTo>
                    <a:lnTo>
                      <a:pt x="1235" y="2153"/>
                    </a:lnTo>
                    <a:lnTo>
                      <a:pt x="1238" y="2166"/>
                    </a:lnTo>
                    <a:lnTo>
                      <a:pt x="1218" y="2156"/>
                    </a:lnTo>
                    <a:lnTo>
                      <a:pt x="1203" y="2164"/>
                    </a:lnTo>
                    <a:lnTo>
                      <a:pt x="1218" y="2195"/>
                    </a:lnTo>
                    <a:lnTo>
                      <a:pt x="1200" y="2210"/>
                    </a:lnTo>
                    <a:lnTo>
                      <a:pt x="1212" y="2213"/>
                    </a:lnTo>
                    <a:lnTo>
                      <a:pt x="1200" y="2218"/>
                    </a:lnTo>
                    <a:lnTo>
                      <a:pt x="1205" y="2226"/>
                    </a:lnTo>
                    <a:lnTo>
                      <a:pt x="1172" y="2274"/>
                    </a:lnTo>
                    <a:lnTo>
                      <a:pt x="1166" y="2264"/>
                    </a:lnTo>
                    <a:lnTo>
                      <a:pt x="1149" y="2258"/>
                    </a:lnTo>
                    <a:lnTo>
                      <a:pt x="1159" y="2246"/>
                    </a:lnTo>
                    <a:lnTo>
                      <a:pt x="1151" y="2233"/>
                    </a:lnTo>
                    <a:lnTo>
                      <a:pt x="1149" y="2192"/>
                    </a:lnTo>
                    <a:lnTo>
                      <a:pt x="1101" y="2206"/>
                    </a:lnTo>
                    <a:lnTo>
                      <a:pt x="1095" y="2187"/>
                    </a:lnTo>
                    <a:lnTo>
                      <a:pt x="1078" y="2190"/>
                    </a:lnTo>
                    <a:lnTo>
                      <a:pt x="1030" y="2173"/>
                    </a:lnTo>
                    <a:lnTo>
                      <a:pt x="1015" y="2193"/>
                    </a:lnTo>
                    <a:lnTo>
                      <a:pt x="1017" y="2206"/>
                    </a:lnTo>
                    <a:lnTo>
                      <a:pt x="986" y="2213"/>
                    </a:lnTo>
                    <a:lnTo>
                      <a:pt x="993" y="2245"/>
                    </a:lnTo>
                    <a:lnTo>
                      <a:pt x="1003" y="2241"/>
                    </a:lnTo>
                    <a:lnTo>
                      <a:pt x="1010" y="2255"/>
                    </a:lnTo>
                    <a:lnTo>
                      <a:pt x="993" y="2269"/>
                    </a:lnTo>
                    <a:lnTo>
                      <a:pt x="993" y="2287"/>
                    </a:lnTo>
                    <a:lnTo>
                      <a:pt x="1010" y="2314"/>
                    </a:lnTo>
                    <a:lnTo>
                      <a:pt x="984" y="2314"/>
                    </a:lnTo>
                    <a:lnTo>
                      <a:pt x="964" y="2342"/>
                    </a:lnTo>
                    <a:lnTo>
                      <a:pt x="986" y="2388"/>
                    </a:lnTo>
                    <a:lnTo>
                      <a:pt x="966" y="2405"/>
                    </a:lnTo>
                    <a:lnTo>
                      <a:pt x="984" y="2405"/>
                    </a:lnTo>
                    <a:lnTo>
                      <a:pt x="993" y="2393"/>
                    </a:lnTo>
                    <a:lnTo>
                      <a:pt x="997" y="2401"/>
                    </a:lnTo>
                    <a:lnTo>
                      <a:pt x="1020" y="2395"/>
                    </a:lnTo>
                    <a:lnTo>
                      <a:pt x="1023" y="2406"/>
                    </a:lnTo>
                    <a:lnTo>
                      <a:pt x="1038" y="2404"/>
                    </a:lnTo>
                    <a:lnTo>
                      <a:pt x="1013" y="2437"/>
                    </a:lnTo>
                    <a:lnTo>
                      <a:pt x="997" y="2442"/>
                    </a:lnTo>
                    <a:lnTo>
                      <a:pt x="1003" y="2448"/>
                    </a:lnTo>
                    <a:lnTo>
                      <a:pt x="1013" y="2445"/>
                    </a:lnTo>
                    <a:lnTo>
                      <a:pt x="1020" y="2457"/>
                    </a:lnTo>
                    <a:lnTo>
                      <a:pt x="1026" y="2478"/>
                    </a:lnTo>
                    <a:lnTo>
                      <a:pt x="1017" y="2489"/>
                    </a:lnTo>
                    <a:lnTo>
                      <a:pt x="1032" y="2503"/>
                    </a:lnTo>
                    <a:lnTo>
                      <a:pt x="1039" y="2474"/>
                    </a:lnTo>
                    <a:lnTo>
                      <a:pt x="1055" y="2468"/>
                    </a:lnTo>
                    <a:lnTo>
                      <a:pt x="1064" y="2453"/>
                    </a:lnTo>
                    <a:lnTo>
                      <a:pt x="1074" y="2451"/>
                    </a:lnTo>
                    <a:lnTo>
                      <a:pt x="1075" y="2458"/>
                    </a:lnTo>
                    <a:lnTo>
                      <a:pt x="1100" y="2440"/>
                    </a:lnTo>
                    <a:lnTo>
                      <a:pt x="1137" y="2378"/>
                    </a:lnTo>
                    <a:lnTo>
                      <a:pt x="1183" y="2382"/>
                    </a:lnTo>
                    <a:lnTo>
                      <a:pt x="1189" y="2372"/>
                    </a:lnTo>
                    <a:lnTo>
                      <a:pt x="1198" y="2372"/>
                    </a:lnTo>
                    <a:lnTo>
                      <a:pt x="1208" y="2343"/>
                    </a:lnTo>
                    <a:lnTo>
                      <a:pt x="1208" y="2366"/>
                    </a:lnTo>
                    <a:lnTo>
                      <a:pt x="1219" y="2369"/>
                    </a:lnTo>
                    <a:lnTo>
                      <a:pt x="1216" y="2382"/>
                    </a:lnTo>
                    <a:lnTo>
                      <a:pt x="1225" y="2386"/>
                    </a:lnTo>
                    <a:lnTo>
                      <a:pt x="1186" y="2411"/>
                    </a:lnTo>
                    <a:lnTo>
                      <a:pt x="1271" y="2412"/>
                    </a:lnTo>
                    <a:lnTo>
                      <a:pt x="1271" y="2418"/>
                    </a:lnTo>
                    <a:lnTo>
                      <a:pt x="1234" y="2422"/>
                    </a:lnTo>
                    <a:lnTo>
                      <a:pt x="1249" y="2432"/>
                    </a:lnTo>
                    <a:lnTo>
                      <a:pt x="1249" y="2441"/>
                    </a:lnTo>
                    <a:lnTo>
                      <a:pt x="1235" y="2434"/>
                    </a:lnTo>
                    <a:lnTo>
                      <a:pt x="1229" y="2448"/>
                    </a:lnTo>
                    <a:lnTo>
                      <a:pt x="1211" y="2458"/>
                    </a:lnTo>
                    <a:lnTo>
                      <a:pt x="1192" y="2445"/>
                    </a:lnTo>
                    <a:lnTo>
                      <a:pt x="1154" y="2480"/>
                    </a:lnTo>
                    <a:lnTo>
                      <a:pt x="1151" y="2496"/>
                    </a:lnTo>
                    <a:lnTo>
                      <a:pt x="1164" y="2529"/>
                    </a:lnTo>
                    <a:lnTo>
                      <a:pt x="1156" y="2607"/>
                    </a:lnTo>
                    <a:lnTo>
                      <a:pt x="1150" y="2615"/>
                    </a:lnTo>
                    <a:lnTo>
                      <a:pt x="1146" y="2615"/>
                    </a:lnTo>
                    <a:lnTo>
                      <a:pt x="1128" y="2641"/>
                    </a:lnTo>
                    <a:lnTo>
                      <a:pt x="1127" y="2657"/>
                    </a:lnTo>
                    <a:lnTo>
                      <a:pt x="1134" y="2672"/>
                    </a:lnTo>
                    <a:lnTo>
                      <a:pt x="1198" y="2670"/>
                    </a:lnTo>
                    <a:lnTo>
                      <a:pt x="1212" y="2677"/>
                    </a:lnTo>
                    <a:lnTo>
                      <a:pt x="1216" y="2715"/>
                    </a:lnTo>
                    <a:lnTo>
                      <a:pt x="1208" y="2710"/>
                    </a:lnTo>
                    <a:lnTo>
                      <a:pt x="1193" y="2722"/>
                    </a:lnTo>
                    <a:lnTo>
                      <a:pt x="1193" y="2736"/>
                    </a:lnTo>
                    <a:lnTo>
                      <a:pt x="1203" y="2747"/>
                    </a:lnTo>
                    <a:lnTo>
                      <a:pt x="1236" y="2742"/>
                    </a:lnTo>
                    <a:lnTo>
                      <a:pt x="1264" y="2752"/>
                    </a:lnTo>
                    <a:lnTo>
                      <a:pt x="1291" y="2798"/>
                    </a:lnTo>
                    <a:lnTo>
                      <a:pt x="1297" y="2817"/>
                    </a:lnTo>
                    <a:lnTo>
                      <a:pt x="1284" y="2810"/>
                    </a:lnTo>
                    <a:lnTo>
                      <a:pt x="1294" y="2827"/>
                    </a:lnTo>
                    <a:lnTo>
                      <a:pt x="1329" y="2840"/>
                    </a:lnTo>
                    <a:lnTo>
                      <a:pt x="1336" y="2875"/>
                    </a:lnTo>
                    <a:lnTo>
                      <a:pt x="1370" y="2869"/>
                    </a:lnTo>
                    <a:lnTo>
                      <a:pt x="1396" y="2885"/>
                    </a:lnTo>
                    <a:lnTo>
                      <a:pt x="1412" y="2967"/>
                    </a:lnTo>
                    <a:lnTo>
                      <a:pt x="1412" y="2967"/>
                    </a:lnTo>
                    <a:lnTo>
                      <a:pt x="1430" y="2966"/>
                    </a:lnTo>
                    <a:lnTo>
                      <a:pt x="1445" y="2944"/>
                    </a:lnTo>
                    <a:lnTo>
                      <a:pt x="1474" y="2930"/>
                    </a:lnTo>
                    <a:lnTo>
                      <a:pt x="1611" y="2961"/>
                    </a:lnTo>
                    <a:lnTo>
                      <a:pt x="1626" y="2951"/>
                    </a:lnTo>
                    <a:lnTo>
                      <a:pt x="1643" y="2951"/>
                    </a:lnTo>
                    <a:lnTo>
                      <a:pt x="1699" y="2930"/>
                    </a:lnTo>
                    <a:lnTo>
                      <a:pt x="1754" y="2892"/>
                    </a:lnTo>
                    <a:lnTo>
                      <a:pt x="1800" y="2891"/>
                    </a:lnTo>
                    <a:lnTo>
                      <a:pt x="1855" y="2917"/>
                    </a:lnTo>
                    <a:lnTo>
                      <a:pt x="1878" y="2950"/>
                    </a:lnTo>
                    <a:lnTo>
                      <a:pt x="1914" y="2979"/>
                    </a:lnTo>
                    <a:lnTo>
                      <a:pt x="2006" y="2990"/>
                    </a:lnTo>
                    <a:lnTo>
                      <a:pt x="2006" y="2990"/>
                    </a:lnTo>
                    <a:lnTo>
                      <a:pt x="2055" y="2986"/>
                    </a:lnTo>
                    <a:lnTo>
                      <a:pt x="2055" y="2986"/>
                    </a:lnTo>
                    <a:lnTo>
                      <a:pt x="2082" y="2970"/>
                    </a:lnTo>
                    <a:lnTo>
                      <a:pt x="2082" y="2970"/>
                    </a:lnTo>
                    <a:lnTo>
                      <a:pt x="2111" y="2964"/>
                    </a:lnTo>
                    <a:lnTo>
                      <a:pt x="2111" y="2964"/>
                    </a:lnTo>
                    <a:lnTo>
                      <a:pt x="2123" y="2955"/>
                    </a:lnTo>
                    <a:lnTo>
                      <a:pt x="2123" y="2955"/>
                    </a:lnTo>
                    <a:lnTo>
                      <a:pt x="2154" y="2934"/>
                    </a:lnTo>
                    <a:lnTo>
                      <a:pt x="2193" y="2935"/>
                    </a:lnTo>
                    <a:lnTo>
                      <a:pt x="2211" y="2912"/>
                    </a:lnTo>
                    <a:lnTo>
                      <a:pt x="2227" y="2905"/>
                    </a:lnTo>
                    <a:lnTo>
                      <a:pt x="2229" y="2866"/>
                    </a:lnTo>
                    <a:lnTo>
                      <a:pt x="2224" y="2847"/>
                    </a:lnTo>
                    <a:lnTo>
                      <a:pt x="2224" y="2847"/>
                    </a:lnTo>
                    <a:lnTo>
                      <a:pt x="2260" y="2819"/>
                    </a:lnTo>
                    <a:lnTo>
                      <a:pt x="2260" y="2819"/>
                    </a:lnTo>
                    <a:lnTo>
                      <a:pt x="2316" y="2793"/>
                    </a:lnTo>
                    <a:lnTo>
                      <a:pt x="2313" y="2785"/>
                    </a:lnTo>
                    <a:lnTo>
                      <a:pt x="2329" y="2764"/>
                    </a:lnTo>
                    <a:lnTo>
                      <a:pt x="2330" y="2745"/>
                    </a:lnTo>
                    <a:lnTo>
                      <a:pt x="2372" y="2699"/>
                    </a:lnTo>
                    <a:lnTo>
                      <a:pt x="2387" y="2721"/>
                    </a:lnTo>
                    <a:lnTo>
                      <a:pt x="2414" y="2721"/>
                    </a:lnTo>
                    <a:lnTo>
                      <a:pt x="2408" y="2758"/>
                    </a:lnTo>
                    <a:lnTo>
                      <a:pt x="2437" y="2700"/>
                    </a:lnTo>
                    <a:lnTo>
                      <a:pt x="2515" y="2713"/>
                    </a:lnTo>
                    <a:lnTo>
                      <a:pt x="2588" y="2647"/>
                    </a:lnTo>
                    <a:lnTo>
                      <a:pt x="2633" y="2641"/>
                    </a:lnTo>
                    <a:lnTo>
                      <a:pt x="2644" y="2500"/>
                    </a:lnTo>
                    <a:lnTo>
                      <a:pt x="2672" y="2500"/>
                    </a:lnTo>
                    <a:lnTo>
                      <a:pt x="2701" y="2535"/>
                    </a:lnTo>
                    <a:lnTo>
                      <a:pt x="2734" y="2535"/>
                    </a:lnTo>
                    <a:lnTo>
                      <a:pt x="2783" y="2414"/>
                    </a:lnTo>
                    <a:lnTo>
                      <a:pt x="2830" y="2404"/>
                    </a:lnTo>
                    <a:lnTo>
                      <a:pt x="2830" y="2404"/>
                    </a:lnTo>
                    <a:lnTo>
                      <a:pt x="2840" y="2269"/>
                    </a:lnTo>
                    <a:lnTo>
                      <a:pt x="2830" y="2208"/>
                    </a:lnTo>
                    <a:lnTo>
                      <a:pt x="2858" y="2186"/>
                    </a:lnTo>
                    <a:lnTo>
                      <a:pt x="2852" y="2050"/>
                    </a:lnTo>
                    <a:lnTo>
                      <a:pt x="2914" y="1905"/>
                    </a:lnTo>
                    <a:lnTo>
                      <a:pt x="2920" y="1831"/>
                    </a:lnTo>
                    <a:lnTo>
                      <a:pt x="2885" y="1818"/>
                    </a:lnTo>
                    <a:lnTo>
                      <a:pt x="2871" y="1775"/>
                    </a:lnTo>
                    <a:lnTo>
                      <a:pt x="2920" y="1719"/>
                    </a:lnTo>
                    <a:lnTo>
                      <a:pt x="2927" y="1703"/>
                    </a:lnTo>
                    <a:lnTo>
                      <a:pt x="2964" y="1690"/>
                    </a:lnTo>
                    <a:lnTo>
                      <a:pt x="2979" y="1651"/>
                    </a:lnTo>
                    <a:lnTo>
                      <a:pt x="2956" y="1624"/>
                    </a:lnTo>
                    <a:lnTo>
                      <a:pt x="2949" y="1599"/>
                    </a:lnTo>
                    <a:lnTo>
                      <a:pt x="2908" y="1602"/>
                    </a:lnTo>
                    <a:lnTo>
                      <a:pt x="2892" y="1588"/>
                    </a:lnTo>
                    <a:lnTo>
                      <a:pt x="2852" y="1576"/>
                    </a:lnTo>
                    <a:lnTo>
                      <a:pt x="2787" y="1575"/>
                    </a:lnTo>
                    <a:lnTo>
                      <a:pt x="2709" y="1509"/>
                    </a:lnTo>
                    <a:lnTo>
                      <a:pt x="2662" y="1503"/>
                    </a:lnTo>
                    <a:lnTo>
                      <a:pt x="2629" y="1475"/>
                    </a:lnTo>
                    <a:lnTo>
                      <a:pt x="2587" y="1458"/>
                    </a:lnTo>
                    <a:lnTo>
                      <a:pt x="2522" y="1483"/>
                    </a:lnTo>
                    <a:lnTo>
                      <a:pt x="2499" y="1467"/>
                    </a:lnTo>
                    <a:lnTo>
                      <a:pt x="2474" y="1432"/>
                    </a:lnTo>
                    <a:lnTo>
                      <a:pt x="2505" y="1369"/>
                    </a:lnTo>
                    <a:lnTo>
                      <a:pt x="2510" y="1290"/>
                    </a:lnTo>
                    <a:lnTo>
                      <a:pt x="2483" y="1300"/>
                    </a:lnTo>
                    <a:lnTo>
                      <a:pt x="2469" y="1297"/>
                    </a:lnTo>
                    <a:lnTo>
                      <a:pt x="2457" y="1308"/>
                    </a:lnTo>
                    <a:lnTo>
                      <a:pt x="2446" y="1305"/>
                    </a:lnTo>
                    <a:lnTo>
                      <a:pt x="2448" y="1269"/>
                    </a:lnTo>
                    <a:lnTo>
                      <a:pt x="2487" y="1236"/>
                    </a:lnTo>
                    <a:lnTo>
                      <a:pt x="2497" y="1213"/>
                    </a:lnTo>
                    <a:lnTo>
                      <a:pt x="2473" y="1151"/>
                    </a:lnTo>
                    <a:lnTo>
                      <a:pt x="2473" y="1134"/>
                    </a:lnTo>
                    <a:lnTo>
                      <a:pt x="2487" y="1115"/>
                    </a:lnTo>
                    <a:lnTo>
                      <a:pt x="2484" y="1083"/>
                    </a:lnTo>
                    <a:lnTo>
                      <a:pt x="2473" y="1062"/>
                    </a:lnTo>
                    <a:lnTo>
                      <a:pt x="2483" y="1034"/>
                    </a:lnTo>
                    <a:lnTo>
                      <a:pt x="2523" y="1021"/>
                    </a:lnTo>
                    <a:lnTo>
                      <a:pt x="2557" y="984"/>
                    </a:lnTo>
                    <a:lnTo>
                      <a:pt x="2604" y="974"/>
                    </a:lnTo>
                    <a:lnTo>
                      <a:pt x="2616" y="965"/>
                    </a:lnTo>
                    <a:lnTo>
                      <a:pt x="2634" y="893"/>
                    </a:lnTo>
                    <a:lnTo>
                      <a:pt x="2620" y="821"/>
                    </a:lnTo>
                    <a:lnTo>
                      <a:pt x="2594" y="792"/>
                    </a:lnTo>
                    <a:lnTo>
                      <a:pt x="2557" y="785"/>
                    </a:lnTo>
                    <a:lnTo>
                      <a:pt x="2518" y="766"/>
                    </a:lnTo>
                    <a:lnTo>
                      <a:pt x="2516" y="717"/>
                    </a:lnTo>
                    <a:lnTo>
                      <a:pt x="2500" y="707"/>
                    </a:lnTo>
                    <a:lnTo>
                      <a:pt x="2443" y="713"/>
                    </a:lnTo>
                    <a:lnTo>
                      <a:pt x="2387" y="686"/>
                    </a:lnTo>
                    <a:lnTo>
                      <a:pt x="2365" y="657"/>
                    </a:lnTo>
                    <a:lnTo>
                      <a:pt x="2359" y="631"/>
                    </a:lnTo>
                    <a:lnTo>
                      <a:pt x="2352" y="495"/>
                    </a:lnTo>
                    <a:lnTo>
                      <a:pt x="2326" y="461"/>
                    </a:lnTo>
                    <a:lnTo>
                      <a:pt x="2313" y="458"/>
                    </a:lnTo>
                    <a:lnTo>
                      <a:pt x="2291" y="480"/>
                    </a:lnTo>
                    <a:lnTo>
                      <a:pt x="2278" y="462"/>
                    </a:lnTo>
                    <a:lnTo>
                      <a:pt x="2252" y="451"/>
                    </a:lnTo>
                    <a:lnTo>
                      <a:pt x="2227" y="455"/>
                    </a:lnTo>
                    <a:lnTo>
                      <a:pt x="2183" y="469"/>
                    </a:lnTo>
                    <a:lnTo>
                      <a:pt x="2162" y="495"/>
                    </a:lnTo>
                    <a:lnTo>
                      <a:pt x="2152" y="490"/>
                    </a:lnTo>
                    <a:lnTo>
                      <a:pt x="2117" y="451"/>
                    </a:lnTo>
                    <a:lnTo>
                      <a:pt x="2093" y="446"/>
                    </a:lnTo>
                    <a:lnTo>
                      <a:pt x="2072" y="425"/>
                    </a:lnTo>
                    <a:lnTo>
                      <a:pt x="2067" y="390"/>
                    </a:lnTo>
                    <a:lnTo>
                      <a:pt x="2077" y="370"/>
                    </a:lnTo>
                    <a:lnTo>
                      <a:pt x="2081" y="330"/>
                    </a:lnTo>
                    <a:lnTo>
                      <a:pt x="2100" y="312"/>
                    </a:lnTo>
                    <a:lnTo>
                      <a:pt x="2065" y="297"/>
                    </a:lnTo>
                    <a:lnTo>
                      <a:pt x="2055" y="298"/>
                    </a:lnTo>
                    <a:lnTo>
                      <a:pt x="2029" y="321"/>
                    </a:lnTo>
                    <a:lnTo>
                      <a:pt x="1999" y="364"/>
                    </a:lnTo>
                    <a:lnTo>
                      <a:pt x="1954" y="367"/>
                    </a:lnTo>
                    <a:lnTo>
                      <a:pt x="1925" y="353"/>
                    </a:lnTo>
                    <a:lnTo>
                      <a:pt x="1917" y="335"/>
                    </a:lnTo>
                    <a:lnTo>
                      <a:pt x="1918" y="295"/>
                    </a:lnTo>
                    <a:lnTo>
                      <a:pt x="1901" y="301"/>
                    </a:lnTo>
                    <a:lnTo>
                      <a:pt x="1897" y="281"/>
                    </a:lnTo>
                    <a:lnTo>
                      <a:pt x="1908" y="248"/>
                    </a:lnTo>
                    <a:lnTo>
                      <a:pt x="1881" y="224"/>
                    </a:lnTo>
                    <a:lnTo>
                      <a:pt x="1863" y="129"/>
                    </a:lnTo>
                    <a:lnTo>
                      <a:pt x="1780" y="129"/>
                    </a:lnTo>
                    <a:lnTo>
                      <a:pt x="1780" y="96"/>
                    </a:lnTo>
                    <a:lnTo>
                      <a:pt x="1801" y="79"/>
                    </a:lnTo>
                    <a:lnTo>
                      <a:pt x="1716" y="0"/>
                    </a:lnTo>
                    <a:lnTo>
                      <a:pt x="1689" y="7"/>
                    </a:lnTo>
                    <a:close/>
                    <a:moveTo>
                      <a:pt x="503" y="1274"/>
                    </a:moveTo>
                    <a:lnTo>
                      <a:pt x="484" y="1259"/>
                    </a:lnTo>
                    <a:lnTo>
                      <a:pt x="484" y="1251"/>
                    </a:lnTo>
                    <a:lnTo>
                      <a:pt x="440" y="1243"/>
                    </a:lnTo>
                    <a:lnTo>
                      <a:pt x="402" y="1213"/>
                    </a:lnTo>
                    <a:lnTo>
                      <a:pt x="402" y="1173"/>
                    </a:lnTo>
                    <a:lnTo>
                      <a:pt x="419" y="1134"/>
                    </a:lnTo>
                    <a:lnTo>
                      <a:pt x="403" y="1124"/>
                    </a:lnTo>
                    <a:lnTo>
                      <a:pt x="344" y="1148"/>
                    </a:lnTo>
                    <a:lnTo>
                      <a:pt x="343" y="1210"/>
                    </a:lnTo>
                    <a:lnTo>
                      <a:pt x="339" y="1217"/>
                    </a:lnTo>
                    <a:lnTo>
                      <a:pt x="321" y="1213"/>
                    </a:lnTo>
                    <a:lnTo>
                      <a:pt x="316" y="1220"/>
                    </a:lnTo>
                    <a:lnTo>
                      <a:pt x="350" y="1251"/>
                    </a:lnTo>
                    <a:lnTo>
                      <a:pt x="399" y="1277"/>
                    </a:lnTo>
                    <a:lnTo>
                      <a:pt x="418" y="1302"/>
                    </a:lnTo>
                    <a:lnTo>
                      <a:pt x="412" y="1340"/>
                    </a:lnTo>
                    <a:lnTo>
                      <a:pt x="435" y="1351"/>
                    </a:lnTo>
                    <a:lnTo>
                      <a:pt x="432" y="1360"/>
                    </a:lnTo>
                    <a:lnTo>
                      <a:pt x="445" y="1360"/>
                    </a:lnTo>
                    <a:lnTo>
                      <a:pt x="441" y="1346"/>
                    </a:lnTo>
                    <a:lnTo>
                      <a:pt x="497" y="1311"/>
                    </a:lnTo>
                    <a:lnTo>
                      <a:pt x="503" y="1274"/>
                    </a:lnTo>
                    <a:close/>
                    <a:moveTo>
                      <a:pt x="748" y="1339"/>
                    </a:moveTo>
                    <a:lnTo>
                      <a:pt x="752" y="1328"/>
                    </a:lnTo>
                    <a:lnTo>
                      <a:pt x="765" y="1324"/>
                    </a:lnTo>
                    <a:lnTo>
                      <a:pt x="765" y="1315"/>
                    </a:lnTo>
                    <a:lnTo>
                      <a:pt x="745" y="1308"/>
                    </a:lnTo>
                    <a:lnTo>
                      <a:pt x="739" y="1292"/>
                    </a:lnTo>
                    <a:lnTo>
                      <a:pt x="752" y="1235"/>
                    </a:lnTo>
                    <a:lnTo>
                      <a:pt x="738" y="1220"/>
                    </a:lnTo>
                    <a:lnTo>
                      <a:pt x="732" y="1203"/>
                    </a:lnTo>
                    <a:lnTo>
                      <a:pt x="735" y="1181"/>
                    </a:lnTo>
                    <a:lnTo>
                      <a:pt x="752" y="1155"/>
                    </a:lnTo>
                    <a:lnTo>
                      <a:pt x="754" y="1137"/>
                    </a:lnTo>
                    <a:lnTo>
                      <a:pt x="729" y="1106"/>
                    </a:lnTo>
                    <a:lnTo>
                      <a:pt x="732" y="1088"/>
                    </a:lnTo>
                    <a:lnTo>
                      <a:pt x="723" y="1065"/>
                    </a:lnTo>
                    <a:lnTo>
                      <a:pt x="641" y="1011"/>
                    </a:lnTo>
                    <a:lnTo>
                      <a:pt x="602" y="962"/>
                    </a:lnTo>
                    <a:lnTo>
                      <a:pt x="585" y="958"/>
                    </a:lnTo>
                    <a:lnTo>
                      <a:pt x="575" y="972"/>
                    </a:lnTo>
                    <a:lnTo>
                      <a:pt x="532" y="975"/>
                    </a:lnTo>
                    <a:lnTo>
                      <a:pt x="517" y="1011"/>
                    </a:lnTo>
                    <a:lnTo>
                      <a:pt x="454" y="1046"/>
                    </a:lnTo>
                    <a:lnTo>
                      <a:pt x="465" y="1108"/>
                    </a:lnTo>
                    <a:lnTo>
                      <a:pt x="457" y="1155"/>
                    </a:lnTo>
                    <a:lnTo>
                      <a:pt x="464" y="1228"/>
                    </a:lnTo>
                    <a:lnTo>
                      <a:pt x="517" y="1242"/>
                    </a:lnTo>
                    <a:lnTo>
                      <a:pt x="525" y="1252"/>
                    </a:lnTo>
                    <a:lnTo>
                      <a:pt x="520" y="1266"/>
                    </a:lnTo>
                    <a:lnTo>
                      <a:pt x="545" y="1290"/>
                    </a:lnTo>
                    <a:lnTo>
                      <a:pt x="553" y="1324"/>
                    </a:lnTo>
                    <a:lnTo>
                      <a:pt x="550" y="1351"/>
                    </a:lnTo>
                    <a:lnTo>
                      <a:pt x="538" y="1367"/>
                    </a:lnTo>
                    <a:lnTo>
                      <a:pt x="480" y="1377"/>
                    </a:lnTo>
                    <a:lnTo>
                      <a:pt x="494" y="1388"/>
                    </a:lnTo>
                    <a:lnTo>
                      <a:pt x="500" y="1415"/>
                    </a:lnTo>
                    <a:lnTo>
                      <a:pt x="489" y="1424"/>
                    </a:lnTo>
                    <a:lnTo>
                      <a:pt x="490" y="1429"/>
                    </a:lnTo>
                    <a:lnTo>
                      <a:pt x="497" y="1428"/>
                    </a:lnTo>
                    <a:lnTo>
                      <a:pt x="520" y="1449"/>
                    </a:lnTo>
                    <a:lnTo>
                      <a:pt x="543" y="1454"/>
                    </a:lnTo>
                    <a:lnTo>
                      <a:pt x="549" y="1464"/>
                    </a:lnTo>
                    <a:lnTo>
                      <a:pt x="646" y="1471"/>
                    </a:lnTo>
                    <a:lnTo>
                      <a:pt x="647" y="1452"/>
                    </a:lnTo>
                    <a:lnTo>
                      <a:pt x="663" y="1461"/>
                    </a:lnTo>
                    <a:lnTo>
                      <a:pt x="673" y="1444"/>
                    </a:lnTo>
                    <a:lnTo>
                      <a:pt x="713" y="1461"/>
                    </a:lnTo>
                    <a:lnTo>
                      <a:pt x="731" y="1461"/>
                    </a:lnTo>
                    <a:lnTo>
                      <a:pt x="745" y="1431"/>
                    </a:lnTo>
                    <a:lnTo>
                      <a:pt x="770" y="1424"/>
                    </a:lnTo>
                    <a:lnTo>
                      <a:pt x="770" y="1413"/>
                    </a:lnTo>
                    <a:lnTo>
                      <a:pt x="748" y="1339"/>
                    </a:lnTo>
                    <a:close/>
                    <a:moveTo>
                      <a:pt x="693" y="2128"/>
                    </a:moveTo>
                    <a:lnTo>
                      <a:pt x="676" y="2131"/>
                    </a:lnTo>
                    <a:lnTo>
                      <a:pt x="666" y="2117"/>
                    </a:lnTo>
                    <a:lnTo>
                      <a:pt x="637" y="2127"/>
                    </a:lnTo>
                    <a:lnTo>
                      <a:pt x="630" y="2125"/>
                    </a:lnTo>
                    <a:lnTo>
                      <a:pt x="624" y="2135"/>
                    </a:lnTo>
                    <a:lnTo>
                      <a:pt x="627" y="2148"/>
                    </a:lnTo>
                    <a:lnTo>
                      <a:pt x="599" y="2146"/>
                    </a:lnTo>
                    <a:lnTo>
                      <a:pt x="597" y="2169"/>
                    </a:lnTo>
                    <a:lnTo>
                      <a:pt x="587" y="2173"/>
                    </a:lnTo>
                    <a:lnTo>
                      <a:pt x="595" y="2179"/>
                    </a:lnTo>
                    <a:lnTo>
                      <a:pt x="601" y="2209"/>
                    </a:lnTo>
                    <a:lnTo>
                      <a:pt x="592" y="2212"/>
                    </a:lnTo>
                    <a:lnTo>
                      <a:pt x="595" y="2242"/>
                    </a:lnTo>
                    <a:lnTo>
                      <a:pt x="630" y="2242"/>
                    </a:lnTo>
                    <a:lnTo>
                      <a:pt x="635" y="2249"/>
                    </a:lnTo>
                    <a:lnTo>
                      <a:pt x="630" y="2258"/>
                    </a:lnTo>
                    <a:lnTo>
                      <a:pt x="641" y="2258"/>
                    </a:lnTo>
                    <a:lnTo>
                      <a:pt x="650" y="2245"/>
                    </a:lnTo>
                    <a:lnTo>
                      <a:pt x="666" y="2238"/>
                    </a:lnTo>
                    <a:lnTo>
                      <a:pt x="661" y="2222"/>
                    </a:lnTo>
                    <a:lnTo>
                      <a:pt x="689" y="2220"/>
                    </a:lnTo>
                    <a:lnTo>
                      <a:pt x="689" y="2212"/>
                    </a:lnTo>
                    <a:lnTo>
                      <a:pt x="679" y="2213"/>
                    </a:lnTo>
                    <a:lnTo>
                      <a:pt x="680" y="2205"/>
                    </a:lnTo>
                    <a:lnTo>
                      <a:pt x="667" y="2196"/>
                    </a:lnTo>
                    <a:lnTo>
                      <a:pt x="682" y="2192"/>
                    </a:lnTo>
                    <a:lnTo>
                      <a:pt x="690" y="2196"/>
                    </a:lnTo>
                    <a:lnTo>
                      <a:pt x="687" y="2182"/>
                    </a:lnTo>
                    <a:lnTo>
                      <a:pt x="705" y="2195"/>
                    </a:lnTo>
                    <a:lnTo>
                      <a:pt x="712" y="2187"/>
                    </a:lnTo>
                    <a:lnTo>
                      <a:pt x="718" y="2160"/>
                    </a:lnTo>
                    <a:lnTo>
                      <a:pt x="709" y="2144"/>
                    </a:lnTo>
                    <a:lnTo>
                      <a:pt x="693" y="2128"/>
                    </a:lnTo>
                    <a:close/>
                  </a:path>
                </a:pathLst>
              </a:custGeom>
              <a:solidFill>
                <a:srgbClr val="EAEAEA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 latinLnBrk="0"/>
                <a:endParaRPr lang="ko-KR" altLang="en-US" spc="-70"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4">
                <a:extLst>
                  <a:ext uri="{FF2B5EF4-FFF2-40B4-BE49-F238E27FC236}">
                    <a16:creationId xmlns:a16="http://schemas.microsoft.com/office/drawing/2014/main" id="{9F09E7A1-AFEC-4018-95E1-3ADBCEAB7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7598" y="2123571"/>
                <a:ext cx="1424512" cy="1267936"/>
              </a:xfrm>
              <a:custGeom>
                <a:avLst/>
                <a:gdLst/>
                <a:ahLst/>
                <a:cxnLst>
                  <a:cxn ang="0">
                    <a:pos x="2243" y="151"/>
                  </a:cxn>
                  <a:cxn ang="0">
                    <a:pos x="2282" y="262"/>
                  </a:cxn>
                  <a:cxn ang="0">
                    <a:pos x="2328" y="359"/>
                  </a:cxn>
                  <a:cxn ang="0">
                    <a:pos x="2449" y="631"/>
                  </a:cxn>
                  <a:cxn ang="0">
                    <a:pos x="2564" y="869"/>
                  </a:cxn>
                  <a:cxn ang="0">
                    <a:pos x="2615" y="1046"/>
                  </a:cxn>
                  <a:cxn ang="0">
                    <a:pos x="2805" y="1275"/>
                  </a:cxn>
                  <a:cxn ang="0">
                    <a:pos x="2974" y="1543"/>
                  </a:cxn>
                  <a:cxn ang="0">
                    <a:pos x="3354" y="2023"/>
                  </a:cxn>
                  <a:cxn ang="0">
                    <a:pos x="3462" y="2265"/>
                  </a:cxn>
                  <a:cxn ang="0">
                    <a:pos x="3573" y="2489"/>
                  </a:cxn>
                  <a:cxn ang="0">
                    <a:pos x="3763" y="2799"/>
                  </a:cxn>
                  <a:cxn ang="0">
                    <a:pos x="3850" y="2931"/>
                  </a:cxn>
                  <a:cxn ang="0">
                    <a:pos x="3864" y="3123"/>
                  </a:cxn>
                  <a:cxn ang="0">
                    <a:pos x="3824" y="3221"/>
                  </a:cxn>
                  <a:cxn ang="0">
                    <a:pos x="3667" y="3384"/>
                  </a:cxn>
                  <a:cxn ang="0">
                    <a:pos x="3383" y="3415"/>
                  </a:cxn>
                  <a:cxn ang="0">
                    <a:pos x="3145" y="3345"/>
                  </a:cxn>
                  <a:cxn ang="0">
                    <a:pos x="2942" y="3395"/>
                  </a:cxn>
                  <a:cxn ang="0">
                    <a:pos x="2799" y="3457"/>
                  </a:cxn>
                  <a:cxn ang="0">
                    <a:pos x="2628" y="3388"/>
                  </a:cxn>
                  <a:cxn ang="0">
                    <a:pos x="2481" y="3355"/>
                  </a:cxn>
                  <a:cxn ang="0">
                    <a:pos x="2364" y="3309"/>
                  </a:cxn>
                  <a:cxn ang="0">
                    <a:pos x="2252" y="3287"/>
                  </a:cxn>
                  <a:cxn ang="0">
                    <a:pos x="2223" y="3238"/>
                  </a:cxn>
                  <a:cxn ang="0">
                    <a:pos x="2122" y="3214"/>
                  </a:cxn>
                  <a:cxn ang="0">
                    <a:pos x="2011" y="3225"/>
                  </a:cxn>
                  <a:cxn ang="0">
                    <a:pos x="2100" y="3108"/>
                  </a:cxn>
                  <a:cxn ang="0">
                    <a:pos x="2031" y="3095"/>
                  </a:cxn>
                  <a:cxn ang="0">
                    <a:pos x="1822" y="3080"/>
                  </a:cxn>
                  <a:cxn ang="0">
                    <a:pos x="1652" y="3124"/>
                  </a:cxn>
                  <a:cxn ang="0">
                    <a:pos x="1594" y="3064"/>
                  </a:cxn>
                  <a:cxn ang="0">
                    <a:pos x="1459" y="3013"/>
                  </a:cxn>
                  <a:cxn ang="0">
                    <a:pos x="1372" y="3211"/>
                  </a:cxn>
                  <a:cxn ang="0">
                    <a:pos x="1114" y="3130"/>
                  </a:cxn>
                  <a:cxn ang="0">
                    <a:pos x="1205" y="2556"/>
                  </a:cxn>
                  <a:cxn ang="0">
                    <a:pos x="1240" y="2349"/>
                  </a:cxn>
                  <a:cxn ang="0">
                    <a:pos x="946" y="2228"/>
                  </a:cxn>
                  <a:cxn ang="0">
                    <a:pos x="796" y="2015"/>
                  </a:cxn>
                  <a:cxn ang="0">
                    <a:pos x="782" y="1938"/>
                  </a:cxn>
                  <a:cxn ang="0">
                    <a:pos x="809" y="1747"/>
                  </a:cxn>
                  <a:cxn ang="0">
                    <a:pos x="842" y="1510"/>
                  </a:cxn>
                  <a:cxn ang="0">
                    <a:pos x="643" y="1356"/>
                  </a:cxn>
                  <a:cxn ang="0">
                    <a:pos x="511" y="1180"/>
                  </a:cxn>
                  <a:cxn ang="0">
                    <a:pos x="351" y="1114"/>
                  </a:cxn>
                  <a:cxn ang="0">
                    <a:pos x="283" y="1089"/>
                  </a:cxn>
                  <a:cxn ang="0">
                    <a:pos x="192" y="973"/>
                  </a:cxn>
                  <a:cxn ang="0">
                    <a:pos x="0" y="723"/>
                  </a:cxn>
                  <a:cxn ang="0">
                    <a:pos x="316" y="627"/>
                  </a:cxn>
                  <a:cxn ang="0">
                    <a:pos x="531" y="608"/>
                  </a:cxn>
                  <a:cxn ang="0">
                    <a:pos x="846" y="604"/>
                  </a:cxn>
                  <a:cxn ang="0">
                    <a:pos x="1149" y="617"/>
                  </a:cxn>
                  <a:cxn ang="0">
                    <a:pos x="1347" y="646"/>
                  </a:cxn>
                  <a:cxn ang="0">
                    <a:pos x="1786" y="615"/>
                  </a:cxn>
                  <a:cxn ang="0">
                    <a:pos x="2083" y="303"/>
                  </a:cxn>
                </a:cxnLst>
                <a:rect l="0" t="0" r="r" b="b"/>
                <a:pathLst>
                  <a:path w="3902" h="3475">
                    <a:moveTo>
                      <a:pt x="2164" y="0"/>
                    </a:moveTo>
                    <a:lnTo>
                      <a:pt x="2190" y="52"/>
                    </a:lnTo>
                    <a:lnTo>
                      <a:pt x="2229" y="101"/>
                    </a:lnTo>
                    <a:lnTo>
                      <a:pt x="2239" y="98"/>
                    </a:lnTo>
                    <a:lnTo>
                      <a:pt x="2253" y="130"/>
                    </a:lnTo>
                    <a:lnTo>
                      <a:pt x="2252" y="143"/>
                    </a:lnTo>
                    <a:lnTo>
                      <a:pt x="2243" y="151"/>
                    </a:lnTo>
                    <a:lnTo>
                      <a:pt x="2254" y="166"/>
                    </a:lnTo>
                    <a:lnTo>
                      <a:pt x="2253" y="176"/>
                    </a:lnTo>
                    <a:lnTo>
                      <a:pt x="2275" y="194"/>
                    </a:lnTo>
                    <a:lnTo>
                      <a:pt x="2265" y="218"/>
                    </a:lnTo>
                    <a:lnTo>
                      <a:pt x="2270" y="232"/>
                    </a:lnTo>
                    <a:lnTo>
                      <a:pt x="2285" y="236"/>
                    </a:lnTo>
                    <a:lnTo>
                      <a:pt x="2282" y="262"/>
                    </a:lnTo>
                    <a:lnTo>
                      <a:pt x="2301" y="275"/>
                    </a:lnTo>
                    <a:lnTo>
                      <a:pt x="2296" y="291"/>
                    </a:lnTo>
                    <a:lnTo>
                      <a:pt x="2309" y="298"/>
                    </a:lnTo>
                    <a:lnTo>
                      <a:pt x="2348" y="350"/>
                    </a:lnTo>
                    <a:lnTo>
                      <a:pt x="2341" y="360"/>
                    </a:lnTo>
                    <a:lnTo>
                      <a:pt x="2338" y="354"/>
                    </a:lnTo>
                    <a:lnTo>
                      <a:pt x="2328" y="359"/>
                    </a:lnTo>
                    <a:lnTo>
                      <a:pt x="2327" y="389"/>
                    </a:lnTo>
                    <a:lnTo>
                      <a:pt x="2396" y="494"/>
                    </a:lnTo>
                    <a:lnTo>
                      <a:pt x="2427" y="526"/>
                    </a:lnTo>
                    <a:lnTo>
                      <a:pt x="2416" y="535"/>
                    </a:lnTo>
                    <a:lnTo>
                      <a:pt x="2420" y="565"/>
                    </a:lnTo>
                    <a:lnTo>
                      <a:pt x="2449" y="605"/>
                    </a:lnTo>
                    <a:lnTo>
                      <a:pt x="2449" y="631"/>
                    </a:lnTo>
                    <a:lnTo>
                      <a:pt x="2491" y="667"/>
                    </a:lnTo>
                    <a:lnTo>
                      <a:pt x="2486" y="697"/>
                    </a:lnTo>
                    <a:lnTo>
                      <a:pt x="2504" y="732"/>
                    </a:lnTo>
                    <a:lnTo>
                      <a:pt x="2505" y="768"/>
                    </a:lnTo>
                    <a:lnTo>
                      <a:pt x="2567" y="859"/>
                    </a:lnTo>
                    <a:lnTo>
                      <a:pt x="2577" y="862"/>
                    </a:lnTo>
                    <a:lnTo>
                      <a:pt x="2564" y="869"/>
                    </a:lnTo>
                    <a:lnTo>
                      <a:pt x="2563" y="882"/>
                    </a:lnTo>
                    <a:lnTo>
                      <a:pt x="2599" y="932"/>
                    </a:lnTo>
                    <a:lnTo>
                      <a:pt x="2583" y="950"/>
                    </a:lnTo>
                    <a:lnTo>
                      <a:pt x="2592" y="983"/>
                    </a:lnTo>
                    <a:lnTo>
                      <a:pt x="2589" y="1000"/>
                    </a:lnTo>
                    <a:lnTo>
                      <a:pt x="2599" y="1023"/>
                    </a:lnTo>
                    <a:lnTo>
                      <a:pt x="2615" y="1046"/>
                    </a:lnTo>
                    <a:lnTo>
                      <a:pt x="2628" y="1050"/>
                    </a:lnTo>
                    <a:lnTo>
                      <a:pt x="2645" y="1089"/>
                    </a:lnTo>
                    <a:lnTo>
                      <a:pt x="2671" y="1120"/>
                    </a:lnTo>
                    <a:lnTo>
                      <a:pt x="2700" y="1141"/>
                    </a:lnTo>
                    <a:lnTo>
                      <a:pt x="2713" y="1196"/>
                    </a:lnTo>
                    <a:lnTo>
                      <a:pt x="2785" y="1274"/>
                    </a:lnTo>
                    <a:lnTo>
                      <a:pt x="2805" y="1275"/>
                    </a:lnTo>
                    <a:lnTo>
                      <a:pt x="2796" y="1310"/>
                    </a:lnTo>
                    <a:lnTo>
                      <a:pt x="2864" y="1421"/>
                    </a:lnTo>
                    <a:lnTo>
                      <a:pt x="2894" y="1442"/>
                    </a:lnTo>
                    <a:lnTo>
                      <a:pt x="2893" y="1461"/>
                    </a:lnTo>
                    <a:lnTo>
                      <a:pt x="2952" y="1522"/>
                    </a:lnTo>
                    <a:lnTo>
                      <a:pt x="2966" y="1529"/>
                    </a:lnTo>
                    <a:lnTo>
                      <a:pt x="2974" y="1543"/>
                    </a:lnTo>
                    <a:lnTo>
                      <a:pt x="2965" y="1574"/>
                    </a:lnTo>
                    <a:lnTo>
                      <a:pt x="2998" y="1621"/>
                    </a:lnTo>
                    <a:lnTo>
                      <a:pt x="3044" y="1664"/>
                    </a:lnTo>
                    <a:lnTo>
                      <a:pt x="3049" y="1690"/>
                    </a:lnTo>
                    <a:lnTo>
                      <a:pt x="3220" y="1871"/>
                    </a:lnTo>
                    <a:lnTo>
                      <a:pt x="3286" y="1961"/>
                    </a:lnTo>
                    <a:lnTo>
                      <a:pt x="3354" y="2023"/>
                    </a:lnTo>
                    <a:lnTo>
                      <a:pt x="3348" y="2068"/>
                    </a:lnTo>
                    <a:lnTo>
                      <a:pt x="3338" y="2071"/>
                    </a:lnTo>
                    <a:lnTo>
                      <a:pt x="3330" y="2090"/>
                    </a:lnTo>
                    <a:lnTo>
                      <a:pt x="3332" y="2107"/>
                    </a:lnTo>
                    <a:lnTo>
                      <a:pt x="3376" y="2166"/>
                    </a:lnTo>
                    <a:lnTo>
                      <a:pt x="3456" y="2232"/>
                    </a:lnTo>
                    <a:lnTo>
                      <a:pt x="3462" y="2265"/>
                    </a:lnTo>
                    <a:lnTo>
                      <a:pt x="3446" y="2300"/>
                    </a:lnTo>
                    <a:lnTo>
                      <a:pt x="3468" y="2340"/>
                    </a:lnTo>
                    <a:lnTo>
                      <a:pt x="3462" y="2353"/>
                    </a:lnTo>
                    <a:lnTo>
                      <a:pt x="3488" y="2388"/>
                    </a:lnTo>
                    <a:lnTo>
                      <a:pt x="3481" y="2394"/>
                    </a:lnTo>
                    <a:lnTo>
                      <a:pt x="3513" y="2418"/>
                    </a:lnTo>
                    <a:lnTo>
                      <a:pt x="3573" y="2489"/>
                    </a:lnTo>
                    <a:lnTo>
                      <a:pt x="3593" y="2580"/>
                    </a:lnTo>
                    <a:lnTo>
                      <a:pt x="3681" y="2647"/>
                    </a:lnTo>
                    <a:lnTo>
                      <a:pt x="3683" y="2688"/>
                    </a:lnTo>
                    <a:lnTo>
                      <a:pt x="3698" y="2708"/>
                    </a:lnTo>
                    <a:lnTo>
                      <a:pt x="3711" y="2771"/>
                    </a:lnTo>
                    <a:lnTo>
                      <a:pt x="3745" y="2800"/>
                    </a:lnTo>
                    <a:lnTo>
                      <a:pt x="3763" y="2799"/>
                    </a:lnTo>
                    <a:lnTo>
                      <a:pt x="3772" y="2843"/>
                    </a:lnTo>
                    <a:lnTo>
                      <a:pt x="3784" y="2839"/>
                    </a:lnTo>
                    <a:lnTo>
                      <a:pt x="3801" y="2845"/>
                    </a:lnTo>
                    <a:lnTo>
                      <a:pt x="3801" y="2856"/>
                    </a:lnTo>
                    <a:lnTo>
                      <a:pt x="3817" y="2865"/>
                    </a:lnTo>
                    <a:lnTo>
                      <a:pt x="3811" y="2897"/>
                    </a:lnTo>
                    <a:lnTo>
                      <a:pt x="3850" y="2931"/>
                    </a:lnTo>
                    <a:lnTo>
                      <a:pt x="3850" y="2951"/>
                    </a:lnTo>
                    <a:lnTo>
                      <a:pt x="3861" y="2959"/>
                    </a:lnTo>
                    <a:lnTo>
                      <a:pt x="3835" y="2979"/>
                    </a:lnTo>
                    <a:lnTo>
                      <a:pt x="3848" y="3010"/>
                    </a:lnTo>
                    <a:lnTo>
                      <a:pt x="3833" y="3054"/>
                    </a:lnTo>
                    <a:lnTo>
                      <a:pt x="3843" y="3100"/>
                    </a:lnTo>
                    <a:lnTo>
                      <a:pt x="3864" y="3123"/>
                    </a:lnTo>
                    <a:lnTo>
                      <a:pt x="3882" y="3166"/>
                    </a:lnTo>
                    <a:lnTo>
                      <a:pt x="3892" y="3172"/>
                    </a:lnTo>
                    <a:lnTo>
                      <a:pt x="3886" y="3192"/>
                    </a:lnTo>
                    <a:lnTo>
                      <a:pt x="3902" y="3208"/>
                    </a:lnTo>
                    <a:lnTo>
                      <a:pt x="3902" y="3208"/>
                    </a:lnTo>
                    <a:lnTo>
                      <a:pt x="3824" y="3221"/>
                    </a:lnTo>
                    <a:lnTo>
                      <a:pt x="3824" y="3221"/>
                    </a:lnTo>
                    <a:lnTo>
                      <a:pt x="3791" y="3260"/>
                    </a:lnTo>
                    <a:lnTo>
                      <a:pt x="3746" y="3277"/>
                    </a:lnTo>
                    <a:lnTo>
                      <a:pt x="3694" y="3322"/>
                    </a:lnTo>
                    <a:lnTo>
                      <a:pt x="3694" y="3322"/>
                    </a:lnTo>
                    <a:lnTo>
                      <a:pt x="3667" y="3361"/>
                    </a:lnTo>
                    <a:lnTo>
                      <a:pt x="3667" y="3384"/>
                    </a:lnTo>
                    <a:lnTo>
                      <a:pt x="3667" y="3384"/>
                    </a:lnTo>
                    <a:lnTo>
                      <a:pt x="3694" y="3434"/>
                    </a:lnTo>
                    <a:lnTo>
                      <a:pt x="3577" y="3437"/>
                    </a:lnTo>
                    <a:lnTo>
                      <a:pt x="3577" y="3437"/>
                    </a:lnTo>
                    <a:lnTo>
                      <a:pt x="3530" y="3397"/>
                    </a:lnTo>
                    <a:lnTo>
                      <a:pt x="3477" y="3378"/>
                    </a:lnTo>
                    <a:lnTo>
                      <a:pt x="3429" y="3371"/>
                    </a:lnTo>
                    <a:lnTo>
                      <a:pt x="3383" y="3415"/>
                    </a:lnTo>
                    <a:lnTo>
                      <a:pt x="3366" y="3413"/>
                    </a:lnTo>
                    <a:lnTo>
                      <a:pt x="3309" y="3381"/>
                    </a:lnTo>
                    <a:lnTo>
                      <a:pt x="3249" y="3368"/>
                    </a:lnTo>
                    <a:lnTo>
                      <a:pt x="3229" y="3368"/>
                    </a:lnTo>
                    <a:lnTo>
                      <a:pt x="3188" y="3381"/>
                    </a:lnTo>
                    <a:lnTo>
                      <a:pt x="3177" y="3358"/>
                    </a:lnTo>
                    <a:lnTo>
                      <a:pt x="3145" y="3345"/>
                    </a:lnTo>
                    <a:lnTo>
                      <a:pt x="3145" y="3345"/>
                    </a:lnTo>
                    <a:lnTo>
                      <a:pt x="3129" y="3356"/>
                    </a:lnTo>
                    <a:lnTo>
                      <a:pt x="3093" y="3423"/>
                    </a:lnTo>
                    <a:lnTo>
                      <a:pt x="3093" y="3423"/>
                    </a:lnTo>
                    <a:lnTo>
                      <a:pt x="3076" y="3446"/>
                    </a:lnTo>
                    <a:lnTo>
                      <a:pt x="3004" y="3446"/>
                    </a:lnTo>
                    <a:lnTo>
                      <a:pt x="2942" y="3395"/>
                    </a:lnTo>
                    <a:lnTo>
                      <a:pt x="2891" y="3366"/>
                    </a:lnTo>
                    <a:lnTo>
                      <a:pt x="2854" y="3369"/>
                    </a:lnTo>
                    <a:lnTo>
                      <a:pt x="2842" y="3411"/>
                    </a:lnTo>
                    <a:lnTo>
                      <a:pt x="2845" y="3454"/>
                    </a:lnTo>
                    <a:lnTo>
                      <a:pt x="2838" y="3469"/>
                    </a:lnTo>
                    <a:lnTo>
                      <a:pt x="2825" y="3475"/>
                    </a:lnTo>
                    <a:lnTo>
                      <a:pt x="2799" y="3457"/>
                    </a:lnTo>
                    <a:lnTo>
                      <a:pt x="2769" y="3450"/>
                    </a:lnTo>
                    <a:lnTo>
                      <a:pt x="2734" y="3454"/>
                    </a:lnTo>
                    <a:lnTo>
                      <a:pt x="2680" y="3417"/>
                    </a:lnTo>
                    <a:lnTo>
                      <a:pt x="2658" y="3413"/>
                    </a:lnTo>
                    <a:lnTo>
                      <a:pt x="2658" y="3413"/>
                    </a:lnTo>
                    <a:lnTo>
                      <a:pt x="2628" y="3388"/>
                    </a:lnTo>
                    <a:lnTo>
                      <a:pt x="2628" y="3388"/>
                    </a:lnTo>
                    <a:lnTo>
                      <a:pt x="2615" y="3374"/>
                    </a:lnTo>
                    <a:lnTo>
                      <a:pt x="2615" y="3374"/>
                    </a:lnTo>
                    <a:lnTo>
                      <a:pt x="2577" y="3379"/>
                    </a:lnTo>
                    <a:lnTo>
                      <a:pt x="2577" y="3379"/>
                    </a:lnTo>
                    <a:lnTo>
                      <a:pt x="2553" y="3378"/>
                    </a:lnTo>
                    <a:lnTo>
                      <a:pt x="2481" y="3355"/>
                    </a:lnTo>
                    <a:lnTo>
                      <a:pt x="2481" y="3355"/>
                    </a:lnTo>
                    <a:lnTo>
                      <a:pt x="2452" y="3342"/>
                    </a:lnTo>
                    <a:lnTo>
                      <a:pt x="2417" y="3303"/>
                    </a:lnTo>
                    <a:lnTo>
                      <a:pt x="2387" y="3293"/>
                    </a:lnTo>
                    <a:lnTo>
                      <a:pt x="2380" y="3300"/>
                    </a:lnTo>
                    <a:lnTo>
                      <a:pt x="2380" y="3300"/>
                    </a:lnTo>
                    <a:lnTo>
                      <a:pt x="2364" y="3309"/>
                    </a:lnTo>
                    <a:lnTo>
                      <a:pt x="2364" y="3309"/>
                    </a:lnTo>
                    <a:lnTo>
                      <a:pt x="2305" y="3319"/>
                    </a:lnTo>
                    <a:lnTo>
                      <a:pt x="2289" y="3315"/>
                    </a:lnTo>
                    <a:lnTo>
                      <a:pt x="2283" y="3325"/>
                    </a:lnTo>
                    <a:lnTo>
                      <a:pt x="2270" y="3328"/>
                    </a:lnTo>
                    <a:lnTo>
                      <a:pt x="2256" y="3303"/>
                    </a:lnTo>
                    <a:lnTo>
                      <a:pt x="2256" y="3303"/>
                    </a:lnTo>
                    <a:lnTo>
                      <a:pt x="2252" y="3287"/>
                    </a:lnTo>
                    <a:lnTo>
                      <a:pt x="2252" y="3287"/>
                    </a:lnTo>
                    <a:lnTo>
                      <a:pt x="2231" y="3279"/>
                    </a:lnTo>
                    <a:lnTo>
                      <a:pt x="2231" y="3279"/>
                    </a:lnTo>
                    <a:lnTo>
                      <a:pt x="2223" y="3273"/>
                    </a:lnTo>
                    <a:lnTo>
                      <a:pt x="2223" y="3273"/>
                    </a:lnTo>
                    <a:lnTo>
                      <a:pt x="2223" y="3238"/>
                    </a:lnTo>
                    <a:lnTo>
                      <a:pt x="2223" y="3238"/>
                    </a:lnTo>
                    <a:lnTo>
                      <a:pt x="2226" y="3225"/>
                    </a:lnTo>
                    <a:lnTo>
                      <a:pt x="2226" y="3225"/>
                    </a:lnTo>
                    <a:lnTo>
                      <a:pt x="2208" y="3211"/>
                    </a:lnTo>
                    <a:lnTo>
                      <a:pt x="2181" y="3217"/>
                    </a:lnTo>
                    <a:lnTo>
                      <a:pt x="2138" y="3214"/>
                    </a:lnTo>
                    <a:lnTo>
                      <a:pt x="2138" y="3214"/>
                    </a:lnTo>
                    <a:lnTo>
                      <a:pt x="2122" y="3214"/>
                    </a:lnTo>
                    <a:lnTo>
                      <a:pt x="2100" y="3237"/>
                    </a:lnTo>
                    <a:lnTo>
                      <a:pt x="2100" y="3237"/>
                    </a:lnTo>
                    <a:lnTo>
                      <a:pt x="2074" y="3240"/>
                    </a:lnTo>
                    <a:lnTo>
                      <a:pt x="2066" y="3248"/>
                    </a:lnTo>
                    <a:lnTo>
                      <a:pt x="2066" y="3248"/>
                    </a:lnTo>
                    <a:lnTo>
                      <a:pt x="2053" y="3257"/>
                    </a:lnTo>
                    <a:lnTo>
                      <a:pt x="2011" y="3225"/>
                    </a:lnTo>
                    <a:lnTo>
                      <a:pt x="2011" y="3225"/>
                    </a:lnTo>
                    <a:lnTo>
                      <a:pt x="1999" y="3195"/>
                    </a:lnTo>
                    <a:lnTo>
                      <a:pt x="2027" y="3172"/>
                    </a:lnTo>
                    <a:lnTo>
                      <a:pt x="2027" y="3172"/>
                    </a:lnTo>
                    <a:lnTo>
                      <a:pt x="2058" y="3159"/>
                    </a:lnTo>
                    <a:lnTo>
                      <a:pt x="2058" y="3159"/>
                    </a:lnTo>
                    <a:lnTo>
                      <a:pt x="2100" y="3108"/>
                    </a:lnTo>
                    <a:lnTo>
                      <a:pt x="2102" y="3084"/>
                    </a:lnTo>
                    <a:lnTo>
                      <a:pt x="2092" y="3075"/>
                    </a:lnTo>
                    <a:lnTo>
                      <a:pt x="2074" y="3075"/>
                    </a:lnTo>
                    <a:lnTo>
                      <a:pt x="2050" y="3090"/>
                    </a:lnTo>
                    <a:lnTo>
                      <a:pt x="2050" y="3090"/>
                    </a:lnTo>
                    <a:lnTo>
                      <a:pt x="2031" y="3095"/>
                    </a:lnTo>
                    <a:lnTo>
                      <a:pt x="2031" y="3095"/>
                    </a:lnTo>
                    <a:lnTo>
                      <a:pt x="1999" y="3091"/>
                    </a:lnTo>
                    <a:lnTo>
                      <a:pt x="1973" y="3059"/>
                    </a:lnTo>
                    <a:lnTo>
                      <a:pt x="1935" y="3052"/>
                    </a:lnTo>
                    <a:lnTo>
                      <a:pt x="1900" y="3025"/>
                    </a:lnTo>
                    <a:lnTo>
                      <a:pt x="1855" y="3035"/>
                    </a:lnTo>
                    <a:lnTo>
                      <a:pt x="1835" y="3052"/>
                    </a:lnTo>
                    <a:lnTo>
                      <a:pt x="1822" y="3080"/>
                    </a:lnTo>
                    <a:lnTo>
                      <a:pt x="1811" y="3081"/>
                    </a:lnTo>
                    <a:lnTo>
                      <a:pt x="1757" y="3062"/>
                    </a:lnTo>
                    <a:lnTo>
                      <a:pt x="1728" y="3094"/>
                    </a:lnTo>
                    <a:lnTo>
                      <a:pt x="1691" y="3119"/>
                    </a:lnTo>
                    <a:lnTo>
                      <a:pt x="1691" y="3119"/>
                    </a:lnTo>
                    <a:lnTo>
                      <a:pt x="1652" y="3124"/>
                    </a:lnTo>
                    <a:lnTo>
                      <a:pt x="1652" y="3124"/>
                    </a:lnTo>
                    <a:lnTo>
                      <a:pt x="1616" y="3140"/>
                    </a:lnTo>
                    <a:lnTo>
                      <a:pt x="1616" y="3140"/>
                    </a:lnTo>
                    <a:lnTo>
                      <a:pt x="1600" y="3133"/>
                    </a:lnTo>
                    <a:lnTo>
                      <a:pt x="1600" y="3133"/>
                    </a:lnTo>
                    <a:lnTo>
                      <a:pt x="1593" y="3126"/>
                    </a:lnTo>
                    <a:lnTo>
                      <a:pt x="1594" y="3064"/>
                    </a:lnTo>
                    <a:lnTo>
                      <a:pt x="1594" y="3064"/>
                    </a:lnTo>
                    <a:lnTo>
                      <a:pt x="1563" y="3005"/>
                    </a:lnTo>
                    <a:lnTo>
                      <a:pt x="1563" y="3005"/>
                    </a:lnTo>
                    <a:lnTo>
                      <a:pt x="1525" y="2996"/>
                    </a:lnTo>
                    <a:lnTo>
                      <a:pt x="1525" y="2996"/>
                    </a:lnTo>
                    <a:lnTo>
                      <a:pt x="1486" y="2997"/>
                    </a:lnTo>
                    <a:lnTo>
                      <a:pt x="1459" y="3013"/>
                    </a:lnTo>
                    <a:lnTo>
                      <a:pt x="1459" y="3013"/>
                    </a:lnTo>
                    <a:lnTo>
                      <a:pt x="1416" y="3044"/>
                    </a:lnTo>
                    <a:lnTo>
                      <a:pt x="1407" y="3062"/>
                    </a:lnTo>
                    <a:lnTo>
                      <a:pt x="1413" y="3111"/>
                    </a:lnTo>
                    <a:lnTo>
                      <a:pt x="1426" y="3147"/>
                    </a:lnTo>
                    <a:lnTo>
                      <a:pt x="1417" y="3179"/>
                    </a:lnTo>
                    <a:lnTo>
                      <a:pt x="1381" y="3193"/>
                    </a:lnTo>
                    <a:lnTo>
                      <a:pt x="1372" y="3211"/>
                    </a:lnTo>
                    <a:lnTo>
                      <a:pt x="1361" y="3217"/>
                    </a:lnTo>
                    <a:lnTo>
                      <a:pt x="1319" y="3196"/>
                    </a:lnTo>
                    <a:lnTo>
                      <a:pt x="1264" y="3198"/>
                    </a:lnTo>
                    <a:lnTo>
                      <a:pt x="1238" y="3232"/>
                    </a:lnTo>
                    <a:lnTo>
                      <a:pt x="1200" y="3248"/>
                    </a:lnTo>
                    <a:lnTo>
                      <a:pt x="1126" y="3192"/>
                    </a:lnTo>
                    <a:lnTo>
                      <a:pt x="1114" y="3130"/>
                    </a:lnTo>
                    <a:lnTo>
                      <a:pt x="1114" y="3130"/>
                    </a:lnTo>
                    <a:lnTo>
                      <a:pt x="1126" y="2996"/>
                    </a:lnTo>
                    <a:lnTo>
                      <a:pt x="1114" y="2934"/>
                    </a:lnTo>
                    <a:lnTo>
                      <a:pt x="1143" y="2911"/>
                    </a:lnTo>
                    <a:lnTo>
                      <a:pt x="1138" y="2777"/>
                    </a:lnTo>
                    <a:lnTo>
                      <a:pt x="1200" y="2630"/>
                    </a:lnTo>
                    <a:lnTo>
                      <a:pt x="1205" y="2556"/>
                    </a:lnTo>
                    <a:lnTo>
                      <a:pt x="1169" y="2545"/>
                    </a:lnTo>
                    <a:lnTo>
                      <a:pt x="1155" y="2502"/>
                    </a:lnTo>
                    <a:lnTo>
                      <a:pt x="1205" y="2446"/>
                    </a:lnTo>
                    <a:lnTo>
                      <a:pt x="1211" y="2428"/>
                    </a:lnTo>
                    <a:lnTo>
                      <a:pt x="1249" y="2417"/>
                    </a:lnTo>
                    <a:lnTo>
                      <a:pt x="1263" y="2376"/>
                    </a:lnTo>
                    <a:lnTo>
                      <a:pt x="1240" y="2349"/>
                    </a:lnTo>
                    <a:lnTo>
                      <a:pt x="1234" y="2324"/>
                    </a:lnTo>
                    <a:lnTo>
                      <a:pt x="1194" y="2327"/>
                    </a:lnTo>
                    <a:lnTo>
                      <a:pt x="1178" y="2313"/>
                    </a:lnTo>
                    <a:lnTo>
                      <a:pt x="1136" y="2303"/>
                    </a:lnTo>
                    <a:lnTo>
                      <a:pt x="1071" y="2300"/>
                    </a:lnTo>
                    <a:lnTo>
                      <a:pt x="995" y="2234"/>
                    </a:lnTo>
                    <a:lnTo>
                      <a:pt x="946" y="2228"/>
                    </a:lnTo>
                    <a:lnTo>
                      <a:pt x="913" y="2202"/>
                    </a:lnTo>
                    <a:lnTo>
                      <a:pt x="872" y="2183"/>
                    </a:lnTo>
                    <a:lnTo>
                      <a:pt x="806" y="2208"/>
                    </a:lnTo>
                    <a:lnTo>
                      <a:pt x="783" y="2192"/>
                    </a:lnTo>
                    <a:lnTo>
                      <a:pt x="759" y="2157"/>
                    </a:lnTo>
                    <a:lnTo>
                      <a:pt x="790" y="2094"/>
                    </a:lnTo>
                    <a:lnTo>
                      <a:pt x="796" y="2015"/>
                    </a:lnTo>
                    <a:lnTo>
                      <a:pt x="767" y="2025"/>
                    </a:lnTo>
                    <a:lnTo>
                      <a:pt x="754" y="2022"/>
                    </a:lnTo>
                    <a:lnTo>
                      <a:pt x="743" y="2033"/>
                    </a:lnTo>
                    <a:lnTo>
                      <a:pt x="731" y="2030"/>
                    </a:lnTo>
                    <a:lnTo>
                      <a:pt x="733" y="1994"/>
                    </a:lnTo>
                    <a:lnTo>
                      <a:pt x="771" y="1961"/>
                    </a:lnTo>
                    <a:lnTo>
                      <a:pt x="782" y="1938"/>
                    </a:lnTo>
                    <a:lnTo>
                      <a:pt x="759" y="1876"/>
                    </a:lnTo>
                    <a:lnTo>
                      <a:pt x="759" y="1859"/>
                    </a:lnTo>
                    <a:lnTo>
                      <a:pt x="773" y="1840"/>
                    </a:lnTo>
                    <a:lnTo>
                      <a:pt x="769" y="1809"/>
                    </a:lnTo>
                    <a:lnTo>
                      <a:pt x="757" y="1787"/>
                    </a:lnTo>
                    <a:lnTo>
                      <a:pt x="769" y="1760"/>
                    </a:lnTo>
                    <a:lnTo>
                      <a:pt x="809" y="1747"/>
                    </a:lnTo>
                    <a:lnTo>
                      <a:pt x="842" y="1709"/>
                    </a:lnTo>
                    <a:lnTo>
                      <a:pt x="888" y="1699"/>
                    </a:lnTo>
                    <a:lnTo>
                      <a:pt x="901" y="1690"/>
                    </a:lnTo>
                    <a:lnTo>
                      <a:pt x="918" y="1618"/>
                    </a:lnTo>
                    <a:lnTo>
                      <a:pt x="904" y="1546"/>
                    </a:lnTo>
                    <a:lnTo>
                      <a:pt x="878" y="1517"/>
                    </a:lnTo>
                    <a:lnTo>
                      <a:pt x="842" y="1510"/>
                    </a:lnTo>
                    <a:lnTo>
                      <a:pt x="803" y="1491"/>
                    </a:lnTo>
                    <a:lnTo>
                      <a:pt x="802" y="1442"/>
                    </a:lnTo>
                    <a:lnTo>
                      <a:pt x="786" y="1432"/>
                    </a:lnTo>
                    <a:lnTo>
                      <a:pt x="727" y="1438"/>
                    </a:lnTo>
                    <a:lnTo>
                      <a:pt x="672" y="1411"/>
                    </a:lnTo>
                    <a:lnTo>
                      <a:pt x="649" y="1382"/>
                    </a:lnTo>
                    <a:lnTo>
                      <a:pt x="643" y="1356"/>
                    </a:lnTo>
                    <a:lnTo>
                      <a:pt x="636" y="1221"/>
                    </a:lnTo>
                    <a:lnTo>
                      <a:pt x="610" y="1185"/>
                    </a:lnTo>
                    <a:lnTo>
                      <a:pt x="597" y="1183"/>
                    </a:lnTo>
                    <a:lnTo>
                      <a:pt x="576" y="1205"/>
                    </a:lnTo>
                    <a:lnTo>
                      <a:pt x="563" y="1186"/>
                    </a:lnTo>
                    <a:lnTo>
                      <a:pt x="538" y="1176"/>
                    </a:lnTo>
                    <a:lnTo>
                      <a:pt x="511" y="1180"/>
                    </a:lnTo>
                    <a:lnTo>
                      <a:pt x="467" y="1195"/>
                    </a:lnTo>
                    <a:lnTo>
                      <a:pt x="446" y="1219"/>
                    </a:lnTo>
                    <a:lnTo>
                      <a:pt x="437" y="1215"/>
                    </a:lnTo>
                    <a:lnTo>
                      <a:pt x="403" y="1176"/>
                    </a:lnTo>
                    <a:lnTo>
                      <a:pt x="378" y="1172"/>
                    </a:lnTo>
                    <a:lnTo>
                      <a:pt x="356" y="1150"/>
                    </a:lnTo>
                    <a:lnTo>
                      <a:pt x="351" y="1114"/>
                    </a:lnTo>
                    <a:lnTo>
                      <a:pt x="361" y="1094"/>
                    </a:lnTo>
                    <a:lnTo>
                      <a:pt x="365" y="1053"/>
                    </a:lnTo>
                    <a:lnTo>
                      <a:pt x="385" y="1038"/>
                    </a:lnTo>
                    <a:lnTo>
                      <a:pt x="349" y="1022"/>
                    </a:lnTo>
                    <a:lnTo>
                      <a:pt x="339" y="1022"/>
                    </a:lnTo>
                    <a:lnTo>
                      <a:pt x="313" y="1046"/>
                    </a:lnTo>
                    <a:lnTo>
                      <a:pt x="283" y="1089"/>
                    </a:lnTo>
                    <a:lnTo>
                      <a:pt x="240" y="1092"/>
                    </a:lnTo>
                    <a:lnTo>
                      <a:pt x="209" y="1076"/>
                    </a:lnTo>
                    <a:lnTo>
                      <a:pt x="201" y="1061"/>
                    </a:lnTo>
                    <a:lnTo>
                      <a:pt x="202" y="1019"/>
                    </a:lnTo>
                    <a:lnTo>
                      <a:pt x="185" y="1025"/>
                    </a:lnTo>
                    <a:lnTo>
                      <a:pt x="182" y="1006"/>
                    </a:lnTo>
                    <a:lnTo>
                      <a:pt x="192" y="973"/>
                    </a:lnTo>
                    <a:lnTo>
                      <a:pt x="165" y="950"/>
                    </a:lnTo>
                    <a:lnTo>
                      <a:pt x="147" y="854"/>
                    </a:lnTo>
                    <a:lnTo>
                      <a:pt x="64" y="854"/>
                    </a:lnTo>
                    <a:lnTo>
                      <a:pt x="64" y="820"/>
                    </a:lnTo>
                    <a:lnTo>
                      <a:pt x="86" y="803"/>
                    </a:lnTo>
                    <a:lnTo>
                      <a:pt x="0" y="723"/>
                    </a:lnTo>
                    <a:lnTo>
                      <a:pt x="0" y="723"/>
                    </a:lnTo>
                    <a:lnTo>
                      <a:pt x="18" y="703"/>
                    </a:lnTo>
                    <a:lnTo>
                      <a:pt x="74" y="666"/>
                    </a:lnTo>
                    <a:lnTo>
                      <a:pt x="93" y="661"/>
                    </a:lnTo>
                    <a:lnTo>
                      <a:pt x="135" y="671"/>
                    </a:lnTo>
                    <a:lnTo>
                      <a:pt x="201" y="648"/>
                    </a:lnTo>
                    <a:lnTo>
                      <a:pt x="254" y="617"/>
                    </a:lnTo>
                    <a:lnTo>
                      <a:pt x="316" y="627"/>
                    </a:lnTo>
                    <a:lnTo>
                      <a:pt x="345" y="648"/>
                    </a:lnTo>
                    <a:lnTo>
                      <a:pt x="372" y="641"/>
                    </a:lnTo>
                    <a:lnTo>
                      <a:pt x="403" y="646"/>
                    </a:lnTo>
                    <a:lnTo>
                      <a:pt x="423" y="628"/>
                    </a:lnTo>
                    <a:lnTo>
                      <a:pt x="460" y="628"/>
                    </a:lnTo>
                    <a:lnTo>
                      <a:pt x="495" y="611"/>
                    </a:lnTo>
                    <a:lnTo>
                      <a:pt x="531" y="608"/>
                    </a:lnTo>
                    <a:lnTo>
                      <a:pt x="567" y="624"/>
                    </a:lnTo>
                    <a:lnTo>
                      <a:pt x="590" y="643"/>
                    </a:lnTo>
                    <a:lnTo>
                      <a:pt x="617" y="640"/>
                    </a:lnTo>
                    <a:lnTo>
                      <a:pt x="658" y="656"/>
                    </a:lnTo>
                    <a:lnTo>
                      <a:pt x="698" y="680"/>
                    </a:lnTo>
                    <a:lnTo>
                      <a:pt x="793" y="622"/>
                    </a:lnTo>
                    <a:lnTo>
                      <a:pt x="846" y="604"/>
                    </a:lnTo>
                    <a:lnTo>
                      <a:pt x="872" y="609"/>
                    </a:lnTo>
                    <a:lnTo>
                      <a:pt x="893" y="630"/>
                    </a:lnTo>
                    <a:lnTo>
                      <a:pt x="920" y="631"/>
                    </a:lnTo>
                    <a:lnTo>
                      <a:pt x="962" y="622"/>
                    </a:lnTo>
                    <a:lnTo>
                      <a:pt x="1009" y="635"/>
                    </a:lnTo>
                    <a:lnTo>
                      <a:pt x="1044" y="611"/>
                    </a:lnTo>
                    <a:lnTo>
                      <a:pt x="1149" y="617"/>
                    </a:lnTo>
                    <a:lnTo>
                      <a:pt x="1194" y="591"/>
                    </a:lnTo>
                    <a:lnTo>
                      <a:pt x="1205" y="598"/>
                    </a:lnTo>
                    <a:lnTo>
                      <a:pt x="1218" y="630"/>
                    </a:lnTo>
                    <a:lnTo>
                      <a:pt x="1260" y="674"/>
                    </a:lnTo>
                    <a:lnTo>
                      <a:pt x="1299" y="657"/>
                    </a:lnTo>
                    <a:lnTo>
                      <a:pt x="1331" y="654"/>
                    </a:lnTo>
                    <a:lnTo>
                      <a:pt x="1347" y="646"/>
                    </a:lnTo>
                    <a:lnTo>
                      <a:pt x="1370" y="614"/>
                    </a:lnTo>
                    <a:lnTo>
                      <a:pt x="1482" y="647"/>
                    </a:lnTo>
                    <a:lnTo>
                      <a:pt x="1515" y="640"/>
                    </a:lnTo>
                    <a:lnTo>
                      <a:pt x="1630" y="666"/>
                    </a:lnTo>
                    <a:lnTo>
                      <a:pt x="1684" y="657"/>
                    </a:lnTo>
                    <a:lnTo>
                      <a:pt x="1739" y="612"/>
                    </a:lnTo>
                    <a:lnTo>
                      <a:pt x="1786" y="615"/>
                    </a:lnTo>
                    <a:lnTo>
                      <a:pt x="1798" y="608"/>
                    </a:lnTo>
                    <a:lnTo>
                      <a:pt x="1851" y="555"/>
                    </a:lnTo>
                    <a:lnTo>
                      <a:pt x="1920" y="510"/>
                    </a:lnTo>
                    <a:lnTo>
                      <a:pt x="1943" y="473"/>
                    </a:lnTo>
                    <a:lnTo>
                      <a:pt x="1975" y="451"/>
                    </a:lnTo>
                    <a:lnTo>
                      <a:pt x="2044" y="385"/>
                    </a:lnTo>
                    <a:lnTo>
                      <a:pt x="2083" y="303"/>
                    </a:lnTo>
                    <a:lnTo>
                      <a:pt x="2079" y="277"/>
                    </a:lnTo>
                    <a:lnTo>
                      <a:pt x="2097" y="219"/>
                    </a:lnTo>
                    <a:lnTo>
                      <a:pt x="2087" y="56"/>
                    </a:lnTo>
                    <a:lnTo>
                      <a:pt x="2097" y="43"/>
                    </a:lnTo>
                    <a:lnTo>
                      <a:pt x="2164" y="0"/>
                    </a:lnTo>
                    <a:close/>
                  </a:path>
                </a:pathLst>
              </a:custGeom>
              <a:solidFill>
                <a:srgbClr val="EAEAEA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 latinLnBrk="0"/>
                <a:endParaRPr lang="ko-KR" altLang="en-US" spc="-70" dirty="0"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5">
                <a:extLst>
                  <a:ext uri="{FF2B5EF4-FFF2-40B4-BE49-F238E27FC236}">
                    <a16:creationId xmlns:a16="http://schemas.microsoft.com/office/drawing/2014/main" id="{D2F54D40-8D84-497A-A829-744A0E63A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3807" y="3216319"/>
                <a:ext cx="863905" cy="958069"/>
              </a:xfrm>
              <a:custGeom>
                <a:avLst/>
                <a:gdLst/>
                <a:ahLst/>
                <a:cxnLst>
                  <a:cxn ang="0">
                    <a:pos x="600" y="2284"/>
                  </a:cxn>
                  <a:cxn ang="0">
                    <a:pos x="420" y="2077"/>
                  </a:cxn>
                  <a:cxn ang="0">
                    <a:pos x="487" y="1790"/>
                  </a:cxn>
                  <a:cxn ang="0">
                    <a:pos x="386" y="1644"/>
                  </a:cxn>
                  <a:cxn ang="0">
                    <a:pos x="342" y="1652"/>
                  </a:cxn>
                  <a:cxn ang="0">
                    <a:pos x="280" y="1703"/>
                  </a:cxn>
                  <a:cxn ang="0">
                    <a:pos x="153" y="1605"/>
                  </a:cxn>
                  <a:cxn ang="0">
                    <a:pos x="173" y="1430"/>
                  </a:cxn>
                  <a:cxn ang="0">
                    <a:pos x="100" y="1228"/>
                  </a:cxn>
                  <a:cxn ang="0">
                    <a:pos x="179" y="914"/>
                  </a:cxn>
                  <a:cxn ang="0">
                    <a:pos x="100" y="860"/>
                  </a:cxn>
                  <a:cxn ang="0">
                    <a:pos x="51" y="716"/>
                  </a:cxn>
                  <a:cxn ang="0">
                    <a:pos x="118" y="686"/>
                  </a:cxn>
                  <a:cxn ang="0">
                    <a:pos x="219" y="577"/>
                  </a:cxn>
                  <a:cxn ang="0">
                    <a:pos x="368" y="430"/>
                  </a:cxn>
                  <a:cxn ang="0">
                    <a:pos x="628" y="370"/>
                  </a:cxn>
                  <a:cxn ang="0">
                    <a:pos x="836" y="196"/>
                  </a:cxn>
                  <a:cxn ang="0">
                    <a:pos x="1091" y="197"/>
                  </a:cxn>
                  <a:cxn ang="0">
                    <a:pos x="1169" y="17"/>
                  </a:cxn>
                  <a:cxn ang="0">
                    <a:pos x="1304" y="68"/>
                  </a:cxn>
                  <a:cxn ang="0">
                    <a:pos x="1362" y="128"/>
                  </a:cxn>
                  <a:cxn ang="0">
                    <a:pos x="1545" y="56"/>
                  </a:cxn>
                  <a:cxn ang="0">
                    <a:pos x="1741" y="99"/>
                  </a:cxn>
                  <a:cxn ang="0">
                    <a:pos x="1768" y="163"/>
                  </a:cxn>
                  <a:cxn ang="0">
                    <a:pos x="1763" y="261"/>
                  </a:cxn>
                  <a:cxn ang="0">
                    <a:pos x="1848" y="218"/>
                  </a:cxn>
                  <a:cxn ang="0">
                    <a:pos x="1933" y="242"/>
                  </a:cxn>
                  <a:cxn ang="0">
                    <a:pos x="1966" y="307"/>
                  </a:cxn>
                  <a:cxn ang="0">
                    <a:pos x="2074" y="313"/>
                  </a:cxn>
                  <a:cxn ang="0">
                    <a:pos x="2191" y="359"/>
                  </a:cxn>
                  <a:cxn ang="0">
                    <a:pos x="2338" y="392"/>
                  </a:cxn>
                  <a:cxn ang="0">
                    <a:pos x="2303" y="445"/>
                  </a:cxn>
                  <a:cxn ang="0">
                    <a:pos x="2238" y="503"/>
                  </a:cxn>
                  <a:cxn ang="0">
                    <a:pos x="2106" y="617"/>
                  </a:cxn>
                  <a:cxn ang="0">
                    <a:pos x="1979" y="778"/>
                  </a:cxn>
                  <a:cxn ang="0">
                    <a:pos x="1964" y="937"/>
                  </a:cxn>
                  <a:cxn ang="0">
                    <a:pos x="1892" y="950"/>
                  </a:cxn>
                  <a:cxn ang="0">
                    <a:pos x="1773" y="921"/>
                  </a:cxn>
                  <a:cxn ang="0">
                    <a:pos x="1643" y="855"/>
                  </a:cxn>
                  <a:cxn ang="0">
                    <a:pos x="1603" y="944"/>
                  </a:cxn>
                  <a:cxn ang="0">
                    <a:pos x="1461" y="905"/>
                  </a:cxn>
                  <a:cxn ang="0">
                    <a:pos x="1391" y="964"/>
                  </a:cxn>
                  <a:cxn ang="0">
                    <a:pos x="1359" y="1139"/>
                  </a:cxn>
                  <a:cxn ang="0">
                    <a:pos x="1237" y="1136"/>
                  </a:cxn>
                  <a:cxn ang="0">
                    <a:pos x="1095" y="1192"/>
                  </a:cxn>
                  <a:cxn ang="0">
                    <a:pos x="1026" y="1281"/>
                  </a:cxn>
                  <a:cxn ang="0">
                    <a:pos x="951" y="1369"/>
                  </a:cxn>
                  <a:cxn ang="0">
                    <a:pos x="904" y="1431"/>
                  </a:cxn>
                  <a:cxn ang="0">
                    <a:pos x="1038" y="1525"/>
                  </a:cxn>
                  <a:cxn ang="0">
                    <a:pos x="1029" y="1597"/>
                  </a:cxn>
                  <a:cxn ang="0">
                    <a:pos x="1026" y="1778"/>
                  </a:cxn>
                  <a:cxn ang="0">
                    <a:pos x="969" y="1967"/>
                  </a:cxn>
                  <a:cxn ang="0">
                    <a:pos x="1061" y="2029"/>
                  </a:cxn>
                  <a:cxn ang="0">
                    <a:pos x="1123" y="2091"/>
                  </a:cxn>
                  <a:cxn ang="0">
                    <a:pos x="1176" y="2119"/>
                  </a:cxn>
                  <a:cxn ang="0">
                    <a:pos x="1300" y="2120"/>
                  </a:cxn>
                  <a:cxn ang="0">
                    <a:pos x="1323" y="2225"/>
                  </a:cxn>
                  <a:cxn ang="0">
                    <a:pos x="1215" y="2319"/>
                  </a:cxn>
                  <a:cxn ang="0">
                    <a:pos x="1124" y="2541"/>
                  </a:cxn>
                  <a:cxn ang="0">
                    <a:pos x="951" y="2562"/>
                  </a:cxn>
                  <a:cxn ang="0">
                    <a:pos x="855" y="2623"/>
                  </a:cxn>
                  <a:cxn ang="0">
                    <a:pos x="752" y="2583"/>
                  </a:cxn>
                  <a:cxn ang="0">
                    <a:pos x="667" y="2526"/>
                  </a:cxn>
                </a:cxnLst>
                <a:rect l="0" t="0" r="r" b="b"/>
                <a:pathLst>
                  <a:path w="2368" h="2623">
                    <a:moveTo>
                      <a:pt x="667" y="2526"/>
                    </a:moveTo>
                    <a:lnTo>
                      <a:pt x="650" y="2476"/>
                    </a:lnTo>
                    <a:lnTo>
                      <a:pt x="623" y="2420"/>
                    </a:lnTo>
                    <a:lnTo>
                      <a:pt x="582" y="2385"/>
                    </a:lnTo>
                    <a:lnTo>
                      <a:pt x="577" y="2335"/>
                    </a:lnTo>
                    <a:lnTo>
                      <a:pt x="577" y="2335"/>
                    </a:lnTo>
                    <a:lnTo>
                      <a:pt x="600" y="2284"/>
                    </a:lnTo>
                    <a:lnTo>
                      <a:pt x="594" y="2228"/>
                    </a:lnTo>
                    <a:lnTo>
                      <a:pt x="561" y="2172"/>
                    </a:lnTo>
                    <a:lnTo>
                      <a:pt x="561" y="2172"/>
                    </a:lnTo>
                    <a:lnTo>
                      <a:pt x="510" y="2178"/>
                    </a:lnTo>
                    <a:lnTo>
                      <a:pt x="492" y="2162"/>
                    </a:lnTo>
                    <a:lnTo>
                      <a:pt x="438" y="2143"/>
                    </a:lnTo>
                    <a:lnTo>
                      <a:pt x="420" y="2077"/>
                    </a:lnTo>
                    <a:lnTo>
                      <a:pt x="443" y="1964"/>
                    </a:lnTo>
                    <a:lnTo>
                      <a:pt x="443" y="1964"/>
                    </a:lnTo>
                    <a:lnTo>
                      <a:pt x="460" y="1863"/>
                    </a:lnTo>
                    <a:lnTo>
                      <a:pt x="460" y="1863"/>
                    </a:lnTo>
                    <a:lnTo>
                      <a:pt x="487" y="1835"/>
                    </a:lnTo>
                    <a:lnTo>
                      <a:pt x="510" y="1829"/>
                    </a:lnTo>
                    <a:lnTo>
                      <a:pt x="487" y="1790"/>
                    </a:lnTo>
                    <a:lnTo>
                      <a:pt x="473" y="1786"/>
                    </a:lnTo>
                    <a:lnTo>
                      <a:pt x="479" y="1757"/>
                    </a:lnTo>
                    <a:lnTo>
                      <a:pt x="447" y="1750"/>
                    </a:lnTo>
                    <a:lnTo>
                      <a:pt x="435" y="1737"/>
                    </a:lnTo>
                    <a:lnTo>
                      <a:pt x="431" y="1689"/>
                    </a:lnTo>
                    <a:lnTo>
                      <a:pt x="431" y="1689"/>
                    </a:lnTo>
                    <a:lnTo>
                      <a:pt x="386" y="1644"/>
                    </a:lnTo>
                    <a:lnTo>
                      <a:pt x="386" y="1644"/>
                    </a:lnTo>
                    <a:lnTo>
                      <a:pt x="335" y="1692"/>
                    </a:lnTo>
                    <a:lnTo>
                      <a:pt x="335" y="1688"/>
                    </a:lnTo>
                    <a:lnTo>
                      <a:pt x="335" y="1688"/>
                    </a:lnTo>
                    <a:lnTo>
                      <a:pt x="336" y="1676"/>
                    </a:lnTo>
                    <a:lnTo>
                      <a:pt x="336" y="1676"/>
                    </a:lnTo>
                    <a:lnTo>
                      <a:pt x="342" y="1652"/>
                    </a:lnTo>
                    <a:lnTo>
                      <a:pt x="317" y="1649"/>
                    </a:lnTo>
                    <a:lnTo>
                      <a:pt x="317" y="1649"/>
                    </a:lnTo>
                    <a:lnTo>
                      <a:pt x="306" y="1660"/>
                    </a:lnTo>
                    <a:lnTo>
                      <a:pt x="306" y="1660"/>
                    </a:lnTo>
                    <a:lnTo>
                      <a:pt x="288" y="1702"/>
                    </a:lnTo>
                    <a:lnTo>
                      <a:pt x="280" y="1703"/>
                    </a:lnTo>
                    <a:lnTo>
                      <a:pt x="280" y="1703"/>
                    </a:lnTo>
                    <a:lnTo>
                      <a:pt x="274" y="1701"/>
                    </a:lnTo>
                    <a:lnTo>
                      <a:pt x="274" y="1701"/>
                    </a:lnTo>
                    <a:lnTo>
                      <a:pt x="251" y="1604"/>
                    </a:lnTo>
                    <a:lnTo>
                      <a:pt x="180" y="1613"/>
                    </a:lnTo>
                    <a:lnTo>
                      <a:pt x="173" y="1603"/>
                    </a:lnTo>
                    <a:lnTo>
                      <a:pt x="160" y="1600"/>
                    </a:lnTo>
                    <a:lnTo>
                      <a:pt x="153" y="1605"/>
                    </a:lnTo>
                    <a:lnTo>
                      <a:pt x="153" y="1605"/>
                    </a:lnTo>
                    <a:lnTo>
                      <a:pt x="143" y="1620"/>
                    </a:lnTo>
                    <a:lnTo>
                      <a:pt x="143" y="1620"/>
                    </a:lnTo>
                    <a:lnTo>
                      <a:pt x="176" y="1510"/>
                    </a:lnTo>
                    <a:lnTo>
                      <a:pt x="157" y="1489"/>
                    </a:lnTo>
                    <a:lnTo>
                      <a:pt x="172" y="1456"/>
                    </a:lnTo>
                    <a:lnTo>
                      <a:pt x="173" y="1430"/>
                    </a:lnTo>
                    <a:lnTo>
                      <a:pt x="113" y="1427"/>
                    </a:lnTo>
                    <a:lnTo>
                      <a:pt x="105" y="1402"/>
                    </a:lnTo>
                    <a:lnTo>
                      <a:pt x="105" y="1402"/>
                    </a:lnTo>
                    <a:lnTo>
                      <a:pt x="105" y="1352"/>
                    </a:lnTo>
                    <a:lnTo>
                      <a:pt x="55" y="1290"/>
                    </a:lnTo>
                    <a:lnTo>
                      <a:pt x="94" y="1278"/>
                    </a:lnTo>
                    <a:lnTo>
                      <a:pt x="100" y="1228"/>
                    </a:lnTo>
                    <a:lnTo>
                      <a:pt x="100" y="1228"/>
                    </a:lnTo>
                    <a:lnTo>
                      <a:pt x="71" y="1189"/>
                    </a:lnTo>
                    <a:lnTo>
                      <a:pt x="162" y="1048"/>
                    </a:lnTo>
                    <a:lnTo>
                      <a:pt x="229" y="1054"/>
                    </a:lnTo>
                    <a:lnTo>
                      <a:pt x="257" y="1020"/>
                    </a:lnTo>
                    <a:lnTo>
                      <a:pt x="235" y="953"/>
                    </a:lnTo>
                    <a:lnTo>
                      <a:pt x="179" y="914"/>
                    </a:lnTo>
                    <a:lnTo>
                      <a:pt x="127" y="914"/>
                    </a:lnTo>
                    <a:lnTo>
                      <a:pt x="127" y="914"/>
                    </a:lnTo>
                    <a:lnTo>
                      <a:pt x="107" y="905"/>
                    </a:lnTo>
                    <a:lnTo>
                      <a:pt x="110" y="869"/>
                    </a:lnTo>
                    <a:lnTo>
                      <a:pt x="110" y="869"/>
                    </a:lnTo>
                    <a:lnTo>
                      <a:pt x="108" y="860"/>
                    </a:lnTo>
                    <a:lnTo>
                      <a:pt x="100" y="860"/>
                    </a:lnTo>
                    <a:lnTo>
                      <a:pt x="100" y="860"/>
                    </a:lnTo>
                    <a:lnTo>
                      <a:pt x="72" y="847"/>
                    </a:lnTo>
                    <a:lnTo>
                      <a:pt x="72" y="847"/>
                    </a:lnTo>
                    <a:lnTo>
                      <a:pt x="68" y="798"/>
                    </a:lnTo>
                    <a:lnTo>
                      <a:pt x="17" y="764"/>
                    </a:lnTo>
                    <a:lnTo>
                      <a:pt x="0" y="721"/>
                    </a:lnTo>
                    <a:lnTo>
                      <a:pt x="51" y="716"/>
                    </a:lnTo>
                    <a:lnTo>
                      <a:pt x="51" y="716"/>
                    </a:lnTo>
                    <a:lnTo>
                      <a:pt x="78" y="700"/>
                    </a:lnTo>
                    <a:lnTo>
                      <a:pt x="78" y="700"/>
                    </a:lnTo>
                    <a:lnTo>
                      <a:pt x="105" y="695"/>
                    </a:lnTo>
                    <a:lnTo>
                      <a:pt x="105" y="695"/>
                    </a:lnTo>
                    <a:lnTo>
                      <a:pt x="118" y="686"/>
                    </a:lnTo>
                    <a:lnTo>
                      <a:pt x="118" y="686"/>
                    </a:lnTo>
                    <a:lnTo>
                      <a:pt x="150" y="664"/>
                    </a:lnTo>
                    <a:lnTo>
                      <a:pt x="189" y="666"/>
                    </a:lnTo>
                    <a:lnTo>
                      <a:pt x="205" y="641"/>
                    </a:lnTo>
                    <a:lnTo>
                      <a:pt x="222" y="634"/>
                    </a:lnTo>
                    <a:lnTo>
                      <a:pt x="225" y="597"/>
                    </a:lnTo>
                    <a:lnTo>
                      <a:pt x="219" y="577"/>
                    </a:lnTo>
                    <a:lnTo>
                      <a:pt x="219" y="577"/>
                    </a:lnTo>
                    <a:lnTo>
                      <a:pt x="255" y="549"/>
                    </a:lnTo>
                    <a:lnTo>
                      <a:pt x="255" y="549"/>
                    </a:lnTo>
                    <a:lnTo>
                      <a:pt x="310" y="523"/>
                    </a:lnTo>
                    <a:lnTo>
                      <a:pt x="307" y="515"/>
                    </a:lnTo>
                    <a:lnTo>
                      <a:pt x="324" y="494"/>
                    </a:lnTo>
                    <a:lnTo>
                      <a:pt x="324" y="476"/>
                    </a:lnTo>
                    <a:lnTo>
                      <a:pt x="368" y="430"/>
                    </a:lnTo>
                    <a:lnTo>
                      <a:pt x="382" y="451"/>
                    </a:lnTo>
                    <a:lnTo>
                      <a:pt x="408" y="451"/>
                    </a:lnTo>
                    <a:lnTo>
                      <a:pt x="404" y="487"/>
                    </a:lnTo>
                    <a:lnTo>
                      <a:pt x="432" y="430"/>
                    </a:lnTo>
                    <a:lnTo>
                      <a:pt x="510" y="444"/>
                    </a:lnTo>
                    <a:lnTo>
                      <a:pt x="582" y="376"/>
                    </a:lnTo>
                    <a:lnTo>
                      <a:pt x="628" y="370"/>
                    </a:lnTo>
                    <a:lnTo>
                      <a:pt x="639" y="231"/>
                    </a:lnTo>
                    <a:lnTo>
                      <a:pt x="667" y="231"/>
                    </a:lnTo>
                    <a:lnTo>
                      <a:pt x="695" y="264"/>
                    </a:lnTo>
                    <a:lnTo>
                      <a:pt x="729" y="264"/>
                    </a:lnTo>
                    <a:lnTo>
                      <a:pt x="777" y="144"/>
                    </a:lnTo>
                    <a:lnTo>
                      <a:pt x="824" y="134"/>
                    </a:lnTo>
                    <a:lnTo>
                      <a:pt x="836" y="196"/>
                    </a:lnTo>
                    <a:lnTo>
                      <a:pt x="910" y="252"/>
                    </a:lnTo>
                    <a:lnTo>
                      <a:pt x="948" y="236"/>
                    </a:lnTo>
                    <a:lnTo>
                      <a:pt x="974" y="202"/>
                    </a:lnTo>
                    <a:lnTo>
                      <a:pt x="1029" y="200"/>
                    </a:lnTo>
                    <a:lnTo>
                      <a:pt x="1064" y="219"/>
                    </a:lnTo>
                    <a:lnTo>
                      <a:pt x="1082" y="215"/>
                    </a:lnTo>
                    <a:lnTo>
                      <a:pt x="1091" y="197"/>
                    </a:lnTo>
                    <a:lnTo>
                      <a:pt x="1127" y="183"/>
                    </a:lnTo>
                    <a:lnTo>
                      <a:pt x="1136" y="151"/>
                    </a:lnTo>
                    <a:lnTo>
                      <a:pt x="1123" y="115"/>
                    </a:lnTo>
                    <a:lnTo>
                      <a:pt x="1117" y="66"/>
                    </a:lnTo>
                    <a:lnTo>
                      <a:pt x="1126" y="48"/>
                    </a:lnTo>
                    <a:lnTo>
                      <a:pt x="1169" y="17"/>
                    </a:lnTo>
                    <a:lnTo>
                      <a:pt x="1169" y="17"/>
                    </a:lnTo>
                    <a:lnTo>
                      <a:pt x="1196" y="1"/>
                    </a:lnTo>
                    <a:lnTo>
                      <a:pt x="1235" y="0"/>
                    </a:lnTo>
                    <a:lnTo>
                      <a:pt x="1235" y="0"/>
                    </a:lnTo>
                    <a:lnTo>
                      <a:pt x="1273" y="9"/>
                    </a:lnTo>
                    <a:lnTo>
                      <a:pt x="1273" y="9"/>
                    </a:lnTo>
                    <a:lnTo>
                      <a:pt x="1304" y="68"/>
                    </a:lnTo>
                    <a:lnTo>
                      <a:pt x="1304" y="68"/>
                    </a:lnTo>
                    <a:lnTo>
                      <a:pt x="1303" y="130"/>
                    </a:lnTo>
                    <a:lnTo>
                      <a:pt x="1310" y="137"/>
                    </a:lnTo>
                    <a:lnTo>
                      <a:pt x="1310" y="137"/>
                    </a:lnTo>
                    <a:lnTo>
                      <a:pt x="1326" y="144"/>
                    </a:lnTo>
                    <a:lnTo>
                      <a:pt x="1326" y="144"/>
                    </a:lnTo>
                    <a:lnTo>
                      <a:pt x="1362" y="128"/>
                    </a:lnTo>
                    <a:lnTo>
                      <a:pt x="1362" y="128"/>
                    </a:lnTo>
                    <a:lnTo>
                      <a:pt x="1401" y="123"/>
                    </a:lnTo>
                    <a:lnTo>
                      <a:pt x="1401" y="123"/>
                    </a:lnTo>
                    <a:lnTo>
                      <a:pt x="1438" y="98"/>
                    </a:lnTo>
                    <a:lnTo>
                      <a:pt x="1467" y="66"/>
                    </a:lnTo>
                    <a:lnTo>
                      <a:pt x="1521" y="85"/>
                    </a:lnTo>
                    <a:lnTo>
                      <a:pt x="1532" y="84"/>
                    </a:lnTo>
                    <a:lnTo>
                      <a:pt x="1545" y="56"/>
                    </a:lnTo>
                    <a:lnTo>
                      <a:pt x="1565" y="39"/>
                    </a:lnTo>
                    <a:lnTo>
                      <a:pt x="1610" y="29"/>
                    </a:lnTo>
                    <a:lnTo>
                      <a:pt x="1645" y="56"/>
                    </a:lnTo>
                    <a:lnTo>
                      <a:pt x="1683" y="63"/>
                    </a:lnTo>
                    <a:lnTo>
                      <a:pt x="1709" y="95"/>
                    </a:lnTo>
                    <a:lnTo>
                      <a:pt x="1741" y="99"/>
                    </a:lnTo>
                    <a:lnTo>
                      <a:pt x="1741" y="99"/>
                    </a:lnTo>
                    <a:lnTo>
                      <a:pt x="1760" y="94"/>
                    </a:lnTo>
                    <a:lnTo>
                      <a:pt x="1760" y="94"/>
                    </a:lnTo>
                    <a:lnTo>
                      <a:pt x="1784" y="79"/>
                    </a:lnTo>
                    <a:lnTo>
                      <a:pt x="1802" y="79"/>
                    </a:lnTo>
                    <a:lnTo>
                      <a:pt x="1812" y="88"/>
                    </a:lnTo>
                    <a:lnTo>
                      <a:pt x="1810" y="112"/>
                    </a:lnTo>
                    <a:lnTo>
                      <a:pt x="1768" y="163"/>
                    </a:lnTo>
                    <a:lnTo>
                      <a:pt x="1768" y="163"/>
                    </a:lnTo>
                    <a:lnTo>
                      <a:pt x="1737" y="176"/>
                    </a:lnTo>
                    <a:lnTo>
                      <a:pt x="1737" y="176"/>
                    </a:lnTo>
                    <a:lnTo>
                      <a:pt x="1709" y="199"/>
                    </a:lnTo>
                    <a:lnTo>
                      <a:pt x="1721" y="229"/>
                    </a:lnTo>
                    <a:lnTo>
                      <a:pt x="1721" y="229"/>
                    </a:lnTo>
                    <a:lnTo>
                      <a:pt x="1763" y="261"/>
                    </a:lnTo>
                    <a:lnTo>
                      <a:pt x="1776" y="252"/>
                    </a:lnTo>
                    <a:lnTo>
                      <a:pt x="1776" y="252"/>
                    </a:lnTo>
                    <a:lnTo>
                      <a:pt x="1784" y="244"/>
                    </a:lnTo>
                    <a:lnTo>
                      <a:pt x="1810" y="241"/>
                    </a:lnTo>
                    <a:lnTo>
                      <a:pt x="1810" y="241"/>
                    </a:lnTo>
                    <a:lnTo>
                      <a:pt x="1832" y="218"/>
                    </a:lnTo>
                    <a:lnTo>
                      <a:pt x="1848" y="218"/>
                    </a:lnTo>
                    <a:lnTo>
                      <a:pt x="1848" y="218"/>
                    </a:lnTo>
                    <a:lnTo>
                      <a:pt x="1891" y="221"/>
                    </a:lnTo>
                    <a:lnTo>
                      <a:pt x="1918" y="215"/>
                    </a:lnTo>
                    <a:lnTo>
                      <a:pt x="1936" y="229"/>
                    </a:lnTo>
                    <a:lnTo>
                      <a:pt x="1936" y="229"/>
                    </a:lnTo>
                    <a:lnTo>
                      <a:pt x="1933" y="242"/>
                    </a:lnTo>
                    <a:lnTo>
                      <a:pt x="1933" y="242"/>
                    </a:lnTo>
                    <a:lnTo>
                      <a:pt x="1933" y="277"/>
                    </a:lnTo>
                    <a:lnTo>
                      <a:pt x="1933" y="277"/>
                    </a:lnTo>
                    <a:lnTo>
                      <a:pt x="1941" y="283"/>
                    </a:lnTo>
                    <a:lnTo>
                      <a:pt x="1941" y="283"/>
                    </a:lnTo>
                    <a:lnTo>
                      <a:pt x="1962" y="291"/>
                    </a:lnTo>
                    <a:lnTo>
                      <a:pt x="1962" y="291"/>
                    </a:lnTo>
                    <a:lnTo>
                      <a:pt x="1966" y="307"/>
                    </a:lnTo>
                    <a:lnTo>
                      <a:pt x="1966" y="307"/>
                    </a:lnTo>
                    <a:lnTo>
                      <a:pt x="1980" y="332"/>
                    </a:lnTo>
                    <a:lnTo>
                      <a:pt x="1993" y="329"/>
                    </a:lnTo>
                    <a:lnTo>
                      <a:pt x="1999" y="319"/>
                    </a:lnTo>
                    <a:lnTo>
                      <a:pt x="2015" y="323"/>
                    </a:lnTo>
                    <a:lnTo>
                      <a:pt x="2074" y="313"/>
                    </a:lnTo>
                    <a:lnTo>
                      <a:pt x="2074" y="313"/>
                    </a:lnTo>
                    <a:lnTo>
                      <a:pt x="2090" y="304"/>
                    </a:lnTo>
                    <a:lnTo>
                      <a:pt x="2090" y="304"/>
                    </a:lnTo>
                    <a:lnTo>
                      <a:pt x="2097" y="297"/>
                    </a:lnTo>
                    <a:lnTo>
                      <a:pt x="2127" y="307"/>
                    </a:lnTo>
                    <a:lnTo>
                      <a:pt x="2162" y="346"/>
                    </a:lnTo>
                    <a:lnTo>
                      <a:pt x="2191" y="359"/>
                    </a:lnTo>
                    <a:lnTo>
                      <a:pt x="2191" y="359"/>
                    </a:lnTo>
                    <a:lnTo>
                      <a:pt x="2263" y="382"/>
                    </a:lnTo>
                    <a:lnTo>
                      <a:pt x="2287" y="383"/>
                    </a:lnTo>
                    <a:lnTo>
                      <a:pt x="2287" y="383"/>
                    </a:lnTo>
                    <a:lnTo>
                      <a:pt x="2325" y="378"/>
                    </a:lnTo>
                    <a:lnTo>
                      <a:pt x="2325" y="378"/>
                    </a:lnTo>
                    <a:lnTo>
                      <a:pt x="2338" y="392"/>
                    </a:lnTo>
                    <a:lnTo>
                      <a:pt x="2338" y="392"/>
                    </a:lnTo>
                    <a:lnTo>
                      <a:pt x="2368" y="417"/>
                    </a:lnTo>
                    <a:lnTo>
                      <a:pt x="2345" y="440"/>
                    </a:lnTo>
                    <a:lnTo>
                      <a:pt x="2345" y="440"/>
                    </a:lnTo>
                    <a:lnTo>
                      <a:pt x="2329" y="455"/>
                    </a:lnTo>
                    <a:lnTo>
                      <a:pt x="2320" y="451"/>
                    </a:lnTo>
                    <a:lnTo>
                      <a:pt x="2320" y="451"/>
                    </a:lnTo>
                    <a:lnTo>
                      <a:pt x="2303" y="445"/>
                    </a:lnTo>
                    <a:lnTo>
                      <a:pt x="2303" y="445"/>
                    </a:lnTo>
                    <a:lnTo>
                      <a:pt x="2290" y="451"/>
                    </a:lnTo>
                    <a:lnTo>
                      <a:pt x="2290" y="451"/>
                    </a:lnTo>
                    <a:lnTo>
                      <a:pt x="2264" y="490"/>
                    </a:lnTo>
                    <a:lnTo>
                      <a:pt x="2248" y="499"/>
                    </a:lnTo>
                    <a:lnTo>
                      <a:pt x="2248" y="499"/>
                    </a:lnTo>
                    <a:lnTo>
                      <a:pt x="2238" y="503"/>
                    </a:lnTo>
                    <a:lnTo>
                      <a:pt x="2238" y="503"/>
                    </a:lnTo>
                    <a:lnTo>
                      <a:pt x="2179" y="562"/>
                    </a:lnTo>
                    <a:lnTo>
                      <a:pt x="2129" y="577"/>
                    </a:lnTo>
                    <a:lnTo>
                      <a:pt x="2129" y="577"/>
                    </a:lnTo>
                    <a:lnTo>
                      <a:pt x="2114" y="600"/>
                    </a:lnTo>
                    <a:lnTo>
                      <a:pt x="2114" y="600"/>
                    </a:lnTo>
                    <a:lnTo>
                      <a:pt x="2106" y="617"/>
                    </a:lnTo>
                    <a:lnTo>
                      <a:pt x="2049" y="649"/>
                    </a:lnTo>
                    <a:lnTo>
                      <a:pt x="2048" y="664"/>
                    </a:lnTo>
                    <a:lnTo>
                      <a:pt x="2022" y="690"/>
                    </a:lnTo>
                    <a:lnTo>
                      <a:pt x="1993" y="751"/>
                    </a:lnTo>
                    <a:lnTo>
                      <a:pt x="1993" y="751"/>
                    </a:lnTo>
                    <a:lnTo>
                      <a:pt x="1979" y="778"/>
                    </a:lnTo>
                    <a:lnTo>
                      <a:pt x="1979" y="778"/>
                    </a:lnTo>
                    <a:lnTo>
                      <a:pt x="1977" y="803"/>
                    </a:lnTo>
                    <a:lnTo>
                      <a:pt x="2000" y="814"/>
                    </a:lnTo>
                    <a:lnTo>
                      <a:pt x="2000" y="814"/>
                    </a:lnTo>
                    <a:lnTo>
                      <a:pt x="2011" y="829"/>
                    </a:lnTo>
                    <a:lnTo>
                      <a:pt x="2011" y="829"/>
                    </a:lnTo>
                    <a:lnTo>
                      <a:pt x="2015" y="866"/>
                    </a:lnTo>
                    <a:lnTo>
                      <a:pt x="1964" y="937"/>
                    </a:lnTo>
                    <a:lnTo>
                      <a:pt x="1964" y="937"/>
                    </a:lnTo>
                    <a:lnTo>
                      <a:pt x="1939" y="941"/>
                    </a:lnTo>
                    <a:lnTo>
                      <a:pt x="1939" y="941"/>
                    </a:lnTo>
                    <a:lnTo>
                      <a:pt x="1900" y="944"/>
                    </a:lnTo>
                    <a:lnTo>
                      <a:pt x="1900" y="944"/>
                    </a:lnTo>
                    <a:lnTo>
                      <a:pt x="1892" y="950"/>
                    </a:lnTo>
                    <a:lnTo>
                      <a:pt x="1892" y="950"/>
                    </a:lnTo>
                    <a:lnTo>
                      <a:pt x="1875" y="968"/>
                    </a:lnTo>
                    <a:lnTo>
                      <a:pt x="1832" y="968"/>
                    </a:lnTo>
                    <a:lnTo>
                      <a:pt x="1832" y="968"/>
                    </a:lnTo>
                    <a:lnTo>
                      <a:pt x="1802" y="976"/>
                    </a:lnTo>
                    <a:lnTo>
                      <a:pt x="1792" y="971"/>
                    </a:lnTo>
                    <a:lnTo>
                      <a:pt x="1792" y="971"/>
                    </a:lnTo>
                    <a:lnTo>
                      <a:pt x="1773" y="921"/>
                    </a:lnTo>
                    <a:lnTo>
                      <a:pt x="1747" y="882"/>
                    </a:lnTo>
                    <a:lnTo>
                      <a:pt x="1689" y="849"/>
                    </a:lnTo>
                    <a:lnTo>
                      <a:pt x="1668" y="814"/>
                    </a:lnTo>
                    <a:lnTo>
                      <a:pt x="1668" y="814"/>
                    </a:lnTo>
                    <a:lnTo>
                      <a:pt x="1647" y="837"/>
                    </a:lnTo>
                    <a:lnTo>
                      <a:pt x="1643" y="855"/>
                    </a:lnTo>
                    <a:lnTo>
                      <a:pt x="1643" y="855"/>
                    </a:lnTo>
                    <a:lnTo>
                      <a:pt x="1637" y="869"/>
                    </a:lnTo>
                    <a:lnTo>
                      <a:pt x="1617" y="875"/>
                    </a:lnTo>
                    <a:lnTo>
                      <a:pt x="1613" y="921"/>
                    </a:lnTo>
                    <a:lnTo>
                      <a:pt x="1613" y="921"/>
                    </a:lnTo>
                    <a:lnTo>
                      <a:pt x="1608" y="932"/>
                    </a:lnTo>
                    <a:lnTo>
                      <a:pt x="1608" y="932"/>
                    </a:lnTo>
                    <a:lnTo>
                      <a:pt x="1603" y="944"/>
                    </a:lnTo>
                    <a:lnTo>
                      <a:pt x="1509" y="920"/>
                    </a:lnTo>
                    <a:lnTo>
                      <a:pt x="1499" y="912"/>
                    </a:lnTo>
                    <a:lnTo>
                      <a:pt x="1499" y="912"/>
                    </a:lnTo>
                    <a:lnTo>
                      <a:pt x="1492" y="901"/>
                    </a:lnTo>
                    <a:lnTo>
                      <a:pt x="1492" y="901"/>
                    </a:lnTo>
                    <a:lnTo>
                      <a:pt x="1473" y="894"/>
                    </a:lnTo>
                    <a:lnTo>
                      <a:pt x="1461" y="905"/>
                    </a:lnTo>
                    <a:lnTo>
                      <a:pt x="1461" y="905"/>
                    </a:lnTo>
                    <a:lnTo>
                      <a:pt x="1437" y="925"/>
                    </a:lnTo>
                    <a:lnTo>
                      <a:pt x="1437" y="925"/>
                    </a:lnTo>
                    <a:lnTo>
                      <a:pt x="1417" y="961"/>
                    </a:lnTo>
                    <a:lnTo>
                      <a:pt x="1417" y="961"/>
                    </a:lnTo>
                    <a:lnTo>
                      <a:pt x="1391" y="964"/>
                    </a:lnTo>
                    <a:lnTo>
                      <a:pt x="1391" y="964"/>
                    </a:lnTo>
                    <a:lnTo>
                      <a:pt x="1362" y="932"/>
                    </a:lnTo>
                    <a:lnTo>
                      <a:pt x="1352" y="938"/>
                    </a:lnTo>
                    <a:lnTo>
                      <a:pt x="1304" y="1052"/>
                    </a:lnTo>
                    <a:lnTo>
                      <a:pt x="1304" y="1052"/>
                    </a:lnTo>
                    <a:lnTo>
                      <a:pt x="1302" y="1059"/>
                    </a:lnTo>
                    <a:lnTo>
                      <a:pt x="1302" y="1059"/>
                    </a:lnTo>
                    <a:lnTo>
                      <a:pt x="1359" y="1139"/>
                    </a:lnTo>
                    <a:lnTo>
                      <a:pt x="1362" y="1153"/>
                    </a:lnTo>
                    <a:lnTo>
                      <a:pt x="1340" y="1156"/>
                    </a:lnTo>
                    <a:lnTo>
                      <a:pt x="1280" y="1137"/>
                    </a:lnTo>
                    <a:lnTo>
                      <a:pt x="1280" y="1137"/>
                    </a:lnTo>
                    <a:lnTo>
                      <a:pt x="1258" y="1126"/>
                    </a:lnTo>
                    <a:lnTo>
                      <a:pt x="1237" y="1136"/>
                    </a:lnTo>
                    <a:lnTo>
                      <a:pt x="1237" y="1136"/>
                    </a:lnTo>
                    <a:lnTo>
                      <a:pt x="1196" y="1117"/>
                    </a:lnTo>
                    <a:lnTo>
                      <a:pt x="1196" y="1117"/>
                    </a:lnTo>
                    <a:lnTo>
                      <a:pt x="1176" y="1107"/>
                    </a:lnTo>
                    <a:lnTo>
                      <a:pt x="1176" y="1107"/>
                    </a:lnTo>
                    <a:lnTo>
                      <a:pt x="1156" y="1149"/>
                    </a:lnTo>
                    <a:lnTo>
                      <a:pt x="1124" y="1173"/>
                    </a:lnTo>
                    <a:lnTo>
                      <a:pt x="1095" y="1192"/>
                    </a:lnTo>
                    <a:lnTo>
                      <a:pt x="1059" y="1195"/>
                    </a:lnTo>
                    <a:lnTo>
                      <a:pt x="1059" y="1195"/>
                    </a:lnTo>
                    <a:lnTo>
                      <a:pt x="1048" y="1199"/>
                    </a:lnTo>
                    <a:lnTo>
                      <a:pt x="1048" y="1199"/>
                    </a:lnTo>
                    <a:lnTo>
                      <a:pt x="1018" y="1242"/>
                    </a:lnTo>
                    <a:lnTo>
                      <a:pt x="1026" y="1281"/>
                    </a:lnTo>
                    <a:lnTo>
                      <a:pt x="1026" y="1281"/>
                    </a:lnTo>
                    <a:lnTo>
                      <a:pt x="1019" y="1294"/>
                    </a:lnTo>
                    <a:lnTo>
                      <a:pt x="1019" y="1294"/>
                    </a:lnTo>
                    <a:lnTo>
                      <a:pt x="979" y="1329"/>
                    </a:lnTo>
                    <a:lnTo>
                      <a:pt x="979" y="1329"/>
                    </a:lnTo>
                    <a:lnTo>
                      <a:pt x="969" y="1342"/>
                    </a:lnTo>
                    <a:lnTo>
                      <a:pt x="969" y="1342"/>
                    </a:lnTo>
                    <a:lnTo>
                      <a:pt x="951" y="1369"/>
                    </a:lnTo>
                    <a:lnTo>
                      <a:pt x="937" y="1369"/>
                    </a:lnTo>
                    <a:lnTo>
                      <a:pt x="937" y="1369"/>
                    </a:lnTo>
                    <a:lnTo>
                      <a:pt x="908" y="1376"/>
                    </a:lnTo>
                    <a:lnTo>
                      <a:pt x="908" y="1376"/>
                    </a:lnTo>
                    <a:lnTo>
                      <a:pt x="894" y="1394"/>
                    </a:lnTo>
                    <a:lnTo>
                      <a:pt x="891" y="1411"/>
                    </a:lnTo>
                    <a:lnTo>
                      <a:pt x="904" y="1431"/>
                    </a:lnTo>
                    <a:lnTo>
                      <a:pt x="1000" y="1451"/>
                    </a:lnTo>
                    <a:lnTo>
                      <a:pt x="1022" y="1473"/>
                    </a:lnTo>
                    <a:lnTo>
                      <a:pt x="1020" y="1490"/>
                    </a:lnTo>
                    <a:lnTo>
                      <a:pt x="1020" y="1490"/>
                    </a:lnTo>
                    <a:lnTo>
                      <a:pt x="1026" y="1518"/>
                    </a:lnTo>
                    <a:lnTo>
                      <a:pt x="1038" y="1525"/>
                    </a:lnTo>
                    <a:lnTo>
                      <a:pt x="1038" y="1525"/>
                    </a:lnTo>
                    <a:lnTo>
                      <a:pt x="1067" y="1538"/>
                    </a:lnTo>
                    <a:lnTo>
                      <a:pt x="1074" y="1549"/>
                    </a:lnTo>
                    <a:lnTo>
                      <a:pt x="1065" y="1581"/>
                    </a:lnTo>
                    <a:lnTo>
                      <a:pt x="1065" y="1581"/>
                    </a:lnTo>
                    <a:lnTo>
                      <a:pt x="1064" y="1591"/>
                    </a:lnTo>
                    <a:lnTo>
                      <a:pt x="1064" y="1591"/>
                    </a:lnTo>
                    <a:lnTo>
                      <a:pt x="1029" y="1597"/>
                    </a:lnTo>
                    <a:lnTo>
                      <a:pt x="1029" y="1597"/>
                    </a:lnTo>
                    <a:lnTo>
                      <a:pt x="1022" y="1620"/>
                    </a:lnTo>
                    <a:lnTo>
                      <a:pt x="1022" y="1620"/>
                    </a:lnTo>
                    <a:lnTo>
                      <a:pt x="1028" y="1685"/>
                    </a:lnTo>
                    <a:lnTo>
                      <a:pt x="1015" y="1734"/>
                    </a:lnTo>
                    <a:lnTo>
                      <a:pt x="1026" y="1755"/>
                    </a:lnTo>
                    <a:lnTo>
                      <a:pt x="1026" y="1778"/>
                    </a:lnTo>
                    <a:lnTo>
                      <a:pt x="1002" y="1814"/>
                    </a:lnTo>
                    <a:lnTo>
                      <a:pt x="1026" y="1874"/>
                    </a:lnTo>
                    <a:lnTo>
                      <a:pt x="1026" y="1874"/>
                    </a:lnTo>
                    <a:lnTo>
                      <a:pt x="1035" y="1879"/>
                    </a:lnTo>
                    <a:lnTo>
                      <a:pt x="1035" y="1879"/>
                    </a:lnTo>
                    <a:lnTo>
                      <a:pt x="1018" y="1925"/>
                    </a:lnTo>
                    <a:lnTo>
                      <a:pt x="969" y="1967"/>
                    </a:lnTo>
                    <a:lnTo>
                      <a:pt x="969" y="1967"/>
                    </a:lnTo>
                    <a:lnTo>
                      <a:pt x="967" y="2044"/>
                    </a:lnTo>
                    <a:lnTo>
                      <a:pt x="974" y="2058"/>
                    </a:lnTo>
                    <a:lnTo>
                      <a:pt x="1006" y="2075"/>
                    </a:lnTo>
                    <a:lnTo>
                      <a:pt x="1006" y="2075"/>
                    </a:lnTo>
                    <a:lnTo>
                      <a:pt x="1039" y="2057"/>
                    </a:lnTo>
                    <a:lnTo>
                      <a:pt x="1061" y="2029"/>
                    </a:lnTo>
                    <a:lnTo>
                      <a:pt x="1068" y="2029"/>
                    </a:lnTo>
                    <a:lnTo>
                      <a:pt x="1077" y="2055"/>
                    </a:lnTo>
                    <a:lnTo>
                      <a:pt x="1117" y="2070"/>
                    </a:lnTo>
                    <a:lnTo>
                      <a:pt x="1121" y="2083"/>
                    </a:lnTo>
                    <a:lnTo>
                      <a:pt x="1121" y="2083"/>
                    </a:lnTo>
                    <a:lnTo>
                      <a:pt x="1123" y="2091"/>
                    </a:lnTo>
                    <a:lnTo>
                      <a:pt x="1123" y="2091"/>
                    </a:lnTo>
                    <a:lnTo>
                      <a:pt x="1142" y="2097"/>
                    </a:lnTo>
                    <a:lnTo>
                      <a:pt x="1142" y="2097"/>
                    </a:lnTo>
                    <a:lnTo>
                      <a:pt x="1155" y="2111"/>
                    </a:lnTo>
                    <a:lnTo>
                      <a:pt x="1155" y="2111"/>
                    </a:lnTo>
                    <a:lnTo>
                      <a:pt x="1160" y="2120"/>
                    </a:lnTo>
                    <a:lnTo>
                      <a:pt x="1176" y="2119"/>
                    </a:lnTo>
                    <a:lnTo>
                      <a:pt x="1176" y="2119"/>
                    </a:lnTo>
                    <a:lnTo>
                      <a:pt x="1212" y="2103"/>
                    </a:lnTo>
                    <a:lnTo>
                      <a:pt x="1212" y="2103"/>
                    </a:lnTo>
                    <a:lnTo>
                      <a:pt x="1253" y="2088"/>
                    </a:lnTo>
                    <a:lnTo>
                      <a:pt x="1289" y="2101"/>
                    </a:lnTo>
                    <a:lnTo>
                      <a:pt x="1289" y="2101"/>
                    </a:lnTo>
                    <a:lnTo>
                      <a:pt x="1300" y="2120"/>
                    </a:lnTo>
                    <a:lnTo>
                      <a:pt x="1300" y="2120"/>
                    </a:lnTo>
                    <a:lnTo>
                      <a:pt x="1293" y="2140"/>
                    </a:lnTo>
                    <a:lnTo>
                      <a:pt x="1303" y="2178"/>
                    </a:lnTo>
                    <a:lnTo>
                      <a:pt x="1303" y="2178"/>
                    </a:lnTo>
                    <a:lnTo>
                      <a:pt x="1313" y="2201"/>
                    </a:lnTo>
                    <a:lnTo>
                      <a:pt x="1325" y="2211"/>
                    </a:lnTo>
                    <a:lnTo>
                      <a:pt x="1325" y="2211"/>
                    </a:lnTo>
                    <a:lnTo>
                      <a:pt x="1323" y="2225"/>
                    </a:lnTo>
                    <a:lnTo>
                      <a:pt x="1303" y="2235"/>
                    </a:lnTo>
                    <a:lnTo>
                      <a:pt x="1258" y="2209"/>
                    </a:lnTo>
                    <a:lnTo>
                      <a:pt x="1215" y="2235"/>
                    </a:lnTo>
                    <a:lnTo>
                      <a:pt x="1204" y="2250"/>
                    </a:lnTo>
                    <a:lnTo>
                      <a:pt x="1193" y="2266"/>
                    </a:lnTo>
                    <a:lnTo>
                      <a:pt x="1195" y="2287"/>
                    </a:lnTo>
                    <a:lnTo>
                      <a:pt x="1215" y="2319"/>
                    </a:lnTo>
                    <a:lnTo>
                      <a:pt x="1205" y="2345"/>
                    </a:lnTo>
                    <a:lnTo>
                      <a:pt x="1208" y="2384"/>
                    </a:lnTo>
                    <a:lnTo>
                      <a:pt x="1176" y="2410"/>
                    </a:lnTo>
                    <a:lnTo>
                      <a:pt x="1179" y="2427"/>
                    </a:lnTo>
                    <a:lnTo>
                      <a:pt x="1160" y="2457"/>
                    </a:lnTo>
                    <a:lnTo>
                      <a:pt x="1157" y="2493"/>
                    </a:lnTo>
                    <a:lnTo>
                      <a:pt x="1124" y="2541"/>
                    </a:lnTo>
                    <a:lnTo>
                      <a:pt x="1110" y="2547"/>
                    </a:lnTo>
                    <a:lnTo>
                      <a:pt x="1094" y="2535"/>
                    </a:lnTo>
                    <a:lnTo>
                      <a:pt x="1072" y="2538"/>
                    </a:lnTo>
                    <a:lnTo>
                      <a:pt x="1003" y="2604"/>
                    </a:lnTo>
                    <a:lnTo>
                      <a:pt x="967" y="2564"/>
                    </a:lnTo>
                    <a:lnTo>
                      <a:pt x="951" y="2562"/>
                    </a:lnTo>
                    <a:lnTo>
                      <a:pt x="951" y="2562"/>
                    </a:lnTo>
                    <a:lnTo>
                      <a:pt x="927" y="2571"/>
                    </a:lnTo>
                    <a:lnTo>
                      <a:pt x="927" y="2571"/>
                    </a:lnTo>
                    <a:lnTo>
                      <a:pt x="876" y="2600"/>
                    </a:lnTo>
                    <a:lnTo>
                      <a:pt x="876" y="2600"/>
                    </a:lnTo>
                    <a:lnTo>
                      <a:pt x="861" y="2606"/>
                    </a:lnTo>
                    <a:lnTo>
                      <a:pt x="861" y="2606"/>
                    </a:lnTo>
                    <a:lnTo>
                      <a:pt x="855" y="2623"/>
                    </a:lnTo>
                    <a:lnTo>
                      <a:pt x="855" y="2623"/>
                    </a:lnTo>
                    <a:lnTo>
                      <a:pt x="807" y="2623"/>
                    </a:lnTo>
                    <a:lnTo>
                      <a:pt x="804" y="2606"/>
                    </a:lnTo>
                    <a:lnTo>
                      <a:pt x="804" y="2606"/>
                    </a:lnTo>
                    <a:lnTo>
                      <a:pt x="774" y="2587"/>
                    </a:lnTo>
                    <a:lnTo>
                      <a:pt x="774" y="2587"/>
                    </a:lnTo>
                    <a:lnTo>
                      <a:pt x="752" y="2583"/>
                    </a:lnTo>
                    <a:lnTo>
                      <a:pt x="752" y="2583"/>
                    </a:lnTo>
                    <a:lnTo>
                      <a:pt x="712" y="2573"/>
                    </a:lnTo>
                    <a:lnTo>
                      <a:pt x="712" y="2573"/>
                    </a:lnTo>
                    <a:lnTo>
                      <a:pt x="701" y="2562"/>
                    </a:lnTo>
                    <a:lnTo>
                      <a:pt x="701" y="2562"/>
                    </a:lnTo>
                    <a:lnTo>
                      <a:pt x="682" y="2521"/>
                    </a:lnTo>
                    <a:lnTo>
                      <a:pt x="667" y="2526"/>
                    </a:lnTo>
                    <a:close/>
                  </a:path>
                </a:pathLst>
              </a:custGeom>
              <a:solidFill>
                <a:srgbClr val="EAEAEA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 latinLnBrk="0"/>
                <a:endParaRPr lang="ko-KR" altLang="en-US" spc="-70"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6">
                <a:extLst>
                  <a:ext uri="{FF2B5EF4-FFF2-40B4-BE49-F238E27FC236}">
                    <a16:creationId xmlns:a16="http://schemas.microsoft.com/office/drawing/2014/main" id="{9626DC87-F612-4E95-910C-22DED53363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69909" y="3335667"/>
                <a:ext cx="958069" cy="862810"/>
              </a:xfrm>
              <a:custGeom>
                <a:avLst/>
                <a:gdLst/>
                <a:ahLst/>
                <a:cxnLst>
                  <a:cxn ang="0">
                    <a:pos x="425" y="1532"/>
                  </a:cxn>
                  <a:cxn ang="0">
                    <a:pos x="533" y="1483"/>
                  </a:cxn>
                  <a:cxn ang="0">
                    <a:pos x="530" y="1438"/>
                  </a:cxn>
                  <a:cxn ang="0">
                    <a:pos x="490" y="1207"/>
                  </a:cxn>
                  <a:cxn ang="0">
                    <a:pos x="551" y="1367"/>
                  </a:cxn>
                  <a:cxn ang="0">
                    <a:pos x="459" y="1366"/>
                  </a:cxn>
                  <a:cxn ang="0">
                    <a:pos x="380" y="1305"/>
                  </a:cxn>
                  <a:cxn ang="0">
                    <a:pos x="367" y="1174"/>
                  </a:cxn>
                  <a:cxn ang="0">
                    <a:pos x="433" y="984"/>
                  </a:cxn>
                  <a:cxn ang="0">
                    <a:pos x="469" y="1144"/>
                  </a:cxn>
                  <a:cxn ang="0">
                    <a:pos x="577" y="23"/>
                  </a:cxn>
                  <a:cxn ang="0">
                    <a:pos x="1005" y="151"/>
                  </a:cxn>
                  <a:cxn ang="0">
                    <a:pos x="1200" y="350"/>
                  </a:cxn>
                  <a:cxn ang="0">
                    <a:pos x="1576" y="356"/>
                  </a:cxn>
                  <a:cxn ang="0">
                    <a:pos x="2024" y="474"/>
                  </a:cxn>
                  <a:cxn ang="0">
                    <a:pos x="2184" y="729"/>
                  </a:cxn>
                  <a:cxn ang="0">
                    <a:pos x="1779" y="864"/>
                  </a:cxn>
                  <a:cxn ang="0">
                    <a:pos x="1854" y="1333"/>
                  </a:cxn>
                  <a:cxn ang="0">
                    <a:pos x="2045" y="1853"/>
                  </a:cxn>
                  <a:cxn ang="0">
                    <a:pos x="2230" y="1870"/>
                  </a:cxn>
                  <a:cxn ang="0">
                    <a:pos x="2539" y="2061"/>
                  </a:cxn>
                  <a:cxn ang="0">
                    <a:pos x="2439" y="2278"/>
                  </a:cxn>
                  <a:cxn ang="0">
                    <a:pos x="2167" y="2218"/>
                  </a:cxn>
                  <a:cxn ang="0">
                    <a:pos x="1795" y="2114"/>
                  </a:cxn>
                  <a:cxn ang="0">
                    <a:pos x="1491" y="1951"/>
                  </a:cxn>
                  <a:cxn ang="0">
                    <a:pos x="1065" y="2226"/>
                  </a:cxn>
                  <a:cxn ang="0">
                    <a:pos x="887" y="2134"/>
                  </a:cxn>
                  <a:cxn ang="0">
                    <a:pos x="853" y="2046"/>
                  </a:cxn>
                  <a:cxn ang="0">
                    <a:pos x="649" y="1911"/>
                  </a:cxn>
                  <a:cxn ang="0">
                    <a:pos x="743" y="1699"/>
                  </a:cxn>
                  <a:cxn ang="0">
                    <a:pos x="685" y="1563"/>
                  </a:cxn>
                  <a:cxn ang="0">
                    <a:pos x="654" y="1353"/>
                  </a:cxn>
                  <a:cxn ang="0">
                    <a:pos x="834" y="1256"/>
                  </a:cxn>
                  <a:cxn ang="0">
                    <a:pos x="703" y="1316"/>
                  </a:cxn>
                  <a:cxn ang="0">
                    <a:pos x="709" y="1158"/>
                  </a:cxn>
                  <a:cxn ang="0">
                    <a:pos x="599" y="1016"/>
                  </a:cxn>
                  <a:cxn ang="0">
                    <a:pos x="312" y="1034"/>
                  </a:cxn>
                  <a:cxn ang="0">
                    <a:pos x="260" y="833"/>
                  </a:cxn>
                  <a:cxn ang="0">
                    <a:pos x="291" y="723"/>
                  </a:cxn>
                  <a:cxn ang="0">
                    <a:pos x="165" y="788"/>
                  </a:cxn>
                  <a:cxn ang="0">
                    <a:pos x="70" y="781"/>
                  </a:cxn>
                  <a:cxn ang="0">
                    <a:pos x="190" y="730"/>
                  </a:cxn>
                  <a:cxn ang="0">
                    <a:pos x="92" y="650"/>
                  </a:cxn>
                  <a:cxn ang="0">
                    <a:pos x="18" y="719"/>
                  </a:cxn>
                  <a:cxn ang="0">
                    <a:pos x="1" y="630"/>
                  </a:cxn>
                  <a:cxn ang="0">
                    <a:pos x="64" y="527"/>
                  </a:cxn>
                  <a:cxn ang="0">
                    <a:pos x="93" y="500"/>
                  </a:cxn>
                  <a:cxn ang="0">
                    <a:pos x="139" y="520"/>
                  </a:cxn>
                  <a:cxn ang="0">
                    <a:pos x="110" y="386"/>
                  </a:cxn>
                  <a:cxn ang="0">
                    <a:pos x="181" y="340"/>
                  </a:cxn>
                  <a:cxn ang="0">
                    <a:pos x="302" y="240"/>
                  </a:cxn>
                  <a:cxn ang="0">
                    <a:pos x="335" y="227"/>
                  </a:cxn>
                  <a:cxn ang="0">
                    <a:pos x="351" y="380"/>
                  </a:cxn>
                  <a:cxn ang="0">
                    <a:pos x="292" y="511"/>
                  </a:cxn>
                  <a:cxn ang="0">
                    <a:pos x="324" y="537"/>
                  </a:cxn>
                  <a:cxn ang="0">
                    <a:pos x="353" y="477"/>
                  </a:cxn>
                  <a:cxn ang="0">
                    <a:pos x="430" y="402"/>
                  </a:cxn>
                  <a:cxn ang="0">
                    <a:pos x="536" y="338"/>
                  </a:cxn>
                  <a:cxn ang="0">
                    <a:pos x="490" y="276"/>
                  </a:cxn>
                  <a:cxn ang="0">
                    <a:pos x="380" y="225"/>
                  </a:cxn>
                  <a:cxn ang="0">
                    <a:pos x="445" y="176"/>
                  </a:cxn>
                  <a:cxn ang="0">
                    <a:pos x="468" y="106"/>
                  </a:cxn>
                  <a:cxn ang="0">
                    <a:pos x="652" y="13"/>
                  </a:cxn>
                </a:cxnLst>
                <a:rect l="0" t="0" r="r" b="b"/>
                <a:pathLst>
                  <a:path w="2624" h="2363">
                    <a:moveTo>
                      <a:pt x="428" y="1546"/>
                    </a:moveTo>
                    <a:lnTo>
                      <a:pt x="426" y="1562"/>
                    </a:lnTo>
                    <a:lnTo>
                      <a:pt x="402" y="1552"/>
                    </a:lnTo>
                    <a:lnTo>
                      <a:pt x="394" y="1563"/>
                    </a:lnTo>
                    <a:lnTo>
                      <a:pt x="390" y="1539"/>
                    </a:lnTo>
                    <a:lnTo>
                      <a:pt x="409" y="1524"/>
                    </a:lnTo>
                    <a:lnTo>
                      <a:pt x="409" y="1501"/>
                    </a:lnTo>
                    <a:lnTo>
                      <a:pt x="409" y="1501"/>
                    </a:lnTo>
                    <a:lnTo>
                      <a:pt x="422" y="1501"/>
                    </a:lnTo>
                    <a:lnTo>
                      <a:pt x="425" y="1532"/>
                    </a:lnTo>
                    <a:lnTo>
                      <a:pt x="442" y="1545"/>
                    </a:lnTo>
                    <a:lnTo>
                      <a:pt x="428" y="1546"/>
                    </a:lnTo>
                    <a:close/>
                    <a:moveTo>
                      <a:pt x="559" y="1460"/>
                    </a:moveTo>
                    <a:lnTo>
                      <a:pt x="546" y="1474"/>
                    </a:lnTo>
                    <a:lnTo>
                      <a:pt x="566" y="1484"/>
                    </a:lnTo>
                    <a:lnTo>
                      <a:pt x="595" y="1487"/>
                    </a:lnTo>
                    <a:lnTo>
                      <a:pt x="592" y="1504"/>
                    </a:lnTo>
                    <a:lnTo>
                      <a:pt x="566" y="1501"/>
                    </a:lnTo>
                    <a:lnTo>
                      <a:pt x="563" y="1491"/>
                    </a:lnTo>
                    <a:lnTo>
                      <a:pt x="533" y="1483"/>
                    </a:lnTo>
                    <a:lnTo>
                      <a:pt x="504" y="1483"/>
                    </a:lnTo>
                    <a:lnTo>
                      <a:pt x="497" y="1473"/>
                    </a:lnTo>
                    <a:lnTo>
                      <a:pt x="475" y="1480"/>
                    </a:lnTo>
                    <a:lnTo>
                      <a:pt x="464" y="1475"/>
                    </a:lnTo>
                    <a:lnTo>
                      <a:pt x="464" y="1457"/>
                    </a:lnTo>
                    <a:lnTo>
                      <a:pt x="477" y="1447"/>
                    </a:lnTo>
                    <a:lnTo>
                      <a:pt x="502" y="1455"/>
                    </a:lnTo>
                    <a:lnTo>
                      <a:pt x="521" y="1471"/>
                    </a:lnTo>
                    <a:lnTo>
                      <a:pt x="513" y="1445"/>
                    </a:lnTo>
                    <a:lnTo>
                      <a:pt x="530" y="1438"/>
                    </a:lnTo>
                    <a:lnTo>
                      <a:pt x="530" y="1438"/>
                    </a:lnTo>
                    <a:lnTo>
                      <a:pt x="547" y="1439"/>
                    </a:lnTo>
                    <a:lnTo>
                      <a:pt x="550" y="1458"/>
                    </a:lnTo>
                    <a:lnTo>
                      <a:pt x="559" y="1460"/>
                    </a:lnTo>
                    <a:close/>
                    <a:moveTo>
                      <a:pt x="455" y="1158"/>
                    </a:moveTo>
                    <a:lnTo>
                      <a:pt x="459" y="1166"/>
                    </a:lnTo>
                    <a:lnTo>
                      <a:pt x="481" y="1164"/>
                    </a:lnTo>
                    <a:lnTo>
                      <a:pt x="495" y="1181"/>
                    </a:lnTo>
                    <a:lnTo>
                      <a:pt x="500" y="1202"/>
                    </a:lnTo>
                    <a:lnTo>
                      <a:pt x="490" y="1207"/>
                    </a:lnTo>
                    <a:lnTo>
                      <a:pt x="490" y="1218"/>
                    </a:lnTo>
                    <a:lnTo>
                      <a:pt x="510" y="1212"/>
                    </a:lnTo>
                    <a:lnTo>
                      <a:pt x="507" y="1245"/>
                    </a:lnTo>
                    <a:lnTo>
                      <a:pt x="521" y="1271"/>
                    </a:lnTo>
                    <a:lnTo>
                      <a:pt x="504" y="1297"/>
                    </a:lnTo>
                    <a:lnTo>
                      <a:pt x="518" y="1300"/>
                    </a:lnTo>
                    <a:lnTo>
                      <a:pt x="531" y="1326"/>
                    </a:lnTo>
                    <a:lnTo>
                      <a:pt x="547" y="1328"/>
                    </a:lnTo>
                    <a:lnTo>
                      <a:pt x="543" y="1346"/>
                    </a:lnTo>
                    <a:lnTo>
                      <a:pt x="551" y="1367"/>
                    </a:lnTo>
                    <a:lnTo>
                      <a:pt x="528" y="1385"/>
                    </a:lnTo>
                    <a:lnTo>
                      <a:pt x="539" y="1409"/>
                    </a:lnTo>
                    <a:lnTo>
                      <a:pt x="523" y="1412"/>
                    </a:lnTo>
                    <a:lnTo>
                      <a:pt x="527" y="1403"/>
                    </a:lnTo>
                    <a:lnTo>
                      <a:pt x="521" y="1395"/>
                    </a:lnTo>
                    <a:lnTo>
                      <a:pt x="513" y="1401"/>
                    </a:lnTo>
                    <a:lnTo>
                      <a:pt x="510" y="1379"/>
                    </a:lnTo>
                    <a:lnTo>
                      <a:pt x="487" y="1379"/>
                    </a:lnTo>
                    <a:lnTo>
                      <a:pt x="494" y="1366"/>
                    </a:lnTo>
                    <a:lnTo>
                      <a:pt x="459" y="1366"/>
                    </a:lnTo>
                    <a:lnTo>
                      <a:pt x="458" y="1376"/>
                    </a:lnTo>
                    <a:lnTo>
                      <a:pt x="442" y="1385"/>
                    </a:lnTo>
                    <a:lnTo>
                      <a:pt x="433" y="1375"/>
                    </a:lnTo>
                    <a:lnTo>
                      <a:pt x="425" y="1376"/>
                    </a:lnTo>
                    <a:lnTo>
                      <a:pt x="423" y="1357"/>
                    </a:lnTo>
                    <a:lnTo>
                      <a:pt x="410" y="1357"/>
                    </a:lnTo>
                    <a:lnTo>
                      <a:pt x="420" y="1324"/>
                    </a:lnTo>
                    <a:lnTo>
                      <a:pt x="384" y="1327"/>
                    </a:lnTo>
                    <a:lnTo>
                      <a:pt x="376" y="1317"/>
                    </a:lnTo>
                    <a:lnTo>
                      <a:pt x="380" y="1305"/>
                    </a:lnTo>
                    <a:lnTo>
                      <a:pt x="374" y="1288"/>
                    </a:lnTo>
                    <a:lnTo>
                      <a:pt x="387" y="1256"/>
                    </a:lnTo>
                    <a:lnTo>
                      <a:pt x="363" y="1264"/>
                    </a:lnTo>
                    <a:lnTo>
                      <a:pt x="366" y="1255"/>
                    </a:lnTo>
                    <a:lnTo>
                      <a:pt x="377" y="1249"/>
                    </a:lnTo>
                    <a:lnTo>
                      <a:pt x="383" y="1212"/>
                    </a:lnTo>
                    <a:lnTo>
                      <a:pt x="381" y="1200"/>
                    </a:lnTo>
                    <a:lnTo>
                      <a:pt x="371" y="1194"/>
                    </a:lnTo>
                    <a:lnTo>
                      <a:pt x="376" y="1179"/>
                    </a:lnTo>
                    <a:lnTo>
                      <a:pt x="367" y="1174"/>
                    </a:lnTo>
                    <a:lnTo>
                      <a:pt x="373" y="1081"/>
                    </a:lnTo>
                    <a:lnTo>
                      <a:pt x="347" y="1047"/>
                    </a:lnTo>
                    <a:lnTo>
                      <a:pt x="343" y="1020"/>
                    </a:lnTo>
                    <a:lnTo>
                      <a:pt x="358" y="1004"/>
                    </a:lnTo>
                    <a:lnTo>
                      <a:pt x="360" y="990"/>
                    </a:lnTo>
                    <a:lnTo>
                      <a:pt x="410" y="952"/>
                    </a:lnTo>
                    <a:lnTo>
                      <a:pt x="410" y="952"/>
                    </a:lnTo>
                    <a:lnTo>
                      <a:pt x="417" y="949"/>
                    </a:lnTo>
                    <a:lnTo>
                      <a:pt x="433" y="962"/>
                    </a:lnTo>
                    <a:lnTo>
                      <a:pt x="433" y="984"/>
                    </a:lnTo>
                    <a:lnTo>
                      <a:pt x="448" y="994"/>
                    </a:lnTo>
                    <a:lnTo>
                      <a:pt x="443" y="1009"/>
                    </a:lnTo>
                    <a:lnTo>
                      <a:pt x="452" y="1010"/>
                    </a:lnTo>
                    <a:lnTo>
                      <a:pt x="451" y="1030"/>
                    </a:lnTo>
                    <a:lnTo>
                      <a:pt x="426" y="1039"/>
                    </a:lnTo>
                    <a:lnTo>
                      <a:pt x="423" y="1049"/>
                    </a:lnTo>
                    <a:lnTo>
                      <a:pt x="449" y="1060"/>
                    </a:lnTo>
                    <a:lnTo>
                      <a:pt x="456" y="1092"/>
                    </a:lnTo>
                    <a:lnTo>
                      <a:pt x="452" y="1120"/>
                    </a:lnTo>
                    <a:lnTo>
                      <a:pt x="469" y="1144"/>
                    </a:lnTo>
                    <a:lnTo>
                      <a:pt x="468" y="1154"/>
                    </a:lnTo>
                    <a:lnTo>
                      <a:pt x="455" y="1158"/>
                    </a:lnTo>
                    <a:close/>
                    <a:moveTo>
                      <a:pt x="577" y="44"/>
                    </a:moveTo>
                    <a:lnTo>
                      <a:pt x="527" y="50"/>
                    </a:lnTo>
                    <a:lnTo>
                      <a:pt x="531" y="33"/>
                    </a:lnTo>
                    <a:lnTo>
                      <a:pt x="521" y="14"/>
                    </a:lnTo>
                    <a:lnTo>
                      <a:pt x="526" y="0"/>
                    </a:lnTo>
                    <a:lnTo>
                      <a:pt x="526" y="0"/>
                    </a:lnTo>
                    <a:lnTo>
                      <a:pt x="569" y="7"/>
                    </a:lnTo>
                    <a:lnTo>
                      <a:pt x="577" y="23"/>
                    </a:lnTo>
                    <a:lnTo>
                      <a:pt x="577" y="44"/>
                    </a:lnTo>
                    <a:close/>
                    <a:moveTo>
                      <a:pt x="658" y="0"/>
                    </a:moveTo>
                    <a:lnTo>
                      <a:pt x="696" y="13"/>
                    </a:lnTo>
                    <a:lnTo>
                      <a:pt x="696" y="13"/>
                    </a:lnTo>
                    <a:lnTo>
                      <a:pt x="723" y="53"/>
                    </a:lnTo>
                    <a:lnTo>
                      <a:pt x="762" y="59"/>
                    </a:lnTo>
                    <a:lnTo>
                      <a:pt x="884" y="132"/>
                    </a:lnTo>
                    <a:lnTo>
                      <a:pt x="913" y="140"/>
                    </a:lnTo>
                    <a:lnTo>
                      <a:pt x="1000" y="137"/>
                    </a:lnTo>
                    <a:lnTo>
                      <a:pt x="1005" y="151"/>
                    </a:lnTo>
                    <a:lnTo>
                      <a:pt x="1141" y="187"/>
                    </a:lnTo>
                    <a:lnTo>
                      <a:pt x="1147" y="196"/>
                    </a:lnTo>
                    <a:lnTo>
                      <a:pt x="1139" y="213"/>
                    </a:lnTo>
                    <a:lnTo>
                      <a:pt x="1168" y="261"/>
                    </a:lnTo>
                    <a:lnTo>
                      <a:pt x="1163" y="268"/>
                    </a:lnTo>
                    <a:lnTo>
                      <a:pt x="1170" y="282"/>
                    </a:lnTo>
                    <a:lnTo>
                      <a:pt x="1177" y="292"/>
                    </a:lnTo>
                    <a:lnTo>
                      <a:pt x="1183" y="287"/>
                    </a:lnTo>
                    <a:lnTo>
                      <a:pt x="1191" y="289"/>
                    </a:lnTo>
                    <a:lnTo>
                      <a:pt x="1200" y="350"/>
                    </a:lnTo>
                    <a:lnTo>
                      <a:pt x="1217" y="370"/>
                    </a:lnTo>
                    <a:lnTo>
                      <a:pt x="1217" y="380"/>
                    </a:lnTo>
                    <a:lnTo>
                      <a:pt x="1282" y="392"/>
                    </a:lnTo>
                    <a:lnTo>
                      <a:pt x="1312" y="377"/>
                    </a:lnTo>
                    <a:lnTo>
                      <a:pt x="1363" y="373"/>
                    </a:lnTo>
                    <a:lnTo>
                      <a:pt x="1382" y="372"/>
                    </a:lnTo>
                    <a:lnTo>
                      <a:pt x="1396" y="350"/>
                    </a:lnTo>
                    <a:lnTo>
                      <a:pt x="1425" y="336"/>
                    </a:lnTo>
                    <a:lnTo>
                      <a:pt x="1562" y="367"/>
                    </a:lnTo>
                    <a:lnTo>
                      <a:pt x="1576" y="356"/>
                    </a:lnTo>
                    <a:lnTo>
                      <a:pt x="1593" y="356"/>
                    </a:lnTo>
                    <a:lnTo>
                      <a:pt x="1651" y="336"/>
                    </a:lnTo>
                    <a:lnTo>
                      <a:pt x="1704" y="298"/>
                    </a:lnTo>
                    <a:lnTo>
                      <a:pt x="1751" y="297"/>
                    </a:lnTo>
                    <a:lnTo>
                      <a:pt x="1805" y="323"/>
                    </a:lnTo>
                    <a:lnTo>
                      <a:pt x="1830" y="354"/>
                    </a:lnTo>
                    <a:lnTo>
                      <a:pt x="1864" y="383"/>
                    </a:lnTo>
                    <a:lnTo>
                      <a:pt x="1957" y="396"/>
                    </a:lnTo>
                    <a:lnTo>
                      <a:pt x="1972" y="439"/>
                    </a:lnTo>
                    <a:lnTo>
                      <a:pt x="2024" y="474"/>
                    </a:lnTo>
                    <a:lnTo>
                      <a:pt x="2027" y="521"/>
                    </a:lnTo>
                    <a:lnTo>
                      <a:pt x="2055" y="534"/>
                    </a:lnTo>
                    <a:lnTo>
                      <a:pt x="2065" y="536"/>
                    </a:lnTo>
                    <a:lnTo>
                      <a:pt x="2065" y="543"/>
                    </a:lnTo>
                    <a:lnTo>
                      <a:pt x="2062" y="579"/>
                    </a:lnTo>
                    <a:lnTo>
                      <a:pt x="2082" y="588"/>
                    </a:lnTo>
                    <a:lnTo>
                      <a:pt x="2134" y="588"/>
                    </a:lnTo>
                    <a:lnTo>
                      <a:pt x="2190" y="628"/>
                    </a:lnTo>
                    <a:lnTo>
                      <a:pt x="2212" y="694"/>
                    </a:lnTo>
                    <a:lnTo>
                      <a:pt x="2184" y="729"/>
                    </a:lnTo>
                    <a:lnTo>
                      <a:pt x="2117" y="723"/>
                    </a:lnTo>
                    <a:lnTo>
                      <a:pt x="2027" y="863"/>
                    </a:lnTo>
                    <a:lnTo>
                      <a:pt x="1983" y="867"/>
                    </a:lnTo>
                    <a:lnTo>
                      <a:pt x="1936" y="850"/>
                    </a:lnTo>
                    <a:lnTo>
                      <a:pt x="1889" y="821"/>
                    </a:lnTo>
                    <a:lnTo>
                      <a:pt x="1861" y="792"/>
                    </a:lnTo>
                    <a:lnTo>
                      <a:pt x="1815" y="778"/>
                    </a:lnTo>
                    <a:lnTo>
                      <a:pt x="1766" y="797"/>
                    </a:lnTo>
                    <a:lnTo>
                      <a:pt x="1759" y="828"/>
                    </a:lnTo>
                    <a:lnTo>
                      <a:pt x="1779" y="864"/>
                    </a:lnTo>
                    <a:lnTo>
                      <a:pt x="1789" y="900"/>
                    </a:lnTo>
                    <a:lnTo>
                      <a:pt x="1794" y="957"/>
                    </a:lnTo>
                    <a:lnTo>
                      <a:pt x="1782" y="1001"/>
                    </a:lnTo>
                    <a:lnTo>
                      <a:pt x="1787" y="1062"/>
                    </a:lnTo>
                    <a:lnTo>
                      <a:pt x="1789" y="1125"/>
                    </a:lnTo>
                    <a:lnTo>
                      <a:pt x="1789" y="1180"/>
                    </a:lnTo>
                    <a:lnTo>
                      <a:pt x="1769" y="1225"/>
                    </a:lnTo>
                    <a:lnTo>
                      <a:pt x="1772" y="1261"/>
                    </a:lnTo>
                    <a:lnTo>
                      <a:pt x="1807" y="1307"/>
                    </a:lnTo>
                    <a:lnTo>
                      <a:pt x="1854" y="1333"/>
                    </a:lnTo>
                    <a:lnTo>
                      <a:pt x="1879" y="1403"/>
                    </a:lnTo>
                    <a:lnTo>
                      <a:pt x="1885" y="1455"/>
                    </a:lnTo>
                    <a:lnTo>
                      <a:pt x="1882" y="1527"/>
                    </a:lnTo>
                    <a:lnTo>
                      <a:pt x="1903" y="1584"/>
                    </a:lnTo>
                    <a:lnTo>
                      <a:pt x="1935" y="1608"/>
                    </a:lnTo>
                    <a:lnTo>
                      <a:pt x="1965" y="1646"/>
                    </a:lnTo>
                    <a:lnTo>
                      <a:pt x="1971" y="1718"/>
                    </a:lnTo>
                    <a:lnTo>
                      <a:pt x="2010" y="1752"/>
                    </a:lnTo>
                    <a:lnTo>
                      <a:pt x="2016" y="1814"/>
                    </a:lnTo>
                    <a:lnTo>
                      <a:pt x="2045" y="1853"/>
                    </a:lnTo>
                    <a:lnTo>
                      <a:pt x="2089" y="1870"/>
                    </a:lnTo>
                    <a:lnTo>
                      <a:pt x="2106" y="1927"/>
                    </a:lnTo>
                    <a:lnTo>
                      <a:pt x="2128" y="1927"/>
                    </a:lnTo>
                    <a:lnTo>
                      <a:pt x="2145" y="1886"/>
                    </a:lnTo>
                    <a:lnTo>
                      <a:pt x="2157" y="1797"/>
                    </a:lnTo>
                    <a:lnTo>
                      <a:pt x="2151" y="1741"/>
                    </a:lnTo>
                    <a:lnTo>
                      <a:pt x="2180" y="1741"/>
                    </a:lnTo>
                    <a:lnTo>
                      <a:pt x="2190" y="1769"/>
                    </a:lnTo>
                    <a:lnTo>
                      <a:pt x="2190" y="1803"/>
                    </a:lnTo>
                    <a:lnTo>
                      <a:pt x="2230" y="1870"/>
                    </a:lnTo>
                    <a:lnTo>
                      <a:pt x="2298" y="1909"/>
                    </a:lnTo>
                    <a:lnTo>
                      <a:pt x="2337" y="1859"/>
                    </a:lnTo>
                    <a:lnTo>
                      <a:pt x="2398" y="1820"/>
                    </a:lnTo>
                    <a:lnTo>
                      <a:pt x="2448" y="1837"/>
                    </a:lnTo>
                    <a:lnTo>
                      <a:pt x="2467" y="1853"/>
                    </a:lnTo>
                    <a:lnTo>
                      <a:pt x="2517" y="1847"/>
                    </a:lnTo>
                    <a:lnTo>
                      <a:pt x="2550" y="1904"/>
                    </a:lnTo>
                    <a:lnTo>
                      <a:pt x="2556" y="1960"/>
                    </a:lnTo>
                    <a:lnTo>
                      <a:pt x="2533" y="2010"/>
                    </a:lnTo>
                    <a:lnTo>
                      <a:pt x="2539" y="2061"/>
                    </a:lnTo>
                    <a:lnTo>
                      <a:pt x="2578" y="2095"/>
                    </a:lnTo>
                    <a:lnTo>
                      <a:pt x="2607" y="2151"/>
                    </a:lnTo>
                    <a:lnTo>
                      <a:pt x="2624" y="2202"/>
                    </a:lnTo>
                    <a:lnTo>
                      <a:pt x="2618" y="2208"/>
                    </a:lnTo>
                    <a:lnTo>
                      <a:pt x="2618" y="2252"/>
                    </a:lnTo>
                    <a:lnTo>
                      <a:pt x="2568" y="2303"/>
                    </a:lnTo>
                    <a:lnTo>
                      <a:pt x="2539" y="2281"/>
                    </a:lnTo>
                    <a:lnTo>
                      <a:pt x="2493" y="2258"/>
                    </a:lnTo>
                    <a:lnTo>
                      <a:pt x="2458" y="2275"/>
                    </a:lnTo>
                    <a:lnTo>
                      <a:pt x="2439" y="2278"/>
                    </a:lnTo>
                    <a:lnTo>
                      <a:pt x="2436" y="2319"/>
                    </a:lnTo>
                    <a:lnTo>
                      <a:pt x="2419" y="2352"/>
                    </a:lnTo>
                    <a:lnTo>
                      <a:pt x="2363" y="2363"/>
                    </a:lnTo>
                    <a:lnTo>
                      <a:pt x="2301" y="2357"/>
                    </a:lnTo>
                    <a:lnTo>
                      <a:pt x="2291" y="2307"/>
                    </a:lnTo>
                    <a:lnTo>
                      <a:pt x="2290" y="2268"/>
                    </a:lnTo>
                    <a:lnTo>
                      <a:pt x="2278" y="2265"/>
                    </a:lnTo>
                    <a:lnTo>
                      <a:pt x="2223" y="2296"/>
                    </a:lnTo>
                    <a:lnTo>
                      <a:pt x="2200" y="2296"/>
                    </a:lnTo>
                    <a:lnTo>
                      <a:pt x="2167" y="2218"/>
                    </a:lnTo>
                    <a:lnTo>
                      <a:pt x="2161" y="2167"/>
                    </a:lnTo>
                    <a:lnTo>
                      <a:pt x="2108" y="2075"/>
                    </a:lnTo>
                    <a:lnTo>
                      <a:pt x="2086" y="2046"/>
                    </a:lnTo>
                    <a:lnTo>
                      <a:pt x="2043" y="2082"/>
                    </a:lnTo>
                    <a:lnTo>
                      <a:pt x="1965" y="2076"/>
                    </a:lnTo>
                    <a:lnTo>
                      <a:pt x="1975" y="2121"/>
                    </a:lnTo>
                    <a:lnTo>
                      <a:pt x="1880" y="2127"/>
                    </a:lnTo>
                    <a:lnTo>
                      <a:pt x="1850" y="2097"/>
                    </a:lnTo>
                    <a:lnTo>
                      <a:pt x="1830" y="2094"/>
                    </a:lnTo>
                    <a:lnTo>
                      <a:pt x="1795" y="2114"/>
                    </a:lnTo>
                    <a:lnTo>
                      <a:pt x="1753" y="2118"/>
                    </a:lnTo>
                    <a:lnTo>
                      <a:pt x="1727" y="2131"/>
                    </a:lnTo>
                    <a:lnTo>
                      <a:pt x="1681" y="2128"/>
                    </a:lnTo>
                    <a:lnTo>
                      <a:pt x="1671" y="2114"/>
                    </a:lnTo>
                    <a:lnTo>
                      <a:pt x="1671" y="2091"/>
                    </a:lnTo>
                    <a:lnTo>
                      <a:pt x="1628" y="2088"/>
                    </a:lnTo>
                    <a:lnTo>
                      <a:pt x="1622" y="2020"/>
                    </a:lnTo>
                    <a:lnTo>
                      <a:pt x="1582" y="1984"/>
                    </a:lnTo>
                    <a:lnTo>
                      <a:pt x="1559" y="1991"/>
                    </a:lnTo>
                    <a:lnTo>
                      <a:pt x="1491" y="1951"/>
                    </a:lnTo>
                    <a:lnTo>
                      <a:pt x="1425" y="1938"/>
                    </a:lnTo>
                    <a:lnTo>
                      <a:pt x="1377" y="1974"/>
                    </a:lnTo>
                    <a:lnTo>
                      <a:pt x="1341" y="1987"/>
                    </a:lnTo>
                    <a:lnTo>
                      <a:pt x="1341" y="2138"/>
                    </a:lnTo>
                    <a:lnTo>
                      <a:pt x="1212" y="2200"/>
                    </a:lnTo>
                    <a:lnTo>
                      <a:pt x="1132" y="2229"/>
                    </a:lnTo>
                    <a:lnTo>
                      <a:pt x="1106" y="2205"/>
                    </a:lnTo>
                    <a:lnTo>
                      <a:pt x="1083" y="2215"/>
                    </a:lnTo>
                    <a:lnTo>
                      <a:pt x="1070" y="2209"/>
                    </a:lnTo>
                    <a:lnTo>
                      <a:pt x="1065" y="2226"/>
                    </a:lnTo>
                    <a:lnTo>
                      <a:pt x="1046" y="2247"/>
                    </a:lnTo>
                    <a:lnTo>
                      <a:pt x="968" y="2228"/>
                    </a:lnTo>
                    <a:lnTo>
                      <a:pt x="948" y="2239"/>
                    </a:lnTo>
                    <a:lnTo>
                      <a:pt x="935" y="2225"/>
                    </a:lnTo>
                    <a:lnTo>
                      <a:pt x="942" y="2206"/>
                    </a:lnTo>
                    <a:lnTo>
                      <a:pt x="933" y="2187"/>
                    </a:lnTo>
                    <a:lnTo>
                      <a:pt x="946" y="2186"/>
                    </a:lnTo>
                    <a:lnTo>
                      <a:pt x="948" y="2179"/>
                    </a:lnTo>
                    <a:lnTo>
                      <a:pt x="907" y="2131"/>
                    </a:lnTo>
                    <a:lnTo>
                      <a:pt x="887" y="2134"/>
                    </a:lnTo>
                    <a:lnTo>
                      <a:pt x="883" y="2084"/>
                    </a:lnTo>
                    <a:lnTo>
                      <a:pt x="864" y="2087"/>
                    </a:lnTo>
                    <a:lnTo>
                      <a:pt x="876" y="2068"/>
                    </a:lnTo>
                    <a:lnTo>
                      <a:pt x="889" y="2075"/>
                    </a:lnTo>
                    <a:lnTo>
                      <a:pt x="909" y="2061"/>
                    </a:lnTo>
                    <a:lnTo>
                      <a:pt x="907" y="2052"/>
                    </a:lnTo>
                    <a:lnTo>
                      <a:pt x="886" y="2058"/>
                    </a:lnTo>
                    <a:lnTo>
                      <a:pt x="887" y="2042"/>
                    </a:lnTo>
                    <a:lnTo>
                      <a:pt x="869" y="2033"/>
                    </a:lnTo>
                    <a:lnTo>
                      <a:pt x="853" y="2046"/>
                    </a:lnTo>
                    <a:lnTo>
                      <a:pt x="830" y="1993"/>
                    </a:lnTo>
                    <a:lnTo>
                      <a:pt x="783" y="1954"/>
                    </a:lnTo>
                    <a:lnTo>
                      <a:pt x="758" y="1978"/>
                    </a:lnTo>
                    <a:lnTo>
                      <a:pt x="756" y="1963"/>
                    </a:lnTo>
                    <a:lnTo>
                      <a:pt x="742" y="1945"/>
                    </a:lnTo>
                    <a:lnTo>
                      <a:pt x="694" y="1928"/>
                    </a:lnTo>
                    <a:lnTo>
                      <a:pt x="673" y="1934"/>
                    </a:lnTo>
                    <a:lnTo>
                      <a:pt x="668" y="1977"/>
                    </a:lnTo>
                    <a:lnTo>
                      <a:pt x="648" y="1960"/>
                    </a:lnTo>
                    <a:lnTo>
                      <a:pt x="649" y="1911"/>
                    </a:lnTo>
                    <a:lnTo>
                      <a:pt x="664" y="1918"/>
                    </a:lnTo>
                    <a:lnTo>
                      <a:pt x="691" y="1914"/>
                    </a:lnTo>
                    <a:lnTo>
                      <a:pt x="706" y="1896"/>
                    </a:lnTo>
                    <a:lnTo>
                      <a:pt x="701" y="1856"/>
                    </a:lnTo>
                    <a:lnTo>
                      <a:pt x="722" y="1827"/>
                    </a:lnTo>
                    <a:lnTo>
                      <a:pt x="729" y="1827"/>
                    </a:lnTo>
                    <a:lnTo>
                      <a:pt x="713" y="1746"/>
                    </a:lnTo>
                    <a:lnTo>
                      <a:pt x="724" y="1732"/>
                    </a:lnTo>
                    <a:lnTo>
                      <a:pt x="730" y="1700"/>
                    </a:lnTo>
                    <a:lnTo>
                      <a:pt x="743" y="1699"/>
                    </a:lnTo>
                    <a:lnTo>
                      <a:pt x="745" y="1689"/>
                    </a:lnTo>
                    <a:lnTo>
                      <a:pt x="733" y="1671"/>
                    </a:lnTo>
                    <a:lnTo>
                      <a:pt x="720" y="1667"/>
                    </a:lnTo>
                    <a:lnTo>
                      <a:pt x="729" y="1661"/>
                    </a:lnTo>
                    <a:lnTo>
                      <a:pt x="709" y="1621"/>
                    </a:lnTo>
                    <a:lnTo>
                      <a:pt x="691" y="1622"/>
                    </a:lnTo>
                    <a:lnTo>
                      <a:pt x="684" y="1594"/>
                    </a:lnTo>
                    <a:lnTo>
                      <a:pt x="662" y="1565"/>
                    </a:lnTo>
                    <a:lnTo>
                      <a:pt x="670" y="1556"/>
                    </a:lnTo>
                    <a:lnTo>
                      <a:pt x="685" y="1563"/>
                    </a:lnTo>
                    <a:lnTo>
                      <a:pt x="697" y="1549"/>
                    </a:lnTo>
                    <a:lnTo>
                      <a:pt x="736" y="1535"/>
                    </a:lnTo>
                    <a:lnTo>
                      <a:pt x="742" y="1523"/>
                    </a:lnTo>
                    <a:lnTo>
                      <a:pt x="759" y="1513"/>
                    </a:lnTo>
                    <a:lnTo>
                      <a:pt x="805" y="1517"/>
                    </a:lnTo>
                    <a:lnTo>
                      <a:pt x="746" y="1504"/>
                    </a:lnTo>
                    <a:lnTo>
                      <a:pt x="661" y="1445"/>
                    </a:lnTo>
                    <a:lnTo>
                      <a:pt x="629" y="1445"/>
                    </a:lnTo>
                    <a:lnTo>
                      <a:pt x="636" y="1388"/>
                    </a:lnTo>
                    <a:lnTo>
                      <a:pt x="654" y="1353"/>
                    </a:lnTo>
                    <a:lnTo>
                      <a:pt x="671" y="1349"/>
                    </a:lnTo>
                    <a:lnTo>
                      <a:pt x="697" y="1323"/>
                    </a:lnTo>
                    <a:lnTo>
                      <a:pt x="719" y="1323"/>
                    </a:lnTo>
                    <a:lnTo>
                      <a:pt x="732" y="1301"/>
                    </a:lnTo>
                    <a:lnTo>
                      <a:pt x="743" y="1303"/>
                    </a:lnTo>
                    <a:lnTo>
                      <a:pt x="746" y="1295"/>
                    </a:lnTo>
                    <a:lnTo>
                      <a:pt x="773" y="1298"/>
                    </a:lnTo>
                    <a:lnTo>
                      <a:pt x="786" y="1248"/>
                    </a:lnTo>
                    <a:lnTo>
                      <a:pt x="808" y="1261"/>
                    </a:lnTo>
                    <a:lnTo>
                      <a:pt x="834" y="1256"/>
                    </a:lnTo>
                    <a:lnTo>
                      <a:pt x="853" y="1233"/>
                    </a:lnTo>
                    <a:lnTo>
                      <a:pt x="812" y="1248"/>
                    </a:lnTo>
                    <a:lnTo>
                      <a:pt x="786" y="1232"/>
                    </a:lnTo>
                    <a:lnTo>
                      <a:pt x="778" y="1241"/>
                    </a:lnTo>
                    <a:lnTo>
                      <a:pt x="768" y="1229"/>
                    </a:lnTo>
                    <a:lnTo>
                      <a:pt x="766" y="1243"/>
                    </a:lnTo>
                    <a:lnTo>
                      <a:pt x="729" y="1268"/>
                    </a:lnTo>
                    <a:lnTo>
                      <a:pt x="723" y="1290"/>
                    </a:lnTo>
                    <a:lnTo>
                      <a:pt x="709" y="1290"/>
                    </a:lnTo>
                    <a:lnTo>
                      <a:pt x="703" y="1316"/>
                    </a:lnTo>
                    <a:lnTo>
                      <a:pt x="657" y="1339"/>
                    </a:lnTo>
                    <a:lnTo>
                      <a:pt x="661" y="1317"/>
                    </a:lnTo>
                    <a:lnTo>
                      <a:pt x="638" y="1294"/>
                    </a:lnTo>
                    <a:lnTo>
                      <a:pt x="641" y="1262"/>
                    </a:lnTo>
                    <a:lnTo>
                      <a:pt x="629" y="1243"/>
                    </a:lnTo>
                    <a:lnTo>
                      <a:pt x="634" y="1183"/>
                    </a:lnTo>
                    <a:lnTo>
                      <a:pt x="645" y="1177"/>
                    </a:lnTo>
                    <a:lnTo>
                      <a:pt x="651" y="1160"/>
                    </a:lnTo>
                    <a:lnTo>
                      <a:pt x="670" y="1144"/>
                    </a:lnTo>
                    <a:lnTo>
                      <a:pt x="709" y="1158"/>
                    </a:lnTo>
                    <a:lnTo>
                      <a:pt x="732" y="1186"/>
                    </a:lnTo>
                    <a:lnTo>
                      <a:pt x="745" y="1184"/>
                    </a:lnTo>
                    <a:lnTo>
                      <a:pt x="716" y="1157"/>
                    </a:lnTo>
                    <a:lnTo>
                      <a:pt x="684" y="1144"/>
                    </a:lnTo>
                    <a:lnTo>
                      <a:pt x="671" y="1131"/>
                    </a:lnTo>
                    <a:lnTo>
                      <a:pt x="644" y="1153"/>
                    </a:lnTo>
                    <a:lnTo>
                      <a:pt x="639" y="1135"/>
                    </a:lnTo>
                    <a:lnTo>
                      <a:pt x="600" y="1101"/>
                    </a:lnTo>
                    <a:lnTo>
                      <a:pt x="613" y="1071"/>
                    </a:lnTo>
                    <a:lnTo>
                      <a:pt x="599" y="1016"/>
                    </a:lnTo>
                    <a:lnTo>
                      <a:pt x="582" y="994"/>
                    </a:lnTo>
                    <a:lnTo>
                      <a:pt x="520" y="970"/>
                    </a:lnTo>
                    <a:lnTo>
                      <a:pt x="510" y="952"/>
                    </a:lnTo>
                    <a:lnTo>
                      <a:pt x="445" y="942"/>
                    </a:lnTo>
                    <a:lnTo>
                      <a:pt x="432" y="931"/>
                    </a:lnTo>
                    <a:lnTo>
                      <a:pt x="390" y="955"/>
                    </a:lnTo>
                    <a:lnTo>
                      <a:pt x="361" y="983"/>
                    </a:lnTo>
                    <a:lnTo>
                      <a:pt x="351" y="1011"/>
                    </a:lnTo>
                    <a:lnTo>
                      <a:pt x="340" y="1000"/>
                    </a:lnTo>
                    <a:lnTo>
                      <a:pt x="312" y="1034"/>
                    </a:lnTo>
                    <a:lnTo>
                      <a:pt x="308" y="1017"/>
                    </a:lnTo>
                    <a:lnTo>
                      <a:pt x="294" y="1003"/>
                    </a:lnTo>
                    <a:lnTo>
                      <a:pt x="305" y="984"/>
                    </a:lnTo>
                    <a:lnTo>
                      <a:pt x="304" y="949"/>
                    </a:lnTo>
                    <a:lnTo>
                      <a:pt x="322" y="936"/>
                    </a:lnTo>
                    <a:lnTo>
                      <a:pt x="319" y="880"/>
                    </a:lnTo>
                    <a:lnTo>
                      <a:pt x="301" y="838"/>
                    </a:lnTo>
                    <a:lnTo>
                      <a:pt x="291" y="830"/>
                    </a:lnTo>
                    <a:lnTo>
                      <a:pt x="276" y="837"/>
                    </a:lnTo>
                    <a:lnTo>
                      <a:pt x="260" y="833"/>
                    </a:lnTo>
                    <a:lnTo>
                      <a:pt x="259" y="818"/>
                    </a:lnTo>
                    <a:lnTo>
                      <a:pt x="266" y="813"/>
                    </a:lnTo>
                    <a:lnTo>
                      <a:pt x="256" y="807"/>
                    </a:lnTo>
                    <a:lnTo>
                      <a:pt x="255" y="794"/>
                    </a:lnTo>
                    <a:lnTo>
                      <a:pt x="256" y="781"/>
                    </a:lnTo>
                    <a:lnTo>
                      <a:pt x="275" y="768"/>
                    </a:lnTo>
                    <a:lnTo>
                      <a:pt x="270" y="742"/>
                    </a:lnTo>
                    <a:lnTo>
                      <a:pt x="276" y="729"/>
                    </a:lnTo>
                    <a:lnTo>
                      <a:pt x="285" y="730"/>
                    </a:lnTo>
                    <a:lnTo>
                      <a:pt x="291" y="723"/>
                    </a:lnTo>
                    <a:lnTo>
                      <a:pt x="283" y="710"/>
                    </a:lnTo>
                    <a:lnTo>
                      <a:pt x="268" y="712"/>
                    </a:lnTo>
                    <a:lnTo>
                      <a:pt x="250" y="738"/>
                    </a:lnTo>
                    <a:lnTo>
                      <a:pt x="211" y="736"/>
                    </a:lnTo>
                    <a:lnTo>
                      <a:pt x="208" y="753"/>
                    </a:lnTo>
                    <a:lnTo>
                      <a:pt x="220" y="762"/>
                    </a:lnTo>
                    <a:lnTo>
                      <a:pt x="217" y="769"/>
                    </a:lnTo>
                    <a:lnTo>
                      <a:pt x="204" y="774"/>
                    </a:lnTo>
                    <a:lnTo>
                      <a:pt x="207" y="784"/>
                    </a:lnTo>
                    <a:lnTo>
                      <a:pt x="165" y="788"/>
                    </a:lnTo>
                    <a:lnTo>
                      <a:pt x="167" y="800"/>
                    </a:lnTo>
                    <a:lnTo>
                      <a:pt x="151" y="804"/>
                    </a:lnTo>
                    <a:lnTo>
                      <a:pt x="154" y="813"/>
                    </a:lnTo>
                    <a:lnTo>
                      <a:pt x="145" y="830"/>
                    </a:lnTo>
                    <a:lnTo>
                      <a:pt x="131" y="834"/>
                    </a:lnTo>
                    <a:lnTo>
                      <a:pt x="125" y="821"/>
                    </a:lnTo>
                    <a:lnTo>
                      <a:pt x="109" y="827"/>
                    </a:lnTo>
                    <a:lnTo>
                      <a:pt x="74" y="823"/>
                    </a:lnTo>
                    <a:lnTo>
                      <a:pt x="64" y="787"/>
                    </a:lnTo>
                    <a:lnTo>
                      <a:pt x="70" y="781"/>
                    </a:lnTo>
                    <a:lnTo>
                      <a:pt x="60" y="771"/>
                    </a:lnTo>
                    <a:lnTo>
                      <a:pt x="64" y="764"/>
                    </a:lnTo>
                    <a:lnTo>
                      <a:pt x="86" y="758"/>
                    </a:lnTo>
                    <a:lnTo>
                      <a:pt x="80" y="751"/>
                    </a:lnTo>
                    <a:lnTo>
                      <a:pt x="98" y="736"/>
                    </a:lnTo>
                    <a:lnTo>
                      <a:pt x="121" y="743"/>
                    </a:lnTo>
                    <a:lnTo>
                      <a:pt x="148" y="764"/>
                    </a:lnTo>
                    <a:lnTo>
                      <a:pt x="162" y="765"/>
                    </a:lnTo>
                    <a:lnTo>
                      <a:pt x="180" y="752"/>
                    </a:lnTo>
                    <a:lnTo>
                      <a:pt x="190" y="730"/>
                    </a:lnTo>
                    <a:lnTo>
                      <a:pt x="174" y="717"/>
                    </a:lnTo>
                    <a:lnTo>
                      <a:pt x="155" y="730"/>
                    </a:lnTo>
                    <a:lnTo>
                      <a:pt x="157" y="717"/>
                    </a:lnTo>
                    <a:lnTo>
                      <a:pt x="178" y="687"/>
                    </a:lnTo>
                    <a:lnTo>
                      <a:pt x="155" y="699"/>
                    </a:lnTo>
                    <a:lnTo>
                      <a:pt x="121" y="679"/>
                    </a:lnTo>
                    <a:lnTo>
                      <a:pt x="139" y="654"/>
                    </a:lnTo>
                    <a:lnTo>
                      <a:pt x="123" y="658"/>
                    </a:lnTo>
                    <a:lnTo>
                      <a:pt x="118" y="651"/>
                    </a:lnTo>
                    <a:lnTo>
                      <a:pt x="92" y="650"/>
                    </a:lnTo>
                    <a:lnTo>
                      <a:pt x="76" y="660"/>
                    </a:lnTo>
                    <a:lnTo>
                      <a:pt x="47" y="644"/>
                    </a:lnTo>
                    <a:lnTo>
                      <a:pt x="50" y="661"/>
                    </a:lnTo>
                    <a:lnTo>
                      <a:pt x="66" y="674"/>
                    </a:lnTo>
                    <a:lnTo>
                      <a:pt x="69" y="710"/>
                    </a:lnTo>
                    <a:lnTo>
                      <a:pt x="20" y="759"/>
                    </a:lnTo>
                    <a:lnTo>
                      <a:pt x="12" y="759"/>
                    </a:lnTo>
                    <a:lnTo>
                      <a:pt x="15" y="745"/>
                    </a:lnTo>
                    <a:lnTo>
                      <a:pt x="24" y="739"/>
                    </a:lnTo>
                    <a:lnTo>
                      <a:pt x="18" y="719"/>
                    </a:lnTo>
                    <a:lnTo>
                      <a:pt x="38" y="689"/>
                    </a:lnTo>
                    <a:lnTo>
                      <a:pt x="31" y="679"/>
                    </a:lnTo>
                    <a:lnTo>
                      <a:pt x="37" y="670"/>
                    </a:lnTo>
                    <a:lnTo>
                      <a:pt x="34" y="666"/>
                    </a:lnTo>
                    <a:lnTo>
                      <a:pt x="21" y="670"/>
                    </a:lnTo>
                    <a:lnTo>
                      <a:pt x="15" y="660"/>
                    </a:lnTo>
                    <a:lnTo>
                      <a:pt x="20" y="648"/>
                    </a:lnTo>
                    <a:lnTo>
                      <a:pt x="12" y="647"/>
                    </a:lnTo>
                    <a:lnTo>
                      <a:pt x="15" y="638"/>
                    </a:lnTo>
                    <a:lnTo>
                      <a:pt x="1" y="630"/>
                    </a:lnTo>
                    <a:lnTo>
                      <a:pt x="0" y="619"/>
                    </a:lnTo>
                    <a:lnTo>
                      <a:pt x="33" y="614"/>
                    </a:lnTo>
                    <a:lnTo>
                      <a:pt x="33" y="591"/>
                    </a:lnTo>
                    <a:lnTo>
                      <a:pt x="40" y="599"/>
                    </a:lnTo>
                    <a:lnTo>
                      <a:pt x="59" y="585"/>
                    </a:lnTo>
                    <a:lnTo>
                      <a:pt x="66" y="556"/>
                    </a:lnTo>
                    <a:lnTo>
                      <a:pt x="57" y="556"/>
                    </a:lnTo>
                    <a:lnTo>
                      <a:pt x="53" y="545"/>
                    </a:lnTo>
                    <a:lnTo>
                      <a:pt x="64" y="537"/>
                    </a:lnTo>
                    <a:lnTo>
                      <a:pt x="64" y="527"/>
                    </a:lnTo>
                    <a:lnTo>
                      <a:pt x="76" y="526"/>
                    </a:lnTo>
                    <a:lnTo>
                      <a:pt x="80" y="506"/>
                    </a:lnTo>
                    <a:lnTo>
                      <a:pt x="56" y="483"/>
                    </a:lnTo>
                    <a:lnTo>
                      <a:pt x="73" y="483"/>
                    </a:lnTo>
                    <a:lnTo>
                      <a:pt x="63" y="464"/>
                    </a:lnTo>
                    <a:lnTo>
                      <a:pt x="74" y="470"/>
                    </a:lnTo>
                    <a:lnTo>
                      <a:pt x="82" y="455"/>
                    </a:lnTo>
                    <a:lnTo>
                      <a:pt x="83" y="475"/>
                    </a:lnTo>
                    <a:lnTo>
                      <a:pt x="102" y="477"/>
                    </a:lnTo>
                    <a:lnTo>
                      <a:pt x="93" y="500"/>
                    </a:lnTo>
                    <a:lnTo>
                      <a:pt x="105" y="510"/>
                    </a:lnTo>
                    <a:lnTo>
                      <a:pt x="102" y="543"/>
                    </a:lnTo>
                    <a:lnTo>
                      <a:pt x="106" y="547"/>
                    </a:lnTo>
                    <a:lnTo>
                      <a:pt x="113" y="534"/>
                    </a:lnTo>
                    <a:lnTo>
                      <a:pt x="136" y="594"/>
                    </a:lnTo>
                    <a:lnTo>
                      <a:pt x="148" y="601"/>
                    </a:lnTo>
                    <a:lnTo>
                      <a:pt x="139" y="553"/>
                    </a:lnTo>
                    <a:lnTo>
                      <a:pt x="123" y="545"/>
                    </a:lnTo>
                    <a:lnTo>
                      <a:pt x="119" y="523"/>
                    </a:lnTo>
                    <a:lnTo>
                      <a:pt x="139" y="520"/>
                    </a:lnTo>
                    <a:lnTo>
                      <a:pt x="113" y="493"/>
                    </a:lnTo>
                    <a:lnTo>
                      <a:pt x="134" y="478"/>
                    </a:lnTo>
                    <a:lnTo>
                      <a:pt x="151" y="442"/>
                    </a:lnTo>
                    <a:lnTo>
                      <a:pt x="132" y="444"/>
                    </a:lnTo>
                    <a:lnTo>
                      <a:pt x="134" y="422"/>
                    </a:lnTo>
                    <a:lnTo>
                      <a:pt x="122" y="422"/>
                    </a:lnTo>
                    <a:lnTo>
                      <a:pt x="121" y="413"/>
                    </a:lnTo>
                    <a:lnTo>
                      <a:pt x="136" y="400"/>
                    </a:lnTo>
                    <a:lnTo>
                      <a:pt x="126" y="389"/>
                    </a:lnTo>
                    <a:lnTo>
                      <a:pt x="110" y="386"/>
                    </a:lnTo>
                    <a:lnTo>
                      <a:pt x="112" y="379"/>
                    </a:lnTo>
                    <a:lnTo>
                      <a:pt x="131" y="374"/>
                    </a:lnTo>
                    <a:lnTo>
                      <a:pt x="138" y="383"/>
                    </a:lnTo>
                    <a:lnTo>
                      <a:pt x="145" y="382"/>
                    </a:lnTo>
                    <a:lnTo>
                      <a:pt x="151" y="372"/>
                    </a:lnTo>
                    <a:lnTo>
                      <a:pt x="145" y="366"/>
                    </a:lnTo>
                    <a:lnTo>
                      <a:pt x="158" y="359"/>
                    </a:lnTo>
                    <a:lnTo>
                      <a:pt x="155" y="341"/>
                    </a:lnTo>
                    <a:lnTo>
                      <a:pt x="171" y="354"/>
                    </a:lnTo>
                    <a:lnTo>
                      <a:pt x="181" y="340"/>
                    </a:lnTo>
                    <a:lnTo>
                      <a:pt x="208" y="333"/>
                    </a:lnTo>
                    <a:lnTo>
                      <a:pt x="214" y="321"/>
                    </a:lnTo>
                    <a:lnTo>
                      <a:pt x="223" y="325"/>
                    </a:lnTo>
                    <a:lnTo>
                      <a:pt x="240" y="318"/>
                    </a:lnTo>
                    <a:lnTo>
                      <a:pt x="232" y="331"/>
                    </a:lnTo>
                    <a:lnTo>
                      <a:pt x="281" y="354"/>
                    </a:lnTo>
                    <a:lnTo>
                      <a:pt x="299" y="351"/>
                    </a:lnTo>
                    <a:lnTo>
                      <a:pt x="292" y="331"/>
                    </a:lnTo>
                    <a:lnTo>
                      <a:pt x="308" y="308"/>
                    </a:lnTo>
                    <a:lnTo>
                      <a:pt x="302" y="240"/>
                    </a:lnTo>
                    <a:lnTo>
                      <a:pt x="288" y="214"/>
                    </a:lnTo>
                    <a:lnTo>
                      <a:pt x="296" y="202"/>
                    </a:lnTo>
                    <a:lnTo>
                      <a:pt x="312" y="202"/>
                    </a:lnTo>
                    <a:lnTo>
                      <a:pt x="321" y="184"/>
                    </a:lnTo>
                    <a:lnTo>
                      <a:pt x="331" y="183"/>
                    </a:lnTo>
                    <a:lnTo>
                      <a:pt x="335" y="196"/>
                    </a:lnTo>
                    <a:lnTo>
                      <a:pt x="327" y="212"/>
                    </a:lnTo>
                    <a:lnTo>
                      <a:pt x="309" y="216"/>
                    </a:lnTo>
                    <a:lnTo>
                      <a:pt x="324" y="235"/>
                    </a:lnTo>
                    <a:lnTo>
                      <a:pt x="335" y="227"/>
                    </a:lnTo>
                    <a:lnTo>
                      <a:pt x="341" y="233"/>
                    </a:lnTo>
                    <a:lnTo>
                      <a:pt x="324" y="256"/>
                    </a:lnTo>
                    <a:lnTo>
                      <a:pt x="324" y="315"/>
                    </a:lnTo>
                    <a:lnTo>
                      <a:pt x="337" y="323"/>
                    </a:lnTo>
                    <a:lnTo>
                      <a:pt x="338" y="337"/>
                    </a:lnTo>
                    <a:lnTo>
                      <a:pt x="354" y="341"/>
                    </a:lnTo>
                    <a:lnTo>
                      <a:pt x="357" y="370"/>
                    </a:lnTo>
                    <a:lnTo>
                      <a:pt x="376" y="370"/>
                    </a:lnTo>
                    <a:lnTo>
                      <a:pt x="373" y="380"/>
                    </a:lnTo>
                    <a:lnTo>
                      <a:pt x="351" y="380"/>
                    </a:lnTo>
                    <a:lnTo>
                      <a:pt x="344" y="387"/>
                    </a:lnTo>
                    <a:lnTo>
                      <a:pt x="343" y="402"/>
                    </a:lnTo>
                    <a:lnTo>
                      <a:pt x="325" y="423"/>
                    </a:lnTo>
                    <a:lnTo>
                      <a:pt x="325" y="442"/>
                    </a:lnTo>
                    <a:lnTo>
                      <a:pt x="314" y="454"/>
                    </a:lnTo>
                    <a:lnTo>
                      <a:pt x="312" y="474"/>
                    </a:lnTo>
                    <a:lnTo>
                      <a:pt x="350" y="483"/>
                    </a:lnTo>
                    <a:lnTo>
                      <a:pt x="347" y="496"/>
                    </a:lnTo>
                    <a:lnTo>
                      <a:pt x="312" y="513"/>
                    </a:lnTo>
                    <a:lnTo>
                      <a:pt x="292" y="511"/>
                    </a:lnTo>
                    <a:lnTo>
                      <a:pt x="288" y="526"/>
                    </a:lnTo>
                    <a:lnTo>
                      <a:pt x="301" y="533"/>
                    </a:lnTo>
                    <a:lnTo>
                      <a:pt x="296" y="556"/>
                    </a:lnTo>
                    <a:lnTo>
                      <a:pt x="305" y="568"/>
                    </a:lnTo>
                    <a:lnTo>
                      <a:pt x="315" y="557"/>
                    </a:lnTo>
                    <a:lnTo>
                      <a:pt x="312" y="547"/>
                    </a:lnTo>
                    <a:lnTo>
                      <a:pt x="319" y="543"/>
                    </a:lnTo>
                    <a:lnTo>
                      <a:pt x="324" y="552"/>
                    </a:lnTo>
                    <a:lnTo>
                      <a:pt x="330" y="549"/>
                    </a:lnTo>
                    <a:lnTo>
                      <a:pt x="324" y="537"/>
                    </a:lnTo>
                    <a:lnTo>
                      <a:pt x="331" y="530"/>
                    </a:lnTo>
                    <a:lnTo>
                      <a:pt x="344" y="537"/>
                    </a:lnTo>
                    <a:lnTo>
                      <a:pt x="360" y="521"/>
                    </a:lnTo>
                    <a:lnTo>
                      <a:pt x="370" y="533"/>
                    </a:lnTo>
                    <a:lnTo>
                      <a:pt x="380" y="532"/>
                    </a:lnTo>
                    <a:lnTo>
                      <a:pt x="381" y="524"/>
                    </a:lnTo>
                    <a:lnTo>
                      <a:pt x="364" y="511"/>
                    </a:lnTo>
                    <a:lnTo>
                      <a:pt x="363" y="498"/>
                    </a:lnTo>
                    <a:lnTo>
                      <a:pt x="370" y="490"/>
                    </a:lnTo>
                    <a:lnTo>
                      <a:pt x="353" y="477"/>
                    </a:lnTo>
                    <a:lnTo>
                      <a:pt x="373" y="428"/>
                    </a:lnTo>
                    <a:lnTo>
                      <a:pt x="387" y="436"/>
                    </a:lnTo>
                    <a:lnTo>
                      <a:pt x="402" y="434"/>
                    </a:lnTo>
                    <a:lnTo>
                      <a:pt x="394" y="464"/>
                    </a:lnTo>
                    <a:lnTo>
                      <a:pt x="417" y="496"/>
                    </a:lnTo>
                    <a:lnTo>
                      <a:pt x="432" y="497"/>
                    </a:lnTo>
                    <a:lnTo>
                      <a:pt x="416" y="464"/>
                    </a:lnTo>
                    <a:lnTo>
                      <a:pt x="442" y="442"/>
                    </a:lnTo>
                    <a:lnTo>
                      <a:pt x="442" y="418"/>
                    </a:lnTo>
                    <a:lnTo>
                      <a:pt x="430" y="402"/>
                    </a:lnTo>
                    <a:lnTo>
                      <a:pt x="453" y="389"/>
                    </a:lnTo>
                    <a:lnTo>
                      <a:pt x="488" y="393"/>
                    </a:lnTo>
                    <a:lnTo>
                      <a:pt x="485" y="366"/>
                    </a:lnTo>
                    <a:lnTo>
                      <a:pt x="498" y="370"/>
                    </a:lnTo>
                    <a:lnTo>
                      <a:pt x="500" y="357"/>
                    </a:lnTo>
                    <a:lnTo>
                      <a:pt x="517" y="364"/>
                    </a:lnTo>
                    <a:lnTo>
                      <a:pt x="523" y="356"/>
                    </a:lnTo>
                    <a:lnTo>
                      <a:pt x="543" y="354"/>
                    </a:lnTo>
                    <a:lnTo>
                      <a:pt x="544" y="349"/>
                    </a:lnTo>
                    <a:lnTo>
                      <a:pt x="536" y="338"/>
                    </a:lnTo>
                    <a:lnTo>
                      <a:pt x="505" y="333"/>
                    </a:lnTo>
                    <a:lnTo>
                      <a:pt x="510" y="320"/>
                    </a:lnTo>
                    <a:lnTo>
                      <a:pt x="500" y="312"/>
                    </a:lnTo>
                    <a:lnTo>
                      <a:pt x="498" y="307"/>
                    </a:lnTo>
                    <a:lnTo>
                      <a:pt x="514" y="311"/>
                    </a:lnTo>
                    <a:lnTo>
                      <a:pt x="523" y="301"/>
                    </a:lnTo>
                    <a:lnTo>
                      <a:pt x="523" y="275"/>
                    </a:lnTo>
                    <a:lnTo>
                      <a:pt x="507" y="266"/>
                    </a:lnTo>
                    <a:lnTo>
                      <a:pt x="507" y="275"/>
                    </a:lnTo>
                    <a:lnTo>
                      <a:pt x="490" y="276"/>
                    </a:lnTo>
                    <a:lnTo>
                      <a:pt x="475" y="291"/>
                    </a:lnTo>
                    <a:lnTo>
                      <a:pt x="465" y="281"/>
                    </a:lnTo>
                    <a:lnTo>
                      <a:pt x="461" y="258"/>
                    </a:lnTo>
                    <a:lnTo>
                      <a:pt x="439" y="253"/>
                    </a:lnTo>
                    <a:lnTo>
                      <a:pt x="422" y="269"/>
                    </a:lnTo>
                    <a:lnTo>
                      <a:pt x="417" y="265"/>
                    </a:lnTo>
                    <a:lnTo>
                      <a:pt x="425" y="246"/>
                    </a:lnTo>
                    <a:lnTo>
                      <a:pt x="409" y="243"/>
                    </a:lnTo>
                    <a:lnTo>
                      <a:pt x="406" y="222"/>
                    </a:lnTo>
                    <a:lnTo>
                      <a:pt x="380" y="225"/>
                    </a:lnTo>
                    <a:lnTo>
                      <a:pt x="383" y="206"/>
                    </a:lnTo>
                    <a:lnTo>
                      <a:pt x="428" y="206"/>
                    </a:lnTo>
                    <a:lnTo>
                      <a:pt x="441" y="226"/>
                    </a:lnTo>
                    <a:lnTo>
                      <a:pt x="449" y="207"/>
                    </a:lnTo>
                    <a:lnTo>
                      <a:pt x="468" y="207"/>
                    </a:lnTo>
                    <a:lnTo>
                      <a:pt x="471" y="202"/>
                    </a:lnTo>
                    <a:lnTo>
                      <a:pt x="468" y="196"/>
                    </a:lnTo>
                    <a:lnTo>
                      <a:pt x="452" y="199"/>
                    </a:lnTo>
                    <a:lnTo>
                      <a:pt x="455" y="186"/>
                    </a:lnTo>
                    <a:lnTo>
                      <a:pt x="445" y="176"/>
                    </a:lnTo>
                    <a:lnTo>
                      <a:pt x="430" y="184"/>
                    </a:lnTo>
                    <a:lnTo>
                      <a:pt x="426" y="176"/>
                    </a:lnTo>
                    <a:lnTo>
                      <a:pt x="373" y="171"/>
                    </a:lnTo>
                    <a:lnTo>
                      <a:pt x="367" y="140"/>
                    </a:lnTo>
                    <a:lnTo>
                      <a:pt x="380" y="145"/>
                    </a:lnTo>
                    <a:lnTo>
                      <a:pt x="410" y="129"/>
                    </a:lnTo>
                    <a:lnTo>
                      <a:pt x="416" y="115"/>
                    </a:lnTo>
                    <a:lnTo>
                      <a:pt x="430" y="125"/>
                    </a:lnTo>
                    <a:lnTo>
                      <a:pt x="462" y="118"/>
                    </a:lnTo>
                    <a:lnTo>
                      <a:pt x="468" y="106"/>
                    </a:lnTo>
                    <a:lnTo>
                      <a:pt x="475" y="115"/>
                    </a:lnTo>
                    <a:lnTo>
                      <a:pt x="540" y="112"/>
                    </a:lnTo>
                    <a:lnTo>
                      <a:pt x="587" y="137"/>
                    </a:lnTo>
                    <a:lnTo>
                      <a:pt x="611" y="125"/>
                    </a:lnTo>
                    <a:lnTo>
                      <a:pt x="593" y="91"/>
                    </a:lnTo>
                    <a:lnTo>
                      <a:pt x="600" y="93"/>
                    </a:lnTo>
                    <a:lnTo>
                      <a:pt x="639" y="47"/>
                    </a:lnTo>
                    <a:lnTo>
                      <a:pt x="629" y="37"/>
                    </a:lnTo>
                    <a:lnTo>
                      <a:pt x="642" y="13"/>
                    </a:lnTo>
                    <a:lnTo>
                      <a:pt x="652" y="13"/>
                    </a:lnTo>
                    <a:lnTo>
                      <a:pt x="658" y="0"/>
                    </a:lnTo>
                    <a:close/>
                  </a:path>
                </a:pathLst>
              </a:custGeom>
              <a:solidFill>
                <a:srgbClr val="EAEAEA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 latinLnBrk="0"/>
                <a:endParaRPr lang="ko-KR" altLang="en-US" spc="-70"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7">
                <a:extLst>
                  <a:ext uri="{FF2B5EF4-FFF2-40B4-BE49-F238E27FC236}">
                    <a16:creationId xmlns:a16="http://schemas.microsoft.com/office/drawing/2014/main" id="{C8BD1824-A296-40BC-8950-EFC707682E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8090" y="4042994"/>
                <a:ext cx="930697" cy="663531"/>
              </a:xfrm>
              <a:custGeom>
                <a:avLst/>
                <a:gdLst/>
                <a:ahLst/>
                <a:cxnLst>
                  <a:cxn ang="0">
                    <a:pos x="836" y="36"/>
                  </a:cxn>
                  <a:cxn ang="0">
                    <a:pos x="1130" y="153"/>
                  </a:cxn>
                  <a:cxn ang="0">
                    <a:pos x="1308" y="159"/>
                  </a:cxn>
                  <a:cxn ang="0">
                    <a:pos x="1567" y="137"/>
                  </a:cxn>
                  <a:cxn ang="0">
                    <a:pos x="1737" y="327"/>
                  </a:cxn>
                  <a:cxn ang="0">
                    <a:pos x="1822" y="425"/>
                  </a:cxn>
                  <a:cxn ang="0">
                    <a:pos x="1952" y="320"/>
                  </a:cxn>
                  <a:cxn ang="0">
                    <a:pos x="2096" y="257"/>
                  </a:cxn>
                  <a:cxn ang="0">
                    <a:pos x="2188" y="323"/>
                  </a:cxn>
                  <a:cxn ang="0">
                    <a:pos x="2275" y="342"/>
                  </a:cxn>
                  <a:cxn ang="0">
                    <a:pos x="2365" y="298"/>
                  </a:cxn>
                  <a:cxn ang="0">
                    <a:pos x="2547" y="506"/>
                  </a:cxn>
                  <a:cxn ang="0">
                    <a:pos x="2394" y="690"/>
                  </a:cxn>
                  <a:cxn ang="0">
                    <a:pos x="2298" y="703"/>
                  </a:cxn>
                  <a:cxn ang="0">
                    <a:pos x="2272" y="744"/>
                  </a:cxn>
                  <a:cxn ang="0">
                    <a:pos x="2151" y="992"/>
                  </a:cxn>
                  <a:cxn ang="0">
                    <a:pos x="2068" y="1206"/>
                  </a:cxn>
                  <a:cxn ang="0">
                    <a:pos x="2093" y="1332"/>
                  </a:cxn>
                  <a:cxn ang="0">
                    <a:pos x="2112" y="1486"/>
                  </a:cxn>
                  <a:cxn ang="0">
                    <a:pos x="2145" y="1601"/>
                  </a:cxn>
                  <a:cxn ang="0">
                    <a:pos x="2024" y="1819"/>
                  </a:cxn>
                  <a:cxn ang="0">
                    <a:pos x="1826" y="1701"/>
                  </a:cxn>
                  <a:cxn ang="0">
                    <a:pos x="1675" y="1797"/>
                  </a:cxn>
                  <a:cxn ang="0">
                    <a:pos x="1417" y="1767"/>
                  </a:cxn>
                  <a:cxn ang="0">
                    <a:pos x="1284" y="1794"/>
                  </a:cxn>
                  <a:cxn ang="0">
                    <a:pos x="1153" y="1704"/>
                  </a:cxn>
                  <a:cxn ang="0">
                    <a:pos x="1116" y="1597"/>
                  </a:cxn>
                  <a:cxn ang="0">
                    <a:pos x="1003" y="1542"/>
                  </a:cxn>
                  <a:cxn ang="0">
                    <a:pos x="937" y="1600"/>
                  </a:cxn>
                  <a:cxn ang="0">
                    <a:pos x="717" y="1467"/>
                  </a:cxn>
                  <a:cxn ang="0">
                    <a:pos x="614" y="1510"/>
                  </a:cxn>
                  <a:cxn ang="0">
                    <a:pos x="578" y="1607"/>
                  </a:cxn>
                  <a:cxn ang="0">
                    <a:pos x="472" y="1714"/>
                  </a:cxn>
                  <a:cxn ang="0">
                    <a:pos x="352" y="1748"/>
                  </a:cxn>
                  <a:cxn ang="0">
                    <a:pos x="153" y="1637"/>
                  </a:cxn>
                  <a:cxn ang="0">
                    <a:pos x="34" y="1493"/>
                  </a:cxn>
                  <a:cxn ang="0">
                    <a:pos x="87" y="1335"/>
                  </a:cxn>
                  <a:cxn ang="0">
                    <a:pos x="121" y="1306"/>
                  </a:cxn>
                  <a:cxn ang="0">
                    <a:pos x="283" y="1291"/>
                  </a:cxn>
                  <a:cxn ang="0">
                    <a:pos x="345" y="1201"/>
                  </a:cxn>
                  <a:cxn ang="0">
                    <a:pos x="395" y="1195"/>
                  </a:cxn>
                  <a:cxn ang="0">
                    <a:pos x="366" y="1157"/>
                  </a:cxn>
                  <a:cxn ang="0">
                    <a:pos x="297" y="1165"/>
                  </a:cxn>
                  <a:cxn ang="0">
                    <a:pos x="153" y="1189"/>
                  </a:cxn>
                  <a:cxn ang="0">
                    <a:pos x="58" y="1095"/>
                  </a:cxn>
                  <a:cxn ang="0">
                    <a:pos x="83" y="1055"/>
                  </a:cxn>
                  <a:cxn ang="0">
                    <a:pos x="283" y="911"/>
                  </a:cxn>
                  <a:cxn ang="0">
                    <a:pos x="462" y="732"/>
                  </a:cxn>
                  <a:cxn ang="0">
                    <a:pos x="594" y="793"/>
                  </a:cxn>
                  <a:cxn ang="0">
                    <a:pos x="519" y="590"/>
                  </a:cxn>
                  <a:cxn ang="0">
                    <a:pos x="665" y="525"/>
                  </a:cxn>
                  <a:cxn ang="0">
                    <a:pos x="529" y="536"/>
                  </a:cxn>
                  <a:cxn ang="0">
                    <a:pos x="280" y="418"/>
                  </a:cxn>
                  <a:cxn ang="0">
                    <a:pos x="303" y="353"/>
                  </a:cxn>
                  <a:cxn ang="0">
                    <a:pos x="521" y="339"/>
                  </a:cxn>
                </a:cxnLst>
                <a:rect l="0" t="0" r="r" b="b"/>
                <a:pathLst>
                  <a:path w="2551" h="1819">
                    <a:moveTo>
                      <a:pt x="541" y="275"/>
                    </a:moveTo>
                    <a:lnTo>
                      <a:pt x="565" y="267"/>
                    </a:lnTo>
                    <a:lnTo>
                      <a:pt x="591" y="291"/>
                    </a:lnTo>
                    <a:lnTo>
                      <a:pt x="671" y="262"/>
                    </a:lnTo>
                    <a:lnTo>
                      <a:pt x="800" y="200"/>
                    </a:lnTo>
                    <a:lnTo>
                      <a:pt x="800" y="49"/>
                    </a:lnTo>
                    <a:lnTo>
                      <a:pt x="836" y="36"/>
                    </a:lnTo>
                    <a:lnTo>
                      <a:pt x="884" y="0"/>
                    </a:lnTo>
                    <a:lnTo>
                      <a:pt x="950" y="12"/>
                    </a:lnTo>
                    <a:lnTo>
                      <a:pt x="1018" y="53"/>
                    </a:lnTo>
                    <a:lnTo>
                      <a:pt x="1041" y="46"/>
                    </a:lnTo>
                    <a:lnTo>
                      <a:pt x="1081" y="82"/>
                    </a:lnTo>
                    <a:lnTo>
                      <a:pt x="1086" y="150"/>
                    </a:lnTo>
                    <a:lnTo>
                      <a:pt x="1130" y="153"/>
                    </a:lnTo>
                    <a:lnTo>
                      <a:pt x="1130" y="176"/>
                    </a:lnTo>
                    <a:lnTo>
                      <a:pt x="1140" y="190"/>
                    </a:lnTo>
                    <a:lnTo>
                      <a:pt x="1185" y="193"/>
                    </a:lnTo>
                    <a:lnTo>
                      <a:pt x="1212" y="180"/>
                    </a:lnTo>
                    <a:lnTo>
                      <a:pt x="1254" y="176"/>
                    </a:lnTo>
                    <a:lnTo>
                      <a:pt x="1287" y="156"/>
                    </a:lnTo>
                    <a:lnTo>
                      <a:pt x="1308" y="159"/>
                    </a:lnTo>
                    <a:lnTo>
                      <a:pt x="1339" y="189"/>
                    </a:lnTo>
                    <a:lnTo>
                      <a:pt x="1434" y="183"/>
                    </a:lnTo>
                    <a:lnTo>
                      <a:pt x="1424" y="138"/>
                    </a:lnTo>
                    <a:lnTo>
                      <a:pt x="1502" y="144"/>
                    </a:lnTo>
                    <a:lnTo>
                      <a:pt x="1502" y="144"/>
                    </a:lnTo>
                    <a:lnTo>
                      <a:pt x="1545" y="108"/>
                    </a:lnTo>
                    <a:lnTo>
                      <a:pt x="1567" y="137"/>
                    </a:lnTo>
                    <a:lnTo>
                      <a:pt x="1567" y="137"/>
                    </a:lnTo>
                    <a:lnTo>
                      <a:pt x="1620" y="229"/>
                    </a:lnTo>
                    <a:lnTo>
                      <a:pt x="1626" y="280"/>
                    </a:lnTo>
                    <a:lnTo>
                      <a:pt x="1659" y="358"/>
                    </a:lnTo>
                    <a:lnTo>
                      <a:pt x="1682" y="358"/>
                    </a:lnTo>
                    <a:lnTo>
                      <a:pt x="1682" y="358"/>
                    </a:lnTo>
                    <a:lnTo>
                      <a:pt x="1737" y="327"/>
                    </a:lnTo>
                    <a:lnTo>
                      <a:pt x="1737" y="327"/>
                    </a:lnTo>
                    <a:lnTo>
                      <a:pt x="1749" y="330"/>
                    </a:lnTo>
                    <a:lnTo>
                      <a:pt x="1749" y="330"/>
                    </a:lnTo>
                    <a:lnTo>
                      <a:pt x="1750" y="369"/>
                    </a:lnTo>
                    <a:lnTo>
                      <a:pt x="1750" y="369"/>
                    </a:lnTo>
                    <a:lnTo>
                      <a:pt x="1761" y="419"/>
                    </a:lnTo>
                    <a:lnTo>
                      <a:pt x="1822" y="425"/>
                    </a:lnTo>
                    <a:lnTo>
                      <a:pt x="1878" y="414"/>
                    </a:lnTo>
                    <a:lnTo>
                      <a:pt x="1895" y="381"/>
                    </a:lnTo>
                    <a:lnTo>
                      <a:pt x="1895" y="381"/>
                    </a:lnTo>
                    <a:lnTo>
                      <a:pt x="1898" y="340"/>
                    </a:lnTo>
                    <a:lnTo>
                      <a:pt x="1917" y="337"/>
                    </a:lnTo>
                    <a:lnTo>
                      <a:pt x="1917" y="337"/>
                    </a:lnTo>
                    <a:lnTo>
                      <a:pt x="1952" y="320"/>
                    </a:lnTo>
                    <a:lnTo>
                      <a:pt x="1996" y="342"/>
                    </a:lnTo>
                    <a:lnTo>
                      <a:pt x="2025" y="363"/>
                    </a:lnTo>
                    <a:lnTo>
                      <a:pt x="2076" y="313"/>
                    </a:lnTo>
                    <a:lnTo>
                      <a:pt x="2076" y="268"/>
                    </a:lnTo>
                    <a:lnTo>
                      <a:pt x="2076" y="268"/>
                    </a:lnTo>
                    <a:lnTo>
                      <a:pt x="2081" y="262"/>
                    </a:lnTo>
                    <a:lnTo>
                      <a:pt x="2096" y="257"/>
                    </a:lnTo>
                    <a:lnTo>
                      <a:pt x="2115" y="298"/>
                    </a:lnTo>
                    <a:lnTo>
                      <a:pt x="2115" y="298"/>
                    </a:lnTo>
                    <a:lnTo>
                      <a:pt x="2126" y="309"/>
                    </a:lnTo>
                    <a:lnTo>
                      <a:pt x="2126" y="309"/>
                    </a:lnTo>
                    <a:lnTo>
                      <a:pt x="2166" y="319"/>
                    </a:lnTo>
                    <a:lnTo>
                      <a:pt x="2166" y="319"/>
                    </a:lnTo>
                    <a:lnTo>
                      <a:pt x="2188" y="323"/>
                    </a:lnTo>
                    <a:lnTo>
                      <a:pt x="2188" y="323"/>
                    </a:lnTo>
                    <a:lnTo>
                      <a:pt x="2218" y="342"/>
                    </a:lnTo>
                    <a:lnTo>
                      <a:pt x="2218" y="342"/>
                    </a:lnTo>
                    <a:lnTo>
                      <a:pt x="2221" y="359"/>
                    </a:lnTo>
                    <a:lnTo>
                      <a:pt x="2269" y="359"/>
                    </a:lnTo>
                    <a:lnTo>
                      <a:pt x="2269" y="359"/>
                    </a:lnTo>
                    <a:lnTo>
                      <a:pt x="2275" y="342"/>
                    </a:lnTo>
                    <a:lnTo>
                      <a:pt x="2275" y="342"/>
                    </a:lnTo>
                    <a:lnTo>
                      <a:pt x="2290" y="336"/>
                    </a:lnTo>
                    <a:lnTo>
                      <a:pt x="2290" y="336"/>
                    </a:lnTo>
                    <a:lnTo>
                      <a:pt x="2341" y="307"/>
                    </a:lnTo>
                    <a:lnTo>
                      <a:pt x="2341" y="307"/>
                    </a:lnTo>
                    <a:lnTo>
                      <a:pt x="2365" y="298"/>
                    </a:lnTo>
                    <a:lnTo>
                      <a:pt x="2365" y="298"/>
                    </a:lnTo>
                    <a:lnTo>
                      <a:pt x="2381" y="300"/>
                    </a:lnTo>
                    <a:lnTo>
                      <a:pt x="2417" y="340"/>
                    </a:lnTo>
                    <a:lnTo>
                      <a:pt x="2466" y="294"/>
                    </a:lnTo>
                    <a:lnTo>
                      <a:pt x="2466" y="294"/>
                    </a:lnTo>
                    <a:lnTo>
                      <a:pt x="2530" y="396"/>
                    </a:lnTo>
                    <a:lnTo>
                      <a:pt x="2551" y="456"/>
                    </a:lnTo>
                    <a:lnTo>
                      <a:pt x="2547" y="506"/>
                    </a:lnTo>
                    <a:lnTo>
                      <a:pt x="2528" y="546"/>
                    </a:lnTo>
                    <a:lnTo>
                      <a:pt x="2528" y="546"/>
                    </a:lnTo>
                    <a:lnTo>
                      <a:pt x="2486" y="574"/>
                    </a:lnTo>
                    <a:lnTo>
                      <a:pt x="2459" y="621"/>
                    </a:lnTo>
                    <a:lnTo>
                      <a:pt x="2449" y="656"/>
                    </a:lnTo>
                    <a:lnTo>
                      <a:pt x="2426" y="660"/>
                    </a:lnTo>
                    <a:lnTo>
                      <a:pt x="2394" y="690"/>
                    </a:lnTo>
                    <a:lnTo>
                      <a:pt x="2367" y="690"/>
                    </a:lnTo>
                    <a:lnTo>
                      <a:pt x="2367" y="690"/>
                    </a:lnTo>
                    <a:lnTo>
                      <a:pt x="2334" y="711"/>
                    </a:lnTo>
                    <a:lnTo>
                      <a:pt x="2334" y="711"/>
                    </a:lnTo>
                    <a:lnTo>
                      <a:pt x="2311" y="712"/>
                    </a:lnTo>
                    <a:lnTo>
                      <a:pt x="2311" y="712"/>
                    </a:lnTo>
                    <a:lnTo>
                      <a:pt x="2298" y="703"/>
                    </a:lnTo>
                    <a:lnTo>
                      <a:pt x="2298" y="703"/>
                    </a:lnTo>
                    <a:lnTo>
                      <a:pt x="2290" y="700"/>
                    </a:lnTo>
                    <a:lnTo>
                      <a:pt x="2286" y="712"/>
                    </a:lnTo>
                    <a:lnTo>
                      <a:pt x="2286" y="712"/>
                    </a:lnTo>
                    <a:lnTo>
                      <a:pt x="2283" y="722"/>
                    </a:lnTo>
                    <a:lnTo>
                      <a:pt x="2283" y="722"/>
                    </a:lnTo>
                    <a:lnTo>
                      <a:pt x="2272" y="744"/>
                    </a:lnTo>
                    <a:lnTo>
                      <a:pt x="2272" y="744"/>
                    </a:lnTo>
                    <a:lnTo>
                      <a:pt x="2256" y="786"/>
                    </a:lnTo>
                    <a:lnTo>
                      <a:pt x="2198" y="850"/>
                    </a:lnTo>
                    <a:lnTo>
                      <a:pt x="2168" y="871"/>
                    </a:lnTo>
                    <a:lnTo>
                      <a:pt x="2153" y="957"/>
                    </a:lnTo>
                    <a:lnTo>
                      <a:pt x="2153" y="957"/>
                    </a:lnTo>
                    <a:lnTo>
                      <a:pt x="2151" y="992"/>
                    </a:lnTo>
                    <a:lnTo>
                      <a:pt x="2135" y="1006"/>
                    </a:lnTo>
                    <a:lnTo>
                      <a:pt x="2135" y="1006"/>
                    </a:lnTo>
                    <a:lnTo>
                      <a:pt x="2117" y="1032"/>
                    </a:lnTo>
                    <a:lnTo>
                      <a:pt x="2083" y="1121"/>
                    </a:lnTo>
                    <a:lnTo>
                      <a:pt x="2083" y="1121"/>
                    </a:lnTo>
                    <a:lnTo>
                      <a:pt x="2068" y="1206"/>
                    </a:lnTo>
                    <a:lnTo>
                      <a:pt x="2068" y="1206"/>
                    </a:lnTo>
                    <a:lnTo>
                      <a:pt x="2041" y="1265"/>
                    </a:lnTo>
                    <a:lnTo>
                      <a:pt x="2041" y="1265"/>
                    </a:lnTo>
                    <a:lnTo>
                      <a:pt x="2044" y="1307"/>
                    </a:lnTo>
                    <a:lnTo>
                      <a:pt x="2044" y="1307"/>
                    </a:lnTo>
                    <a:lnTo>
                      <a:pt x="2081" y="1320"/>
                    </a:lnTo>
                    <a:lnTo>
                      <a:pt x="2093" y="1332"/>
                    </a:lnTo>
                    <a:lnTo>
                      <a:pt x="2093" y="1332"/>
                    </a:lnTo>
                    <a:lnTo>
                      <a:pt x="2091" y="1366"/>
                    </a:lnTo>
                    <a:lnTo>
                      <a:pt x="2102" y="1385"/>
                    </a:lnTo>
                    <a:lnTo>
                      <a:pt x="2102" y="1385"/>
                    </a:lnTo>
                    <a:lnTo>
                      <a:pt x="2123" y="1425"/>
                    </a:lnTo>
                    <a:lnTo>
                      <a:pt x="2123" y="1425"/>
                    </a:lnTo>
                    <a:lnTo>
                      <a:pt x="2112" y="1486"/>
                    </a:lnTo>
                    <a:lnTo>
                      <a:pt x="2112" y="1486"/>
                    </a:lnTo>
                    <a:lnTo>
                      <a:pt x="2125" y="1521"/>
                    </a:lnTo>
                    <a:lnTo>
                      <a:pt x="2125" y="1521"/>
                    </a:lnTo>
                    <a:lnTo>
                      <a:pt x="2153" y="1528"/>
                    </a:lnTo>
                    <a:lnTo>
                      <a:pt x="2153" y="1528"/>
                    </a:lnTo>
                    <a:lnTo>
                      <a:pt x="2155" y="1538"/>
                    </a:lnTo>
                    <a:lnTo>
                      <a:pt x="2155" y="1538"/>
                    </a:lnTo>
                    <a:lnTo>
                      <a:pt x="2145" y="1601"/>
                    </a:lnTo>
                    <a:lnTo>
                      <a:pt x="2079" y="1665"/>
                    </a:lnTo>
                    <a:lnTo>
                      <a:pt x="2064" y="1701"/>
                    </a:lnTo>
                    <a:lnTo>
                      <a:pt x="2058" y="1721"/>
                    </a:lnTo>
                    <a:lnTo>
                      <a:pt x="2067" y="1773"/>
                    </a:lnTo>
                    <a:lnTo>
                      <a:pt x="2028" y="1815"/>
                    </a:lnTo>
                    <a:lnTo>
                      <a:pt x="2028" y="1815"/>
                    </a:lnTo>
                    <a:lnTo>
                      <a:pt x="2024" y="1819"/>
                    </a:lnTo>
                    <a:lnTo>
                      <a:pt x="2024" y="1819"/>
                    </a:lnTo>
                    <a:lnTo>
                      <a:pt x="1968" y="1771"/>
                    </a:lnTo>
                    <a:lnTo>
                      <a:pt x="1908" y="1738"/>
                    </a:lnTo>
                    <a:lnTo>
                      <a:pt x="1908" y="1738"/>
                    </a:lnTo>
                    <a:lnTo>
                      <a:pt x="1890" y="1721"/>
                    </a:lnTo>
                    <a:lnTo>
                      <a:pt x="1826" y="1701"/>
                    </a:lnTo>
                    <a:lnTo>
                      <a:pt x="1826" y="1701"/>
                    </a:lnTo>
                    <a:lnTo>
                      <a:pt x="1790" y="1702"/>
                    </a:lnTo>
                    <a:lnTo>
                      <a:pt x="1790" y="1702"/>
                    </a:lnTo>
                    <a:lnTo>
                      <a:pt x="1759" y="1721"/>
                    </a:lnTo>
                    <a:lnTo>
                      <a:pt x="1707" y="1789"/>
                    </a:lnTo>
                    <a:lnTo>
                      <a:pt x="1695" y="1797"/>
                    </a:lnTo>
                    <a:lnTo>
                      <a:pt x="1675" y="1797"/>
                    </a:lnTo>
                    <a:lnTo>
                      <a:pt x="1675" y="1797"/>
                    </a:lnTo>
                    <a:lnTo>
                      <a:pt x="1617" y="1790"/>
                    </a:lnTo>
                    <a:lnTo>
                      <a:pt x="1574" y="1803"/>
                    </a:lnTo>
                    <a:lnTo>
                      <a:pt x="1574" y="1803"/>
                    </a:lnTo>
                    <a:lnTo>
                      <a:pt x="1463" y="1803"/>
                    </a:lnTo>
                    <a:lnTo>
                      <a:pt x="1443" y="1791"/>
                    </a:lnTo>
                    <a:lnTo>
                      <a:pt x="1443" y="1791"/>
                    </a:lnTo>
                    <a:lnTo>
                      <a:pt x="1417" y="1767"/>
                    </a:lnTo>
                    <a:lnTo>
                      <a:pt x="1382" y="1787"/>
                    </a:lnTo>
                    <a:lnTo>
                      <a:pt x="1382" y="1787"/>
                    </a:lnTo>
                    <a:lnTo>
                      <a:pt x="1325" y="1763"/>
                    </a:lnTo>
                    <a:lnTo>
                      <a:pt x="1302" y="1777"/>
                    </a:lnTo>
                    <a:lnTo>
                      <a:pt x="1302" y="1777"/>
                    </a:lnTo>
                    <a:lnTo>
                      <a:pt x="1284" y="1794"/>
                    </a:lnTo>
                    <a:lnTo>
                      <a:pt x="1284" y="1794"/>
                    </a:lnTo>
                    <a:lnTo>
                      <a:pt x="1259" y="1810"/>
                    </a:lnTo>
                    <a:lnTo>
                      <a:pt x="1230" y="1813"/>
                    </a:lnTo>
                    <a:lnTo>
                      <a:pt x="1230" y="1813"/>
                    </a:lnTo>
                    <a:lnTo>
                      <a:pt x="1192" y="1803"/>
                    </a:lnTo>
                    <a:lnTo>
                      <a:pt x="1192" y="1803"/>
                    </a:lnTo>
                    <a:lnTo>
                      <a:pt x="1145" y="1768"/>
                    </a:lnTo>
                    <a:lnTo>
                      <a:pt x="1153" y="1704"/>
                    </a:lnTo>
                    <a:lnTo>
                      <a:pt x="1135" y="1652"/>
                    </a:lnTo>
                    <a:lnTo>
                      <a:pt x="1135" y="1652"/>
                    </a:lnTo>
                    <a:lnTo>
                      <a:pt x="1106" y="1652"/>
                    </a:lnTo>
                    <a:lnTo>
                      <a:pt x="1097" y="1639"/>
                    </a:lnTo>
                    <a:lnTo>
                      <a:pt x="1096" y="1623"/>
                    </a:lnTo>
                    <a:lnTo>
                      <a:pt x="1116" y="1597"/>
                    </a:lnTo>
                    <a:lnTo>
                      <a:pt x="1116" y="1597"/>
                    </a:lnTo>
                    <a:lnTo>
                      <a:pt x="1119" y="1552"/>
                    </a:lnTo>
                    <a:lnTo>
                      <a:pt x="1109" y="1518"/>
                    </a:lnTo>
                    <a:lnTo>
                      <a:pt x="1084" y="1499"/>
                    </a:lnTo>
                    <a:lnTo>
                      <a:pt x="1051" y="1492"/>
                    </a:lnTo>
                    <a:lnTo>
                      <a:pt x="1038" y="1497"/>
                    </a:lnTo>
                    <a:lnTo>
                      <a:pt x="1021" y="1531"/>
                    </a:lnTo>
                    <a:lnTo>
                      <a:pt x="1003" y="1542"/>
                    </a:lnTo>
                    <a:lnTo>
                      <a:pt x="993" y="1580"/>
                    </a:lnTo>
                    <a:lnTo>
                      <a:pt x="993" y="1580"/>
                    </a:lnTo>
                    <a:lnTo>
                      <a:pt x="990" y="1597"/>
                    </a:lnTo>
                    <a:lnTo>
                      <a:pt x="990" y="1597"/>
                    </a:lnTo>
                    <a:lnTo>
                      <a:pt x="972" y="1610"/>
                    </a:lnTo>
                    <a:lnTo>
                      <a:pt x="937" y="1600"/>
                    </a:lnTo>
                    <a:lnTo>
                      <a:pt x="937" y="1600"/>
                    </a:lnTo>
                    <a:lnTo>
                      <a:pt x="918" y="1584"/>
                    </a:lnTo>
                    <a:lnTo>
                      <a:pt x="918" y="1584"/>
                    </a:lnTo>
                    <a:lnTo>
                      <a:pt x="872" y="1497"/>
                    </a:lnTo>
                    <a:lnTo>
                      <a:pt x="854" y="1477"/>
                    </a:lnTo>
                    <a:lnTo>
                      <a:pt x="800" y="1444"/>
                    </a:lnTo>
                    <a:lnTo>
                      <a:pt x="745" y="1433"/>
                    </a:lnTo>
                    <a:lnTo>
                      <a:pt x="717" y="1467"/>
                    </a:lnTo>
                    <a:lnTo>
                      <a:pt x="698" y="1463"/>
                    </a:lnTo>
                    <a:lnTo>
                      <a:pt x="698" y="1463"/>
                    </a:lnTo>
                    <a:lnTo>
                      <a:pt x="671" y="1456"/>
                    </a:lnTo>
                    <a:lnTo>
                      <a:pt x="671" y="1456"/>
                    </a:lnTo>
                    <a:lnTo>
                      <a:pt x="629" y="1474"/>
                    </a:lnTo>
                    <a:lnTo>
                      <a:pt x="619" y="1489"/>
                    </a:lnTo>
                    <a:lnTo>
                      <a:pt x="614" y="1510"/>
                    </a:lnTo>
                    <a:lnTo>
                      <a:pt x="614" y="1510"/>
                    </a:lnTo>
                    <a:lnTo>
                      <a:pt x="617" y="1565"/>
                    </a:lnTo>
                    <a:lnTo>
                      <a:pt x="607" y="1578"/>
                    </a:lnTo>
                    <a:lnTo>
                      <a:pt x="607" y="1578"/>
                    </a:lnTo>
                    <a:lnTo>
                      <a:pt x="581" y="1595"/>
                    </a:lnTo>
                    <a:lnTo>
                      <a:pt x="578" y="1607"/>
                    </a:lnTo>
                    <a:lnTo>
                      <a:pt x="578" y="1607"/>
                    </a:lnTo>
                    <a:lnTo>
                      <a:pt x="583" y="1621"/>
                    </a:lnTo>
                    <a:lnTo>
                      <a:pt x="583" y="1621"/>
                    </a:lnTo>
                    <a:lnTo>
                      <a:pt x="585" y="1639"/>
                    </a:lnTo>
                    <a:lnTo>
                      <a:pt x="571" y="1675"/>
                    </a:lnTo>
                    <a:lnTo>
                      <a:pt x="528" y="1696"/>
                    </a:lnTo>
                    <a:lnTo>
                      <a:pt x="528" y="1696"/>
                    </a:lnTo>
                    <a:lnTo>
                      <a:pt x="472" y="1714"/>
                    </a:lnTo>
                    <a:lnTo>
                      <a:pt x="444" y="1741"/>
                    </a:lnTo>
                    <a:lnTo>
                      <a:pt x="444" y="1741"/>
                    </a:lnTo>
                    <a:lnTo>
                      <a:pt x="407" y="1754"/>
                    </a:lnTo>
                    <a:lnTo>
                      <a:pt x="389" y="1745"/>
                    </a:lnTo>
                    <a:lnTo>
                      <a:pt x="389" y="1745"/>
                    </a:lnTo>
                    <a:lnTo>
                      <a:pt x="369" y="1741"/>
                    </a:lnTo>
                    <a:lnTo>
                      <a:pt x="352" y="1748"/>
                    </a:lnTo>
                    <a:lnTo>
                      <a:pt x="325" y="1776"/>
                    </a:lnTo>
                    <a:lnTo>
                      <a:pt x="247" y="1780"/>
                    </a:lnTo>
                    <a:lnTo>
                      <a:pt x="247" y="1780"/>
                    </a:lnTo>
                    <a:lnTo>
                      <a:pt x="240" y="1750"/>
                    </a:lnTo>
                    <a:lnTo>
                      <a:pt x="209" y="1750"/>
                    </a:lnTo>
                    <a:lnTo>
                      <a:pt x="186" y="1676"/>
                    </a:lnTo>
                    <a:lnTo>
                      <a:pt x="153" y="1637"/>
                    </a:lnTo>
                    <a:lnTo>
                      <a:pt x="150" y="1584"/>
                    </a:lnTo>
                    <a:lnTo>
                      <a:pt x="136" y="1535"/>
                    </a:lnTo>
                    <a:lnTo>
                      <a:pt x="103" y="1508"/>
                    </a:lnTo>
                    <a:lnTo>
                      <a:pt x="103" y="1508"/>
                    </a:lnTo>
                    <a:lnTo>
                      <a:pt x="68" y="1496"/>
                    </a:lnTo>
                    <a:lnTo>
                      <a:pt x="68" y="1496"/>
                    </a:lnTo>
                    <a:lnTo>
                      <a:pt x="34" y="1493"/>
                    </a:lnTo>
                    <a:lnTo>
                      <a:pt x="34" y="1486"/>
                    </a:lnTo>
                    <a:lnTo>
                      <a:pt x="26" y="1483"/>
                    </a:lnTo>
                    <a:lnTo>
                      <a:pt x="13" y="1492"/>
                    </a:lnTo>
                    <a:lnTo>
                      <a:pt x="0" y="1487"/>
                    </a:lnTo>
                    <a:lnTo>
                      <a:pt x="59" y="1386"/>
                    </a:lnTo>
                    <a:lnTo>
                      <a:pt x="75" y="1340"/>
                    </a:lnTo>
                    <a:lnTo>
                      <a:pt x="87" y="1335"/>
                    </a:lnTo>
                    <a:lnTo>
                      <a:pt x="93" y="1310"/>
                    </a:lnTo>
                    <a:lnTo>
                      <a:pt x="97" y="1309"/>
                    </a:lnTo>
                    <a:lnTo>
                      <a:pt x="104" y="1329"/>
                    </a:lnTo>
                    <a:lnTo>
                      <a:pt x="117" y="1333"/>
                    </a:lnTo>
                    <a:lnTo>
                      <a:pt x="126" y="1326"/>
                    </a:lnTo>
                    <a:lnTo>
                      <a:pt x="116" y="1323"/>
                    </a:lnTo>
                    <a:lnTo>
                      <a:pt x="121" y="1306"/>
                    </a:lnTo>
                    <a:lnTo>
                      <a:pt x="153" y="1284"/>
                    </a:lnTo>
                    <a:lnTo>
                      <a:pt x="170" y="1281"/>
                    </a:lnTo>
                    <a:lnTo>
                      <a:pt x="192" y="1301"/>
                    </a:lnTo>
                    <a:lnTo>
                      <a:pt x="206" y="1280"/>
                    </a:lnTo>
                    <a:lnTo>
                      <a:pt x="232" y="1264"/>
                    </a:lnTo>
                    <a:lnTo>
                      <a:pt x="279" y="1270"/>
                    </a:lnTo>
                    <a:lnTo>
                      <a:pt x="283" y="1291"/>
                    </a:lnTo>
                    <a:lnTo>
                      <a:pt x="287" y="1274"/>
                    </a:lnTo>
                    <a:lnTo>
                      <a:pt x="303" y="1258"/>
                    </a:lnTo>
                    <a:lnTo>
                      <a:pt x="310" y="1228"/>
                    </a:lnTo>
                    <a:lnTo>
                      <a:pt x="320" y="1231"/>
                    </a:lnTo>
                    <a:lnTo>
                      <a:pt x="319" y="1208"/>
                    </a:lnTo>
                    <a:lnTo>
                      <a:pt x="329" y="1215"/>
                    </a:lnTo>
                    <a:lnTo>
                      <a:pt x="345" y="1201"/>
                    </a:lnTo>
                    <a:lnTo>
                      <a:pt x="374" y="1209"/>
                    </a:lnTo>
                    <a:lnTo>
                      <a:pt x="410" y="1245"/>
                    </a:lnTo>
                    <a:lnTo>
                      <a:pt x="418" y="1264"/>
                    </a:lnTo>
                    <a:lnTo>
                      <a:pt x="420" y="1252"/>
                    </a:lnTo>
                    <a:lnTo>
                      <a:pt x="407" y="1222"/>
                    </a:lnTo>
                    <a:lnTo>
                      <a:pt x="413" y="1205"/>
                    </a:lnTo>
                    <a:lnTo>
                      <a:pt x="395" y="1195"/>
                    </a:lnTo>
                    <a:lnTo>
                      <a:pt x="398" y="1183"/>
                    </a:lnTo>
                    <a:lnTo>
                      <a:pt x="407" y="1190"/>
                    </a:lnTo>
                    <a:lnTo>
                      <a:pt x="417" y="1176"/>
                    </a:lnTo>
                    <a:lnTo>
                      <a:pt x="391" y="1176"/>
                    </a:lnTo>
                    <a:lnTo>
                      <a:pt x="391" y="1167"/>
                    </a:lnTo>
                    <a:lnTo>
                      <a:pt x="379" y="1156"/>
                    </a:lnTo>
                    <a:lnTo>
                      <a:pt x="366" y="1157"/>
                    </a:lnTo>
                    <a:lnTo>
                      <a:pt x="355" y="1146"/>
                    </a:lnTo>
                    <a:lnTo>
                      <a:pt x="349" y="1162"/>
                    </a:lnTo>
                    <a:lnTo>
                      <a:pt x="336" y="1165"/>
                    </a:lnTo>
                    <a:lnTo>
                      <a:pt x="323" y="1157"/>
                    </a:lnTo>
                    <a:lnTo>
                      <a:pt x="309" y="1175"/>
                    </a:lnTo>
                    <a:lnTo>
                      <a:pt x="296" y="1173"/>
                    </a:lnTo>
                    <a:lnTo>
                      <a:pt x="297" y="1165"/>
                    </a:lnTo>
                    <a:lnTo>
                      <a:pt x="286" y="1157"/>
                    </a:lnTo>
                    <a:lnTo>
                      <a:pt x="279" y="1170"/>
                    </a:lnTo>
                    <a:lnTo>
                      <a:pt x="247" y="1166"/>
                    </a:lnTo>
                    <a:lnTo>
                      <a:pt x="205" y="1176"/>
                    </a:lnTo>
                    <a:lnTo>
                      <a:pt x="191" y="1170"/>
                    </a:lnTo>
                    <a:lnTo>
                      <a:pt x="169" y="1190"/>
                    </a:lnTo>
                    <a:lnTo>
                      <a:pt x="153" y="1189"/>
                    </a:lnTo>
                    <a:lnTo>
                      <a:pt x="147" y="1170"/>
                    </a:lnTo>
                    <a:lnTo>
                      <a:pt x="136" y="1190"/>
                    </a:lnTo>
                    <a:lnTo>
                      <a:pt x="106" y="1176"/>
                    </a:lnTo>
                    <a:lnTo>
                      <a:pt x="85" y="1140"/>
                    </a:lnTo>
                    <a:lnTo>
                      <a:pt x="64" y="1150"/>
                    </a:lnTo>
                    <a:lnTo>
                      <a:pt x="51" y="1121"/>
                    </a:lnTo>
                    <a:lnTo>
                      <a:pt x="58" y="1095"/>
                    </a:lnTo>
                    <a:lnTo>
                      <a:pt x="70" y="1087"/>
                    </a:lnTo>
                    <a:lnTo>
                      <a:pt x="67" y="1078"/>
                    </a:lnTo>
                    <a:lnTo>
                      <a:pt x="54" y="1077"/>
                    </a:lnTo>
                    <a:lnTo>
                      <a:pt x="46" y="1068"/>
                    </a:lnTo>
                    <a:lnTo>
                      <a:pt x="62" y="1062"/>
                    </a:lnTo>
                    <a:lnTo>
                      <a:pt x="62" y="1052"/>
                    </a:lnTo>
                    <a:lnTo>
                      <a:pt x="83" y="1055"/>
                    </a:lnTo>
                    <a:lnTo>
                      <a:pt x="97" y="1035"/>
                    </a:lnTo>
                    <a:lnTo>
                      <a:pt x="124" y="1025"/>
                    </a:lnTo>
                    <a:lnTo>
                      <a:pt x="185" y="960"/>
                    </a:lnTo>
                    <a:lnTo>
                      <a:pt x="218" y="938"/>
                    </a:lnTo>
                    <a:lnTo>
                      <a:pt x="238" y="950"/>
                    </a:lnTo>
                    <a:lnTo>
                      <a:pt x="266" y="920"/>
                    </a:lnTo>
                    <a:lnTo>
                      <a:pt x="283" y="911"/>
                    </a:lnTo>
                    <a:lnTo>
                      <a:pt x="315" y="859"/>
                    </a:lnTo>
                    <a:lnTo>
                      <a:pt x="339" y="835"/>
                    </a:lnTo>
                    <a:lnTo>
                      <a:pt x="336" y="770"/>
                    </a:lnTo>
                    <a:lnTo>
                      <a:pt x="326" y="757"/>
                    </a:lnTo>
                    <a:lnTo>
                      <a:pt x="345" y="728"/>
                    </a:lnTo>
                    <a:lnTo>
                      <a:pt x="378" y="745"/>
                    </a:lnTo>
                    <a:lnTo>
                      <a:pt x="462" y="732"/>
                    </a:lnTo>
                    <a:lnTo>
                      <a:pt x="542" y="754"/>
                    </a:lnTo>
                    <a:lnTo>
                      <a:pt x="580" y="784"/>
                    </a:lnTo>
                    <a:lnTo>
                      <a:pt x="590" y="824"/>
                    </a:lnTo>
                    <a:lnTo>
                      <a:pt x="604" y="839"/>
                    </a:lnTo>
                    <a:lnTo>
                      <a:pt x="616" y="827"/>
                    </a:lnTo>
                    <a:lnTo>
                      <a:pt x="594" y="822"/>
                    </a:lnTo>
                    <a:lnTo>
                      <a:pt x="594" y="793"/>
                    </a:lnTo>
                    <a:lnTo>
                      <a:pt x="606" y="780"/>
                    </a:lnTo>
                    <a:lnTo>
                      <a:pt x="593" y="728"/>
                    </a:lnTo>
                    <a:lnTo>
                      <a:pt x="521" y="689"/>
                    </a:lnTo>
                    <a:lnTo>
                      <a:pt x="462" y="643"/>
                    </a:lnTo>
                    <a:lnTo>
                      <a:pt x="436" y="637"/>
                    </a:lnTo>
                    <a:lnTo>
                      <a:pt x="462" y="611"/>
                    </a:lnTo>
                    <a:lnTo>
                      <a:pt x="519" y="590"/>
                    </a:lnTo>
                    <a:lnTo>
                      <a:pt x="584" y="601"/>
                    </a:lnTo>
                    <a:lnTo>
                      <a:pt x="594" y="592"/>
                    </a:lnTo>
                    <a:lnTo>
                      <a:pt x="614" y="592"/>
                    </a:lnTo>
                    <a:lnTo>
                      <a:pt x="630" y="572"/>
                    </a:lnTo>
                    <a:lnTo>
                      <a:pt x="624" y="555"/>
                    </a:lnTo>
                    <a:lnTo>
                      <a:pt x="632" y="535"/>
                    </a:lnTo>
                    <a:lnTo>
                      <a:pt x="665" y="525"/>
                    </a:lnTo>
                    <a:lnTo>
                      <a:pt x="685" y="509"/>
                    </a:lnTo>
                    <a:lnTo>
                      <a:pt x="681" y="502"/>
                    </a:lnTo>
                    <a:lnTo>
                      <a:pt x="655" y="510"/>
                    </a:lnTo>
                    <a:lnTo>
                      <a:pt x="636" y="506"/>
                    </a:lnTo>
                    <a:lnTo>
                      <a:pt x="610" y="512"/>
                    </a:lnTo>
                    <a:lnTo>
                      <a:pt x="580" y="542"/>
                    </a:lnTo>
                    <a:lnTo>
                      <a:pt x="529" y="536"/>
                    </a:lnTo>
                    <a:lnTo>
                      <a:pt x="490" y="551"/>
                    </a:lnTo>
                    <a:lnTo>
                      <a:pt x="431" y="532"/>
                    </a:lnTo>
                    <a:lnTo>
                      <a:pt x="407" y="553"/>
                    </a:lnTo>
                    <a:lnTo>
                      <a:pt x="313" y="549"/>
                    </a:lnTo>
                    <a:lnTo>
                      <a:pt x="309" y="481"/>
                    </a:lnTo>
                    <a:lnTo>
                      <a:pt x="317" y="431"/>
                    </a:lnTo>
                    <a:lnTo>
                      <a:pt x="280" y="418"/>
                    </a:lnTo>
                    <a:lnTo>
                      <a:pt x="235" y="422"/>
                    </a:lnTo>
                    <a:lnTo>
                      <a:pt x="235" y="402"/>
                    </a:lnTo>
                    <a:lnTo>
                      <a:pt x="201" y="376"/>
                    </a:lnTo>
                    <a:lnTo>
                      <a:pt x="214" y="359"/>
                    </a:lnTo>
                    <a:lnTo>
                      <a:pt x="264" y="356"/>
                    </a:lnTo>
                    <a:lnTo>
                      <a:pt x="276" y="363"/>
                    </a:lnTo>
                    <a:lnTo>
                      <a:pt x="303" y="353"/>
                    </a:lnTo>
                    <a:lnTo>
                      <a:pt x="319" y="356"/>
                    </a:lnTo>
                    <a:lnTo>
                      <a:pt x="323" y="370"/>
                    </a:lnTo>
                    <a:lnTo>
                      <a:pt x="336" y="356"/>
                    </a:lnTo>
                    <a:lnTo>
                      <a:pt x="346" y="362"/>
                    </a:lnTo>
                    <a:lnTo>
                      <a:pt x="438" y="342"/>
                    </a:lnTo>
                    <a:lnTo>
                      <a:pt x="469" y="319"/>
                    </a:lnTo>
                    <a:lnTo>
                      <a:pt x="521" y="339"/>
                    </a:lnTo>
                    <a:lnTo>
                      <a:pt x="541" y="327"/>
                    </a:lnTo>
                    <a:lnTo>
                      <a:pt x="552" y="306"/>
                    </a:lnTo>
                    <a:lnTo>
                      <a:pt x="557" y="281"/>
                    </a:lnTo>
                    <a:lnTo>
                      <a:pt x="541" y="275"/>
                    </a:lnTo>
                    <a:close/>
                  </a:path>
                </a:pathLst>
              </a:custGeom>
              <a:solidFill>
                <a:srgbClr val="EAEAEA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 latinLnBrk="0"/>
                <a:endParaRPr lang="ko-KR" altLang="en-US" spc="-70"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8">
                <a:extLst>
                  <a:ext uri="{FF2B5EF4-FFF2-40B4-BE49-F238E27FC236}">
                    <a16:creationId xmlns:a16="http://schemas.microsoft.com/office/drawing/2014/main" id="{28ABA597-0E4E-4377-97EF-95E744D2F7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18794" y="4568564"/>
                <a:ext cx="1511013" cy="1016101"/>
              </a:xfrm>
              <a:custGeom>
                <a:avLst/>
                <a:gdLst/>
                <a:ahLst/>
                <a:cxnLst>
                  <a:cxn ang="0">
                    <a:pos x="1699" y="1979"/>
                  </a:cxn>
                  <a:cxn ang="0">
                    <a:pos x="1371" y="1955"/>
                  </a:cxn>
                  <a:cxn ang="0">
                    <a:pos x="1497" y="2196"/>
                  </a:cxn>
                  <a:cxn ang="0">
                    <a:pos x="948" y="1444"/>
                  </a:cxn>
                  <a:cxn ang="0">
                    <a:pos x="865" y="1514"/>
                  </a:cxn>
                  <a:cxn ang="0">
                    <a:pos x="2299" y="2385"/>
                  </a:cxn>
                  <a:cxn ang="0">
                    <a:pos x="1012" y="1650"/>
                  </a:cxn>
                  <a:cxn ang="0">
                    <a:pos x="2186" y="2677"/>
                  </a:cxn>
                  <a:cxn ang="0">
                    <a:pos x="2107" y="2600"/>
                  </a:cxn>
                  <a:cxn ang="0">
                    <a:pos x="1079" y="1798"/>
                  </a:cxn>
                  <a:cxn ang="0">
                    <a:pos x="1079" y="1798"/>
                  </a:cxn>
                  <a:cxn ang="0">
                    <a:pos x="1582" y="1225"/>
                  </a:cxn>
                  <a:cxn ang="0">
                    <a:pos x="1347" y="1536"/>
                  </a:cxn>
                  <a:cxn ang="0">
                    <a:pos x="1313" y="1630"/>
                  </a:cxn>
                  <a:cxn ang="0">
                    <a:pos x="1473" y="906"/>
                  </a:cxn>
                  <a:cxn ang="0">
                    <a:pos x="1273" y="1242"/>
                  </a:cxn>
                  <a:cxn ang="0">
                    <a:pos x="1007" y="1233"/>
                  </a:cxn>
                  <a:cxn ang="0">
                    <a:pos x="1071" y="1134"/>
                  </a:cxn>
                  <a:cxn ang="0">
                    <a:pos x="1247" y="710"/>
                  </a:cxn>
                  <a:cxn ang="0">
                    <a:pos x="46" y="1728"/>
                  </a:cxn>
                  <a:cxn ang="0">
                    <a:pos x="2493" y="2676"/>
                  </a:cxn>
                  <a:cxn ang="0">
                    <a:pos x="4123" y="1798"/>
                  </a:cxn>
                  <a:cxn ang="0">
                    <a:pos x="4032" y="1611"/>
                  </a:cxn>
                  <a:cxn ang="0">
                    <a:pos x="3809" y="1617"/>
                  </a:cxn>
                  <a:cxn ang="0">
                    <a:pos x="3685" y="1550"/>
                  </a:cxn>
                  <a:cxn ang="0">
                    <a:pos x="3545" y="1274"/>
                  </a:cxn>
                  <a:cxn ang="0">
                    <a:pos x="3495" y="1618"/>
                  </a:cxn>
                  <a:cxn ang="0">
                    <a:pos x="3459" y="1801"/>
                  </a:cxn>
                  <a:cxn ang="0">
                    <a:pos x="3387" y="2026"/>
                  </a:cxn>
                  <a:cxn ang="0">
                    <a:pos x="3127" y="1917"/>
                  </a:cxn>
                  <a:cxn ang="0">
                    <a:pos x="3228" y="1575"/>
                  </a:cxn>
                  <a:cxn ang="0">
                    <a:pos x="2817" y="1705"/>
                  </a:cxn>
                  <a:cxn ang="0">
                    <a:pos x="2627" y="2094"/>
                  </a:cxn>
                  <a:cxn ang="0">
                    <a:pos x="2340" y="1940"/>
                  </a:cxn>
                  <a:cxn ang="0">
                    <a:pos x="1951" y="2395"/>
                  </a:cxn>
                  <a:cxn ang="0">
                    <a:pos x="1859" y="2136"/>
                  </a:cxn>
                  <a:cxn ang="0">
                    <a:pos x="1582" y="1810"/>
                  </a:cxn>
                  <a:cxn ang="0">
                    <a:pos x="1679" y="1772"/>
                  </a:cxn>
                  <a:cxn ang="0">
                    <a:pos x="1719" y="1558"/>
                  </a:cxn>
                  <a:cxn ang="0">
                    <a:pos x="1898" y="1503"/>
                  </a:cxn>
                  <a:cxn ang="0">
                    <a:pos x="1724" y="1229"/>
                  </a:cxn>
                  <a:cxn ang="0">
                    <a:pos x="1577" y="1065"/>
                  </a:cxn>
                  <a:cxn ang="0">
                    <a:pos x="1499" y="849"/>
                  </a:cxn>
                  <a:cxn ang="0">
                    <a:pos x="1639" y="797"/>
                  </a:cxn>
                  <a:cxn ang="0">
                    <a:pos x="1688" y="542"/>
                  </a:cxn>
                  <a:cxn ang="0">
                    <a:pos x="1744" y="92"/>
                  </a:cxn>
                  <a:cxn ang="0">
                    <a:pos x="2401" y="55"/>
                  </a:cxn>
                  <a:cxn ang="0">
                    <a:pos x="3012" y="380"/>
                  </a:cxn>
                  <a:cxn ang="0">
                    <a:pos x="3978" y="816"/>
                  </a:cxn>
                  <a:cxn ang="0">
                    <a:pos x="3787" y="1115"/>
                  </a:cxn>
                  <a:cxn ang="0">
                    <a:pos x="3940" y="1241"/>
                  </a:cxn>
                  <a:cxn ang="0">
                    <a:pos x="2492" y="514"/>
                  </a:cxn>
                  <a:cxn ang="0">
                    <a:pos x="3524" y="2035"/>
                  </a:cxn>
                  <a:cxn ang="0">
                    <a:pos x="3936" y="1904"/>
                  </a:cxn>
                  <a:cxn ang="0">
                    <a:pos x="2378" y="2267"/>
                  </a:cxn>
                  <a:cxn ang="0">
                    <a:pos x="3591" y="2017"/>
                  </a:cxn>
                  <a:cxn ang="0">
                    <a:pos x="4123" y="2170"/>
                  </a:cxn>
                  <a:cxn ang="0">
                    <a:pos x="2492" y="2304"/>
                  </a:cxn>
                  <a:cxn ang="0">
                    <a:pos x="2767" y="2245"/>
                  </a:cxn>
                  <a:cxn ang="0">
                    <a:pos x="2571" y="2182"/>
                  </a:cxn>
                  <a:cxn ang="0">
                    <a:pos x="3191" y="2577"/>
                  </a:cxn>
                  <a:cxn ang="0">
                    <a:pos x="2993" y="2133"/>
                  </a:cxn>
                </a:cxnLst>
                <a:rect l="0" t="0" r="r" b="b"/>
                <a:pathLst>
                  <a:path w="4140" h="2783">
                    <a:moveTo>
                      <a:pt x="1200" y="2425"/>
                    </a:moveTo>
                    <a:lnTo>
                      <a:pt x="1206" y="2447"/>
                    </a:lnTo>
                    <a:lnTo>
                      <a:pt x="1196" y="2432"/>
                    </a:lnTo>
                    <a:lnTo>
                      <a:pt x="1175" y="2425"/>
                    </a:lnTo>
                    <a:lnTo>
                      <a:pt x="1162" y="2447"/>
                    </a:lnTo>
                    <a:lnTo>
                      <a:pt x="1153" y="2440"/>
                    </a:lnTo>
                    <a:lnTo>
                      <a:pt x="1157" y="2418"/>
                    </a:lnTo>
                    <a:lnTo>
                      <a:pt x="1150" y="2425"/>
                    </a:lnTo>
                    <a:lnTo>
                      <a:pt x="1140" y="2420"/>
                    </a:lnTo>
                    <a:lnTo>
                      <a:pt x="1147" y="2438"/>
                    </a:lnTo>
                    <a:lnTo>
                      <a:pt x="1140" y="2448"/>
                    </a:lnTo>
                    <a:lnTo>
                      <a:pt x="1131" y="2428"/>
                    </a:lnTo>
                    <a:lnTo>
                      <a:pt x="1123" y="2432"/>
                    </a:lnTo>
                    <a:lnTo>
                      <a:pt x="1113" y="2424"/>
                    </a:lnTo>
                    <a:lnTo>
                      <a:pt x="1105" y="2430"/>
                    </a:lnTo>
                    <a:lnTo>
                      <a:pt x="1087" y="2425"/>
                    </a:lnTo>
                    <a:lnTo>
                      <a:pt x="1095" y="2415"/>
                    </a:lnTo>
                    <a:lnTo>
                      <a:pt x="1091" y="2405"/>
                    </a:lnTo>
                    <a:lnTo>
                      <a:pt x="1074" y="2409"/>
                    </a:lnTo>
                    <a:lnTo>
                      <a:pt x="1079" y="2394"/>
                    </a:lnTo>
                    <a:lnTo>
                      <a:pt x="1085" y="2389"/>
                    </a:lnTo>
                    <a:lnTo>
                      <a:pt x="1092" y="2394"/>
                    </a:lnTo>
                    <a:lnTo>
                      <a:pt x="1104" y="2381"/>
                    </a:lnTo>
                    <a:lnTo>
                      <a:pt x="1085" y="2375"/>
                    </a:lnTo>
                    <a:lnTo>
                      <a:pt x="1088" y="2368"/>
                    </a:lnTo>
                    <a:lnTo>
                      <a:pt x="1100" y="2375"/>
                    </a:lnTo>
                    <a:lnTo>
                      <a:pt x="1107" y="2368"/>
                    </a:lnTo>
                    <a:lnTo>
                      <a:pt x="1100" y="2362"/>
                    </a:lnTo>
                    <a:lnTo>
                      <a:pt x="1115" y="2356"/>
                    </a:lnTo>
                    <a:lnTo>
                      <a:pt x="1139" y="2386"/>
                    </a:lnTo>
                    <a:lnTo>
                      <a:pt x="1185" y="2379"/>
                    </a:lnTo>
                    <a:lnTo>
                      <a:pt x="1199" y="2369"/>
                    </a:lnTo>
                    <a:lnTo>
                      <a:pt x="1195" y="2398"/>
                    </a:lnTo>
                    <a:lnTo>
                      <a:pt x="1208" y="2418"/>
                    </a:lnTo>
                    <a:lnTo>
                      <a:pt x="1200" y="2425"/>
                    </a:lnTo>
                    <a:close/>
                    <a:moveTo>
                      <a:pt x="1696" y="1999"/>
                    </a:moveTo>
                    <a:lnTo>
                      <a:pt x="1683" y="1990"/>
                    </a:lnTo>
                    <a:lnTo>
                      <a:pt x="1683" y="1983"/>
                    </a:lnTo>
                    <a:lnTo>
                      <a:pt x="1699" y="1979"/>
                    </a:lnTo>
                    <a:lnTo>
                      <a:pt x="1690" y="1958"/>
                    </a:lnTo>
                    <a:lnTo>
                      <a:pt x="1675" y="1953"/>
                    </a:lnTo>
                    <a:lnTo>
                      <a:pt x="1660" y="1930"/>
                    </a:lnTo>
                    <a:lnTo>
                      <a:pt x="1647" y="1927"/>
                    </a:lnTo>
                    <a:lnTo>
                      <a:pt x="1650" y="1918"/>
                    </a:lnTo>
                    <a:lnTo>
                      <a:pt x="1636" y="1906"/>
                    </a:lnTo>
                    <a:lnTo>
                      <a:pt x="1634" y="1895"/>
                    </a:lnTo>
                    <a:lnTo>
                      <a:pt x="1617" y="1901"/>
                    </a:lnTo>
                    <a:lnTo>
                      <a:pt x="1629" y="1881"/>
                    </a:lnTo>
                    <a:lnTo>
                      <a:pt x="1603" y="1888"/>
                    </a:lnTo>
                    <a:lnTo>
                      <a:pt x="1600" y="1899"/>
                    </a:lnTo>
                    <a:lnTo>
                      <a:pt x="1585" y="1895"/>
                    </a:lnTo>
                    <a:lnTo>
                      <a:pt x="1561" y="1868"/>
                    </a:lnTo>
                    <a:lnTo>
                      <a:pt x="1575" y="1856"/>
                    </a:lnTo>
                    <a:lnTo>
                      <a:pt x="1561" y="1837"/>
                    </a:lnTo>
                    <a:lnTo>
                      <a:pt x="1543" y="1834"/>
                    </a:lnTo>
                    <a:lnTo>
                      <a:pt x="1543" y="1826"/>
                    </a:lnTo>
                    <a:lnTo>
                      <a:pt x="1486" y="1804"/>
                    </a:lnTo>
                    <a:lnTo>
                      <a:pt x="1457" y="1804"/>
                    </a:lnTo>
                    <a:lnTo>
                      <a:pt x="1451" y="1813"/>
                    </a:lnTo>
                    <a:lnTo>
                      <a:pt x="1461" y="1819"/>
                    </a:lnTo>
                    <a:lnTo>
                      <a:pt x="1454" y="1849"/>
                    </a:lnTo>
                    <a:lnTo>
                      <a:pt x="1473" y="1853"/>
                    </a:lnTo>
                    <a:lnTo>
                      <a:pt x="1473" y="1859"/>
                    </a:lnTo>
                    <a:lnTo>
                      <a:pt x="1445" y="1911"/>
                    </a:lnTo>
                    <a:lnTo>
                      <a:pt x="1435" y="1911"/>
                    </a:lnTo>
                    <a:lnTo>
                      <a:pt x="1431" y="1899"/>
                    </a:lnTo>
                    <a:lnTo>
                      <a:pt x="1430" y="1921"/>
                    </a:lnTo>
                    <a:lnTo>
                      <a:pt x="1418" y="1918"/>
                    </a:lnTo>
                    <a:lnTo>
                      <a:pt x="1407" y="1928"/>
                    </a:lnTo>
                    <a:lnTo>
                      <a:pt x="1427" y="1950"/>
                    </a:lnTo>
                    <a:lnTo>
                      <a:pt x="1392" y="1953"/>
                    </a:lnTo>
                    <a:lnTo>
                      <a:pt x="1386" y="1971"/>
                    </a:lnTo>
                    <a:lnTo>
                      <a:pt x="1399" y="1987"/>
                    </a:lnTo>
                    <a:lnTo>
                      <a:pt x="1379" y="1997"/>
                    </a:lnTo>
                    <a:lnTo>
                      <a:pt x="1371" y="1989"/>
                    </a:lnTo>
                    <a:lnTo>
                      <a:pt x="1369" y="1976"/>
                    </a:lnTo>
                    <a:lnTo>
                      <a:pt x="1378" y="1960"/>
                    </a:lnTo>
                    <a:lnTo>
                      <a:pt x="1371" y="1955"/>
                    </a:lnTo>
                    <a:lnTo>
                      <a:pt x="1342" y="1994"/>
                    </a:lnTo>
                    <a:lnTo>
                      <a:pt x="1346" y="2002"/>
                    </a:lnTo>
                    <a:lnTo>
                      <a:pt x="1339" y="2016"/>
                    </a:lnTo>
                    <a:lnTo>
                      <a:pt x="1298" y="2030"/>
                    </a:lnTo>
                    <a:lnTo>
                      <a:pt x="1290" y="2043"/>
                    </a:lnTo>
                    <a:lnTo>
                      <a:pt x="1244" y="2068"/>
                    </a:lnTo>
                    <a:lnTo>
                      <a:pt x="1248" y="2081"/>
                    </a:lnTo>
                    <a:lnTo>
                      <a:pt x="1261" y="2084"/>
                    </a:lnTo>
                    <a:lnTo>
                      <a:pt x="1261" y="2098"/>
                    </a:lnTo>
                    <a:lnTo>
                      <a:pt x="1249" y="2088"/>
                    </a:lnTo>
                    <a:lnTo>
                      <a:pt x="1229" y="2097"/>
                    </a:lnTo>
                    <a:lnTo>
                      <a:pt x="1209" y="2115"/>
                    </a:lnTo>
                    <a:lnTo>
                      <a:pt x="1212" y="2127"/>
                    </a:lnTo>
                    <a:lnTo>
                      <a:pt x="1198" y="2153"/>
                    </a:lnTo>
                    <a:lnTo>
                      <a:pt x="1247" y="2235"/>
                    </a:lnTo>
                    <a:lnTo>
                      <a:pt x="1262" y="2235"/>
                    </a:lnTo>
                    <a:lnTo>
                      <a:pt x="1270" y="2219"/>
                    </a:lnTo>
                    <a:lnTo>
                      <a:pt x="1288" y="2221"/>
                    </a:lnTo>
                    <a:lnTo>
                      <a:pt x="1294" y="2235"/>
                    </a:lnTo>
                    <a:lnTo>
                      <a:pt x="1275" y="2242"/>
                    </a:lnTo>
                    <a:lnTo>
                      <a:pt x="1283" y="2254"/>
                    </a:lnTo>
                    <a:lnTo>
                      <a:pt x="1265" y="2275"/>
                    </a:lnTo>
                    <a:lnTo>
                      <a:pt x="1296" y="2275"/>
                    </a:lnTo>
                    <a:lnTo>
                      <a:pt x="1293" y="2262"/>
                    </a:lnTo>
                    <a:lnTo>
                      <a:pt x="1307" y="2258"/>
                    </a:lnTo>
                    <a:lnTo>
                      <a:pt x="1323" y="2287"/>
                    </a:lnTo>
                    <a:lnTo>
                      <a:pt x="1346" y="2284"/>
                    </a:lnTo>
                    <a:lnTo>
                      <a:pt x="1363" y="2288"/>
                    </a:lnTo>
                    <a:lnTo>
                      <a:pt x="1366" y="2280"/>
                    </a:lnTo>
                    <a:lnTo>
                      <a:pt x="1412" y="2271"/>
                    </a:lnTo>
                    <a:lnTo>
                      <a:pt x="1399" y="2248"/>
                    </a:lnTo>
                    <a:lnTo>
                      <a:pt x="1422" y="2258"/>
                    </a:lnTo>
                    <a:lnTo>
                      <a:pt x="1438" y="2242"/>
                    </a:lnTo>
                    <a:lnTo>
                      <a:pt x="1450" y="2254"/>
                    </a:lnTo>
                    <a:lnTo>
                      <a:pt x="1466" y="2232"/>
                    </a:lnTo>
                    <a:lnTo>
                      <a:pt x="1494" y="2235"/>
                    </a:lnTo>
                    <a:lnTo>
                      <a:pt x="1503" y="2224"/>
                    </a:lnTo>
                    <a:lnTo>
                      <a:pt x="1489" y="2218"/>
                    </a:lnTo>
                    <a:lnTo>
                      <a:pt x="1497" y="2196"/>
                    </a:lnTo>
                    <a:lnTo>
                      <a:pt x="1518" y="2198"/>
                    </a:lnTo>
                    <a:lnTo>
                      <a:pt x="1518" y="2211"/>
                    </a:lnTo>
                    <a:lnTo>
                      <a:pt x="1525" y="2211"/>
                    </a:lnTo>
                    <a:lnTo>
                      <a:pt x="1554" y="2196"/>
                    </a:lnTo>
                    <a:lnTo>
                      <a:pt x="1539" y="2179"/>
                    </a:lnTo>
                    <a:lnTo>
                      <a:pt x="1555" y="2172"/>
                    </a:lnTo>
                    <a:lnTo>
                      <a:pt x="1556" y="2182"/>
                    </a:lnTo>
                    <a:lnTo>
                      <a:pt x="1569" y="2185"/>
                    </a:lnTo>
                    <a:lnTo>
                      <a:pt x="1562" y="2163"/>
                    </a:lnTo>
                    <a:lnTo>
                      <a:pt x="1584" y="2177"/>
                    </a:lnTo>
                    <a:lnTo>
                      <a:pt x="1580" y="2146"/>
                    </a:lnTo>
                    <a:lnTo>
                      <a:pt x="1604" y="2176"/>
                    </a:lnTo>
                    <a:lnTo>
                      <a:pt x="1592" y="2179"/>
                    </a:lnTo>
                    <a:lnTo>
                      <a:pt x="1597" y="2190"/>
                    </a:lnTo>
                    <a:lnTo>
                      <a:pt x="1604" y="2196"/>
                    </a:lnTo>
                    <a:lnTo>
                      <a:pt x="1620" y="2190"/>
                    </a:lnTo>
                    <a:lnTo>
                      <a:pt x="1620" y="2160"/>
                    </a:lnTo>
                    <a:lnTo>
                      <a:pt x="1640" y="2144"/>
                    </a:lnTo>
                    <a:lnTo>
                      <a:pt x="1650" y="2118"/>
                    </a:lnTo>
                    <a:lnTo>
                      <a:pt x="1670" y="2102"/>
                    </a:lnTo>
                    <a:lnTo>
                      <a:pt x="1657" y="2074"/>
                    </a:lnTo>
                    <a:lnTo>
                      <a:pt x="1667" y="2058"/>
                    </a:lnTo>
                    <a:lnTo>
                      <a:pt x="1678" y="2058"/>
                    </a:lnTo>
                    <a:lnTo>
                      <a:pt x="1680" y="2043"/>
                    </a:lnTo>
                    <a:lnTo>
                      <a:pt x="1659" y="2036"/>
                    </a:lnTo>
                    <a:lnTo>
                      <a:pt x="1659" y="2022"/>
                    </a:lnTo>
                    <a:lnTo>
                      <a:pt x="1686" y="2015"/>
                    </a:lnTo>
                    <a:lnTo>
                      <a:pt x="1696" y="2029"/>
                    </a:lnTo>
                    <a:lnTo>
                      <a:pt x="1702" y="2022"/>
                    </a:lnTo>
                    <a:lnTo>
                      <a:pt x="1693" y="2004"/>
                    </a:lnTo>
                    <a:lnTo>
                      <a:pt x="1696" y="1999"/>
                    </a:lnTo>
                    <a:close/>
                    <a:moveTo>
                      <a:pt x="945" y="1527"/>
                    </a:moveTo>
                    <a:lnTo>
                      <a:pt x="948" y="1519"/>
                    </a:lnTo>
                    <a:lnTo>
                      <a:pt x="931" y="1506"/>
                    </a:lnTo>
                    <a:lnTo>
                      <a:pt x="932" y="1500"/>
                    </a:lnTo>
                    <a:lnTo>
                      <a:pt x="950" y="1503"/>
                    </a:lnTo>
                    <a:lnTo>
                      <a:pt x="927" y="1468"/>
                    </a:lnTo>
                    <a:lnTo>
                      <a:pt x="928" y="1442"/>
                    </a:lnTo>
                    <a:lnTo>
                      <a:pt x="948" y="1444"/>
                    </a:lnTo>
                    <a:lnTo>
                      <a:pt x="951" y="1435"/>
                    </a:lnTo>
                    <a:lnTo>
                      <a:pt x="1004" y="1438"/>
                    </a:lnTo>
                    <a:lnTo>
                      <a:pt x="1007" y="1427"/>
                    </a:lnTo>
                    <a:lnTo>
                      <a:pt x="1019" y="1429"/>
                    </a:lnTo>
                    <a:lnTo>
                      <a:pt x="1025" y="1406"/>
                    </a:lnTo>
                    <a:lnTo>
                      <a:pt x="1045" y="1403"/>
                    </a:lnTo>
                    <a:lnTo>
                      <a:pt x="1049" y="1376"/>
                    </a:lnTo>
                    <a:lnTo>
                      <a:pt x="1041" y="1352"/>
                    </a:lnTo>
                    <a:lnTo>
                      <a:pt x="1035" y="1350"/>
                    </a:lnTo>
                    <a:lnTo>
                      <a:pt x="1032" y="1359"/>
                    </a:lnTo>
                    <a:lnTo>
                      <a:pt x="1020" y="1354"/>
                    </a:lnTo>
                    <a:lnTo>
                      <a:pt x="1019" y="1363"/>
                    </a:lnTo>
                    <a:lnTo>
                      <a:pt x="1004" y="1357"/>
                    </a:lnTo>
                    <a:lnTo>
                      <a:pt x="996" y="1366"/>
                    </a:lnTo>
                    <a:lnTo>
                      <a:pt x="997" y="1378"/>
                    </a:lnTo>
                    <a:lnTo>
                      <a:pt x="986" y="1382"/>
                    </a:lnTo>
                    <a:lnTo>
                      <a:pt x="987" y="1392"/>
                    </a:lnTo>
                    <a:lnTo>
                      <a:pt x="966" y="1388"/>
                    </a:lnTo>
                    <a:lnTo>
                      <a:pt x="968" y="1399"/>
                    </a:lnTo>
                    <a:lnTo>
                      <a:pt x="947" y="1412"/>
                    </a:lnTo>
                    <a:lnTo>
                      <a:pt x="925" y="1416"/>
                    </a:lnTo>
                    <a:lnTo>
                      <a:pt x="908" y="1414"/>
                    </a:lnTo>
                    <a:lnTo>
                      <a:pt x="906" y="1403"/>
                    </a:lnTo>
                    <a:lnTo>
                      <a:pt x="888" y="1402"/>
                    </a:lnTo>
                    <a:lnTo>
                      <a:pt x="881" y="1408"/>
                    </a:lnTo>
                    <a:lnTo>
                      <a:pt x="875" y="1402"/>
                    </a:lnTo>
                    <a:lnTo>
                      <a:pt x="872" y="1419"/>
                    </a:lnTo>
                    <a:lnTo>
                      <a:pt x="882" y="1424"/>
                    </a:lnTo>
                    <a:lnTo>
                      <a:pt x="868" y="1431"/>
                    </a:lnTo>
                    <a:lnTo>
                      <a:pt x="866" y="1421"/>
                    </a:lnTo>
                    <a:lnTo>
                      <a:pt x="859" y="1434"/>
                    </a:lnTo>
                    <a:lnTo>
                      <a:pt x="869" y="1447"/>
                    </a:lnTo>
                    <a:lnTo>
                      <a:pt x="860" y="1450"/>
                    </a:lnTo>
                    <a:lnTo>
                      <a:pt x="860" y="1468"/>
                    </a:lnTo>
                    <a:lnTo>
                      <a:pt x="868" y="1465"/>
                    </a:lnTo>
                    <a:lnTo>
                      <a:pt x="855" y="1484"/>
                    </a:lnTo>
                    <a:lnTo>
                      <a:pt x="856" y="1506"/>
                    </a:lnTo>
                    <a:lnTo>
                      <a:pt x="866" y="1503"/>
                    </a:lnTo>
                    <a:lnTo>
                      <a:pt x="865" y="1514"/>
                    </a:lnTo>
                    <a:lnTo>
                      <a:pt x="878" y="1517"/>
                    </a:lnTo>
                    <a:lnTo>
                      <a:pt x="883" y="1530"/>
                    </a:lnTo>
                    <a:lnTo>
                      <a:pt x="908" y="1539"/>
                    </a:lnTo>
                    <a:lnTo>
                      <a:pt x="921" y="1535"/>
                    </a:lnTo>
                    <a:lnTo>
                      <a:pt x="945" y="1527"/>
                    </a:lnTo>
                    <a:close/>
                    <a:moveTo>
                      <a:pt x="2345" y="2388"/>
                    </a:moveTo>
                    <a:lnTo>
                      <a:pt x="2353" y="2385"/>
                    </a:lnTo>
                    <a:lnTo>
                      <a:pt x="2362" y="2369"/>
                    </a:lnTo>
                    <a:lnTo>
                      <a:pt x="2351" y="2355"/>
                    </a:lnTo>
                    <a:lnTo>
                      <a:pt x="2325" y="2356"/>
                    </a:lnTo>
                    <a:lnTo>
                      <a:pt x="2325" y="2337"/>
                    </a:lnTo>
                    <a:lnTo>
                      <a:pt x="2304" y="2311"/>
                    </a:lnTo>
                    <a:lnTo>
                      <a:pt x="2304" y="2296"/>
                    </a:lnTo>
                    <a:lnTo>
                      <a:pt x="2293" y="2288"/>
                    </a:lnTo>
                    <a:lnTo>
                      <a:pt x="2294" y="2236"/>
                    </a:lnTo>
                    <a:lnTo>
                      <a:pt x="2274" y="2215"/>
                    </a:lnTo>
                    <a:lnTo>
                      <a:pt x="2263" y="2213"/>
                    </a:lnTo>
                    <a:lnTo>
                      <a:pt x="2244" y="2192"/>
                    </a:lnTo>
                    <a:lnTo>
                      <a:pt x="2221" y="2190"/>
                    </a:lnTo>
                    <a:lnTo>
                      <a:pt x="2214" y="2182"/>
                    </a:lnTo>
                    <a:lnTo>
                      <a:pt x="2157" y="2202"/>
                    </a:lnTo>
                    <a:lnTo>
                      <a:pt x="2140" y="2218"/>
                    </a:lnTo>
                    <a:lnTo>
                      <a:pt x="2136" y="2234"/>
                    </a:lnTo>
                    <a:lnTo>
                      <a:pt x="2146" y="2255"/>
                    </a:lnTo>
                    <a:lnTo>
                      <a:pt x="2139" y="2262"/>
                    </a:lnTo>
                    <a:lnTo>
                      <a:pt x="2146" y="2298"/>
                    </a:lnTo>
                    <a:lnTo>
                      <a:pt x="2139" y="2310"/>
                    </a:lnTo>
                    <a:lnTo>
                      <a:pt x="2152" y="2322"/>
                    </a:lnTo>
                    <a:lnTo>
                      <a:pt x="2143" y="2339"/>
                    </a:lnTo>
                    <a:lnTo>
                      <a:pt x="2178" y="2346"/>
                    </a:lnTo>
                    <a:lnTo>
                      <a:pt x="2188" y="2362"/>
                    </a:lnTo>
                    <a:lnTo>
                      <a:pt x="2199" y="2363"/>
                    </a:lnTo>
                    <a:lnTo>
                      <a:pt x="2208" y="2378"/>
                    </a:lnTo>
                    <a:lnTo>
                      <a:pt x="2202" y="2385"/>
                    </a:lnTo>
                    <a:lnTo>
                      <a:pt x="2229" y="2411"/>
                    </a:lnTo>
                    <a:lnTo>
                      <a:pt x="2257" y="2399"/>
                    </a:lnTo>
                    <a:lnTo>
                      <a:pt x="2303" y="2422"/>
                    </a:lnTo>
                    <a:lnTo>
                      <a:pt x="2293" y="2391"/>
                    </a:lnTo>
                    <a:lnTo>
                      <a:pt x="2299" y="2385"/>
                    </a:lnTo>
                    <a:lnTo>
                      <a:pt x="2320" y="2412"/>
                    </a:lnTo>
                    <a:lnTo>
                      <a:pt x="2343" y="2411"/>
                    </a:lnTo>
                    <a:lnTo>
                      <a:pt x="2356" y="2421"/>
                    </a:lnTo>
                    <a:lnTo>
                      <a:pt x="2371" y="2421"/>
                    </a:lnTo>
                    <a:lnTo>
                      <a:pt x="2362" y="2405"/>
                    </a:lnTo>
                    <a:lnTo>
                      <a:pt x="2349" y="2398"/>
                    </a:lnTo>
                    <a:lnTo>
                      <a:pt x="2345" y="2388"/>
                    </a:lnTo>
                    <a:close/>
                    <a:moveTo>
                      <a:pt x="1071" y="1576"/>
                    </a:moveTo>
                    <a:lnTo>
                      <a:pt x="1065" y="1566"/>
                    </a:lnTo>
                    <a:lnTo>
                      <a:pt x="1049" y="1569"/>
                    </a:lnTo>
                    <a:lnTo>
                      <a:pt x="1022" y="1543"/>
                    </a:lnTo>
                    <a:lnTo>
                      <a:pt x="1000" y="1538"/>
                    </a:lnTo>
                    <a:lnTo>
                      <a:pt x="992" y="1523"/>
                    </a:lnTo>
                    <a:lnTo>
                      <a:pt x="990" y="1499"/>
                    </a:lnTo>
                    <a:lnTo>
                      <a:pt x="983" y="1494"/>
                    </a:lnTo>
                    <a:lnTo>
                      <a:pt x="980" y="1526"/>
                    </a:lnTo>
                    <a:lnTo>
                      <a:pt x="957" y="1526"/>
                    </a:lnTo>
                    <a:lnTo>
                      <a:pt x="961" y="1550"/>
                    </a:lnTo>
                    <a:lnTo>
                      <a:pt x="955" y="1562"/>
                    </a:lnTo>
                    <a:lnTo>
                      <a:pt x="938" y="1552"/>
                    </a:lnTo>
                    <a:lnTo>
                      <a:pt x="943" y="1540"/>
                    </a:lnTo>
                    <a:lnTo>
                      <a:pt x="905" y="1549"/>
                    </a:lnTo>
                    <a:lnTo>
                      <a:pt x="901" y="1602"/>
                    </a:lnTo>
                    <a:lnTo>
                      <a:pt x="912" y="1631"/>
                    </a:lnTo>
                    <a:lnTo>
                      <a:pt x="925" y="1627"/>
                    </a:lnTo>
                    <a:lnTo>
                      <a:pt x="924" y="1615"/>
                    </a:lnTo>
                    <a:lnTo>
                      <a:pt x="932" y="1617"/>
                    </a:lnTo>
                    <a:lnTo>
                      <a:pt x="937" y="1630"/>
                    </a:lnTo>
                    <a:lnTo>
                      <a:pt x="931" y="1637"/>
                    </a:lnTo>
                    <a:lnTo>
                      <a:pt x="947" y="1646"/>
                    </a:lnTo>
                    <a:lnTo>
                      <a:pt x="947" y="1637"/>
                    </a:lnTo>
                    <a:lnTo>
                      <a:pt x="960" y="1640"/>
                    </a:lnTo>
                    <a:lnTo>
                      <a:pt x="960" y="1627"/>
                    </a:lnTo>
                    <a:lnTo>
                      <a:pt x="970" y="1628"/>
                    </a:lnTo>
                    <a:lnTo>
                      <a:pt x="974" y="1636"/>
                    </a:lnTo>
                    <a:lnTo>
                      <a:pt x="966" y="1647"/>
                    </a:lnTo>
                    <a:lnTo>
                      <a:pt x="968" y="1656"/>
                    </a:lnTo>
                    <a:lnTo>
                      <a:pt x="986" y="1661"/>
                    </a:lnTo>
                    <a:lnTo>
                      <a:pt x="1012" y="1650"/>
                    </a:lnTo>
                    <a:lnTo>
                      <a:pt x="1013" y="1630"/>
                    </a:lnTo>
                    <a:lnTo>
                      <a:pt x="1041" y="1612"/>
                    </a:lnTo>
                    <a:lnTo>
                      <a:pt x="1043" y="1594"/>
                    </a:lnTo>
                    <a:lnTo>
                      <a:pt x="1062" y="1598"/>
                    </a:lnTo>
                    <a:lnTo>
                      <a:pt x="1065" y="1576"/>
                    </a:lnTo>
                    <a:lnTo>
                      <a:pt x="1071" y="1576"/>
                    </a:lnTo>
                    <a:close/>
                    <a:moveTo>
                      <a:pt x="2204" y="2652"/>
                    </a:moveTo>
                    <a:lnTo>
                      <a:pt x="2214" y="2637"/>
                    </a:lnTo>
                    <a:lnTo>
                      <a:pt x="2183" y="2610"/>
                    </a:lnTo>
                    <a:lnTo>
                      <a:pt x="2153" y="2598"/>
                    </a:lnTo>
                    <a:lnTo>
                      <a:pt x="2142" y="2627"/>
                    </a:lnTo>
                    <a:lnTo>
                      <a:pt x="2124" y="2626"/>
                    </a:lnTo>
                    <a:lnTo>
                      <a:pt x="2139" y="2631"/>
                    </a:lnTo>
                    <a:lnTo>
                      <a:pt x="2129" y="2639"/>
                    </a:lnTo>
                    <a:lnTo>
                      <a:pt x="2139" y="2646"/>
                    </a:lnTo>
                    <a:lnTo>
                      <a:pt x="2147" y="2637"/>
                    </a:lnTo>
                    <a:lnTo>
                      <a:pt x="2157" y="2662"/>
                    </a:lnTo>
                    <a:lnTo>
                      <a:pt x="2137" y="2679"/>
                    </a:lnTo>
                    <a:lnTo>
                      <a:pt x="2129" y="2702"/>
                    </a:lnTo>
                    <a:lnTo>
                      <a:pt x="2120" y="2701"/>
                    </a:lnTo>
                    <a:lnTo>
                      <a:pt x="2116" y="2709"/>
                    </a:lnTo>
                    <a:lnTo>
                      <a:pt x="2126" y="2718"/>
                    </a:lnTo>
                    <a:lnTo>
                      <a:pt x="2120" y="2729"/>
                    </a:lnTo>
                    <a:lnTo>
                      <a:pt x="2131" y="2738"/>
                    </a:lnTo>
                    <a:lnTo>
                      <a:pt x="2131" y="2760"/>
                    </a:lnTo>
                    <a:lnTo>
                      <a:pt x="2152" y="2741"/>
                    </a:lnTo>
                    <a:lnTo>
                      <a:pt x="2157" y="2745"/>
                    </a:lnTo>
                    <a:lnTo>
                      <a:pt x="2155" y="2774"/>
                    </a:lnTo>
                    <a:lnTo>
                      <a:pt x="2172" y="2783"/>
                    </a:lnTo>
                    <a:lnTo>
                      <a:pt x="2189" y="2764"/>
                    </a:lnTo>
                    <a:lnTo>
                      <a:pt x="2182" y="2752"/>
                    </a:lnTo>
                    <a:lnTo>
                      <a:pt x="2192" y="2741"/>
                    </a:lnTo>
                    <a:lnTo>
                      <a:pt x="2186" y="2716"/>
                    </a:lnTo>
                    <a:lnTo>
                      <a:pt x="2191" y="2712"/>
                    </a:lnTo>
                    <a:lnTo>
                      <a:pt x="2206" y="2724"/>
                    </a:lnTo>
                    <a:lnTo>
                      <a:pt x="2211" y="2703"/>
                    </a:lnTo>
                    <a:lnTo>
                      <a:pt x="2204" y="2699"/>
                    </a:lnTo>
                    <a:lnTo>
                      <a:pt x="2186" y="2703"/>
                    </a:lnTo>
                    <a:lnTo>
                      <a:pt x="2186" y="2677"/>
                    </a:lnTo>
                    <a:lnTo>
                      <a:pt x="2165" y="2672"/>
                    </a:lnTo>
                    <a:lnTo>
                      <a:pt x="2167" y="2656"/>
                    </a:lnTo>
                    <a:lnTo>
                      <a:pt x="2204" y="2652"/>
                    </a:lnTo>
                    <a:close/>
                    <a:moveTo>
                      <a:pt x="2095" y="2568"/>
                    </a:moveTo>
                    <a:lnTo>
                      <a:pt x="2081" y="2561"/>
                    </a:lnTo>
                    <a:lnTo>
                      <a:pt x="2082" y="2551"/>
                    </a:lnTo>
                    <a:lnTo>
                      <a:pt x="2058" y="2543"/>
                    </a:lnTo>
                    <a:lnTo>
                      <a:pt x="2044" y="2551"/>
                    </a:lnTo>
                    <a:lnTo>
                      <a:pt x="2032" y="2541"/>
                    </a:lnTo>
                    <a:lnTo>
                      <a:pt x="2023" y="2554"/>
                    </a:lnTo>
                    <a:lnTo>
                      <a:pt x="2015" y="2529"/>
                    </a:lnTo>
                    <a:lnTo>
                      <a:pt x="1989" y="2529"/>
                    </a:lnTo>
                    <a:lnTo>
                      <a:pt x="2002" y="2538"/>
                    </a:lnTo>
                    <a:lnTo>
                      <a:pt x="2003" y="2548"/>
                    </a:lnTo>
                    <a:lnTo>
                      <a:pt x="2012" y="2549"/>
                    </a:lnTo>
                    <a:lnTo>
                      <a:pt x="2012" y="2559"/>
                    </a:lnTo>
                    <a:lnTo>
                      <a:pt x="1996" y="2562"/>
                    </a:lnTo>
                    <a:lnTo>
                      <a:pt x="1990" y="2575"/>
                    </a:lnTo>
                    <a:lnTo>
                      <a:pt x="1996" y="2579"/>
                    </a:lnTo>
                    <a:lnTo>
                      <a:pt x="2002" y="2569"/>
                    </a:lnTo>
                    <a:lnTo>
                      <a:pt x="2008" y="2575"/>
                    </a:lnTo>
                    <a:lnTo>
                      <a:pt x="2000" y="2587"/>
                    </a:lnTo>
                    <a:lnTo>
                      <a:pt x="1987" y="2587"/>
                    </a:lnTo>
                    <a:lnTo>
                      <a:pt x="1997" y="2592"/>
                    </a:lnTo>
                    <a:lnTo>
                      <a:pt x="1987" y="2604"/>
                    </a:lnTo>
                    <a:lnTo>
                      <a:pt x="1995" y="2610"/>
                    </a:lnTo>
                    <a:lnTo>
                      <a:pt x="1979" y="2617"/>
                    </a:lnTo>
                    <a:lnTo>
                      <a:pt x="2008" y="2624"/>
                    </a:lnTo>
                    <a:lnTo>
                      <a:pt x="2006" y="2646"/>
                    </a:lnTo>
                    <a:lnTo>
                      <a:pt x="2052" y="2656"/>
                    </a:lnTo>
                    <a:lnTo>
                      <a:pt x="2029" y="2627"/>
                    </a:lnTo>
                    <a:lnTo>
                      <a:pt x="2035" y="2621"/>
                    </a:lnTo>
                    <a:lnTo>
                      <a:pt x="2065" y="2618"/>
                    </a:lnTo>
                    <a:lnTo>
                      <a:pt x="2062" y="2636"/>
                    </a:lnTo>
                    <a:lnTo>
                      <a:pt x="2093" y="2639"/>
                    </a:lnTo>
                    <a:lnTo>
                      <a:pt x="2097" y="2634"/>
                    </a:lnTo>
                    <a:lnTo>
                      <a:pt x="2093" y="2621"/>
                    </a:lnTo>
                    <a:lnTo>
                      <a:pt x="2075" y="2600"/>
                    </a:lnTo>
                    <a:lnTo>
                      <a:pt x="2107" y="2600"/>
                    </a:lnTo>
                    <a:lnTo>
                      <a:pt x="2111" y="2588"/>
                    </a:lnTo>
                    <a:lnTo>
                      <a:pt x="2101" y="2584"/>
                    </a:lnTo>
                    <a:lnTo>
                      <a:pt x="2095" y="2568"/>
                    </a:lnTo>
                    <a:close/>
                    <a:moveTo>
                      <a:pt x="2087" y="2679"/>
                    </a:moveTo>
                    <a:lnTo>
                      <a:pt x="2080" y="2669"/>
                    </a:lnTo>
                    <a:lnTo>
                      <a:pt x="2038" y="2662"/>
                    </a:lnTo>
                    <a:lnTo>
                      <a:pt x="2026" y="2669"/>
                    </a:lnTo>
                    <a:lnTo>
                      <a:pt x="2026" y="2679"/>
                    </a:lnTo>
                    <a:lnTo>
                      <a:pt x="2019" y="2675"/>
                    </a:lnTo>
                    <a:lnTo>
                      <a:pt x="2018" y="2660"/>
                    </a:lnTo>
                    <a:lnTo>
                      <a:pt x="1993" y="2664"/>
                    </a:lnTo>
                    <a:lnTo>
                      <a:pt x="1993" y="2652"/>
                    </a:lnTo>
                    <a:lnTo>
                      <a:pt x="1966" y="2636"/>
                    </a:lnTo>
                    <a:lnTo>
                      <a:pt x="1937" y="2659"/>
                    </a:lnTo>
                    <a:lnTo>
                      <a:pt x="1925" y="2659"/>
                    </a:lnTo>
                    <a:lnTo>
                      <a:pt x="1925" y="2670"/>
                    </a:lnTo>
                    <a:lnTo>
                      <a:pt x="1905" y="2680"/>
                    </a:lnTo>
                    <a:lnTo>
                      <a:pt x="1914" y="2696"/>
                    </a:lnTo>
                    <a:lnTo>
                      <a:pt x="1904" y="2709"/>
                    </a:lnTo>
                    <a:lnTo>
                      <a:pt x="1914" y="2713"/>
                    </a:lnTo>
                    <a:lnTo>
                      <a:pt x="1905" y="2725"/>
                    </a:lnTo>
                    <a:lnTo>
                      <a:pt x="1920" y="2760"/>
                    </a:lnTo>
                    <a:lnTo>
                      <a:pt x="1931" y="2752"/>
                    </a:lnTo>
                    <a:lnTo>
                      <a:pt x="1944" y="2761"/>
                    </a:lnTo>
                    <a:lnTo>
                      <a:pt x="2005" y="2732"/>
                    </a:lnTo>
                    <a:lnTo>
                      <a:pt x="2012" y="2713"/>
                    </a:lnTo>
                    <a:lnTo>
                      <a:pt x="2029" y="2713"/>
                    </a:lnTo>
                    <a:lnTo>
                      <a:pt x="2025" y="2703"/>
                    </a:lnTo>
                    <a:lnTo>
                      <a:pt x="2036" y="2696"/>
                    </a:lnTo>
                    <a:lnTo>
                      <a:pt x="2033" y="2685"/>
                    </a:lnTo>
                    <a:lnTo>
                      <a:pt x="2048" y="2688"/>
                    </a:lnTo>
                    <a:lnTo>
                      <a:pt x="2054" y="2675"/>
                    </a:lnTo>
                    <a:lnTo>
                      <a:pt x="2075" y="2711"/>
                    </a:lnTo>
                    <a:lnTo>
                      <a:pt x="2075" y="2680"/>
                    </a:lnTo>
                    <a:lnTo>
                      <a:pt x="2098" y="2706"/>
                    </a:lnTo>
                    <a:lnTo>
                      <a:pt x="2110" y="2689"/>
                    </a:lnTo>
                    <a:lnTo>
                      <a:pt x="2106" y="2672"/>
                    </a:lnTo>
                    <a:lnTo>
                      <a:pt x="2087" y="2679"/>
                    </a:lnTo>
                    <a:close/>
                    <a:moveTo>
                      <a:pt x="1079" y="1798"/>
                    </a:moveTo>
                    <a:lnTo>
                      <a:pt x="1071" y="1808"/>
                    </a:lnTo>
                    <a:lnTo>
                      <a:pt x="1074" y="1821"/>
                    </a:lnTo>
                    <a:lnTo>
                      <a:pt x="1084" y="1830"/>
                    </a:lnTo>
                    <a:lnTo>
                      <a:pt x="1079" y="1852"/>
                    </a:lnTo>
                    <a:lnTo>
                      <a:pt x="1097" y="1849"/>
                    </a:lnTo>
                    <a:lnTo>
                      <a:pt x="1094" y="1834"/>
                    </a:lnTo>
                    <a:lnTo>
                      <a:pt x="1104" y="1836"/>
                    </a:lnTo>
                    <a:lnTo>
                      <a:pt x="1107" y="1826"/>
                    </a:lnTo>
                    <a:lnTo>
                      <a:pt x="1118" y="1843"/>
                    </a:lnTo>
                    <a:lnTo>
                      <a:pt x="1131" y="1833"/>
                    </a:lnTo>
                    <a:lnTo>
                      <a:pt x="1143" y="1843"/>
                    </a:lnTo>
                    <a:lnTo>
                      <a:pt x="1141" y="1837"/>
                    </a:lnTo>
                    <a:lnTo>
                      <a:pt x="1150" y="1834"/>
                    </a:lnTo>
                    <a:lnTo>
                      <a:pt x="1147" y="1826"/>
                    </a:lnTo>
                    <a:lnTo>
                      <a:pt x="1157" y="1813"/>
                    </a:lnTo>
                    <a:lnTo>
                      <a:pt x="1150" y="1793"/>
                    </a:lnTo>
                    <a:lnTo>
                      <a:pt x="1137" y="1804"/>
                    </a:lnTo>
                    <a:lnTo>
                      <a:pt x="1141" y="1768"/>
                    </a:lnTo>
                    <a:lnTo>
                      <a:pt x="1115" y="1777"/>
                    </a:lnTo>
                    <a:lnTo>
                      <a:pt x="1110" y="1771"/>
                    </a:lnTo>
                    <a:lnTo>
                      <a:pt x="1113" y="1759"/>
                    </a:lnTo>
                    <a:lnTo>
                      <a:pt x="1105" y="1765"/>
                    </a:lnTo>
                    <a:lnTo>
                      <a:pt x="1100" y="1754"/>
                    </a:lnTo>
                    <a:lnTo>
                      <a:pt x="1101" y="1738"/>
                    </a:lnTo>
                    <a:lnTo>
                      <a:pt x="1113" y="1731"/>
                    </a:lnTo>
                    <a:lnTo>
                      <a:pt x="1114" y="1716"/>
                    </a:lnTo>
                    <a:lnTo>
                      <a:pt x="1095" y="1721"/>
                    </a:lnTo>
                    <a:lnTo>
                      <a:pt x="1098" y="1706"/>
                    </a:lnTo>
                    <a:lnTo>
                      <a:pt x="1090" y="1712"/>
                    </a:lnTo>
                    <a:lnTo>
                      <a:pt x="1072" y="1705"/>
                    </a:lnTo>
                    <a:lnTo>
                      <a:pt x="1065" y="1713"/>
                    </a:lnTo>
                    <a:lnTo>
                      <a:pt x="1075" y="1739"/>
                    </a:lnTo>
                    <a:lnTo>
                      <a:pt x="1065" y="1764"/>
                    </a:lnTo>
                    <a:lnTo>
                      <a:pt x="1071" y="1774"/>
                    </a:lnTo>
                    <a:lnTo>
                      <a:pt x="1066" y="1785"/>
                    </a:lnTo>
                    <a:lnTo>
                      <a:pt x="1081" y="1778"/>
                    </a:lnTo>
                    <a:lnTo>
                      <a:pt x="1092" y="1788"/>
                    </a:lnTo>
                    <a:lnTo>
                      <a:pt x="1087" y="1800"/>
                    </a:lnTo>
                    <a:lnTo>
                      <a:pt x="1079" y="1798"/>
                    </a:lnTo>
                    <a:close/>
                    <a:moveTo>
                      <a:pt x="1513" y="1233"/>
                    </a:moveTo>
                    <a:lnTo>
                      <a:pt x="1507" y="1215"/>
                    </a:lnTo>
                    <a:lnTo>
                      <a:pt x="1503" y="1239"/>
                    </a:lnTo>
                    <a:lnTo>
                      <a:pt x="1494" y="1248"/>
                    </a:lnTo>
                    <a:lnTo>
                      <a:pt x="1457" y="1241"/>
                    </a:lnTo>
                    <a:lnTo>
                      <a:pt x="1444" y="1232"/>
                    </a:lnTo>
                    <a:lnTo>
                      <a:pt x="1435" y="1265"/>
                    </a:lnTo>
                    <a:lnTo>
                      <a:pt x="1457" y="1267"/>
                    </a:lnTo>
                    <a:lnTo>
                      <a:pt x="1479" y="1281"/>
                    </a:lnTo>
                    <a:lnTo>
                      <a:pt x="1494" y="1284"/>
                    </a:lnTo>
                    <a:lnTo>
                      <a:pt x="1523" y="1249"/>
                    </a:lnTo>
                    <a:lnTo>
                      <a:pt x="1548" y="1251"/>
                    </a:lnTo>
                    <a:lnTo>
                      <a:pt x="1554" y="1258"/>
                    </a:lnTo>
                    <a:lnTo>
                      <a:pt x="1580" y="1255"/>
                    </a:lnTo>
                    <a:lnTo>
                      <a:pt x="1587" y="1271"/>
                    </a:lnTo>
                    <a:lnTo>
                      <a:pt x="1594" y="1261"/>
                    </a:lnTo>
                    <a:lnTo>
                      <a:pt x="1610" y="1261"/>
                    </a:lnTo>
                    <a:lnTo>
                      <a:pt x="1621" y="1274"/>
                    </a:lnTo>
                    <a:lnTo>
                      <a:pt x="1620" y="1284"/>
                    </a:lnTo>
                    <a:lnTo>
                      <a:pt x="1633" y="1278"/>
                    </a:lnTo>
                    <a:lnTo>
                      <a:pt x="1634" y="1295"/>
                    </a:lnTo>
                    <a:lnTo>
                      <a:pt x="1626" y="1297"/>
                    </a:lnTo>
                    <a:lnTo>
                      <a:pt x="1621" y="1311"/>
                    </a:lnTo>
                    <a:lnTo>
                      <a:pt x="1604" y="1314"/>
                    </a:lnTo>
                    <a:lnTo>
                      <a:pt x="1613" y="1327"/>
                    </a:lnTo>
                    <a:lnTo>
                      <a:pt x="1644" y="1337"/>
                    </a:lnTo>
                    <a:lnTo>
                      <a:pt x="1647" y="1320"/>
                    </a:lnTo>
                    <a:lnTo>
                      <a:pt x="1653" y="1327"/>
                    </a:lnTo>
                    <a:lnTo>
                      <a:pt x="1675" y="1316"/>
                    </a:lnTo>
                    <a:lnTo>
                      <a:pt x="1666" y="1281"/>
                    </a:lnTo>
                    <a:lnTo>
                      <a:pt x="1680" y="1278"/>
                    </a:lnTo>
                    <a:lnTo>
                      <a:pt x="1675" y="1249"/>
                    </a:lnTo>
                    <a:lnTo>
                      <a:pt x="1656" y="1256"/>
                    </a:lnTo>
                    <a:lnTo>
                      <a:pt x="1647" y="1244"/>
                    </a:lnTo>
                    <a:lnTo>
                      <a:pt x="1657" y="1239"/>
                    </a:lnTo>
                    <a:lnTo>
                      <a:pt x="1656" y="1233"/>
                    </a:lnTo>
                    <a:lnTo>
                      <a:pt x="1621" y="1232"/>
                    </a:lnTo>
                    <a:lnTo>
                      <a:pt x="1600" y="1239"/>
                    </a:lnTo>
                    <a:lnTo>
                      <a:pt x="1582" y="1225"/>
                    </a:lnTo>
                    <a:lnTo>
                      <a:pt x="1601" y="1216"/>
                    </a:lnTo>
                    <a:lnTo>
                      <a:pt x="1581" y="1203"/>
                    </a:lnTo>
                    <a:lnTo>
                      <a:pt x="1588" y="1195"/>
                    </a:lnTo>
                    <a:lnTo>
                      <a:pt x="1603" y="1199"/>
                    </a:lnTo>
                    <a:lnTo>
                      <a:pt x="1603" y="1177"/>
                    </a:lnTo>
                    <a:lnTo>
                      <a:pt x="1616" y="1186"/>
                    </a:lnTo>
                    <a:lnTo>
                      <a:pt x="1621" y="1173"/>
                    </a:lnTo>
                    <a:lnTo>
                      <a:pt x="1633" y="1170"/>
                    </a:lnTo>
                    <a:lnTo>
                      <a:pt x="1643" y="1186"/>
                    </a:lnTo>
                    <a:lnTo>
                      <a:pt x="1647" y="1180"/>
                    </a:lnTo>
                    <a:lnTo>
                      <a:pt x="1646" y="1161"/>
                    </a:lnTo>
                    <a:lnTo>
                      <a:pt x="1627" y="1156"/>
                    </a:lnTo>
                    <a:lnTo>
                      <a:pt x="1620" y="1140"/>
                    </a:lnTo>
                    <a:lnTo>
                      <a:pt x="1598" y="1134"/>
                    </a:lnTo>
                    <a:lnTo>
                      <a:pt x="1592" y="1144"/>
                    </a:lnTo>
                    <a:lnTo>
                      <a:pt x="1580" y="1143"/>
                    </a:lnTo>
                    <a:lnTo>
                      <a:pt x="1568" y="1118"/>
                    </a:lnTo>
                    <a:lnTo>
                      <a:pt x="1556" y="1112"/>
                    </a:lnTo>
                    <a:lnTo>
                      <a:pt x="1528" y="1133"/>
                    </a:lnTo>
                    <a:lnTo>
                      <a:pt x="1525" y="1138"/>
                    </a:lnTo>
                    <a:lnTo>
                      <a:pt x="1549" y="1156"/>
                    </a:lnTo>
                    <a:lnTo>
                      <a:pt x="1565" y="1186"/>
                    </a:lnTo>
                    <a:lnTo>
                      <a:pt x="1546" y="1197"/>
                    </a:lnTo>
                    <a:lnTo>
                      <a:pt x="1535" y="1184"/>
                    </a:lnTo>
                    <a:lnTo>
                      <a:pt x="1525" y="1186"/>
                    </a:lnTo>
                    <a:lnTo>
                      <a:pt x="1522" y="1215"/>
                    </a:lnTo>
                    <a:lnTo>
                      <a:pt x="1535" y="1226"/>
                    </a:lnTo>
                    <a:lnTo>
                      <a:pt x="1529" y="1238"/>
                    </a:lnTo>
                    <a:lnTo>
                      <a:pt x="1513" y="1233"/>
                    </a:lnTo>
                    <a:close/>
                    <a:moveTo>
                      <a:pt x="1248" y="1540"/>
                    </a:moveTo>
                    <a:lnTo>
                      <a:pt x="1264" y="1517"/>
                    </a:lnTo>
                    <a:lnTo>
                      <a:pt x="1290" y="1514"/>
                    </a:lnTo>
                    <a:lnTo>
                      <a:pt x="1284" y="1527"/>
                    </a:lnTo>
                    <a:lnTo>
                      <a:pt x="1298" y="1535"/>
                    </a:lnTo>
                    <a:lnTo>
                      <a:pt x="1300" y="1569"/>
                    </a:lnTo>
                    <a:lnTo>
                      <a:pt x="1314" y="1561"/>
                    </a:lnTo>
                    <a:lnTo>
                      <a:pt x="1335" y="1571"/>
                    </a:lnTo>
                    <a:lnTo>
                      <a:pt x="1350" y="1559"/>
                    </a:lnTo>
                    <a:lnTo>
                      <a:pt x="1347" y="1536"/>
                    </a:lnTo>
                    <a:lnTo>
                      <a:pt x="1356" y="1526"/>
                    </a:lnTo>
                    <a:lnTo>
                      <a:pt x="1345" y="1483"/>
                    </a:lnTo>
                    <a:lnTo>
                      <a:pt x="1322" y="1468"/>
                    </a:lnTo>
                    <a:lnTo>
                      <a:pt x="1323" y="1452"/>
                    </a:lnTo>
                    <a:lnTo>
                      <a:pt x="1291" y="1465"/>
                    </a:lnTo>
                    <a:lnTo>
                      <a:pt x="1273" y="1451"/>
                    </a:lnTo>
                    <a:lnTo>
                      <a:pt x="1260" y="1425"/>
                    </a:lnTo>
                    <a:lnTo>
                      <a:pt x="1229" y="1435"/>
                    </a:lnTo>
                    <a:lnTo>
                      <a:pt x="1196" y="1418"/>
                    </a:lnTo>
                    <a:lnTo>
                      <a:pt x="1198" y="1434"/>
                    </a:lnTo>
                    <a:lnTo>
                      <a:pt x="1190" y="1440"/>
                    </a:lnTo>
                    <a:lnTo>
                      <a:pt x="1182" y="1440"/>
                    </a:lnTo>
                    <a:lnTo>
                      <a:pt x="1182" y="1429"/>
                    </a:lnTo>
                    <a:lnTo>
                      <a:pt x="1167" y="1435"/>
                    </a:lnTo>
                    <a:lnTo>
                      <a:pt x="1156" y="1431"/>
                    </a:lnTo>
                    <a:lnTo>
                      <a:pt x="1160" y="1438"/>
                    </a:lnTo>
                    <a:lnTo>
                      <a:pt x="1179" y="1441"/>
                    </a:lnTo>
                    <a:lnTo>
                      <a:pt x="1186" y="1467"/>
                    </a:lnTo>
                    <a:lnTo>
                      <a:pt x="1175" y="1476"/>
                    </a:lnTo>
                    <a:lnTo>
                      <a:pt x="1167" y="1500"/>
                    </a:lnTo>
                    <a:lnTo>
                      <a:pt x="1172" y="1504"/>
                    </a:lnTo>
                    <a:lnTo>
                      <a:pt x="1190" y="1486"/>
                    </a:lnTo>
                    <a:lnTo>
                      <a:pt x="1208" y="1483"/>
                    </a:lnTo>
                    <a:lnTo>
                      <a:pt x="1211" y="1501"/>
                    </a:lnTo>
                    <a:lnTo>
                      <a:pt x="1222" y="1496"/>
                    </a:lnTo>
                    <a:lnTo>
                      <a:pt x="1215" y="1530"/>
                    </a:lnTo>
                    <a:lnTo>
                      <a:pt x="1237" y="1527"/>
                    </a:lnTo>
                    <a:lnTo>
                      <a:pt x="1234" y="1535"/>
                    </a:lnTo>
                    <a:lnTo>
                      <a:pt x="1248" y="1540"/>
                    </a:lnTo>
                    <a:close/>
                    <a:moveTo>
                      <a:pt x="1389" y="1690"/>
                    </a:moveTo>
                    <a:lnTo>
                      <a:pt x="1362" y="1699"/>
                    </a:lnTo>
                    <a:lnTo>
                      <a:pt x="1358" y="1687"/>
                    </a:lnTo>
                    <a:lnTo>
                      <a:pt x="1368" y="1672"/>
                    </a:lnTo>
                    <a:lnTo>
                      <a:pt x="1356" y="1659"/>
                    </a:lnTo>
                    <a:lnTo>
                      <a:pt x="1345" y="1661"/>
                    </a:lnTo>
                    <a:lnTo>
                      <a:pt x="1345" y="1647"/>
                    </a:lnTo>
                    <a:lnTo>
                      <a:pt x="1327" y="1646"/>
                    </a:lnTo>
                    <a:lnTo>
                      <a:pt x="1323" y="1634"/>
                    </a:lnTo>
                    <a:lnTo>
                      <a:pt x="1313" y="1630"/>
                    </a:lnTo>
                    <a:lnTo>
                      <a:pt x="1296" y="1636"/>
                    </a:lnTo>
                    <a:lnTo>
                      <a:pt x="1284" y="1663"/>
                    </a:lnTo>
                    <a:lnTo>
                      <a:pt x="1270" y="1653"/>
                    </a:lnTo>
                    <a:lnTo>
                      <a:pt x="1264" y="1670"/>
                    </a:lnTo>
                    <a:lnTo>
                      <a:pt x="1242" y="1672"/>
                    </a:lnTo>
                    <a:lnTo>
                      <a:pt x="1247" y="1690"/>
                    </a:lnTo>
                    <a:lnTo>
                      <a:pt x="1265" y="1679"/>
                    </a:lnTo>
                    <a:lnTo>
                      <a:pt x="1275" y="1692"/>
                    </a:lnTo>
                    <a:lnTo>
                      <a:pt x="1268" y="1715"/>
                    </a:lnTo>
                    <a:lnTo>
                      <a:pt x="1257" y="1722"/>
                    </a:lnTo>
                    <a:lnTo>
                      <a:pt x="1265" y="1732"/>
                    </a:lnTo>
                    <a:lnTo>
                      <a:pt x="1258" y="1746"/>
                    </a:lnTo>
                    <a:lnTo>
                      <a:pt x="1270" y="1751"/>
                    </a:lnTo>
                    <a:lnTo>
                      <a:pt x="1284" y="1739"/>
                    </a:lnTo>
                    <a:lnTo>
                      <a:pt x="1307" y="1741"/>
                    </a:lnTo>
                    <a:lnTo>
                      <a:pt x="1306" y="1728"/>
                    </a:lnTo>
                    <a:lnTo>
                      <a:pt x="1316" y="1723"/>
                    </a:lnTo>
                    <a:lnTo>
                      <a:pt x="1333" y="1723"/>
                    </a:lnTo>
                    <a:lnTo>
                      <a:pt x="1336" y="1734"/>
                    </a:lnTo>
                    <a:lnTo>
                      <a:pt x="1346" y="1734"/>
                    </a:lnTo>
                    <a:lnTo>
                      <a:pt x="1356" y="1715"/>
                    </a:lnTo>
                    <a:lnTo>
                      <a:pt x="1384" y="1712"/>
                    </a:lnTo>
                    <a:lnTo>
                      <a:pt x="1391" y="1705"/>
                    </a:lnTo>
                    <a:lnTo>
                      <a:pt x="1389" y="1690"/>
                    </a:lnTo>
                    <a:close/>
                    <a:moveTo>
                      <a:pt x="1330" y="781"/>
                    </a:moveTo>
                    <a:lnTo>
                      <a:pt x="1322" y="814"/>
                    </a:lnTo>
                    <a:lnTo>
                      <a:pt x="1332" y="800"/>
                    </a:lnTo>
                    <a:lnTo>
                      <a:pt x="1335" y="813"/>
                    </a:lnTo>
                    <a:lnTo>
                      <a:pt x="1352" y="807"/>
                    </a:lnTo>
                    <a:lnTo>
                      <a:pt x="1342" y="821"/>
                    </a:lnTo>
                    <a:lnTo>
                      <a:pt x="1376" y="827"/>
                    </a:lnTo>
                    <a:lnTo>
                      <a:pt x="1375" y="818"/>
                    </a:lnTo>
                    <a:lnTo>
                      <a:pt x="1384" y="817"/>
                    </a:lnTo>
                    <a:lnTo>
                      <a:pt x="1398" y="836"/>
                    </a:lnTo>
                    <a:lnTo>
                      <a:pt x="1431" y="833"/>
                    </a:lnTo>
                    <a:lnTo>
                      <a:pt x="1448" y="844"/>
                    </a:lnTo>
                    <a:lnTo>
                      <a:pt x="1441" y="873"/>
                    </a:lnTo>
                    <a:lnTo>
                      <a:pt x="1457" y="877"/>
                    </a:lnTo>
                    <a:lnTo>
                      <a:pt x="1473" y="906"/>
                    </a:lnTo>
                    <a:lnTo>
                      <a:pt x="1487" y="912"/>
                    </a:lnTo>
                    <a:lnTo>
                      <a:pt x="1499" y="908"/>
                    </a:lnTo>
                    <a:lnTo>
                      <a:pt x="1516" y="873"/>
                    </a:lnTo>
                    <a:lnTo>
                      <a:pt x="1494" y="860"/>
                    </a:lnTo>
                    <a:lnTo>
                      <a:pt x="1489" y="817"/>
                    </a:lnTo>
                    <a:lnTo>
                      <a:pt x="1463" y="800"/>
                    </a:lnTo>
                    <a:lnTo>
                      <a:pt x="1461" y="777"/>
                    </a:lnTo>
                    <a:lnTo>
                      <a:pt x="1471" y="749"/>
                    </a:lnTo>
                    <a:lnTo>
                      <a:pt x="1463" y="738"/>
                    </a:lnTo>
                    <a:lnTo>
                      <a:pt x="1437" y="755"/>
                    </a:lnTo>
                    <a:lnTo>
                      <a:pt x="1430" y="735"/>
                    </a:lnTo>
                    <a:lnTo>
                      <a:pt x="1417" y="732"/>
                    </a:lnTo>
                    <a:lnTo>
                      <a:pt x="1395" y="742"/>
                    </a:lnTo>
                    <a:lnTo>
                      <a:pt x="1396" y="729"/>
                    </a:lnTo>
                    <a:lnTo>
                      <a:pt x="1376" y="719"/>
                    </a:lnTo>
                    <a:lnTo>
                      <a:pt x="1371" y="726"/>
                    </a:lnTo>
                    <a:lnTo>
                      <a:pt x="1358" y="723"/>
                    </a:lnTo>
                    <a:lnTo>
                      <a:pt x="1352" y="736"/>
                    </a:lnTo>
                    <a:lnTo>
                      <a:pt x="1337" y="733"/>
                    </a:lnTo>
                    <a:lnTo>
                      <a:pt x="1317" y="748"/>
                    </a:lnTo>
                    <a:lnTo>
                      <a:pt x="1316" y="768"/>
                    </a:lnTo>
                    <a:lnTo>
                      <a:pt x="1330" y="781"/>
                    </a:lnTo>
                    <a:close/>
                    <a:moveTo>
                      <a:pt x="1186" y="1244"/>
                    </a:moveTo>
                    <a:lnTo>
                      <a:pt x="1175" y="1261"/>
                    </a:lnTo>
                    <a:lnTo>
                      <a:pt x="1146" y="1265"/>
                    </a:lnTo>
                    <a:lnTo>
                      <a:pt x="1176" y="1311"/>
                    </a:lnTo>
                    <a:lnTo>
                      <a:pt x="1202" y="1334"/>
                    </a:lnTo>
                    <a:lnTo>
                      <a:pt x="1211" y="1353"/>
                    </a:lnTo>
                    <a:lnTo>
                      <a:pt x="1208" y="1372"/>
                    </a:lnTo>
                    <a:lnTo>
                      <a:pt x="1248" y="1366"/>
                    </a:lnTo>
                    <a:lnTo>
                      <a:pt x="1257" y="1340"/>
                    </a:lnTo>
                    <a:lnTo>
                      <a:pt x="1241" y="1311"/>
                    </a:lnTo>
                    <a:lnTo>
                      <a:pt x="1252" y="1301"/>
                    </a:lnTo>
                    <a:lnTo>
                      <a:pt x="1254" y="1290"/>
                    </a:lnTo>
                    <a:lnTo>
                      <a:pt x="1275" y="1300"/>
                    </a:lnTo>
                    <a:lnTo>
                      <a:pt x="1304" y="1277"/>
                    </a:lnTo>
                    <a:lnTo>
                      <a:pt x="1286" y="1258"/>
                    </a:lnTo>
                    <a:lnTo>
                      <a:pt x="1273" y="1256"/>
                    </a:lnTo>
                    <a:lnTo>
                      <a:pt x="1273" y="1242"/>
                    </a:lnTo>
                    <a:lnTo>
                      <a:pt x="1281" y="1236"/>
                    </a:lnTo>
                    <a:lnTo>
                      <a:pt x="1306" y="1244"/>
                    </a:lnTo>
                    <a:lnTo>
                      <a:pt x="1316" y="1229"/>
                    </a:lnTo>
                    <a:lnTo>
                      <a:pt x="1309" y="1220"/>
                    </a:lnTo>
                    <a:lnTo>
                      <a:pt x="1301" y="1225"/>
                    </a:lnTo>
                    <a:lnTo>
                      <a:pt x="1291" y="1197"/>
                    </a:lnTo>
                    <a:lnTo>
                      <a:pt x="1283" y="1210"/>
                    </a:lnTo>
                    <a:lnTo>
                      <a:pt x="1270" y="1199"/>
                    </a:lnTo>
                    <a:lnTo>
                      <a:pt x="1257" y="1202"/>
                    </a:lnTo>
                    <a:lnTo>
                      <a:pt x="1242" y="1195"/>
                    </a:lnTo>
                    <a:lnTo>
                      <a:pt x="1232" y="1202"/>
                    </a:lnTo>
                    <a:lnTo>
                      <a:pt x="1242" y="1216"/>
                    </a:lnTo>
                    <a:lnTo>
                      <a:pt x="1232" y="1223"/>
                    </a:lnTo>
                    <a:lnTo>
                      <a:pt x="1235" y="1233"/>
                    </a:lnTo>
                    <a:lnTo>
                      <a:pt x="1251" y="1246"/>
                    </a:lnTo>
                    <a:lnTo>
                      <a:pt x="1242" y="1264"/>
                    </a:lnTo>
                    <a:lnTo>
                      <a:pt x="1203" y="1252"/>
                    </a:lnTo>
                    <a:lnTo>
                      <a:pt x="1198" y="1241"/>
                    </a:lnTo>
                    <a:lnTo>
                      <a:pt x="1186" y="1244"/>
                    </a:lnTo>
                    <a:close/>
                    <a:moveTo>
                      <a:pt x="1213" y="950"/>
                    </a:moveTo>
                    <a:lnTo>
                      <a:pt x="1226" y="960"/>
                    </a:lnTo>
                    <a:lnTo>
                      <a:pt x="1252" y="958"/>
                    </a:lnTo>
                    <a:lnTo>
                      <a:pt x="1257" y="950"/>
                    </a:lnTo>
                    <a:lnTo>
                      <a:pt x="1274" y="948"/>
                    </a:lnTo>
                    <a:lnTo>
                      <a:pt x="1287" y="955"/>
                    </a:lnTo>
                    <a:lnTo>
                      <a:pt x="1320" y="955"/>
                    </a:lnTo>
                    <a:lnTo>
                      <a:pt x="1333" y="935"/>
                    </a:lnTo>
                    <a:lnTo>
                      <a:pt x="1323" y="931"/>
                    </a:lnTo>
                    <a:lnTo>
                      <a:pt x="1332" y="921"/>
                    </a:lnTo>
                    <a:lnTo>
                      <a:pt x="1324" y="913"/>
                    </a:lnTo>
                    <a:lnTo>
                      <a:pt x="1274" y="896"/>
                    </a:lnTo>
                    <a:lnTo>
                      <a:pt x="1264" y="896"/>
                    </a:lnTo>
                    <a:lnTo>
                      <a:pt x="1260" y="915"/>
                    </a:lnTo>
                    <a:lnTo>
                      <a:pt x="1244" y="913"/>
                    </a:lnTo>
                    <a:lnTo>
                      <a:pt x="1232" y="941"/>
                    </a:lnTo>
                    <a:lnTo>
                      <a:pt x="1222" y="935"/>
                    </a:lnTo>
                    <a:lnTo>
                      <a:pt x="1213" y="950"/>
                    </a:lnTo>
                    <a:close/>
                    <a:moveTo>
                      <a:pt x="1017" y="1226"/>
                    </a:moveTo>
                    <a:lnTo>
                      <a:pt x="1007" y="1233"/>
                    </a:lnTo>
                    <a:lnTo>
                      <a:pt x="1019" y="1236"/>
                    </a:lnTo>
                    <a:lnTo>
                      <a:pt x="1028" y="1231"/>
                    </a:lnTo>
                    <a:lnTo>
                      <a:pt x="1038" y="1238"/>
                    </a:lnTo>
                    <a:lnTo>
                      <a:pt x="1043" y="1229"/>
                    </a:lnTo>
                    <a:lnTo>
                      <a:pt x="1062" y="1244"/>
                    </a:lnTo>
                    <a:lnTo>
                      <a:pt x="1069" y="1232"/>
                    </a:lnTo>
                    <a:lnTo>
                      <a:pt x="1101" y="1244"/>
                    </a:lnTo>
                    <a:lnTo>
                      <a:pt x="1121" y="1277"/>
                    </a:lnTo>
                    <a:lnTo>
                      <a:pt x="1127" y="1269"/>
                    </a:lnTo>
                    <a:lnTo>
                      <a:pt x="1117" y="1244"/>
                    </a:lnTo>
                    <a:lnTo>
                      <a:pt x="1131" y="1241"/>
                    </a:lnTo>
                    <a:lnTo>
                      <a:pt x="1134" y="1254"/>
                    </a:lnTo>
                    <a:lnTo>
                      <a:pt x="1160" y="1246"/>
                    </a:lnTo>
                    <a:lnTo>
                      <a:pt x="1151" y="1235"/>
                    </a:lnTo>
                    <a:lnTo>
                      <a:pt x="1154" y="1232"/>
                    </a:lnTo>
                    <a:lnTo>
                      <a:pt x="1190" y="1233"/>
                    </a:lnTo>
                    <a:lnTo>
                      <a:pt x="1179" y="1207"/>
                    </a:lnTo>
                    <a:lnTo>
                      <a:pt x="1213" y="1192"/>
                    </a:lnTo>
                    <a:lnTo>
                      <a:pt x="1215" y="1180"/>
                    </a:lnTo>
                    <a:lnTo>
                      <a:pt x="1196" y="1179"/>
                    </a:lnTo>
                    <a:lnTo>
                      <a:pt x="1188" y="1164"/>
                    </a:lnTo>
                    <a:lnTo>
                      <a:pt x="1215" y="1138"/>
                    </a:lnTo>
                    <a:lnTo>
                      <a:pt x="1190" y="1135"/>
                    </a:lnTo>
                    <a:lnTo>
                      <a:pt x="1189" y="1127"/>
                    </a:lnTo>
                    <a:lnTo>
                      <a:pt x="1200" y="1122"/>
                    </a:lnTo>
                    <a:lnTo>
                      <a:pt x="1202" y="1112"/>
                    </a:lnTo>
                    <a:lnTo>
                      <a:pt x="1180" y="1118"/>
                    </a:lnTo>
                    <a:lnTo>
                      <a:pt x="1175" y="1109"/>
                    </a:lnTo>
                    <a:lnTo>
                      <a:pt x="1182" y="1095"/>
                    </a:lnTo>
                    <a:lnTo>
                      <a:pt x="1144" y="1079"/>
                    </a:lnTo>
                    <a:lnTo>
                      <a:pt x="1151" y="1118"/>
                    </a:lnTo>
                    <a:lnTo>
                      <a:pt x="1141" y="1135"/>
                    </a:lnTo>
                    <a:lnTo>
                      <a:pt x="1123" y="1138"/>
                    </a:lnTo>
                    <a:lnTo>
                      <a:pt x="1115" y="1120"/>
                    </a:lnTo>
                    <a:lnTo>
                      <a:pt x="1105" y="1120"/>
                    </a:lnTo>
                    <a:lnTo>
                      <a:pt x="1111" y="1128"/>
                    </a:lnTo>
                    <a:lnTo>
                      <a:pt x="1104" y="1141"/>
                    </a:lnTo>
                    <a:lnTo>
                      <a:pt x="1084" y="1144"/>
                    </a:lnTo>
                    <a:lnTo>
                      <a:pt x="1071" y="1134"/>
                    </a:lnTo>
                    <a:lnTo>
                      <a:pt x="1069" y="1151"/>
                    </a:lnTo>
                    <a:lnTo>
                      <a:pt x="1053" y="1182"/>
                    </a:lnTo>
                    <a:lnTo>
                      <a:pt x="1045" y="1187"/>
                    </a:lnTo>
                    <a:lnTo>
                      <a:pt x="1035" y="1183"/>
                    </a:lnTo>
                    <a:lnTo>
                      <a:pt x="1041" y="1197"/>
                    </a:lnTo>
                    <a:lnTo>
                      <a:pt x="1030" y="1210"/>
                    </a:lnTo>
                    <a:lnTo>
                      <a:pt x="1013" y="1205"/>
                    </a:lnTo>
                    <a:lnTo>
                      <a:pt x="993" y="1210"/>
                    </a:lnTo>
                    <a:lnTo>
                      <a:pt x="992" y="1219"/>
                    </a:lnTo>
                    <a:lnTo>
                      <a:pt x="1012" y="1213"/>
                    </a:lnTo>
                    <a:lnTo>
                      <a:pt x="1017" y="1226"/>
                    </a:lnTo>
                    <a:close/>
                    <a:moveTo>
                      <a:pt x="1130" y="826"/>
                    </a:moveTo>
                    <a:lnTo>
                      <a:pt x="1146" y="818"/>
                    </a:lnTo>
                    <a:lnTo>
                      <a:pt x="1144" y="836"/>
                    </a:lnTo>
                    <a:lnTo>
                      <a:pt x="1157" y="837"/>
                    </a:lnTo>
                    <a:lnTo>
                      <a:pt x="1149" y="813"/>
                    </a:lnTo>
                    <a:lnTo>
                      <a:pt x="1177" y="808"/>
                    </a:lnTo>
                    <a:lnTo>
                      <a:pt x="1173" y="828"/>
                    </a:lnTo>
                    <a:lnTo>
                      <a:pt x="1177" y="837"/>
                    </a:lnTo>
                    <a:lnTo>
                      <a:pt x="1192" y="837"/>
                    </a:lnTo>
                    <a:lnTo>
                      <a:pt x="1195" y="844"/>
                    </a:lnTo>
                    <a:lnTo>
                      <a:pt x="1209" y="843"/>
                    </a:lnTo>
                    <a:lnTo>
                      <a:pt x="1211" y="853"/>
                    </a:lnTo>
                    <a:lnTo>
                      <a:pt x="1221" y="853"/>
                    </a:lnTo>
                    <a:lnTo>
                      <a:pt x="1219" y="844"/>
                    </a:lnTo>
                    <a:lnTo>
                      <a:pt x="1228" y="844"/>
                    </a:lnTo>
                    <a:lnTo>
                      <a:pt x="1221" y="826"/>
                    </a:lnTo>
                    <a:lnTo>
                      <a:pt x="1248" y="827"/>
                    </a:lnTo>
                    <a:lnTo>
                      <a:pt x="1235" y="816"/>
                    </a:lnTo>
                    <a:lnTo>
                      <a:pt x="1234" y="800"/>
                    </a:lnTo>
                    <a:lnTo>
                      <a:pt x="1244" y="805"/>
                    </a:lnTo>
                    <a:lnTo>
                      <a:pt x="1255" y="795"/>
                    </a:lnTo>
                    <a:lnTo>
                      <a:pt x="1252" y="787"/>
                    </a:lnTo>
                    <a:lnTo>
                      <a:pt x="1228" y="778"/>
                    </a:lnTo>
                    <a:lnTo>
                      <a:pt x="1224" y="764"/>
                    </a:lnTo>
                    <a:lnTo>
                      <a:pt x="1229" y="738"/>
                    </a:lnTo>
                    <a:lnTo>
                      <a:pt x="1239" y="730"/>
                    </a:lnTo>
                    <a:lnTo>
                      <a:pt x="1251" y="736"/>
                    </a:lnTo>
                    <a:lnTo>
                      <a:pt x="1247" y="710"/>
                    </a:lnTo>
                    <a:lnTo>
                      <a:pt x="1257" y="681"/>
                    </a:lnTo>
                    <a:lnTo>
                      <a:pt x="1262" y="671"/>
                    </a:lnTo>
                    <a:lnTo>
                      <a:pt x="1294" y="667"/>
                    </a:lnTo>
                    <a:lnTo>
                      <a:pt x="1298" y="656"/>
                    </a:lnTo>
                    <a:lnTo>
                      <a:pt x="1324" y="651"/>
                    </a:lnTo>
                    <a:lnTo>
                      <a:pt x="1301" y="647"/>
                    </a:lnTo>
                    <a:lnTo>
                      <a:pt x="1252" y="660"/>
                    </a:lnTo>
                    <a:lnTo>
                      <a:pt x="1241" y="656"/>
                    </a:lnTo>
                    <a:lnTo>
                      <a:pt x="1245" y="664"/>
                    </a:lnTo>
                    <a:lnTo>
                      <a:pt x="1239" y="674"/>
                    </a:lnTo>
                    <a:lnTo>
                      <a:pt x="1189" y="728"/>
                    </a:lnTo>
                    <a:lnTo>
                      <a:pt x="1164" y="741"/>
                    </a:lnTo>
                    <a:lnTo>
                      <a:pt x="1131" y="738"/>
                    </a:lnTo>
                    <a:lnTo>
                      <a:pt x="1134" y="758"/>
                    </a:lnTo>
                    <a:lnTo>
                      <a:pt x="1118" y="779"/>
                    </a:lnTo>
                    <a:lnTo>
                      <a:pt x="1147" y="795"/>
                    </a:lnTo>
                    <a:lnTo>
                      <a:pt x="1141" y="811"/>
                    </a:lnTo>
                    <a:lnTo>
                      <a:pt x="1111" y="807"/>
                    </a:lnTo>
                    <a:lnTo>
                      <a:pt x="1111" y="817"/>
                    </a:lnTo>
                    <a:lnTo>
                      <a:pt x="1120" y="814"/>
                    </a:lnTo>
                    <a:lnTo>
                      <a:pt x="1130" y="826"/>
                    </a:lnTo>
                    <a:close/>
                    <a:moveTo>
                      <a:pt x="117" y="1579"/>
                    </a:moveTo>
                    <a:lnTo>
                      <a:pt x="102" y="1587"/>
                    </a:lnTo>
                    <a:lnTo>
                      <a:pt x="97" y="1605"/>
                    </a:lnTo>
                    <a:lnTo>
                      <a:pt x="84" y="1605"/>
                    </a:lnTo>
                    <a:lnTo>
                      <a:pt x="72" y="1592"/>
                    </a:lnTo>
                    <a:lnTo>
                      <a:pt x="95" y="1574"/>
                    </a:lnTo>
                    <a:lnTo>
                      <a:pt x="50" y="1575"/>
                    </a:lnTo>
                    <a:lnTo>
                      <a:pt x="39" y="1584"/>
                    </a:lnTo>
                    <a:lnTo>
                      <a:pt x="40" y="1605"/>
                    </a:lnTo>
                    <a:lnTo>
                      <a:pt x="20" y="1624"/>
                    </a:lnTo>
                    <a:lnTo>
                      <a:pt x="20" y="1647"/>
                    </a:lnTo>
                    <a:lnTo>
                      <a:pt x="3" y="1659"/>
                    </a:lnTo>
                    <a:lnTo>
                      <a:pt x="7" y="1672"/>
                    </a:lnTo>
                    <a:lnTo>
                      <a:pt x="22" y="1677"/>
                    </a:lnTo>
                    <a:lnTo>
                      <a:pt x="22" y="1683"/>
                    </a:lnTo>
                    <a:lnTo>
                      <a:pt x="0" y="1687"/>
                    </a:lnTo>
                    <a:lnTo>
                      <a:pt x="17" y="1718"/>
                    </a:lnTo>
                    <a:lnTo>
                      <a:pt x="46" y="1728"/>
                    </a:lnTo>
                    <a:lnTo>
                      <a:pt x="45" y="1697"/>
                    </a:lnTo>
                    <a:lnTo>
                      <a:pt x="55" y="1695"/>
                    </a:lnTo>
                    <a:lnTo>
                      <a:pt x="56" y="1686"/>
                    </a:lnTo>
                    <a:lnTo>
                      <a:pt x="73" y="1685"/>
                    </a:lnTo>
                    <a:lnTo>
                      <a:pt x="63" y="1656"/>
                    </a:lnTo>
                    <a:lnTo>
                      <a:pt x="86" y="1656"/>
                    </a:lnTo>
                    <a:lnTo>
                      <a:pt x="92" y="1651"/>
                    </a:lnTo>
                    <a:lnTo>
                      <a:pt x="98" y="1647"/>
                    </a:lnTo>
                    <a:lnTo>
                      <a:pt x="102" y="1611"/>
                    </a:lnTo>
                    <a:lnTo>
                      <a:pt x="120" y="1601"/>
                    </a:lnTo>
                    <a:lnTo>
                      <a:pt x="125" y="1611"/>
                    </a:lnTo>
                    <a:lnTo>
                      <a:pt x="135" y="1599"/>
                    </a:lnTo>
                    <a:lnTo>
                      <a:pt x="131" y="1585"/>
                    </a:lnTo>
                    <a:lnTo>
                      <a:pt x="122" y="1587"/>
                    </a:lnTo>
                    <a:lnTo>
                      <a:pt x="117" y="1579"/>
                    </a:lnTo>
                    <a:close/>
                    <a:moveTo>
                      <a:pt x="2614" y="2626"/>
                    </a:moveTo>
                    <a:lnTo>
                      <a:pt x="2598" y="2636"/>
                    </a:lnTo>
                    <a:lnTo>
                      <a:pt x="2593" y="2633"/>
                    </a:lnTo>
                    <a:lnTo>
                      <a:pt x="2600" y="2626"/>
                    </a:lnTo>
                    <a:lnTo>
                      <a:pt x="2601" y="2611"/>
                    </a:lnTo>
                    <a:lnTo>
                      <a:pt x="2587" y="2595"/>
                    </a:lnTo>
                    <a:lnTo>
                      <a:pt x="2601" y="2587"/>
                    </a:lnTo>
                    <a:lnTo>
                      <a:pt x="2600" y="2572"/>
                    </a:lnTo>
                    <a:lnTo>
                      <a:pt x="2571" y="2574"/>
                    </a:lnTo>
                    <a:lnTo>
                      <a:pt x="2565" y="2564"/>
                    </a:lnTo>
                    <a:lnTo>
                      <a:pt x="2554" y="2564"/>
                    </a:lnTo>
                    <a:lnTo>
                      <a:pt x="2548" y="2575"/>
                    </a:lnTo>
                    <a:lnTo>
                      <a:pt x="2532" y="2578"/>
                    </a:lnTo>
                    <a:lnTo>
                      <a:pt x="2529" y="2594"/>
                    </a:lnTo>
                    <a:lnTo>
                      <a:pt x="2508" y="2598"/>
                    </a:lnTo>
                    <a:lnTo>
                      <a:pt x="2516" y="2607"/>
                    </a:lnTo>
                    <a:lnTo>
                      <a:pt x="2499" y="2627"/>
                    </a:lnTo>
                    <a:lnTo>
                      <a:pt x="2508" y="2644"/>
                    </a:lnTo>
                    <a:lnTo>
                      <a:pt x="2493" y="2641"/>
                    </a:lnTo>
                    <a:lnTo>
                      <a:pt x="2490" y="2652"/>
                    </a:lnTo>
                    <a:lnTo>
                      <a:pt x="2496" y="2663"/>
                    </a:lnTo>
                    <a:lnTo>
                      <a:pt x="2505" y="2654"/>
                    </a:lnTo>
                    <a:lnTo>
                      <a:pt x="2510" y="2660"/>
                    </a:lnTo>
                    <a:lnTo>
                      <a:pt x="2493" y="2676"/>
                    </a:lnTo>
                    <a:lnTo>
                      <a:pt x="2503" y="2680"/>
                    </a:lnTo>
                    <a:lnTo>
                      <a:pt x="2499" y="2689"/>
                    </a:lnTo>
                    <a:lnTo>
                      <a:pt x="2506" y="2702"/>
                    </a:lnTo>
                    <a:lnTo>
                      <a:pt x="2512" y="2679"/>
                    </a:lnTo>
                    <a:lnTo>
                      <a:pt x="2526" y="2670"/>
                    </a:lnTo>
                    <a:lnTo>
                      <a:pt x="2548" y="2693"/>
                    </a:lnTo>
                    <a:lnTo>
                      <a:pt x="2547" y="2703"/>
                    </a:lnTo>
                    <a:lnTo>
                      <a:pt x="2580" y="2690"/>
                    </a:lnTo>
                    <a:lnTo>
                      <a:pt x="2593" y="2702"/>
                    </a:lnTo>
                    <a:lnTo>
                      <a:pt x="2611" y="2686"/>
                    </a:lnTo>
                    <a:lnTo>
                      <a:pt x="2623" y="2640"/>
                    </a:lnTo>
                    <a:lnTo>
                      <a:pt x="2614" y="2626"/>
                    </a:lnTo>
                    <a:close/>
                    <a:moveTo>
                      <a:pt x="4057" y="1177"/>
                    </a:moveTo>
                    <a:lnTo>
                      <a:pt x="4071" y="1187"/>
                    </a:lnTo>
                    <a:lnTo>
                      <a:pt x="4087" y="1187"/>
                    </a:lnTo>
                    <a:lnTo>
                      <a:pt x="4084" y="1125"/>
                    </a:lnTo>
                    <a:lnTo>
                      <a:pt x="4054" y="1095"/>
                    </a:lnTo>
                    <a:lnTo>
                      <a:pt x="4005" y="1094"/>
                    </a:lnTo>
                    <a:lnTo>
                      <a:pt x="4009" y="1062"/>
                    </a:lnTo>
                    <a:lnTo>
                      <a:pt x="3996" y="1050"/>
                    </a:lnTo>
                    <a:lnTo>
                      <a:pt x="3970" y="1079"/>
                    </a:lnTo>
                    <a:lnTo>
                      <a:pt x="3967" y="1091"/>
                    </a:lnTo>
                    <a:lnTo>
                      <a:pt x="3949" y="1098"/>
                    </a:lnTo>
                    <a:lnTo>
                      <a:pt x="3950" y="1134"/>
                    </a:lnTo>
                    <a:lnTo>
                      <a:pt x="4047" y="1156"/>
                    </a:lnTo>
                    <a:lnTo>
                      <a:pt x="4055" y="1169"/>
                    </a:lnTo>
                    <a:lnTo>
                      <a:pt x="4058" y="1134"/>
                    </a:lnTo>
                    <a:lnTo>
                      <a:pt x="4051" y="1130"/>
                    </a:lnTo>
                    <a:lnTo>
                      <a:pt x="4051" y="1120"/>
                    </a:lnTo>
                    <a:lnTo>
                      <a:pt x="4068" y="1114"/>
                    </a:lnTo>
                    <a:lnTo>
                      <a:pt x="4081" y="1141"/>
                    </a:lnTo>
                    <a:lnTo>
                      <a:pt x="4084" y="1183"/>
                    </a:lnTo>
                    <a:lnTo>
                      <a:pt x="4063" y="1177"/>
                    </a:lnTo>
                    <a:lnTo>
                      <a:pt x="4057" y="1177"/>
                    </a:lnTo>
                    <a:close/>
                    <a:moveTo>
                      <a:pt x="4053" y="1791"/>
                    </a:moveTo>
                    <a:lnTo>
                      <a:pt x="4061" y="1803"/>
                    </a:lnTo>
                    <a:lnTo>
                      <a:pt x="4078" y="1800"/>
                    </a:lnTo>
                    <a:lnTo>
                      <a:pt x="4096" y="1810"/>
                    </a:lnTo>
                    <a:lnTo>
                      <a:pt x="4123" y="1798"/>
                    </a:lnTo>
                    <a:lnTo>
                      <a:pt x="4126" y="1784"/>
                    </a:lnTo>
                    <a:lnTo>
                      <a:pt x="4093" y="1761"/>
                    </a:lnTo>
                    <a:lnTo>
                      <a:pt x="4099" y="1754"/>
                    </a:lnTo>
                    <a:lnTo>
                      <a:pt x="4097" y="1722"/>
                    </a:lnTo>
                    <a:lnTo>
                      <a:pt x="4113" y="1716"/>
                    </a:lnTo>
                    <a:lnTo>
                      <a:pt x="4110" y="1664"/>
                    </a:lnTo>
                    <a:lnTo>
                      <a:pt x="4125" y="1659"/>
                    </a:lnTo>
                    <a:lnTo>
                      <a:pt x="4123" y="1651"/>
                    </a:lnTo>
                    <a:lnTo>
                      <a:pt x="4104" y="1653"/>
                    </a:lnTo>
                    <a:lnTo>
                      <a:pt x="4102" y="1644"/>
                    </a:lnTo>
                    <a:lnTo>
                      <a:pt x="4114" y="1640"/>
                    </a:lnTo>
                    <a:lnTo>
                      <a:pt x="4104" y="1638"/>
                    </a:lnTo>
                    <a:lnTo>
                      <a:pt x="4100" y="1627"/>
                    </a:lnTo>
                    <a:lnTo>
                      <a:pt x="4087" y="1634"/>
                    </a:lnTo>
                    <a:lnTo>
                      <a:pt x="4073" y="1611"/>
                    </a:lnTo>
                    <a:lnTo>
                      <a:pt x="4080" y="1598"/>
                    </a:lnTo>
                    <a:lnTo>
                      <a:pt x="4077" y="1578"/>
                    </a:lnTo>
                    <a:lnTo>
                      <a:pt x="4070" y="1575"/>
                    </a:lnTo>
                    <a:lnTo>
                      <a:pt x="4054" y="1584"/>
                    </a:lnTo>
                    <a:lnTo>
                      <a:pt x="4042" y="1563"/>
                    </a:lnTo>
                    <a:lnTo>
                      <a:pt x="4053" y="1550"/>
                    </a:lnTo>
                    <a:lnTo>
                      <a:pt x="4068" y="1562"/>
                    </a:lnTo>
                    <a:lnTo>
                      <a:pt x="4076" y="1548"/>
                    </a:lnTo>
                    <a:lnTo>
                      <a:pt x="4080" y="1556"/>
                    </a:lnTo>
                    <a:lnTo>
                      <a:pt x="4071" y="1568"/>
                    </a:lnTo>
                    <a:lnTo>
                      <a:pt x="4086" y="1565"/>
                    </a:lnTo>
                    <a:lnTo>
                      <a:pt x="4087" y="1574"/>
                    </a:lnTo>
                    <a:lnTo>
                      <a:pt x="4094" y="1574"/>
                    </a:lnTo>
                    <a:lnTo>
                      <a:pt x="4090" y="1538"/>
                    </a:lnTo>
                    <a:lnTo>
                      <a:pt x="4018" y="1501"/>
                    </a:lnTo>
                    <a:lnTo>
                      <a:pt x="4009" y="1503"/>
                    </a:lnTo>
                    <a:lnTo>
                      <a:pt x="4005" y="1513"/>
                    </a:lnTo>
                    <a:lnTo>
                      <a:pt x="4012" y="1516"/>
                    </a:lnTo>
                    <a:lnTo>
                      <a:pt x="4021" y="1543"/>
                    </a:lnTo>
                    <a:lnTo>
                      <a:pt x="4041" y="1546"/>
                    </a:lnTo>
                    <a:lnTo>
                      <a:pt x="4034" y="1578"/>
                    </a:lnTo>
                    <a:lnTo>
                      <a:pt x="4038" y="1592"/>
                    </a:lnTo>
                    <a:lnTo>
                      <a:pt x="4064" y="1605"/>
                    </a:lnTo>
                    <a:lnTo>
                      <a:pt x="4032" y="1611"/>
                    </a:lnTo>
                    <a:lnTo>
                      <a:pt x="4022" y="1624"/>
                    </a:lnTo>
                    <a:lnTo>
                      <a:pt x="4024" y="1637"/>
                    </a:lnTo>
                    <a:lnTo>
                      <a:pt x="3992" y="1663"/>
                    </a:lnTo>
                    <a:lnTo>
                      <a:pt x="3982" y="1663"/>
                    </a:lnTo>
                    <a:lnTo>
                      <a:pt x="3972" y="1689"/>
                    </a:lnTo>
                    <a:lnTo>
                      <a:pt x="3983" y="1706"/>
                    </a:lnTo>
                    <a:lnTo>
                      <a:pt x="3959" y="1734"/>
                    </a:lnTo>
                    <a:lnTo>
                      <a:pt x="3976" y="1751"/>
                    </a:lnTo>
                    <a:lnTo>
                      <a:pt x="4005" y="1755"/>
                    </a:lnTo>
                    <a:lnTo>
                      <a:pt x="4005" y="1768"/>
                    </a:lnTo>
                    <a:lnTo>
                      <a:pt x="4027" y="1794"/>
                    </a:lnTo>
                    <a:lnTo>
                      <a:pt x="4053" y="1791"/>
                    </a:lnTo>
                    <a:close/>
                    <a:moveTo>
                      <a:pt x="3943" y="1523"/>
                    </a:moveTo>
                    <a:lnTo>
                      <a:pt x="3918" y="1503"/>
                    </a:lnTo>
                    <a:lnTo>
                      <a:pt x="3906" y="1500"/>
                    </a:lnTo>
                    <a:lnTo>
                      <a:pt x="3911" y="1489"/>
                    </a:lnTo>
                    <a:lnTo>
                      <a:pt x="3894" y="1471"/>
                    </a:lnTo>
                    <a:lnTo>
                      <a:pt x="3880" y="1468"/>
                    </a:lnTo>
                    <a:lnTo>
                      <a:pt x="3880" y="1455"/>
                    </a:lnTo>
                    <a:lnTo>
                      <a:pt x="3869" y="1458"/>
                    </a:lnTo>
                    <a:lnTo>
                      <a:pt x="3872" y="1477"/>
                    </a:lnTo>
                    <a:lnTo>
                      <a:pt x="3858" y="1484"/>
                    </a:lnTo>
                    <a:lnTo>
                      <a:pt x="3839" y="1533"/>
                    </a:lnTo>
                    <a:lnTo>
                      <a:pt x="3832" y="1532"/>
                    </a:lnTo>
                    <a:lnTo>
                      <a:pt x="3845" y="1558"/>
                    </a:lnTo>
                    <a:lnTo>
                      <a:pt x="3816" y="1548"/>
                    </a:lnTo>
                    <a:lnTo>
                      <a:pt x="3816" y="1533"/>
                    </a:lnTo>
                    <a:lnTo>
                      <a:pt x="3810" y="1538"/>
                    </a:lnTo>
                    <a:lnTo>
                      <a:pt x="3809" y="1556"/>
                    </a:lnTo>
                    <a:lnTo>
                      <a:pt x="3805" y="1552"/>
                    </a:lnTo>
                    <a:lnTo>
                      <a:pt x="3796" y="1556"/>
                    </a:lnTo>
                    <a:lnTo>
                      <a:pt x="3797" y="1566"/>
                    </a:lnTo>
                    <a:lnTo>
                      <a:pt x="3819" y="1579"/>
                    </a:lnTo>
                    <a:lnTo>
                      <a:pt x="3812" y="1598"/>
                    </a:lnTo>
                    <a:lnTo>
                      <a:pt x="3825" y="1607"/>
                    </a:lnTo>
                    <a:lnTo>
                      <a:pt x="3838" y="1604"/>
                    </a:lnTo>
                    <a:lnTo>
                      <a:pt x="3825" y="1614"/>
                    </a:lnTo>
                    <a:lnTo>
                      <a:pt x="3809" y="1611"/>
                    </a:lnTo>
                    <a:lnTo>
                      <a:pt x="3809" y="1617"/>
                    </a:lnTo>
                    <a:lnTo>
                      <a:pt x="3822" y="1623"/>
                    </a:lnTo>
                    <a:lnTo>
                      <a:pt x="3833" y="1656"/>
                    </a:lnTo>
                    <a:lnTo>
                      <a:pt x="3820" y="1666"/>
                    </a:lnTo>
                    <a:lnTo>
                      <a:pt x="3832" y="1677"/>
                    </a:lnTo>
                    <a:lnTo>
                      <a:pt x="3838" y="1672"/>
                    </a:lnTo>
                    <a:lnTo>
                      <a:pt x="3845" y="1674"/>
                    </a:lnTo>
                    <a:lnTo>
                      <a:pt x="3841" y="1689"/>
                    </a:lnTo>
                    <a:lnTo>
                      <a:pt x="3823" y="1700"/>
                    </a:lnTo>
                    <a:lnTo>
                      <a:pt x="3841" y="1702"/>
                    </a:lnTo>
                    <a:lnTo>
                      <a:pt x="3849" y="1722"/>
                    </a:lnTo>
                    <a:lnTo>
                      <a:pt x="3835" y="1725"/>
                    </a:lnTo>
                    <a:lnTo>
                      <a:pt x="3831" y="1710"/>
                    </a:lnTo>
                    <a:lnTo>
                      <a:pt x="3813" y="1718"/>
                    </a:lnTo>
                    <a:lnTo>
                      <a:pt x="3816" y="1710"/>
                    </a:lnTo>
                    <a:lnTo>
                      <a:pt x="3796" y="1687"/>
                    </a:lnTo>
                    <a:lnTo>
                      <a:pt x="3751" y="1670"/>
                    </a:lnTo>
                    <a:lnTo>
                      <a:pt x="3730" y="1677"/>
                    </a:lnTo>
                    <a:lnTo>
                      <a:pt x="3743" y="1716"/>
                    </a:lnTo>
                    <a:lnTo>
                      <a:pt x="3738" y="1716"/>
                    </a:lnTo>
                    <a:lnTo>
                      <a:pt x="3712" y="1667"/>
                    </a:lnTo>
                    <a:lnTo>
                      <a:pt x="3702" y="1656"/>
                    </a:lnTo>
                    <a:lnTo>
                      <a:pt x="3692" y="1657"/>
                    </a:lnTo>
                    <a:lnTo>
                      <a:pt x="3688" y="1641"/>
                    </a:lnTo>
                    <a:lnTo>
                      <a:pt x="3694" y="1633"/>
                    </a:lnTo>
                    <a:lnTo>
                      <a:pt x="3705" y="1631"/>
                    </a:lnTo>
                    <a:lnTo>
                      <a:pt x="3710" y="1621"/>
                    </a:lnTo>
                    <a:lnTo>
                      <a:pt x="3689" y="1614"/>
                    </a:lnTo>
                    <a:lnTo>
                      <a:pt x="3691" y="1587"/>
                    </a:lnTo>
                    <a:lnTo>
                      <a:pt x="3702" y="1585"/>
                    </a:lnTo>
                    <a:lnTo>
                      <a:pt x="3697" y="1579"/>
                    </a:lnTo>
                    <a:lnTo>
                      <a:pt x="3707" y="1572"/>
                    </a:lnTo>
                    <a:lnTo>
                      <a:pt x="3730" y="1576"/>
                    </a:lnTo>
                    <a:lnTo>
                      <a:pt x="3733" y="1571"/>
                    </a:lnTo>
                    <a:lnTo>
                      <a:pt x="3724" y="1565"/>
                    </a:lnTo>
                    <a:lnTo>
                      <a:pt x="3710" y="1569"/>
                    </a:lnTo>
                    <a:lnTo>
                      <a:pt x="3710" y="1553"/>
                    </a:lnTo>
                    <a:lnTo>
                      <a:pt x="3691" y="1571"/>
                    </a:lnTo>
                    <a:lnTo>
                      <a:pt x="3698" y="1543"/>
                    </a:lnTo>
                    <a:lnTo>
                      <a:pt x="3685" y="1550"/>
                    </a:lnTo>
                    <a:lnTo>
                      <a:pt x="3684" y="1545"/>
                    </a:lnTo>
                    <a:lnTo>
                      <a:pt x="3688" y="1532"/>
                    </a:lnTo>
                    <a:lnTo>
                      <a:pt x="3710" y="1522"/>
                    </a:lnTo>
                    <a:lnTo>
                      <a:pt x="3705" y="1506"/>
                    </a:lnTo>
                    <a:lnTo>
                      <a:pt x="3717" y="1514"/>
                    </a:lnTo>
                    <a:lnTo>
                      <a:pt x="3735" y="1504"/>
                    </a:lnTo>
                    <a:lnTo>
                      <a:pt x="3734" y="1491"/>
                    </a:lnTo>
                    <a:lnTo>
                      <a:pt x="3744" y="1491"/>
                    </a:lnTo>
                    <a:lnTo>
                      <a:pt x="3743" y="1478"/>
                    </a:lnTo>
                    <a:lnTo>
                      <a:pt x="3777" y="1480"/>
                    </a:lnTo>
                    <a:lnTo>
                      <a:pt x="3757" y="1467"/>
                    </a:lnTo>
                    <a:lnTo>
                      <a:pt x="3744" y="1468"/>
                    </a:lnTo>
                    <a:lnTo>
                      <a:pt x="3756" y="1454"/>
                    </a:lnTo>
                    <a:lnTo>
                      <a:pt x="3743" y="1429"/>
                    </a:lnTo>
                    <a:lnTo>
                      <a:pt x="3737" y="1445"/>
                    </a:lnTo>
                    <a:lnTo>
                      <a:pt x="3725" y="1450"/>
                    </a:lnTo>
                    <a:lnTo>
                      <a:pt x="3724" y="1421"/>
                    </a:lnTo>
                    <a:lnTo>
                      <a:pt x="3701" y="1414"/>
                    </a:lnTo>
                    <a:lnTo>
                      <a:pt x="3722" y="1409"/>
                    </a:lnTo>
                    <a:lnTo>
                      <a:pt x="3725" y="1401"/>
                    </a:lnTo>
                    <a:lnTo>
                      <a:pt x="3720" y="1401"/>
                    </a:lnTo>
                    <a:lnTo>
                      <a:pt x="3715" y="1385"/>
                    </a:lnTo>
                    <a:lnTo>
                      <a:pt x="3701" y="1375"/>
                    </a:lnTo>
                    <a:lnTo>
                      <a:pt x="3699" y="1352"/>
                    </a:lnTo>
                    <a:lnTo>
                      <a:pt x="3679" y="1344"/>
                    </a:lnTo>
                    <a:lnTo>
                      <a:pt x="3675" y="1354"/>
                    </a:lnTo>
                    <a:lnTo>
                      <a:pt x="3665" y="1354"/>
                    </a:lnTo>
                    <a:lnTo>
                      <a:pt x="3643" y="1347"/>
                    </a:lnTo>
                    <a:lnTo>
                      <a:pt x="3646" y="1318"/>
                    </a:lnTo>
                    <a:lnTo>
                      <a:pt x="3668" y="1300"/>
                    </a:lnTo>
                    <a:lnTo>
                      <a:pt x="3675" y="1280"/>
                    </a:lnTo>
                    <a:lnTo>
                      <a:pt x="3658" y="1281"/>
                    </a:lnTo>
                    <a:lnTo>
                      <a:pt x="3646" y="1274"/>
                    </a:lnTo>
                    <a:lnTo>
                      <a:pt x="3632" y="1202"/>
                    </a:lnTo>
                    <a:lnTo>
                      <a:pt x="3609" y="1213"/>
                    </a:lnTo>
                    <a:lnTo>
                      <a:pt x="3586" y="1215"/>
                    </a:lnTo>
                    <a:lnTo>
                      <a:pt x="3588" y="1269"/>
                    </a:lnTo>
                    <a:lnTo>
                      <a:pt x="3578" y="1284"/>
                    </a:lnTo>
                    <a:lnTo>
                      <a:pt x="3545" y="1274"/>
                    </a:lnTo>
                    <a:lnTo>
                      <a:pt x="3537" y="1282"/>
                    </a:lnTo>
                    <a:lnTo>
                      <a:pt x="3518" y="1285"/>
                    </a:lnTo>
                    <a:lnTo>
                      <a:pt x="3515" y="1294"/>
                    </a:lnTo>
                    <a:lnTo>
                      <a:pt x="3503" y="1291"/>
                    </a:lnTo>
                    <a:lnTo>
                      <a:pt x="3502" y="1265"/>
                    </a:lnTo>
                    <a:lnTo>
                      <a:pt x="3495" y="1267"/>
                    </a:lnTo>
                    <a:lnTo>
                      <a:pt x="3488" y="1291"/>
                    </a:lnTo>
                    <a:lnTo>
                      <a:pt x="3427" y="1316"/>
                    </a:lnTo>
                    <a:lnTo>
                      <a:pt x="3404" y="1291"/>
                    </a:lnTo>
                    <a:lnTo>
                      <a:pt x="3362" y="1290"/>
                    </a:lnTo>
                    <a:lnTo>
                      <a:pt x="3361" y="1295"/>
                    </a:lnTo>
                    <a:lnTo>
                      <a:pt x="3374" y="1303"/>
                    </a:lnTo>
                    <a:lnTo>
                      <a:pt x="3401" y="1310"/>
                    </a:lnTo>
                    <a:lnTo>
                      <a:pt x="3418" y="1337"/>
                    </a:lnTo>
                    <a:lnTo>
                      <a:pt x="3429" y="1331"/>
                    </a:lnTo>
                    <a:lnTo>
                      <a:pt x="3457" y="1340"/>
                    </a:lnTo>
                    <a:lnTo>
                      <a:pt x="3475" y="1333"/>
                    </a:lnTo>
                    <a:lnTo>
                      <a:pt x="3479" y="1337"/>
                    </a:lnTo>
                    <a:lnTo>
                      <a:pt x="3452" y="1360"/>
                    </a:lnTo>
                    <a:lnTo>
                      <a:pt x="3423" y="1373"/>
                    </a:lnTo>
                    <a:lnTo>
                      <a:pt x="3410" y="1393"/>
                    </a:lnTo>
                    <a:lnTo>
                      <a:pt x="3408" y="1409"/>
                    </a:lnTo>
                    <a:lnTo>
                      <a:pt x="3374" y="1408"/>
                    </a:lnTo>
                    <a:lnTo>
                      <a:pt x="3380" y="1414"/>
                    </a:lnTo>
                    <a:lnTo>
                      <a:pt x="3420" y="1416"/>
                    </a:lnTo>
                    <a:lnTo>
                      <a:pt x="3436" y="1431"/>
                    </a:lnTo>
                    <a:lnTo>
                      <a:pt x="3429" y="1452"/>
                    </a:lnTo>
                    <a:lnTo>
                      <a:pt x="3400" y="1467"/>
                    </a:lnTo>
                    <a:lnTo>
                      <a:pt x="3385" y="1487"/>
                    </a:lnTo>
                    <a:lnTo>
                      <a:pt x="3414" y="1548"/>
                    </a:lnTo>
                    <a:lnTo>
                      <a:pt x="3429" y="1559"/>
                    </a:lnTo>
                    <a:lnTo>
                      <a:pt x="3436" y="1556"/>
                    </a:lnTo>
                    <a:lnTo>
                      <a:pt x="3444" y="1563"/>
                    </a:lnTo>
                    <a:lnTo>
                      <a:pt x="3444" y="1574"/>
                    </a:lnTo>
                    <a:lnTo>
                      <a:pt x="3473" y="1589"/>
                    </a:lnTo>
                    <a:lnTo>
                      <a:pt x="3476" y="1607"/>
                    </a:lnTo>
                    <a:lnTo>
                      <a:pt x="3488" y="1612"/>
                    </a:lnTo>
                    <a:lnTo>
                      <a:pt x="3479" y="1625"/>
                    </a:lnTo>
                    <a:lnTo>
                      <a:pt x="3495" y="1618"/>
                    </a:lnTo>
                    <a:lnTo>
                      <a:pt x="3512" y="1627"/>
                    </a:lnTo>
                    <a:lnTo>
                      <a:pt x="3508" y="1651"/>
                    </a:lnTo>
                    <a:lnTo>
                      <a:pt x="3529" y="1636"/>
                    </a:lnTo>
                    <a:lnTo>
                      <a:pt x="3529" y="1651"/>
                    </a:lnTo>
                    <a:lnTo>
                      <a:pt x="3547" y="1653"/>
                    </a:lnTo>
                    <a:lnTo>
                      <a:pt x="3538" y="1633"/>
                    </a:lnTo>
                    <a:lnTo>
                      <a:pt x="3564" y="1631"/>
                    </a:lnTo>
                    <a:lnTo>
                      <a:pt x="3564" y="1647"/>
                    </a:lnTo>
                    <a:lnTo>
                      <a:pt x="3557" y="1647"/>
                    </a:lnTo>
                    <a:lnTo>
                      <a:pt x="3557" y="1667"/>
                    </a:lnTo>
                    <a:lnTo>
                      <a:pt x="3586" y="1676"/>
                    </a:lnTo>
                    <a:lnTo>
                      <a:pt x="3584" y="1692"/>
                    </a:lnTo>
                    <a:lnTo>
                      <a:pt x="3563" y="1680"/>
                    </a:lnTo>
                    <a:lnTo>
                      <a:pt x="3557" y="1695"/>
                    </a:lnTo>
                    <a:lnTo>
                      <a:pt x="3547" y="1693"/>
                    </a:lnTo>
                    <a:lnTo>
                      <a:pt x="3541" y="1677"/>
                    </a:lnTo>
                    <a:lnTo>
                      <a:pt x="3532" y="1686"/>
                    </a:lnTo>
                    <a:lnTo>
                      <a:pt x="3547" y="1702"/>
                    </a:lnTo>
                    <a:lnTo>
                      <a:pt x="3597" y="1713"/>
                    </a:lnTo>
                    <a:lnTo>
                      <a:pt x="3593" y="1726"/>
                    </a:lnTo>
                    <a:lnTo>
                      <a:pt x="3600" y="1738"/>
                    </a:lnTo>
                    <a:lnTo>
                      <a:pt x="3597" y="1746"/>
                    </a:lnTo>
                    <a:lnTo>
                      <a:pt x="3613" y="1768"/>
                    </a:lnTo>
                    <a:lnTo>
                      <a:pt x="3612" y="1790"/>
                    </a:lnTo>
                    <a:lnTo>
                      <a:pt x="3581" y="1816"/>
                    </a:lnTo>
                    <a:lnTo>
                      <a:pt x="3580" y="1833"/>
                    </a:lnTo>
                    <a:lnTo>
                      <a:pt x="3570" y="1823"/>
                    </a:lnTo>
                    <a:lnTo>
                      <a:pt x="3563" y="1821"/>
                    </a:lnTo>
                    <a:lnTo>
                      <a:pt x="3555" y="1832"/>
                    </a:lnTo>
                    <a:lnTo>
                      <a:pt x="3537" y="1819"/>
                    </a:lnTo>
                    <a:lnTo>
                      <a:pt x="3537" y="1797"/>
                    </a:lnTo>
                    <a:lnTo>
                      <a:pt x="3529" y="1795"/>
                    </a:lnTo>
                    <a:lnTo>
                      <a:pt x="3528" y="1811"/>
                    </a:lnTo>
                    <a:lnTo>
                      <a:pt x="3506" y="1826"/>
                    </a:lnTo>
                    <a:lnTo>
                      <a:pt x="3489" y="1816"/>
                    </a:lnTo>
                    <a:lnTo>
                      <a:pt x="3489" y="1803"/>
                    </a:lnTo>
                    <a:lnTo>
                      <a:pt x="3463" y="1814"/>
                    </a:lnTo>
                    <a:lnTo>
                      <a:pt x="3456" y="1810"/>
                    </a:lnTo>
                    <a:lnTo>
                      <a:pt x="3459" y="1801"/>
                    </a:lnTo>
                    <a:lnTo>
                      <a:pt x="3446" y="1798"/>
                    </a:lnTo>
                    <a:lnTo>
                      <a:pt x="3420" y="1807"/>
                    </a:lnTo>
                    <a:lnTo>
                      <a:pt x="3374" y="1808"/>
                    </a:lnTo>
                    <a:lnTo>
                      <a:pt x="3375" y="1820"/>
                    </a:lnTo>
                    <a:lnTo>
                      <a:pt x="3418" y="1817"/>
                    </a:lnTo>
                    <a:lnTo>
                      <a:pt x="3423" y="1833"/>
                    </a:lnTo>
                    <a:lnTo>
                      <a:pt x="3446" y="1820"/>
                    </a:lnTo>
                    <a:lnTo>
                      <a:pt x="3439" y="1844"/>
                    </a:lnTo>
                    <a:lnTo>
                      <a:pt x="3427" y="1855"/>
                    </a:lnTo>
                    <a:lnTo>
                      <a:pt x="3400" y="1850"/>
                    </a:lnTo>
                    <a:lnTo>
                      <a:pt x="3395" y="1870"/>
                    </a:lnTo>
                    <a:lnTo>
                      <a:pt x="3431" y="1860"/>
                    </a:lnTo>
                    <a:lnTo>
                      <a:pt x="3450" y="1868"/>
                    </a:lnTo>
                    <a:lnTo>
                      <a:pt x="3472" y="1868"/>
                    </a:lnTo>
                    <a:lnTo>
                      <a:pt x="3460" y="1878"/>
                    </a:lnTo>
                    <a:lnTo>
                      <a:pt x="3485" y="1872"/>
                    </a:lnTo>
                    <a:lnTo>
                      <a:pt x="3496" y="1882"/>
                    </a:lnTo>
                    <a:lnTo>
                      <a:pt x="3486" y="1896"/>
                    </a:lnTo>
                    <a:lnTo>
                      <a:pt x="3493" y="1912"/>
                    </a:lnTo>
                    <a:lnTo>
                      <a:pt x="3482" y="1908"/>
                    </a:lnTo>
                    <a:lnTo>
                      <a:pt x="3478" y="1921"/>
                    </a:lnTo>
                    <a:lnTo>
                      <a:pt x="3470" y="1921"/>
                    </a:lnTo>
                    <a:lnTo>
                      <a:pt x="3485" y="1942"/>
                    </a:lnTo>
                    <a:lnTo>
                      <a:pt x="3479" y="1948"/>
                    </a:lnTo>
                    <a:lnTo>
                      <a:pt x="3482" y="1960"/>
                    </a:lnTo>
                    <a:lnTo>
                      <a:pt x="3460" y="1945"/>
                    </a:lnTo>
                    <a:lnTo>
                      <a:pt x="3444" y="1944"/>
                    </a:lnTo>
                    <a:lnTo>
                      <a:pt x="3437" y="1955"/>
                    </a:lnTo>
                    <a:lnTo>
                      <a:pt x="3443" y="1958"/>
                    </a:lnTo>
                    <a:lnTo>
                      <a:pt x="3439" y="1976"/>
                    </a:lnTo>
                    <a:lnTo>
                      <a:pt x="3420" y="1976"/>
                    </a:lnTo>
                    <a:lnTo>
                      <a:pt x="3413" y="1964"/>
                    </a:lnTo>
                    <a:lnTo>
                      <a:pt x="3394" y="1977"/>
                    </a:lnTo>
                    <a:lnTo>
                      <a:pt x="3414" y="2003"/>
                    </a:lnTo>
                    <a:lnTo>
                      <a:pt x="3410" y="2020"/>
                    </a:lnTo>
                    <a:lnTo>
                      <a:pt x="3405" y="2013"/>
                    </a:lnTo>
                    <a:lnTo>
                      <a:pt x="3397" y="2019"/>
                    </a:lnTo>
                    <a:lnTo>
                      <a:pt x="3394" y="2012"/>
                    </a:lnTo>
                    <a:lnTo>
                      <a:pt x="3387" y="2026"/>
                    </a:lnTo>
                    <a:lnTo>
                      <a:pt x="3380" y="2026"/>
                    </a:lnTo>
                    <a:lnTo>
                      <a:pt x="3375" y="2013"/>
                    </a:lnTo>
                    <a:lnTo>
                      <a:pt x="3355" y="2002"/>
                    </a:lnTo>
                    <a:lnTo>
                      <a:pt x="3346" y="2032"/>
                    </a:lnTo>
                    <a:lnTo>
                      <a:pt x="3341" y="2030"/>
                    </a:lnTo>
                    <a:lnTo>
                      <a:pt x="3345" y="2019"/>
                    </a:lnTo>
                    <a:lnTo>
                      <a:pt x="3335" y="2019"/>
                    </a:lnTo>
                    <a:lnTo>
                      <a:pt x="3316" y="2036"/>
                    </a:lnTo>
                    <a:lnTo>
                      <a:pt x="3306" y="2035"/>
                    </a:lnTo>
                    <a:lnTo>
                      <a:pt x="3326" y="2052"/>
                    </a:lnTo>
                    <a:lnTo>
                      <a:pt x="3319" y="2061"/>
                    </a:lnTo>
                    <a:lnTo>
                      <a:pt x="3305" y="2048"/>
                    </a:lnTo>
                    <a:lnTo>
                      <a:pt x="3296" y="2056"/>
                    </a:lnTo>
                    <a:lnTo>
                      <a:pt x="3318" y="2069"/>
                    </a:lnTo>
                    <a:lnTo>
                      <a:pt x="3318" y="2077"/>
                    </a:lnTo>
                    <a:lnTo>
                      <a:pt x="3326" y="2074"/>
                    </a:lnTo>
                    <a:lnTo>
                      <a:pt x="3331" y="2091"/>
                    </a:lnTo>
                    <a:lnTo>
                      <a:pt x="3310" y="2107"/>
                    </a:lnTo>
                    <a:lnTo>
                      <a:pt x="3292" y="2105"/>
                    </a:lnTo>
                    <a:lnTo>
                      <a:pt x="3280" y="2088"/>
                    </a:lnTo>
                    <a:lnTo>
                      <a:pt x="3270" y="2091"/>
                    </a:lnTo>
                    <a:lnTo>
                      <a:pt x="3271" y="2079"/>
                    </a:lnTo>
                    <a:lnTo>
                      <a:pt x="3290" y="2079"/>
                    </a:lnTo>
                    <a:lnTo>
                      <a:pt x="3277" y="2062"/>
                    </a:lnTo>
                    <a:lnTo>
                      <a:pt x="3271" y="2071"/>
                    </a:lnTo>
                    <a:lnTo>
                      <a:pt x="3269" y="2058"/>
                    </a:lnTo>
                    <a:lnTo>
                      <a:pt x="3257" y="2062"/>
                    </a:lnTo>
                    <a:lnTo>
                      <a:pt x="3263" y="2046"/>
                    </a:lnTo>
                    <a:lnTo>
                      <a:pt x="3248" y="2046"/>
                    </a:lnTo>
                    <a:lnTo>
                      <a:pt x="3238" y="2032"/>
                    </a:lnTo>
                    <a:lnTo>
                      <a:pt x="3208" y="2025"/>
                    </a:lnTo>
                    <a:lnTo>
                      <a:pt x="3217" y="2000"/>
                    </a:lnTo>
                    <a:lnTo>
                      <a:pt x="3234" y="1989"/>
                    </a:lnTo>
                    <a:lnTo>
                      <a:pt x="3184" y="1942"/>
                    </a:lnTo>
                    <a:lnTo>
                      <a:pt x="3166" y="1942"/>
                    </a:lnTo>
                    <a:lnTo>
                      <a:pt x="3166" y="1955"/>
                    </a:lnTo>
                    <a:lnTo>
                      <a:pt x="3145" y="1948"/>
                    </a:lnTo>
                    <a:lnTo>
                      <a:pt x="3149" y="1934"/>
                    </a:lnTo>
                    <a:lnTo>
                      <a:pt x="3127" y="1917"/>
                    </a:lnTo>
                    <a:lnTo>
                      <a:pt x="3116" y="1915"/>
                    </a:lnTo>
                    <a:lnTo>
                      <a:pt x="3106" y="1896"/>
                    </a:lnTo>
                    <a:lnTo>
                      <a:pt x="3107" y="1944"/>
                    </a:lnTo>
                    <a:lnTo>
                      <a:pt x="3091" y="1935"/>
                    </a:lnTo>
                    <a:lnTo>
                      <a:pt x="3084" y="1919"/>
                    </a:lnTo>
                    <a:lnTo>
                      <a:pt x="3064" y="1921"/>
                    </a:lnTo>
                    <a:lnTo>
                      <a:pt x="3061" y="1912"/>
                    </a:lnTo>
                    <a:lnTo>
                      <a:pt x="3048" y="1930"/>
                    </a:lnTo>
                    <a:lnTo>
                      <a:pt x="3047" y="1944"/>
                    </a:lnTo>
                    <a:lnTo>
                      <a:pt x="3038" y="1932"/>
                    </a:lnTo>
                    <a:lnTo>
                      <a:pt x="2985" y="1938"/>
                    </a:lnTo>
                    <a:lnTo>
                      <a:pt x="2959" y="1924"/>
                    </a:lnTo>
                    <a:lnTo>
                      <a:pt x="2960" y="1902"/>
                    </a:lnTo>
                    <a:lnTo>
                      <a:pt x="2943" y="1891"/>
                    </a:lnTo>
                    <a:lnTo>
                      <a:pt x="2951" y="1856"/>
                    </a:lnTo>
                    <a:lnTo>
                      <a:pt x="2972" y="1836"/>
                    </a:lnTo>
                    <a:lnTo>
                      <a:pt x="2982" y="1836"/>
                    </a:lnTo>
                    <a:lnTo>
                      <a:pt x="2979" y="1824"/>
                    </a:lnTo>
                    <a:lnTo>
                      <a:pt x="2999" y="1813"/>
                    </a:lnTo>
                    <a:lnTo>
                      <a:pt x="2995" y="1800"/>
                    </a:lnTo>
                    <a:lnTo>
                      <a:pt x="3005" y="1778"/>
                    </a:lnTo>
                    <a:lnTo>
                      <a:pt x="3008" y="1793"/>
                    </a:lnTo>
                    <a:lnTo>
                      <a:pt x="3022" y="1797"/>
                    </a:lnTo>
                    <a:lnTo>
                      <a:pt x="3044" y="1791"/>
                    </a:lnTo>
                    <a:lnTo>
                      <a:pt x="3037" y="1774"/>
                    </a:lnTo>
                    <a:lnTo>
                      <a:pt x="3045" y="1770"/>
                    </a:lnTo>
                    <a:lnTo>
                      <a:pt x="3045" y="1726"/>
                    </a:lnTo>
                    <a:lnTo>
                      <a:pt x="3091" y="1680"/>
                    </a:lnTo>
                    <a:lnTo>
                      <a:pt x="3139" y="1669"/>
                    </a:lnTo>
                    <a:lnTo>
                      <a:pt x="3146" y="1624"/>
                    </a:lnTo>
                    <a:lnTo>
                      <a:pt x="3166" y="1604"/>
                    </a:lnTo>
                    <a:lnTo>
                      <a:pt x="3153" y="1589"/>
                    </a:lnTo>
                    <a:lnTo>
                      <a:pt x="3159" y="1575"/>
                    </a:lnTo>
                    <a:lnTo>
                      <a:pt x="3181" y="1565"/>
                    </a:lnTo>
                    <a:lnTo>
                      <a:pt x="3199" y="1539"/>
                    </a:lnTo>
                    <a:lnTo>
                      <a:pt x="3212" y="1549"/>
                    </a:lnTo>
                    <a:lnTo>
                      <a:pt x="3220" y="1533"/>
                    </a:lnTo>
                    <a:lnTo>
                      <a:pt x="3230" y="1535"/>
                    </a:lnTo>
                    <a:lnTo>
                      <a:pt x="3228" y="1575"/>
                    </a:lnTo>
                    <a:lnTo>
                      <a:pt x="3237" y="1575"/>
                    </a:lnTo>
                    <a:lnTo>
                      <a:pt x="3238" y="1584"/>
                    </a:lnTo>
                    <a:lnTo>
                      <a:pt x="3225" y="1628"/>
                    </a:lnTo>
                    <a:lnTo>
                      <a:pt x="3238" y="1643"/>
                    </a:lnTo>
                    <a:lnTo>
                      <a:pt x="3287" y="1647"/>
                    </a:lnTo>
                    <a:lnTo>
                      <a:pt x="3299" y="1625"/>
                    </a:lnTo>
                    <a:lnTo>
                      <a:pt x="3293" y="1611"/>
                    </a:lnTo>
                    <a:lnTo>
                      <a:pt x="3309" y="1592"/>
                    </a:lnTo>
                    <a:lnTo>
                      <a:pt x="3318" y="1558"/>
                    </a:lnTo>
                    <a:lnTo>
                      <a:pt x="3338" y="1552"/>
                    </a:lnTo>
                    <a:lnTo>
                      <a:pt x="3336" y="1542"/>
                    </a:lnTo>
                    <a:lnTo>
                      <a:pt x="3318" y="1542"/>
                    </a:lnTo>
                    <a:lnTo>
                      <a:pt x="3306" y="1467"/>
                    </a:lnTo>
                    <a:lnTo>
                      <a:pt x="3283" y="1464"/>
                    </a:lnTo>
                    <a:lnTo>
                      <a:pt x="3269" y="1471"/>
                    </a:lnTo>
                    <a:lnTo>
                      <a:pt x="3248" y="1510"/>
                    </a:lnTo>
                    <a:lnTo>
                      <a:pt x="3241" y="1500"/>
                    </a:lnTo>
                    <a:lnTo>
                      <a:pt x="3214" y="1489"/>
                    </a:lnTo>
                    <a:lnTo>
                      <a:pt x="3199" y="1509"/>
                    </a:lnTo>
                    <a:lnTo>
                      <a:pt x="3185" y="1496"/>
                    </a:lnTo>
                    <a:lnTo>
                      <a:pt x="3169" y="1450"/>
                    </a:lnTo>
                    <a:lnTo>
                      <a:pt x="3140" y="1455"/>
                    </a:lnTo>
                    <a:lnTo>
                      <a:pt x="3110" y="1494"/>
                    </a:lnTo>
                    <a:lnTo>
                      <a:pt x="3103" y="1535"/>
                    </a:lnTo>
                    <a:lnTo>
                      <a:pt x="3088" y="1561"/>
                    </a:lnTo>
                    <a:lnTo>
                      <a:pt x="3077" y="1565"/>
                    </a:lnTo>
                    <a:lnTo>
                      <a:pt x="3064" y="1587"/>
                    </a:lnTo>
                    <a:lnTo>
                      <a:pt x="2995" y="1589"/>
                    </a:lnTo>
                    <a:lnTo>
                      <a:pt x="2982" y="1571"/>
                    </a:lnTo>
                    <a:lnTo>
                      <a:pt x="2970" y="1566"/>
                    </a:lnTo>
                    <a:lnTo>
                      <a:pt x="2946" y="1589"/>
                    </a:lnTo>
                    <a:lnTo>
                      <a:pt x="2939" y="1617"/>
                    </a:lnTo>
                    <a:lnTo>
                      <a:pt x="2918" y="1633"/>
                    </a:lnTo>
                    <a:lnTo>
                      <a:pt x="2865" y="1653"/>
                    </a:lnTo>
                    <a:lnTo>
                      <a:pt x="2858" y="1661"/>
                    </a:lnTo>
                    <a:lnTo>
                      <a:pt x="2861" y="1673"/>
                    </a:lnTo>
                    <a:lnTo>
                      <a:pt x="2849" y="1679"/>
                    </a:lnTo>
                    <a:lnTo>
                      <a:pt x="2833" y="1705"/>
                    </a:lnTo>
                    <a:lnTo>
                      <a:pt x="2817" y="1705"/>
                    </a:lnTo>
                    <a:lnTo>
                      <a:pt x="2783" y="1728"/>
                    </a:lnTo>
                    <a:lnTo>
                      <a:pt x="2722" y="1722"/>
                    </a:lnTo>
                    <a:lnTo>
                      <a:pt x="2686" y="1728"/>
                    </a:lnTo>
                    <a:lnTo>
                      <a:pt x="2702" y="1736"/>
                    </a:lnTo>
                    <a:lnTo>
                      <a:pt x="2714" y="1729"/>
                    </a:lnTo>
                    <a:lnTo>
                      <a:pt x="2743" y="1732"/>
                    </a:lnTo>
                    <a:lnTo>
                      <a:pt x="2741" y="1749"/>
                    </a:lnTo>
                    <a:lnTo>
                      <a:pt x="2767" y="1762"/>
                    </a:lnTo>
                    <a:lnTo>
                      <a:pt x="2766" y="1770"/>
                    </a:lnTo>
                    <a:lnTo>
                      <a:pt x="2748" y="1771"/>
                    </a:lnTo>
                    <a:lnTo>
                      <a:pt x="2750" y="1784"/>
                    </a:lnTo>
                    <a:lnTo>
                      <a:pt x="2740" y="1793"/>
                    </a:lnTo>
                    <a:lnTo>
                      <a:pt x="2735" y="1817"/>
                    </a:lnTo>
                    <a:lnTo>
                      <a:pt x="2717" y="1834"/>
                    </a:lnTo>
                    <a:lnTo>
                      <a:pt x="2734" y="1847"/>
                    </a:lnTo>
                    <a:lnTo>
                      <a:pt x="2763" y="1842"/>
                    </a:lnTo>
                    <a:lnTo>
                      <a:pt x="2760" y="1868"/>
                    </a:lnTo>
                    <a:lnTo>
                      <a:pt x="2755" y="1873"/>
                    </a:lnTo>
                    <a:lnTo>
                      <a:pt x="2747" y="1857"/>
                    </a:lnTo>
                    <a:lnTo>
                      <a:pt x="2731" y="1859"/>
                    </a:lnTo>
                    <a:lnTo>
                      <a:pt x="2732" y="1904"/>
                    </a:lnTo>
                    <a:lnTo>
                      <a:pt x="2704" y="1898"/>
                    </a:lnTo>
                    <a:lnTo>
                      <a:pt x="2683" y="1921"/>
                    </a:lnTo>
                    <a:lnTo>
                      <a:pt x="2688" y="1934"/>
                    </a:lnTo>
                    <a:lnTo>
                      <a:pt x="2714" y="1957"/>
                    </a:lnTo>
                    <a:lnTo>
                      <a:pt x="2712" y="1967"/>
                    </a:lnTo>
                    <a:lnTo>
                      <a:pt x="2696" y="1967"/>
                    </a:lnTo>
                    <a:lnTo>
                      <a:pt x="2689" y="1994"/>
                    </a:lnTo>
                    <a:lnTo>
                      <a:pt x="2711" y="2009"/>
                    </a:lnTo>
                    <a:lnTo>
                      <a:pt x="2717" y="2032"/>
                    </a:lnTo>
                    <a:lnTo>
                      <a:pt x="2704" y="2038"/>
                    </a:lnTo>
                    <a:lnTo>
                      <a:pt x="2696" y="2032"/>
                    </a:lnTo>
                    <a:lnTo>
                      <a:pt x="2681" y="2046"/>
                    </a:lnTo>
                    <a:lnTo>
                      <a:pt x="2655" y="2019"/>
                    </a:lnTo>
                    <a:lnTo>
                      <a:pt x="2645" y="2033"/>
                    </a:lnTo>
                    <a:lnTo>
                      <a:pt x="2652" y="2062"/>
                    </a:lnTo>
                    <a:lnTo>
                      <a:pt x="2662" y="2075"/>
                    </a:lnTo>
                    <a:lnTo>
                      <a:pt x="2646" y="2094"/>
                    </a:lnTo>
                    <a:lnTo>
                      <a:pt x="2627" y="2094"/>
                    </a:lnTo>
                    <a:lnTo>
                      <a:pt x="2617" y="2079"/>
                    </a:lnTo>
                    <a:lnTo>
                      <a:pt x="2532" y="2077"/>
                    </a:lnTo>
                    <a:lnTo>
                      <a:pt x="2559" y="2121"/>
                    </a:lnTo>
                    <a:lnTo>
                      <a:pt x="2557" y="2147"/>
                    </a:lnTo>
                    <a:lnTo>
                      <a:pt x="2535" y="2114"/>
                    </a:lnTo>
                    <a:lnTo>
                      <a:pt x="2506" y="2105"/>
                    </a:lnTo>
                    <a:lnTo>
                      <a:pt x="2487" y="2085"/>
                    </a:lnTo>
                    <a:lnTo>
                      <a:pt x="2476" y="2082"/>
                    </a:lnTo>
                    <a:lnTo>
                      <a:pt x="2461" y="2094"/>
                    </a:lnTo>
                    <a:lnTo>
                      <a:pt x="2441" y="2092"/>
                    </a:lnTo>
                    <a:lnTo>
                      <a:pt x="2418" y="2075"/>
                    </a:lnTo>
                    <a:lnTo>
                      <a:pt x="2424" y="2051"/>
                    </a:lnTo>
                    <a:lnTo>
                      <a:pt x="2387" y="2049"/>
                    </a:lnTo>
                    <a:lnTo>
                      <a:pt x="2388" y="2033"/>
                    </a:lnTo>
                    <a:lnTo>
                      <a:pt x="2405" y="2028"/>
                    </a:lnTo>
                    <a:lnTo>
                      <a:pt x="2392" y="1970"/>
                    </a:lnTo>
                    <a:lnTo>
                      <a:pt x="2397" y="1964"/>
                    </a:lnTo>
                    <a:lnTo>
                      <a:pt x="2388" y="1958"/>
                    </a:lnTo>
                    <a:lnTo>
                      <a:pt x="2397" y="1930"/>
                    </a:lnTo>
                    <a:lnTo>
                      <a:pt x="2395" y="1901"/>
                    </a:lnTo>
                    <a:lnTo>
                      <a:pt x="2407" y="1886"/>
                    </a:lnTo>
                    <a:lnTo>
                      <a:pt x="2398" y="1886"/>
                    </a:lnTo>
                    <a:lnTo>
                      <a:pt x="2395" y="1878"/>
                    </a:lnTo>
                    <a:lnTo>
                      <a:pt x="2392" y="1862"/>
                    </a:lnTo>
                    <a:lnTo>
                      <a:pt x="2404" y="1847"/>
                    </a:lnTo>
                    <a:lnTo>
                      <a:pt x="2388" y="1829"/>
                    </a:lnTo>
                    <a:lnTo>
                      <a:pt x="2392" y="1807"/>
                    </a:lnTo>
                    <a:lnTo>
                      <a:pt x="2374" y="1791"/>
                    </a:lnTo>
                    <a:lnTo>
                      <a:pt x="2381" y="1784"/>
                    </a:lnTo>
                    <a:lnTo>
                      <a:pt x="2374" y="1741"/>
                    </a:lnTo>
                    <a:lnTo>
                      <a:pt x="2382" y="1712"/>
                    </a:lnTo>
                    <a:lnTo>
                      <a:pt x="2394" y="1700"/>
                    </a:lnTo>
                    <a:lnTo>
                      <a:pt x="2389" y="1697"/>
                    </a:lnTo>
                    <a:lnTo>
                      <a:pt x="2376" y="1734"/>
                    </a:lnTo>
                    <a:lnTo>
                      <a:pt x="2361" y="1746"/>
                    </a:lnTo>
                    <a:lnTo>
                      <a:pt x="2351" y="1917"/>
                    </a:lnTo>
                    <a:lnTo>
                      <a:pt x="2361" y="1928"/>
                    </a:lnTo>
                    <a:lnTo>
                      <a:pt x="2342" y="1932"/>
                    </a:lnTo>
                    <a:lnTo>
                      <a:pt x="2340" y="1940"/>
                    </a:lnTo>
                    <a:lnTo>
                      <a:pt x="2346" y="1980"/>
                    </a:lnTo>
                    <a:lnTo>
                      <a:pt x="2353" y="1987"/>
                    </a:lnTo>
                    <a:lnTo>
                      <a:pt x="2342" y="1993"/>
                    </a:lnTo>
                    <a:lnTo>
                      <a:pt x="2343" y="2003"/>
                    </a:lnTo>
                    <a:lnTo>
                      <a:pt x="2330" y="2002"/>
                    </a:lnTo>
                    <a:lnTo>
                      <a:pt x="2307" y="2016"/>
                    </a:lnTo>
                    <a:lnTo>
                      <a:pt x="2322" y="2043"/>
                    </a:lnTo>
                    <a:lnTo>
                      <a:pt x="2281" y="2102"/>
                    </a:lnTo>
                    <a:lnTo>
                      <a:pt x="2271" y="2095"/>
                    </a:lnTo>
                    <a:lnTo>
                      <a:pt x="2257" y="2110"/>
                    </a:lnTo>
                    <a:lnTo>
                      <a:pt x="2240" y="2108"/>
                    </a:lnTo>
                    <a:lnTo>
                      <a:pt x="2208" y="2137"/>
                    </a:lnTo>
                    <a:lnTo>
                      <a:pt x="2198" y="2134"/>
                    </a:lnTo>
                    <a:lnTo>
                      <a:pt x="2204" y="2149"/>
                    </a:lnTo>
                    <a:lnTo>
                      <a:pt x="2196" y="2150"/>
                    </a:lnTo>
                    <a:lnTo>
                      <a:pt x="2180" y="2136"/>
                    </a:lnTo>
                    <a:lnTo>
                      <a:pt x="2170" y="2149"/>
                    </a:lnTo>
                    <a:lnTo>
                      <a:pt x="2156" y="2144"/>
                    </a:lnTo>
                    <a:lnTo>
                      <a:pt x="2147" y="2172"/>
                    </a:lnTo>
                    <a:lnTo>
                      <a:pt x="2130" y="2167"/>
                    </a:lnTo>
                    <a:lnTo>
                      <a:pt x="2120" y="2186"/>
                    </a:lnTo>
                    <a:lnTo>
                      <a:pt x="2110" y="2176"/>
                    </a:lnTo>
                    <a:lnTo>
                      <a:pt x="2100" y="2189"/>
                    </a:lnTo>
                    <a:lnTo>
                      <a:pt x="2108" y="2200"/>
                    </a:lnTo>
                    <a:lnTo>
                      <a:pt x="2091" y="2221"/>
                    </a:lnTo>
                    <a:lnTo>
                      <a:pt x="2097" y="2235"/>
                    </a:lnTo>
                    <a:lnTo>
                      <a:pt x="2107" y="2234"/>
                    </a:lnTo>
                    <a:lnTo>
                      <a:pt x="2106" y="2277"/>
                    </a:lnTo>
                    <a:lnTo>
                      <a:pt x="2075" y="2296"/>
                    </a:lnTo>
                    <a:lnTo>
                      <a:pt x="2085" y="2304"/>
                    </a:lnTo>
                    <a:lnTo>
                      <a:pt x="2071" y="2323"/>
                    </a:lnTo>
                    <a:lnTo>
                      <a:pt x="2077" y="2337"/>
                    </a:lnTo>
                    <a:lnTo>
                      <a:pt x="2072" y="2356"/>
                    </a:lnTo>
                    <a:lnTo>
                      <a:pt x="2081" y="2366"/>
                    </a:lnTo>
                    <a:lnTo>
                      <a:pt x="2067" y="2372"/>
                    </a:lnTo>
                    <a:lnTo>
                      <a:pt x="2048" y="2356"/>
                    </a:lnTo>
                    <a:lnTo>
                      <a:pt x="2003" y="2350"/>
                    </a:lnTo>
                    <a:lnTo>
                      <a:pt x="1977" y="2391"/>
                    </a:lnTo>
                    <a:lnTo>
                      <a:pt x="1951" y="2395"/>
                    </a:lnTo>
                    <a:lnTo>
                      <a:pt x="1944" y="2414"/>
                    </a:lnTo>
                    <a:lnTo>
                      <a:pt x="1930" y="2408"/>
                    </a:lnTo>
                    <a:lnTo>
                      <a:pt x="1934" y="2368"/>
                    </a:lnTo>
                    <a:lnTo>
                      <a:pt x="1922" y="2358"/>
                    </a:lnTo>
                    <a:lnTo>
                      <a:pt x="1947" y="2327"/>
                    </a:lnTo>
                    <a:lnTo>
                      <a:pt x="1935" y="2307"/>
                    </a:lnTo>
                    <a:lnTo>
                      <a:pt x="1935" y="2273"/>
                    </a:lnTo>
                    <a:lnTo>
                      <a:pt x="1910" y="2261"/>
                    </a:lnTo>
                    <a:lnTo>
                      <a:pt x="1901" y="2274"/>
                    </a:lnTo>
                    <a:lnTo>
                      <a:pt x="1885" y="2274"/>
                    </a:lnTo>
                    <a:lnTo>
                      <a:pt x="1865" y="2296"/>
                    </a:lnTo>
                    <a:lnTo>
                      <a:pt x="1853" y="2298"/>
                    </a:lnTo>
                    <a:lnTo>
                      <a:pt x="1853" y="2287"/>
                    </a:lnTo>
                    <a:lnTo>
                      <a:pt x="1842" y="2278"/>
                    </a:lnTo>
                    <a:lnTo>
                      <a:pt x="1840" y="2268"/>
                    </a:lnTo>
                    <a:lnTo>
                      <a:pt x="1848" y="2267"/>
                    </a:lnTo>
                    <a:lnTo>
                      <a:pt x="1865" y="2281"/>
                    </a:lnTo>
                    <a:lnTo>
                      <a:pt x="1868" y="2275"/>
                    </a:lnTo>
                    <a:lnTo>
                      <a:pt x="1861" y="2264"/>
                    </a:lnTo>
                    <a:lnTo>
                      <a:pt x="1878" y="2265"/>
                    </a:lnTo>
                    <a:lnTo>
                      <a:pt x="1863" y="2254"/>
                    </a:lnTo>
                    <a:lnTo>
                      <a:pt x="1869" y="2241"/>
                    </a:lnTo>
                    <a:lnTo>
                      <a:pt x="1856" y="2238"/>
                    </a:lnTo>
                    <a:lnTo>
                      <a:pt x="1855" y="2225"/>
                    </a:lnTo>
                    <a:lnTo>
                      <a:pt x="1898" y="2218"/>
                    </a:lnTo>
                    <a:lnTo>
                      <a:pt x="1878" y="2189"/>
                    </a:lnTo>
                    <a:lnTo>
                      <a:pt x="1884" y="2180"/>
                    </a:lnTo>
                    <a:lnTo>
                      <a:pt x="1879" y="2175"/>
                    </a:lnTo>
                    <a:lnTo>
                      <a:pt x="1907" y="2183"/>
                    </a:lnTo>
                    <a:lnTo>
                      <a:pt x="1910" y="2190"/>
                    </a:lnTo>
                    <a:lnTo>
                      <a:pt x="1928" y="2162"/>
                    </a:lnTo>
                    <a:lnTo>
                      <a:pt x="1915" y="2138"/>
                    </a:lnTo>
                    <a:lnTo>
                      <a:pt x="1924" y="2123"/>
                    </a:lnTo>
                    <a:lnTo>
                      <a:pt x="1915" y="2110"/>
                    </a:lnTo>
                    <a:lnTo>
                      <a:pt x="1895" y="2127"/>
                    </a:lnTo>
                    <a:lnTo>
                      <a:pt x="1886" y="2120"/>
                    </a:lnTo>
                    <a:lnTo>
                      <a:pt x="1872" y="2121"/>
                    </a:lnTo>
                    <a:lnTo>
                      <a:pt x="1872" y="2140"/>
                    </a:lnTo>
                    <a:lnTo>
                      <a:pt x="1859" y="2136"/>
                    </a:lnTo>
                    <a:lnTo>
                      <a:pt x="1848" y="2113"/>
                    </a:lnTo>
                    <a:lnTo>
                      <a:pt x="1824" y="2095"/>
                    </a:lnTo>
                    <a:lnTo>
                      <a:pt x="1823" y="2088"/>
                    </a:lnTo>
                    <a:lnTo>
                      <a:pt x="1840" y="2079"/>
                    </a:lnTo>
                    <a:lnTo>
                      <a:pt x="1852" y="2094"/>
                    </a:lnTo>
                    <a:lnTo>
                      <a:pt x="1861" y="2088"/>
                    </a:lnTo>
                    <a:lnTo>
                      <a:pt x="1848" y="2075"/>
                    </a:lnTo>
                    <a:lnTo>
                      <a:pt x="1846" y="2065"/>
                    </a:lnTo>
                    <a:lnTo>
                      <a:pt x="1858" y="2058"/>
                    </a:lnTo>
                    <a:lnTo>
                      <a:pt x="1850" y="2046"/>
                    </a:lnTo>
                    <a:lnTo>
                      <a:pt x="1839" y="2051"/>
                    </a:lnTo>
                    <a:lnTo>
                      <a:pt x="1826" y="2033"/>
                    </a:lnTo>
                    <a:lnTo>
                      <a:pt x="1826" y="2023"/>
                    </a:lnTo>
                    <a:lnTo>
                      <a:pt x="1843" y="2020"/>
                    </a:lnTo>
                    <a:lnTo>
                      <a:pt x="1827" y="1983"/>
                    </a:lnTo>
                    <a:lnTo>
                      <a:pt x="1850" y="1968"/>
                    </a:lnTo>
                    <a:lnTo>
                      <a:pt x="1836" y="1944"/>
                    </a:lnTo>
                    <a:lnTo>
                      <a:pt x="1801" y="1941"/>
                    </a:lnTo>
                    <a:lnTo>
                      <a:pt x="1804" y="1931"/>
                    </a:lnTo>
                    <a:lnTo>
                      <a:pt x="1823" y="1927"/>
                    </a:lnTo>
                    <a:lnTo>
                      <a:pt x="1842" y="1911"/>
                    </a:lnTo>
                    <a:lnTo>
                      <a:pt x="1836" y="1895"/>
                    </a:lnTo>
                    <a:lnTo>
                      <a:pt x="1819" y="1899"/>
                    </a:lnTo>
                    <a:lnTo>
                      <a:pt x="1817" y="1908"/>
                    </a:lnTo>
                    <a:lnTo>
                      <a:pt x="1799" y="1906"/>
                    </a:lnTo>
                    <a:lnTo>
                      <a:pt x="1799" y="1879"/>
                    </a:lnTo>
                    <a:lnTo>
                      <a:pt x="1758" y="1865"/>
                    </a:lnTo>
                    <a:lnTo>
                      <a:pt x="1761" y="1886"/>
                    </a:lnTo>
                    <a:lnTo>
                      <a:pt x="1734" y="1891"/>
                    </a:lnTo>
                    <a:lnTo>
                      <a:pt x="1735" y="1908"/>
                    </a:lnTo>
                    <a:lnTo>
                      <a:pt x="1709" y="1921"/>
                    </a:lnTo>
                    <a:lnTo>
                      <a:pt x="1695" y="1906"/>
                    </a:lnTo>
                    <a:lnTo>
                      <a:pt x="1711" y="1886"/>
                    </a:lnTo>
                    <a:lnTo>
                      <a:pt x="1711" y="1863"/>
                    </a:lnTo>
                    <a:lnTo>
                      <a:pt x="1672" y="1862"/>
                    </a:lnTo>
                    <a:lnTo>
                      <a:pt x="1620" y="1836"/>
                    </a:lnTo>
                    <a:lnTo>
                      <a:pt x="1584" y="1849"/>
                    </a:lnTo>
                    <a:lnTo>
                      <a:pt x="1567" y="1829"/>
                    </a:lnTo>
                    <a:lnTo>
                      <a:pt x="1582" y="1810"/>
                    </a:lnTo>
                    <a:lnTo>
                      <a:pt x="1525" y="1788"/>
                    </a:lnTo>
                    <a:lnTo>
                      <a:pt x="1535" y="1771"/>
                    </a:lnTo>
                    <a:lnTo>
                      <a:pt x="1526" y="1761"/>
                    </a:lnTo>
                    <a:lnTo>
                      <a:pt x="1532" y="1742"/>
                    </a:lnTo>
                    <a:lnTo>
                      <a:pt x="1528" y="1735"/>
                    </a:lnTo>
                    <a:lnTo>
                      <a:pt x="1549" y="1718"/>
                    </a:lnTo>
                    <a:lnTo>
                      <a:pt x="1542" y="1708"/>
                    </a:lnTo>
                    <a:lnTo>
                      <a:pt x="1533" y="1719"/>
                    </a:lnTo>
                    <a:lnTo>
                      <a:pt x="1513" y="1713"/>
                    </a:lnTo>
                    <a:lnTo>
                      <a:pt x="1492" y="1693"/>
                    </a:lnTo>
                    <a:lnTo>
                      <a:pt x="1484" y="1643"/>
                    </a:lnTo>
                    <a:lnTo>
                      <a:pt x="1492" y="1631"/>
                    </a:lnTo>
                    <a:lnTo>
                      <a:pt x="1483" y="1617"/>
                    </a:lnTo>
                    <a:lnTo>
                      <a:pt x="1497" y="1604"/>
                    </a:lnTo>
                    <a:lnTo>
                      <a:pt x="1489" y="1585"/>
                    </a:lnTo>
                    <a:lnTo>
                      <a:pt x="1494" y="1561"/>
                    </a:lnTo>
                    <a:lnTo>
                      <a:pt x="1505" y="1568"/>
                    </a:lnTo>
                    <a:lnTo>
                      <a:pt x="1516" y="1549"/>
                    </a:lnTo>
                    <a:lnTo>
                      <a:pt x="1516" y="1517"/>
                    </a:lnTo>
                    <a:lnTo>
                      <a:pt x="1536" y="1455"/>
                    </a:lnTo>
                    <a:lnTo>
                      <a:pt x="1559" y="1445"/>
                    </a:lnTo>
                    <a:lnTo>
                      <a:pt x="1578" y="1464"/>
                    </a:lnTo>
                    <a:lnTo>
                      <a:pt x="1572" y="1477"/>
                    </a:lnTo>
                    <a:lnTo>
                      <a:pt x="1595" y="1474"/>
                    </a:lnTo>
                    <a:lnTo>
                      <a:pt x="1590" y="1489"/>
                    </a:lnTo>
                    <a:lnTo>
                      <a:pt x="1607" y="1497"/>
                    </a:lnTo>
                    <a:lnTo>
                      <a:pt x="1613" y="1533"/>
                    </a:lnTo>
                    <a:lnTo>
                      <a:pt x="1629" y="1538"/>
                    </a:lnTo>
                    <a:lnTo>
                      <a:pt x="1644" y="1558"/>
                    </a:lnTo>
                    <a:lnTo>
                      <a:pt x="1646" y="1569"/>
                    </a:lnTo>
                    <a:lnTo>
                      <a:pt x="1617" y="1582"/>
                    </a:lnTo>
                    <a:lnTo>
                      <a:pt x="1613" y="1617"/>
                    </a:lnTo>
                    <a:lnTo>
                      <a:pt x="1620" y="1631"/>
                    </a:lnTo>
                    <a:lnTo>
                      <a:pt x="1607" y="1650"/>
                    </a:lnTo>
                    <a:lnTo>
                      <a:pt x="1611" y="1660"/>
                    </a:lnTo>
                    <a:lnTo>
                      <a:pt x="1653" y="1676"/>
                    </a:lnTo>
                    <a:lnTo>
                      <a:pt x="1652" y="1728"/>
                    </a:lnTo>
                    <a:lnTo>
                      <a:pt x="1675" y="1739"/>
                    </a:lnTo>
                    <a:lnTo>
                      <a:pt x="1679" y="1772"/>
                    </a:lnTo>
                    <a:lnTo>
                      <a:pt x="1688" y="1748"/>
                    </a:lnTo>
                    <a:lnTo>
                      <a:pt x="1698" y="1745"/>
                    </a:lnTo>
                    <a:lnTo>
                      <a:pt x="1734" y="1770"/>
                    </a:lnTo>
                    <a:lnTo>
                      <a:pt x="1747" y="1767"/>
                    </a:lnTo>
                    <a:lnTo>
                      <a:pt x="1745" y="1778"/>
                    </a:lnTo>
                    <a:lnTo>
                      <a:pt x="1819" y="1819"/>
                    </a:lnTo>
                    <a:lnTo>
                      <a:pt x="1816" y="1803"/>
                    </a:lnTo>
                    <a:lnTo>
                      <a:pt x="1868" y="1777"/>
                    </a:lnTo>
                    <a:lnTo>
                      <a:pt x="1876" y="1755"/>
                    </a:lnTo>
                    <a:lnTo>
                      <a:pt x="1875" y="1746"/>
                    </a:lnTo>
                    <a:lnTo>
                      <a:pt x="1861" y="1746"/>
                    </a:lnTo>
                    <a:lnTo>
                      <a:pt x="1849" y="1758"/>
                    </a:lnTo>
                    <a:lnTo>
                      <a:pt x="1839" y="1752"/>
                    </a:lnTo>
                    <a:lnTo>
                      <a:pt x="1824" y="1764"/>
                    </a:lnTo>
                    <a:lnTo>
                      <a:pt x="1816" y="1712"/>
                    </a:lnTo>
                    <a:lnTo>
                      <a:pt x="1807" y="1712"/>
                    </a:lnTo>
                    <a:lnTo>
                      <a:pt x="1794" y="1734"/>
                    </a:lnTo>
                    <a:lnTo>
                      <a:pt x="1780" y="1689"/>
                    </a:lnTo>
                    <a:lnTo>
                      <a:pt x="1761" y="1693"/>
                    </a:lnTo>
                    <a:lnTo>
                      <a:pt x="1770" y="1660"/>
                    </a:lnTo>
                    <a:lnTo>
                      <a:pt x="1757" y="1659"/>
                    </a:lnTo>
                    <a:lnTo>
                      <a:pt x="1758" y="1644"/>
                    </a:lnTo>
                    <a:lnTo>
                      <a:pt x="1742" y="1644"/>
                    </a:lnTo>
                    <a:lnTo>
                      <a:pt x="1737" y="1667"/>
                    </a:lnTo>
                    <a:lnTo>
                      <a:pt x="1727" y="1663"/>
                    </a:lnTo>
                    <a:lnTo>
                      <a:pt x="1712" y="1683"/>
                    </a:lnTo>
                    <a:lnTo>
                      <a:pt x="1692" y="1666"/>
                    </a:lnTo>
                    <a:lnTo>
                      <a:pt x="1722" y="1631"/>
                    </a:lnTo>
                    <a:lnTo>
                      <a:pt x="1719" y="1597"/>
                    </a:lnTo>
                    <a:lnTo>
                      <a:pt x="1709" y="1588"/>
                    </a:lnTo>
                    <a:lnTo>
                      <a:pt x="1721" y="1589"/>
                    </a:lnTo>
                    <a:lnTo>
                      <a:pt x="1729" y="1604"/>
                    </a:lnTo>
                    <a:lnTo>
                      <a:pt x="1738" y="1597"/>
                    </a:lnTo>
                    <a:lnTo>
                      <a:pt x="1735" y="1584"/>
                    </a:lnTo>
                    <a:lnTo>
                      <a:pt x="1725" y="1579"/>
                    </a:lnTo>
                    <a:lnTo>
                      <a:pt x="1725" y="1565"/>
                    </a:lnTo>
                    <a:lnTo>
                      <a:pt x="1706" y="1562"/>
                    </a:lnTo>
                    <a:lnTo>
                      <a:pt x="1706" y="1552"/>
                    </a:lnTo>
                    <a:lnTo>
                      <a:pt x="1719" y="1558"/>
                    </a:lnTo>
                    <a:lnTo>
                      <a:pt x="1725" y="1545"/>
                    </a:lnTo>
                    <a:lnTo>
                      <a:pt x="1752" y="1582"/>
                    </a:lnTo>
                    <a:lnTo>
                      <a:pt x="1751" y="1599"/>
                    </a:lnTo>
                    <a:lnTo>
                      <a:pt x="1758" y="1608"/>
                    </a:lnTo>
                    <a:lnTo>
                      <a:pt x="1776" y="1588"/>
                    </a:lnTo>
                    <a:lnTo>
                      <a:pt x="1786" y="1587"/>
                    </a:lnTo>
                    <a:lnTo>
                      <a:pt x="1787" y="1574"/>
                    </a:lnTo>
                    <a:lnTo>
                      <a:pt x="1797" y="1584"/>
                    </a:lnTo>
                    <a:lnTo>
                      <a:pt x="1807" y="1566"/>
                    </a:lnTo>
                    <a:lnTo>
                      <a:pt x="1827" y="1579"/>
                    </a:lnTo>
                    <a:lnTo>
                      <a:pt x="1824" y="1591"/>
                    </a:lnTo>
                    <a:lnTo>
                      <a:pt x="1800" y="1607"/>
                    </a:lnTo>
                    <a:lnTo>
                      <a:pt x="1781" y="1644"/>
                    </a:lnTo>
                    <a:lnTo>
                      <a:pt x="1801" y="1667"/>
                    </a:lnTo>
                    <a:lnTo>
                      <a:pt x="1819" y="1660"/>
                    </a:lnTo>
                    <a:lnTo>
                      <a:pt x="1817" y="1676"/>
                    </a:lnTo>
                    <a:lnTo>
                      <a:pt x="1835" y="1679"/>
                    </a:lnTo>
                    <a:lnTo>
                      <a:pt x="1848" y="1697"/>
                    </a:lnTo>
                    <a:lnTo>
                      <a:pt x="1918" y="1708"/>
                    </a:lnTo>
                    <a:lnTo>
                      <a:pt x="1947" y="1732"/>
                    </a:lnTo>
                    <a:lnTo>
                      <a:pt x="1964" y="1708"/>
                    </a:lnTo>
                    <a:lnTo>
                      <a:pt x="1941" y="1700"/>
                    </a:lnTo>
                    <a:lnTo>
                      <a:pt x="1937" y="1679"/>
                    </a:lnTo>
                    <a:lnTo>
                      <a:pt x="1943" y="1676"/>
                    </a:lnTo>
                    <a:lnTo>
                      <a:pt x="1983" y="1680"/>
                    </a:lnTo>
                    <a:lnTo>
                      <a:pt x="1989" y="1696"/>
                    </a:lnTo>
                    <a:lnTo>
                      <a:pt x="2048" y="1721"/>
                    </a:lnTo>
                    <a:lnTo>
                      <a:pt x="2103" y="1726"/>
                    </a:lnTo>
                    <a:lnTo>
                      <a:pt x="2111" y="1718"/>
                    </a:lnTo>
                    <a:lnTo>
                      <a:pt x="2095" y="1705"/>
                    </a:lnTo>
                    <a:lnTo>
                      <a:pt x="2061" y="1703"/>
                    </a:lnTo>
                    <a:lnTo>
                      <a:pt x="2035" y="1677"/>
                    </a:lnTo>
                    <a:lnTo>
                      <a:pt x="2006" y="1663"/>
                    </a:lnTo>
                    <a:lnTo>
                      <a:pt x="2000" y="1638"/>
                    </a:lnTo>
                    <a:lnTo>
                      <a:pt x="2010" y="1614"/>
                    </a:lnTo>
                    <a:lnTo>
                      <a:pt x="1987" y="1608"/>
                    </a:lnTo>
                    <a:lnTo>
                      <a:pt x="1967" y="1612"/>
                    </a:lnTo>
                    <a:lnTo>
                      <a:pt x="1946" y="1559"/>
                    </a:lnTo>
                    <a:lnTo>
                      <a:pt x="1898" y="1503"/>
                    </a:lnTo>
                    <a:lnTo>
                      <a:pt x="1881" y="1496"/>
                    </a:lnTo>
                    <a:lnTo>
                      <a:pt x="1853" y="1497"/>
                    </a:lnTo>
                    <a:lnTo>
                      <a:pt x="1840" y="1501"/>
                    </a:lnTo>
                    <a:lnTo>
                      <a:pt x="1827" y="1517"/>
                    </a:lnTo>
                    <a:lnTo>
                      <a:pt x="1819" y="1513"/>
                    </a:lnTo>
                    <a:lnTo>
                      <a:pt x="1814" y="1489"/>
                    </a:lnTo>
                    <a:lnTo>
                      <a:pt x="1791" y="1489"/>
                    </a:lnTo>
                    <a:lnTo>
                      <a:pt x="1783" y="1497"/>
                    </a:lnTo>
                    <a:lnTo>
                      <a:pt x="1778" y="1486"/>
                    </a:lnTo>
                    <a:lnTo>
                      <a:pt x="1763" y="1490"/>
                    </a:lnTo>
                    <a:lnTo>
                      <a:pt x="1755" y="1478"/>
                    </a:lnTo>
                    <a:lnTo>
                      <a:pt x="1742" y="1486"/>
                    </a:lnTo>
                    <a:lnTo>
                      <a:pt x="1742" y="1496"/>
                    </a:lnTo>
                    <a:lnTo>
                      <a:pt x="1722" y="1493"/>
                    </a:lnTo>
                    <a:lnTo>
                      <a:pt x="1725" y="1504"/>
                    </a:lnTo>
                    <a:lnTo>
                      <a:pt x="1711" y="1512"/>
                    </a:lnTo>
                    <a:lnTo>
                      <a:pt x="1669" y="1496"/>
                    </a:lnTo>
                    <a:lnTo>
                      <a:pt x="1669" y="1487"/>
                    </a:lnTo>
                    <a:lnTo>
                      <a:pt x="1699" y="1468"/>
                    </a:lnTo>
                    <a:lnTo>
                      <a:pt x="1693" y="1454"/>
                    </a:lnTo>
                    <a:lnTo>
                      <a:pt x="1703" y="1445"/>
                    </a:lnTo>
                    <a:lnTo>
                      <a:pt x="1695" y="1440"/>
                    </a:lnTo>
                    <a:lnTo>
                      <a:pt x="1715" y="1432"/>
                    </a:lnTo>
                    <a:lnTo>
                      <a:pt x="1714" y="1408"/>
                    </a:lnTo>
                    <a:lnTo>
                      <a:pt x="1679" y="1409"/>
                    </a:lnTo>
                    <a:lnTo>
                      <a:pt x="1666" y="1370"/>
                    </a:lnTo>
                    <a:lnTo>
                      <a:pt x="1682" y="1352"/>
                    </a:lnTo>
                    <a:lnTo>
                      <a:pt x="1682" y="1337"/>
                    </a:lnTo>
                    <a:lnTo>
                      <a:pt x="1689" y="1326"/>
                    </a:lnTo>
                    <a:lnTo>
                      <a:pt x="1701" y="1329"/>
                    </a:lnTo>
                    <a:lnTo>
                      <a:pt x="1703" y="1313"/>
                    </a:lnTo>
                    <a:lnTo>
                      <a:pt x="1709" y="1304"/>
                    </a:lnTo>
                    <a:lnTo>
                      <a:pt x="1716" y="1307"/>
                    </a:lnTo>
                    <a:lnTo>
                      <a:pt x="1719" y="1294"/>
                    </a:lnTo>
                    <a:lnTo>
                      <a:pt x="1734" y="1284"/>
                    </a:lnTo>
                    <a:lnTo>
                      <a:pt x="1752" y="1281"/>
                    </a:lnTo>
                    <a:lnTo>
                      <a:pt x="1739" y="1272"/>
                    </a:lnTo>
                    <a:lnTo>
                      <a:pt x="1737" y="1236"/>
                    </a:lnTo>
                    <a:lnTo>
                      <a:pt x="1724" y="1229"/>
                    </a:lnTo>
                    <a:lnTo>
                      <a:pt x="1734" y="1206"/>
                    </a:lnTo>
                    <a:lnTo>
                      <a:pt x="1721" y="1202"/>
                    </a:lnTo>
                    <a:lnTo>
                      <a:pt x="1711" y="1199"/>
                    </a:lnTo>
                    <a:lnTo>
                      <a:pt x="1719" y="1177"/>
                    </a:lnTo>
                    <a:lnTo>
                      <a:pt x="1716" y="1164"/>
                    </a:lnTo>
                    <a:lnTo>
                      <a:pt x="1724" y="1169"/>
                    </a:lnTo>
                    <a:lnTo>
                      <a:pt x="1732" y="1164"/>
                    </a:lnTo>
                    <a:lnTo>
                      <a:pt x="1739" y="1141"/>
                    </a:lnTo>
                    <a:lnTo>
                      <a:pt x="1716" y="1120"/>
                    </a:lnTo>
                    <a:lnTo>
                      <a:pt x="1714" y="1107"/>
                    </a:lnTo>
                    <a:lnTo>
                      <a:pt x="1725" y="1094"/>
                    </a:lnTo>
                    <a:lnTo>
                      <a:pt x="1711" y="1072"/>
                    </a:lnTo>
                    <a:lnTo>
                      <a:pt x="1721" y="1032"/>
                    </a:lnTo>
                    <a:lnTo>
                      <a:pt x="1699" y="1019"/>
                    </a:lnTo>
                    <a:lnTo>
                      <a:pt x="1698" y="984"/>
                    </a:lnTo>
                    <a:lnTo>
                      <a:pt x="1683" y="960"/>
                    </a:lnTo>
                    <a:lnTo>
                      <a:pt x="1675" y="970"/>
                    </a:lnTo>
                    <a:lnTo>
                      <a:pt x="1678" y="1010"/>
                    </a:lnTo>
                    <a:lnTo>
                      <a:pt x="1662" y="1022"/>
                    </a:lnTo>
                    <a:lnTo>
                      <a:pt x="1663" y="1036"/>
                    </a:lnTo>
                    <a:lnTo>
                      <a:pt x="1678" y="1033"/>
                    </a:lnTo>
                    <a:lnTo>
                      <a:pt x="1689" y="1048"/>
                    </a:lnTo>
                    <a:lnTo>
                      <a:pt x="1673" y="1073"/>
                    </a:lnTo>
                    <a:lnTo>
                      <a:pt x="1686" y="1082"/>
                    </a:lnTo>
                    <a:lnTo>
                      <a:pt x="1673" y="1098"/>
                    </a:lnTo>
                    <a:lnTo>
                      <a:pt x="1680" y="1114"/>
                    </a:lnTo>
                    <a:lnTo>
                      <a:pt x="1676" y="1121"/>
                    </a:lnTo>
                    <a:lnTo>
                      <a:pt x="1649" y="1120"/>
                    </a:lnTo>
                    <a:lnTo>
                      <a:pt x="1647" y="1130"/>
                    </a:lnTo>
                    <a:lnTo>
                      <a:pt x="1636" y="1133"/>
                    </a:lnTo>
                    <a:lnTo>
                      <a:pt x="1611" y="1130"/>
                    </a:lnTo>
                    <a:lnTo>
                      <a:pt x="1607" y="1101"/>
                    </a:lnTo>
                    <a:lnTo>
                      <a:pt x="1590" y="1097"/>
                    </a:lnTo>
                    <a:lnTo>
                      <a:pt x="1581" y="1109"/>
                    </a:lnTo>
                    <a:lnTo>
                      <a:pt x="1572" y="1105"/>
                    </a:lnTo>
                    <a:lnTo>
                      <a:pt x="1569" y="1092"/>
                    </a:lnTo>
                    <a:lnTo>
                      <a:pt x="1578" y="1097"/>
                    </a:lnTo>
                    <a:lnTo>
                      <a:pt x="1597" y="1073"/>
                    </a:lnTo>
                    <a:lnTo>
                      <a:pt x="1577" y="1065"/>
                    </a:lnTo>
                    <a:lnTo>
                      <a:pt x="1572" y="1049"/>
                    </a:lnTo>
                    <a:lnTo>
                      <a:pt x="1552" y="1029"/>
                    </a:lnTo>
                    <a:lnTo>
                      <a:pt x="1556" y="1007"/>
                    </a:lnTo>
                    <a:lnTo>
                      <a:pt x="1565" y="1006"/>
                    </a:lnTo>
                    <a:lnTo>
                      <a:pt x="1569" y="988"/>
                    </a:lnTo>
                    <a:lnTo>
                      <a:pt x="1582" y="983"/>
                    </a:lnTo>
                    <a:lnTo>
                      <a:pt x="1577" y="1007"/>
                    </a:lnTo>
                    <a:lnTo>
                      <a:pt x="1588" y="1009"/>
                    </a:lnTo>
                    <a:lnTo>
                      <a:pt x="1594" y="996"/>
                    </a:lnTo>
                    <a:lnTo>
                      <a:pt x="1608" y="1026"/>
                    </a:lnTo>
                    <a:lnTo>
                      <a:pt x="1641" y="1009"/>
                    </a:lnTo>
                    <a:lnTo>
                      <a:pt x="1649" y="993"/>
                    </a:lnTo>
                    <a:lnTo>
                      <a:pt x="1660" y="990"/>
                    </a:lnTo>
                    <a:lnTo>
                      <a:pt x="1659" y="971"/>
                    </a:lnTo>
                    <a:lnTo>
                      <a:pt x="1626" y="964"/>
                    </a:lnTo>
                    <a:lnTo>
                      <a:pt x="1714" y="908"/>
                    </a:lnTo>
                    <a:lnTo>
                      <a:pt x="1712" y="880"/>
                    </a:lnTo>
                    <a:lnTo>
                      <a:pt x="1696" y="860"/>
                    </a:lnTo>
                    <a:lnTo>
                      <a:pt x="1679" y="860"/>
                    </a:lnTo>
                    <a:lnTo>
                      <a:pt x="1649" y="875"/>
                    </a:lnTo>
                    <a:lnTo>
                      <a:pt x="1641" y="857"/>
                    </a:lnTo>
                    <a:lnTo>
                      <a:pt x="1649" y="849"/>
                    </a:lnTo>
                    <a:lnTo>
                      <a:pt x="1644" y="839"/>
                    </a:lnTo>
                    <a:lnTo>
                      <a:pt x="1616" y="831"/>
                    </a:lnTo>
                    <a:lnTo>
                      <a:pt x="1630" y="827"/>
                    </a:lnTo>
                    <a:lnTo>
                      <a:pt x="1637" y="814"/>
                    </a:lnTo>
                    <a:lnTo>
                      <a:pt x="1617" y="775"/>
                    </a:lnTo>
                    <a:lnTo>
                      <a:pt x="1592" y="774"/>
                    </a:lnTo>
                    <a:lnTo>
                      <a:pt x="1591" y="787"/>
                    </a:lnTo>
                    <a:lnTo>
                      <a:pt x="1565" y="769"/>
                    </a:lnTo>
                    <a:lnTo>
                      <a:pt x="1588" y="810"/>
                    </a:lnTo>
                    <a:lnTo>
                      <a:pt x="1562" y="830"/>
                    </a:lnTo>
                    <a:lnTo>
                      <a:pt x="1582" y="834"/>
                    </a:lnTo>
                    <a:lnTo>
                      <a:pt x="1585" y="846"/>
                    </a:lnTo>
                    <a:lnTo>
                      <a:pt x="1562" y="867"/>
                    </a:lnTo>
                    <a:lnTo>
                      <a:pt x="1549" y="836"/>
                    </a:lnTo>
                    <a:lnTo>
                      <a:pt x="1536" y="830"/>
                    </a:lnTo>
                    <a:lnTo>
                      <a:pt x="1522" y="846"/>
                    </a:lnTo>
                    <a:lnTo>
                      <a:pt x="1499" y="849"/>
                    </a:lnTo>
                    <a:lnTo>
                      <a:pt x="1500" y="828"/>
                    </a:lnTo>
                    <a:lnTo>
                      <a:pt x="1487" y="794"/>
                    </a:lnTo>
                    <a:lnTo>
                      <a:pt x="1469" y="782"/>
                    </a:lnTo>
                    <a:lnTo>
                      <a:pt x="1477" y="759"/>
                    </a:lnTo>
                    <a:lnTo>
                      <a:pt x="1506" y="756"/>
                    </a:lnTo>
                    <a:lnTo>
                      <a:pt x="1467" y="713"/>
                    </a:lnTo>
                    <a:lnTo>
                      <a:pt x="1482" y="679"/>
                    </a:lnTo>
                    <a:lnTo>
                      <a:pt x="1489" y="687"/>
                    </a:lnTo>
                    <a:lnTo>
                      <a:pt x="1494" y="684"/>
                    </a:lnTo>
                    <a:lnTo>
                      <a:pt x="1487" y="670"/>
                    </a:lnTo>
                    <a:lnTo>
                      <a:pt x="1490" y="660"/>
                    </a:lnTo>
                    <a:lnTo>
                      <a:pt x="1518" y="644"/>
                    </a:lnTo>
                    <a:lnTo>
                      <a:pt x="1529" y="679"/>
                    </a:lnTo>
                    <a:lnTo>
                      <a:pt x="1548" y="674"/>
                    </a:lnTo>
                    <a:lnTo>
                      <a:pt x="1542" y="666"/>
                    </a:lnTo>
                    <a:lnTo>
                      <a:pt x="1549" y="664"/>
                    </a:lnTo>
                    <a:lnTo>
                      <a:pt x="1574" y="671"/>
                    </a:lnTo>
                    <a:lnTo>
                      <a:pt x="1575" y="694"/>
                    </a:lnTo>
                    <a:lnTo>
                      <a:pt x="1598" y="693"/>
                    </a:lnTo>
                    <a:lnTo>
                      <a:pt x="1614" y="663"/>
                    </a:lnTo>
                    <a:lnTo>
                      <a:pt x="1603" y="656"/>
                    </a:lnTo>
                    <a:lnTo>
                      <a:pt x="1604" y="650"/>
                    </a:lnTo>
                    <a:lnTo>
                      <a:pt x="1611" y="643"/>
                    </a:lnTo>
                    <a:lnTo>
                      <a:pt x="1621" y="650"/>
                    </a:lnTo>
                    <a:lnTo>
                      <a:pt x="1641" y="627"/>
                    </a:lnTo>
                    <a:lnTo>
                      <a:pt x="1641" y="673"/>
                    </a:lnTo>
                    <a:lnTo>
                      <a:pt x="1627" y="702"/>
                    </a:lnTo>
                    <a:lnTo>
                      <a:pt x="1633" y="706"/>
                    </a:lnTo>
                    <a:lnTo>
                      <a:pt x="1630" y="715"/>
                    </a:lnTo>
                    <a:lnTo>
                      <a:pt x="1616" y="719"/>
                    </a:lnTo>
                    <a:lnTo>
                      <a:pt x="1613" y="735"/>
                    </a:lnTo>
                    <a:lnTo>
                      <a:pt x="1623" y="742"/>
                    </a:lnTo>
                    <a:lnTo>
                      <a:pt x="1623" y="756"/>
                    </a:lnTo>
                    <a:lnTo>
                      <a:pt x="1614" y="762"/>
                    </a:lnTo>
                    <a:lnTo>
                      <a:pt x="1636" y="767"/>
                    </a:lnTo>
                    <a:lnTo>
                      <a:pt x="1652" y="748"/>
                    </a:lnTo>
                    <a:lnTo>
                      <a:pt x="1650" y="778"/>
                    </a:lnTo>
                    <a:lnTo>
                      <a:pt x="1637" y="785"/>
                    </a:lnTo>
                    <a:lnTo>
                      <a:pt x="1639" y="797"/>
                    </a:lnTo>
                    <a:lnTo>
                      <a:pt x="1646" y="801"/>
                    </a:lnTo>
                    <a:lnTo>
                      <a:pt x="1650" y="792"/>
                    </a:lnTo>
                    <a:lnTo>
                      <a:pt x="1660" y="804"/>
                    </a:lnTo>
                    <a:lnTo>
                      <a:pt x="1675" y="794"/>
                    </a:lnTo>
                    <a:lnTo>
                      <a:pt x="1678" y="828"/>
                    </a:lnTo>
                    <a:lnTo>
                      <a:pt x="1686" y="827"/>
                    </a:lnTo>
                    <a:lnTo>
                      <a:pt x="1699" y="788"/>
                    </a:lnTo>
                    <a:lnTo>
                      <a:pt x="1718" y="779"/>
                    </a:lnTo>
                    <a:lnTo>
                      <a:pt x="1706" y="820"/>
                    </a:lnTo>
                    <a:lnTo>
                      <a:pt x="1715" y="823"/>
                    </a:lnTo>
                    <a:lnTo>
                      <a:pt x="1727" y="798"/>
                    </a:lnTo>
                    <a:lnTo>
                      <a:pt x="1745" y="826"/>
                    </a:lnTo>
                    <a:lnTo>
                      <a:pt x="1745" y="834"/>
                    </a:lnTo>
                    <a:lnTo>
                      <a:pt x="1716" y="867"/>
                    </a:lnTo>
                    <a:lnTo>
                      <a:pt x="1734" y="866"/>
                    </a:lnTo>
                    <a:lnTo>
                      <a:pt x="1737" y="901"/>
                    </a:lnTo>
                    <a:lnTo>
                      <a:pt x="1776" y="899"/>
                    </a:lnTo>
                    <a:lnTo>
                      <a:pt x="1765" y="880"/>
                    </a:lnTo>
                    <a:lnTo>
                      <a:pt x="1765" y="867"/>
                    </a:lnTo>
                    <a:lnTo>
                      <a:pt x="1774" y="856"/>
                    </a:lnTo>
                    <a:lnTo>
                      <a:pt x="1804" y="841"/>
                    </a:lnTo>
                    <a:lnTo>
                      <a:pt x="1830" y="800"/>
                    </a:lnTo>
                    <a:lnTo>
                      <a:pt x="1793" y="782"/>
                    </a:lnTo>
                    <a:lnTo>
                      <a:pt x="1830" y="771"/>
                    </a:lnTo>
                    <a:lnTo>
                      <a:pt x="1842" y="749"/>
                    </a:lnTo>
                    <a:lnTo>
                      <a:pt x="1812" y="738"/>
                    </a:lnTo>
                    <a:lnTo>
                      <a:pt x="1768" y="736"/>
                    </a:lnTo>
                    <a:lnTo>
                      <a:pt x="1739" y="680"/>
                    </a:lnTo>
                    <a:lnTo>
                      <a:pt x="1718" y="670"/>
                    </a:lnTo>
                    <a:lnTo>
                      <a:pt x="1703" y="645"/>
                    </a:lnTo>
                    <a:lnTo>
                      <a:pt x="1703" y="631"/>
                    </a:lnTo>
                    <a:lnTo>
                      <a:pt x="1688" y="630"/>
                    </a:lnTo>
                    <a:lnTo>
                      <a:pt x="1676" y="611"/>
                    </a:lnTo>
                    <a:lnTo>
                      <a:pt x="1665" y="609"/>
                    </a:lnTo>
                    <a:lnTo>
                      <a:pt x="1670" y="585"/>
                    </a:lnTo>
                    <a:lnTo>
                      <a:pt x="1652" y="576"/>
                    </a:lnTo>
                    <a:lnTo>
                      <a:pt x="1680" y="566"/>
                    </a:lnTo>
                    <a:lnTo>
                      <a:pt x="1678" y="546"/>
                    </a:lnTo>
                    <a:lnTo>
                      <a:pt x="1688" y="542"/>
                    </a:lnTo>
                    <a:lnTo>
                      <a:pt x="1693" y="520"/>
                    </a:lnTo>
                    <a:lnTo>
                      <a:pt x="1662" y="537"/>
                    </a:lnTo>
                    <a:lnTo>
                      <a:pt x="1660" y="529"/>
                    </a:lnTo>
                    <a:lnTo>
                      <a:pt x="1643" y="526"/>
                    </a:lnTo>
                    <a:lnTo>
                      <a:pt x="1620" y="536"/>
                    </a:lnTo>
                    <a:lnTo>
                      <a:pt x="1613" y="526"/>
                    </a:lnTo>
                    <a:lnTo>
                      <a:pt x="1591" y="522"/>
                    </a:lnTo>
                    <a:lnTo>
                      <a:pt x="1594" y="509"/>
                    </a:lnTo>
                    <a:lnTo>
                      <a:pt x="1587" y="491"/>
                    </a:lnTo>
                    <a:lnTo>
                      <a:pt x="1575" y="481"/>
                    </a:lnTo>
                    <a:lnTo>
                      <a:pt x="1561" y="480"/>
                    </a:lnTo>
                    <a:lnTo>
                      <a:pt x="1561" y="471"/>
                    </a:lnTo>
                    <a:lnTo>
                      <a:pt x="1581" y="434"/>
                    </a:lnTo>
                    <a:lnTo>
                      <a:pt x="1592" y="461"/>
                    </a:lnTo>
                    <a:lnTo>
                      <a:pt x="1605" y="471"/>
                    </a:lnTo>
                    <a:lnTo>
                      <a:pt x="1605" y="484"/>
                    </a:lnTo>
                    <a:lnTo>
                      <a:pt x="1617" y="464"/>
                    </a:lnTo>
                    <a:lnTo>
                      <a:pt x="1630" y="460"/>
                    </a:lnTo>
                    <a:lnTo>
                      <a:pt x="1620" y="442"/>
                    </a:lnTo>
                    <a:lnTo>
                      <a:pt x="1649" y="403"/>
                    </a:lnTo>
                    <a:lnTo>
                      <a:pt x="1644" y="390"/>
                    </a:lnTo>
                    <a:lnTo>
                      <a:pt x="1621" y="399"/>
                    </a:lnTo>
                    <a:lnTo>
                      <a:pt x="1613" y="390"/>
                    </a:lnTo>
                    <a:lnTo>
                      <a:pt x="1626" y="367"/>
                    </a:lnTo>
                    <a:lnTo>
                      <a:pt x="1682" y="367"/>
                    </a:lnTo>
                    <a:lnTo>
                      <a:pt x="1693" y="326"/>
                    </a:lnTo>
                    <a:lnTo>
                      <a:pt x="1695" y="272"/>
                    </a:lnTo>
                    <a:lnTo>
                      <a:pt x="1727" y="193"/>
                    </a:lnTo>
                    <a:lnTo>
                      <a:pt x="1754" y="203"/>
                    </a:lnTo>
                    <a:lnTo>
                      <a:pt x="1765" y="199"/>
                    </a:lnTo>
                    <a:lnTo>
                      <a:pt x="1783" y="217"/>
                    </a:lnTo>
                    <a:lnTo>
                      <a:pt x="1812" y="220"/>
                    </a:lnTo>
                    <a:lnTo>
                      <a:pt x="1807" y="209"/>
                    </a:lnTo>
                    <a:lnTo>
                      <a:pt x="1788" y="212"/>
                    </a:lnTo>
                    <a:lnTo>
                      <a:pt x="1783" y="199"/>
                    </a:lnTo>
                    <a:lnTo>
                      <a:pt x="1750" y="179"/>
                    </a:lnTo>
                    <a:lnTo>
                      <a:pt x="1735" y="135"/>
                    </a:lnTo>
                    <a:lnTo>
                      <a:pt x="1750" y="102"/>
                    </a:lnTo>
                    <a:lnTo>
                      <a:pt x="1744" y="92"/>
                    </a:lnTo>
                    <a:lnTo>
                      <a:pt x="1770" y="68"/>
                    </a:lnTo>
                    <a:lnTo>
                      <a:pt x="1810" y="70"/>
                    </a:lnTo>
                    <a:lnTo>
                      <a:pt x="1816" y="59"/>
                    </a:lnTo>
                    <a:lnTo>
                      <a:pt x="1850" y="63"/>
                    </a:lnTo>
                    <a:lnTo>
                      <a:pt x="1850" y="63"/>
                    </a:lnTo>
                    <a:lnTo>
                      <a:pt x="1885" y="73"/>
                    </a:lnTo>
                    <a:lnTo>
                      <a:pt x="1885" y="73"/>
                    </a:lnTo>
                    <a:lnTo>
                      <a:pt x="1918" y="102"/>
                    </a:lnTo>
                    <a:lnTo>
                      <a:pt x="1933" y="150"/>
                    </a:lnTo>
                    <a:lnTo>
                      <a:pt x="1935" y="203"/>
                    </a:lnTo>
                    <a:lnTo>
                      <a:pt x="1969" y="242"/>
                    </a:lnTo>
                    <a:lnTo>
                      <a:pt x="1992" y="315"/>
                    </a:lnTo>
                    <a:lnTo>
                      <a:pt x="2022" y="315"/>
                    </a:lnTo>
                    <a:lnTo>
                      <a:pt x="2029" y="346"/>
                    </a:lnTo>
                    <a:lnTo>
                      <a:pt x="2029" y="346"/>
                    </a:lnTo>
                    <a:lnTo>
                      <a:pt x="2107" y="343"/>
                    </a:lnTo>
                    <a:lnTo>
                      <a:pt x="2134" y="314"/>
                    </a:lnTo>
                    <a:lnTo>
                      <a:pt x="2152" y="308"/>
                    </a:lnTo>
                    <a:lnTo>
                      <a:pt x="2172" y="313"/>
                    </a:lnTo>
                    <a:lnTo>
                      <a:pt x="2172" y="313"/>
                    </a:lnTo>
                    <a:lnTo>
                      <a:pt x="2189" y="320"/>
                    </a:lnTo>
                    <a:lnTo>
                      <a:pt x="2227" y="307"/>
                    </a:lnTo>
                    <a:lnTo>
                      <a:pt x="2227" y="307"/>
                    </a:lnTo>
                    <a:lnTo>
                      <a:pt x="2254" y="281"/>
                    </a:lnTo>
                    <a:lnTo>
                      <a:pt x="2310" y="264"/>
                    </a:lnTo>
                    <a:lnTo>
                      <a:pt x="2310" y="264"/>
                    </a:lnTo>
                    <a:lnTo>
                      <a:pt x="2353" y="240"/>
                    </a:lnTo>
                    <a:lnTo>
                      <a:pt x="2368" y="204"/>
                    </a:lnTo>
                    <a:lnTo>
                      <a:pt x="2365" y="187"/>
                    </a:lnTo>
                    <a:lnTo>
                      <a:pt x="2365" y="187"/>
                    </a:lnTo>
                    <a:lnTo>
                      <a:pt x="2361" y="174"/>
                    </a:lnTo>
                    <a:lnTo>
                      <a:pt x="2361" y="174"/>
                    </a:lnTo>
                    <a:lnTo>
                      <a:pt x="2363" y="161"/>
                    </a:lnTo>
                    <a:lnTo>
                      <a:pt x="2389" y="144"/>
                    </a:lnTo>
                    <a:lnTo>
                      <a:pt x="2389" y="144"/>
                    </a:lnTo>
                    <a:lnTo>
                      <a:pt x="2400" y="132"/>
                    </a:lnTo>
                    <a:lnTo>
                      <a:pt x="2397" y="76"/>
                    </a:lnTo>
                    <a:lnTo>
                      <a:pt x="2397" y="76"/>
                    </a:lnTo>
                    <a:lnTo>
                      <a:pt x="2401" y="55"/>
                    </a:lnTo>
                    <a:lnTo>
                      <a:pt x="2411" y="40"/>
                    </a:lnTo>
                    <a:lnTo>
                      <a:pt x="2453" y="23"/>
                    </a:lnTo>
                    <a:lnTo>
                      <a:pt x="2453" y="23"/>
                    </a:lnTo>
                    <a:lnTo>
                      <a:pt x="2480" y="29"/>
                    </a:lnTo>
                    <a:lnTo>
                      <a:pt x="2480" y="29"/>
                    </a:lnTo>
                    <a:lnTo>
                      <a:pt x="2499" y="33"/>
                    </a:lnTo>
                    <a:lnTo>
                      <a:pt x="2528" y="0"/>
                    </a:lnTo>
                    <a:lnTo>
                      <a:pt x="2583" y="10"/>
                    </a:lnTo>
                    <a:lnTo>
                      <a:pt x="2636" y="44"/>
                    </a:lnTo>
                    <a:lnTo>
                      <a:pt x="2655" y="65"/>
                    </a:lnTo>
                    <a:lnTo>
                      <a:pt x="2701" y="150"/>
                    </a:lnTo>
                    <a:lnTo>
                      <a:pt x="2701" y="150"/>
                    </a:lnTo>
                    <a:lnTo>
                      <a:pt x="2719" y="167"/>
                    </a:lnTo>
                    <a:lnTo>
                      <a:pt x="2719" y="167"/>
                    </a:lnTo>
                    <a:lnTo>
                      <a:pt x="2754" y="177"/>
                    </a:lnTo>
                    <a:lnTo>
                      <a:pt x="2773" y="164"/>
                    </a:lnTo>
                    <a:lnTo>
                      <a:pt x="2773" y="164"/>
                    </a:lnTo>
                    <a:lnTo>
                      <a:pt x="2776" y="145"/>
                    </a:lnTo>
                    <a:lnTo>
                      <a:pt x="2776" y="145"/>
                    </a:lnTo>
                    <a:lnTo>
                      <a:pt x="2786" y="108"/>
                    </a:lnTo>
                    <a:lnTo>
                      <a:pt x="2803" y="96"/>
                    </a:lnTo>
                    <a:lnTo>
                      <a:pt x="2820" y="65"/>
                    </a:lnTo>
                    <a:lnTo>
                      <a:pt x="2833" y="59"/>
                    </a:lnTo>
                    <a:lnTo>
                      <a:pt x="2866" y="66"/>
                    </a:lnTo>
                    <a:lnTo>
                      <a:pt x="2891" y="85"/>
                    </a:lnTo>
                    <a:lnTo>
                      <a:pt x="2901" y="119"/>
                    </a:lnTo>
                    <a:lnTo>
                      <a:pt x="2898" y="164"/>
                    </a:lnTo>
                    <a:lnTo>
                      <a:pt x="2898" y="164"/>
                    </a:lnTo>
                    <a:lnTo>
                      <a:pt x="2878" y="189"/>
                    </a:lnTo>
                    <a:lnTo>
                      <a:pt x="2879" y="206"/>
                    </a:lnTo>
                    <a:lnTo>
                      <a:pt x="2888" y="219"/>
                    </a:lnTo>
                    <a:lnTo>
                      <a:pt x="2917" y="219"/>
                    </a:lnTo>
                    <a:lnTo>
                      <a:pt x="2917" y="219"/>
                    </a:lnTo>
                    <a:lnTo>
                      <a:pt x="2936" y="271"/>
                    </a:lnTo>
                    <a:lnTo>
                      <a:pt x="2927" y="336"/>
                    </a:lnTo>
                    <a:lnTo>
                      <a:pt x="2975" y="370"/>
                    </a:lnTo>
                    <a:lnTo>
                      <a:pt x="2975" y="370"/>
                    </a:lnTo>
                    <a:lnTo>
                      <a:pt x="3012" y="380"/>
                    </a:lnTo>
                    <a:lnTo>
                      <a:pt x="3012" y="380"/>
                    </a:lnTo>
                    <a:lnTo>
                      <a:pt x="3041" y="377"/>
                    </a:lnTo>
                    <a:lnTo>
                      <a:pt x="3067" y="362"/>
                    </a:lnTo>
                    <a:lnTo>
                      <a:pt x="3067" y="362"/>
                    </a:lnTo>
                    <a:lnTo>
                      <a:pt x="3084" y="344"/>
                    </a:lnTo>
                    <a:lnTo>
                      <a:pt x="3084" y="344"/>
                    </a:lnTo>
                    <a:lnTo>
                      <a:pt x="3107" y="330"/>
                    </a:lnTo>
                    <a:lnTo>
                      <a:pt x="3165" y="354"/>
                    </a:lnTo>
                    <a:lnTo>
                      <a:pt x="3165" y="354"/>
                    </a:lnTo>
                    <a:lnTo>
                      <a:pt x="3199" y="334"/>
                    </a:lnTo>
                    <a:lnTo>
                      <a:pt x="3225" y="359"/>
                    </a:lnTo>
                    <a:lnTo>
                      <a:pt x="3225" y="359"/>
                    </a:lnTo>
                    <a:lnTo>
                      <a:pt x="3245" y="370"/>
                    </a:lnTo>
                    <a:lnTo>
                      <a:pt x="3356" y="370"/>
                    </a:lnTo>
                    <a:lnTo>
                      <a:pt x="3356" y="370"/>
                    </a:lnTo>
                    <a:lnTo>
                      <a:pt x="3400" y="357"/>
                    </a:lnTo>
                    <a:lnTo>
                      <a:pt x="3457" y="364"/>
                    </a:lnTo>
                    <a:lnTo>
                      <a:pt x="3457" y="364"/>
                    </a:lnTo>
                    <a:lnTo>
                      <a:pt x="3478" y="363"/>
                    </a:lnTo>
                    <a:lnTo>
                      <a:pt x="3488" y="356"/>
                    </a:lnTo>
                    <a:lnTo>
                      <a:pt x="3541" y="288"/>
                    </a:lnTo>
                    <a:lnTo>
                      <a:pt x="3573" y="269"/>
                    </a:lnTo>
                    <a:lnTo>
                      <a:pt x="3573" y="269"/>
                    </a:lnTo>
                    <a:lnTo>
                      <a:pt x="3609" y="268"/>
                    </a:lnTo>
                    <a:lnTo>
                      <a:pt x="3609" y="268"/>
                    </a:lnTo>
                    <a:lnTo>
                      <a:pt x="3672" y="288"/>
                    </a:lnTo>
                    <a:lnTo>
                      <a:pt x="3691" y="305"/>
                    </a:lnTo>
                    <a:lnTo>
                      <a:pt x="3691" y="305"/>
                    </a:lnTo>
                    <a:lnTo>
                      <a:pt x="3750" y="338"/>
                    </a:lnTo>
                    <a:lnTo>
                      <a:pt x="3806" y="386"/>
                    </a:lnTo>
                    <a:lnTo>
                      <a:pt x="3806" y="386"/>
                    </a:lnTo>
                    <a:lnTo>
                      <a:pt x="3792" y="399"/>
                    </a:lnTo>
                    <a:lnTo>
                      <a:pt x="3792" y="426"/>
                    </a:lnTo>
                    <a:lnTo>
                      <a:pt x="3839" y="480"/>
                    </a:lnTo>
                    <a:lnTo>
                      <a:pt x="3857" y="647"/>
                    </a:lnTo>
                    <a:lnTo>
                      <a:pt x="3880" y="677"/>
                    </a:lnTo>
                    <a:lnTo>
                      <a:pt x="3920" y="697"/>
                    </a:lnTo>
                    <a:lnTo>
                      <a:pt x="3975" y="762"/>
                    </a:lnTo>
                    <a:lnTo>
                      <a:pt x="3978" y="816"/>
                    </a:lnTo>
                    <a:lnTo>
                      <a:pt x="3978" y="816"/>
                    </a:lnTo>
                    <a:lnTo>
                      <a:pt x="3998" y="834"/>
                    </a:lnTo>
                    <a:lnTo>
                      <a:pt x="3998" y="834"/>
                    </a:lnTo>
                    <a:lnTo>
                      <a:pt x="4011" y="856"/>
                    </a:lnTo>
                    <a:lnTo>
                      <a:pt x="4040" y="869"/>
                    </a:lnTo>
                    <a:lnTo>
                      <a:pt x="4061" y="902"/>
                    </a:lnTo>
                    <a:lnTo>
                      <a:pt x="4061" y="902"/>
                    </a:lnTo>
                    <a:lnTo>
                      <a:pt x="4093" y="926"/>
                    </a:lnTo>
                    <a:lnTo>
                      <a:pt x="4093" y="926"/>
                    </a:lnTo>
                    <a:lnTo>
                      <a:pt x="4122" y="1000"/>
                    </a:lnTo>
                    <a:lnTo>
                      <a:pt x="4120" y="1053"/>
                    </a:lnTo>
                    <a:lnTo>
                      <a:pt x="4133" y="1059"/>
                    </a:lnTo>
                    <a:lnTo>
                      <a:pt x="4133" y="1075"/>
                    </a:lnTo>
                    <a:lnTo>
                      <a:pt x="4100" y="1079"/>
                    </a:lnTo>
                    <a:lnTo>
                      <a:pt x="4083" y="1073"/>
                    </a:lnTo>
                    <a:lnTo>
                      <a:pt x="4058" y="1020"/>
                    </a:lnTo>
                    <a:lnTo>
                      <a:pt x="4048" y="1019"/>
                    </a:lnTo>
                    <a:lnTo>
                      <a:pt x="4037" y="1040"/>
                    </a:lnTo>
                    <a:lnTo>
                      <a:pt x="4005" y="1049"/>
                    </a:lnTo>
                    <a:lnTo>
                      <a:pt x="4004" y="997"/>
                    </a:lnTo>
                    <a:lnTo>
                      <a:pt x="3979" y="961"/>
                    </a:lnTo>
                    <a:lnTo>
                      <a:pt x="3980" y="990"/>
                    </a:lnTo>
                    <a:lnTo>
                      <a:pt x="3992" y="1000"/>
                    </a:lnTo>
                    <a:lnTo>
                      <a:pt x="3999" y="1055"/>
                    </a:lnTo>
                    <a:lnTo>
                      <a:pt x="3972" y="1075"/>
                    </a:lnTo>
                    <a:lnTo>
                      <a:pt x="3967" y="1092"/>
                    </a:lnTo>
                    <a:lnTo>
                      <a:pt x="3956" y="1089"/>
                    </a:lnTo>
                    <a:lnTo>
                      <a:pt x="3943" y="1105"/>
                    </a:lnTo>
                    <a:lnTo>
                      <a:pt x="3930" y="1105"/>
                    </a:lnTo>
                    <a:lnTo>
                      <a:pt x="3927" y="1114"/>
                    </a:lnTo>
                    <a:lnTo>
                      <a:pt x="3936" y="1131"/>
                    </a:lnTo>
                    <a:lnTo>
                      <a:pt x="3906" y="1151"/>
                    </a:lnTo>
                    <a:lnTo>
                      <a:pt x="3878" y="1160"/>
                    </a:lnTo>
                    <a:lnTo>
                      <a:pt x="3882" y="1169"/>
                    </a:lnTo>
                    <a:lnTo>
                      <a:pt x="3861" y="1184"/>
                    </a:lnTo>
                    <a:lnTo>
                      <a:pt x="3844" y="1163"/>
                    </a:lnTo>
                    <a:lnTo>
                      <a:pt x="3852" y="1151"/>
                    </a:lnTo>
                    <a:lnTo>
                      <a:pt x="3815" y="1156"/>
                    </a:lnTo>
                    <a:lnTo>
                      <a:pt x="3806" y="1133"/>
                    </a:lnTo>
                    <a:lnTo>
                      <a:pt x="3787" y="1115"/>
                    </a:lnTo>
                    <a:lnTo>
                      <a:pt x="3790" y="1071"/>
                    </a:lnTo>
                    <a:lnTo>
                      <a:pt x="3777" y="1059"/>
                    </a:lnTo>
                    <a:lnTo>
                      <a:pt x="3783" y="1081"/>
                    </a:lnTo>
                    <a:lnTo>
                      <a:pt x="3774" y="1112"/>
                    </a:lnTo>
                    <a:lnTo>
                      <a:pt x="3754" y="1117"/>
                    </a:lnTo>
                    <a:lnTo>
                      <a:pt x="3748" y="1111"/>
                    </a:lnTo>
                    <a:lnTo>
                      <a:pt x="3740" y="1122"/>
                    </a:lnTo>
                    <a:lnTo>
                      <a:pt x="3760" y="1128"/>
                    </a:lnTo>
                    <a:lnTo>
                      <a:pt x="3784" y="1157"/>
                    </a:lnTo>
                    <a:lnTo>
                      <a:pt x="3774" y="1171"/>
                    </a:lnTo>
                    <a:lnTo>
                      <a:pt x="3786" y="1189"/>
                    </a:lnTo>
                    <a:lnTo>
                      <a:pt x="3777" y="1193"/>
                    </a:lnTo>
                    <a:lnTo>
                      <a:pt x="3767" y="1174"/>
                    </a:lnTo>
                    <a:lnTo>
                      <a:pt x="3754" y="1187"/>
                    </a:lnTo>
                    <a:lnTo>
                      <a:pt x="3744" y="1177"/>
                    </a:lnTo>
                    <a:lnTo>
                      <a:pt x="3734" y="1189"/>
                    </a:lnTo>
                    <a:lnTo>
                      <a:pt x="3753" y="1192"/>
                    </a:lnTo>
                    <a:lnTo>
                      <a:pt x="3760" y="1199"/>
                    </a:lnTo>
                    <a:lnTo>
                      <a:pt x="3761" y="1223"/>
                    </a:lnTo>
                    <a:lnTo>
                      <a:pt x="3786" y="1248"/>
                    </a:lnTo>
                    <a:lnTo>
                      <a:pt x="3782" y="1255"/>
                    </a:lnTo>
                    <a:lnTo>
                      <a:pt x="3787" y="1267"/>
                    </a:lnTo>
                    <a:lnTo>
                      <a:pt x="3795" y="1269"/>
                    </a:lnTo>
                    <a:lnTo>
                      <a:pt x="3802" y="1262"/>
                    </a:lnTo>
                    <a:lnTo>
                      <a:pt x="3815" y="1281"/>
                    </a:lnTo>
                    <a:lnTo>
                      <a:pt x="3839" y="1278"/>
                    </a:lnTo>
                    <a:lnTo>
                      <a:pt x="3838" y="1293"/>
                    </a:lnTo>
                    <a:lnTo>
                      <a:pt x="3823" y="1293"/>
                    </a:lnTo>
                    <a:lnTo>
                      <a:pt x="3823" y="1301"/>
                    </a:lnTo>
                    <a:lnTo>
                      <a:pt x="3828" y="1314"/>
                    </a:lnTo>
                    <a:lnTo>
                      <a:pt x="3844" y="1327"/>
                    </a:lnTo>
                    <a:lnTo>
                      <a:pt x="3845" y="1307"/>
                    </a:lnTo>
                    <a:lnTo>
                      <a:pt x="3859" y="1307"/>
                    </a:lnTo>
                    <a:lnTo>
                      <a:pt x="3885" y="1321"/>
                    </a:lnTo>
                    <a:lnTo>
                      <a:pt x="3908" y="1298"/>
                    </a:lnTo>
                    <a:lnTo>
                      <a:pt x="3931" y="1290"/>
                    </a:lnTo>
                    <a:lnTo>
                      <a:pt x="3949" y="1262"/>
                    </a:lnTo>
                    <a:lnTo>
                      <a:pt x="3939" y="1254"/>
                    </a:lnTo>
                    <a:lnTo>
                      <a:pt x="3940" y="1241"/>
                    </a:lnTo>
                    <a:lnTo>
                      <a:pt x="3950" y="1256"/>
                    </a:lnTo>
                    <a:lnTo>
                      <a:pt x="3952" y="1251"/>
                    </a:lnTo>
                    <a:lnTo>
                      <a:pt x="3979" y="1252"/>
                    </a:lnTo>
                    <a:lnTo>
                      <a:pt x="4008" y="1239"/>
                    </a:lnTo>
                    <a:lnTo>
                      <a:pt x="3991" y="1255"/>
                    </a:lnTo>
                    <a:lnTo>
                      <a:pt x="4022" y="1268"/>
                    </a:lnTo>
                    <a:lnTo>
                      <a:pt x="4019" y="1254"/>
                    </a:lnTo>
                    <a:lnTo>
                      <a:pt x="4061" y="1239"/>
                    </a:lnTo>
                    <a:lnTo>
                      <a:pt x="4086" y="1264"/>
                    </a:lnTo>
                    <a:lnTo>
                      <a:pt x="4070" y="1267"/>
                    </a:lnTo>
                    <a:lnTo>
                      <a:pt x="4076" y="1282"/>
                    </a:lnTo>
                    <a:lnTo>
                      <a:pt x="4063" y="1324"/>
                    </a:lnTo>
                    <a:lnTo>
                      <a:pt x="4076" y="1327"/>
                    </a:lnTo>
                    <a:lnTo>
                      <a:pt x="4063" y="1334"/>
                    </a:lnTo>
                    <a:lnTo>
                      <a:pt x="4065" y="1373"/>
                    </a:lnTo>
                    <a:lnTo>
                      <a:pt x="4050" y="1372"/>
                    </a:lnTo>
                    <a:lnTo>
                      <a:pt x="4044" y="1399"/>
                    </a:lnTo>
                    <a:lnTo>
                      <a:pt x="4025" y="1419"/>
                    </a:lnTo>
                    <a:lnTo>
                      <a:pt x="4038" y="1444"/>
                    </a:lnTo>
                    <a:lnTo>
                      <a:pt x="4032" y="1465"/>
                    </a:lnTo>
                    <a:lnTo>
                      <a:pt x="4042" y="1473"/>
                    </a:lnTo>
                    <a:lnTo>
                      <a:pt x="4032" y="1480"/>
                    </a:lnTo>
                    <a:lnTo>
                      <a:pt x="4045" y="1490"/>
                    </a:lnTo>
                    <a:lnTo>
                      <a:pt x="4042" y="1500"/>
                    </a:lnTo>
                    <a:lnTo>
                      <a:pt x="4035" y="1506"/>
                    </a:lnTo>
                    <a:lnTo>
                      <a:pt x="4006" y="1500"/>
                    </a:lnTo>
                    <a:lnTo>
                      <a:pt x="4002" y="1520"/>
                    </a:lnTo>
                    <a:lnTo>
                      <a:pt x="3956" y="1538"/>
                    </a:lnTo>
                    <a:lnTo>
                      <a:pt x="3944" y="1538"/>
                    </a:lnTo>
                    <a:lnTo>
                      <a:pt x="3943" y="1523"/>
                    </a:lnTo>
                    <a:close/>
                    <a:moveTo>
                      <a:pt x="2786" y="586"/>
                    </a:moveTo>
                    <a:lnTo>
                      <a:pt x="2738" y="581"/>
                    </a:lnTo>
                    <a:lnTo>
                      <a:pt x="2719" y="500"/>
                    </a:lnTo>
                    <a:lnTo>
                      <a:pt x="2685" y="457"/>
                    </a:lnTo>
                    <a:lnTo>
                      <a:pt x="2652" y="441"/>
                    </a:lnTo>
                    <a:lnTo>
                      <a:pt x="2608" y="439"/>
                    </a:lnTo>
                    <a:lnTo>
                      <a:pt x="2564" y="457"/>
                    </a:lnTo>
                    <a:lnTo>
                      <a:pt x="2528" y="475"/>
                    </a:lnTo>
                    <a:lnTo>
                      <a:pt x="2492" y="514"/>
                    </a:lnTo>
                    <a:lnTo>
                      <a:pt x="2466" y="516"/>
                    </a:lnTo>
                    <a:lnTo>
                      <a:pt x="2428" y="503"/>
                    </a:lnTo>
                    <a:lnTo>
                      <a:pt x="2401" y="478"/>
                    </a:lnTo>
                    <a:lnTo>
                      <a:pt x="2389" y="438"/>
                    </a:lnTo>
                    <a:lnTo>
                      <a:pt x="2351" y="436"/>
                    </a:lnTo>
                    <a:lnTo>
                      <a:pt x="2313" y="533"/>
                    </a:lnTo>
                    <a:lnTo>
                      <a:pt x="2271" y="530"/>
                    </a:lnTo>
                    <a:lnTo>
                      <a:pt x="2240" y="569"/>
                    </a:lnTo>
                    <a:lnTo>
                      <a:pt x="2219" y="654"/>
                    </a:lnTo>
                    <a:lnTo>
                      <a:pt x="2227" y="729"/>
                    </a:lnTo>
                    <a:lnTo>
                      <a:pt x="2358" y="748"/>
                    </a:lnTo>
                    <a:lnTo>
                      <a:pt x="2391" y="788"/>
                    </a:lnTo>
                    <a:lnTo>
                      <a:pt x="2425" y="857"/>
                    </a:lnTo>
                    <a:lnTo>
                      <a:pt x="2492" y="857"/>
                    </a:lnTo>
                    <a:lnTo>
                      <a:pt x="2554" y="821"/>
                    </a:lnTo>
                    <a:lnTo>
                      <a:pt x="2623" y="821"/>
                    </a:lnTo>
                    <a:lnTo>
                      <a:pt x="2649" y="803"/>
                    </a:lnTo>
                    <a:lnTo>
                      <a:pt x="2706" y="813"/>
                    </a:lnTo>
                    <a:lnTo>
                      <a:pt x="2767" y="771"/>
                    </a:lnTo>
                    <a:lnTo>
                      <a:pt x="2792" y="738"/>
                    </a:lnTo>
                    <a:lnTo>
                      <a:pt x="2806" y="709"/>
                    </a:lnTo>
                    <a:lnTo>
                      <a:pt x="2807" y="661"/>
                    </a:lnTo>
                    <a:lnTo>
                      <a:pt x="2823" y="628"/>
                    </a:lnTo>
                    <a:lnTo>
                      <a:pt x="2823" y="604"/>
                    </a:lnTo>
                    <a:lnTo>
                      <a:pt x="2786" y="586"/>
                    </a:lnTo>
                    <a:close/>
                    <a:moveTo>
                      <a:pt x="3665" y="2089"/>
                    </a:moveTo>
                    <a:lnTo>
                      <a:pt x="3636" y="2078"/>
                    </a:lnTo>
                    <a:lnTo>
                      <a:pt x="3637" y="2071"/>
                    </a:lnTo>
                    <a:lnTo>
                      <a:pt x="3612" y="2038"/>
                    </a:lnTo>
                    <a:lnTo>
                      <a:pt x="3610" y="2058"/>
                    </a:lnTo>
                    <a:lnTo>
                      <a:pt x="3603" y="2062"/>
                    </a:lnTo>
                    <a:lnTo>
                      <a:pt x="3599" y="2051"/>
                    </a:lnTo>
                    <a:lnTo>
                      <a:pt x="3590" y="2069"/>
                    </a:lnTo>
                    <a:lnTo>
                      <a:pt x="3573" y="2068"/>
                    </a:lnTo>
                    <a:lnTo>
                      <a:pt x="3586" y="2053"/>
                    </a:lnTo>
                    <a:lnTo>
                      <a:pt x="3555" y="2056"/>
                    </a:lnTo>
                    <a:lnTo>
                      <a:pt x="3545" y="2042"/>
                    </a:lnTo>
                    <a:lnTo>
                      <a:pt x="3529" y="2032"/>
                    </a:lnTo>
                    <a:lnTo>
                      <a:pt x="3524" y="2035"/>
                    </a:lnTo>
                    <a:lnTo>
                      <a:pt x="3524" y="2071"/>
                    </a:lnTo>
                    <a:lnTo>
                      <a:pt x="3531" y="2081"/>
                    </a:lnTo>
                    <a:lnTo>
                      <a:pt x="3516" y="2089"/>
                    </a:lnTo>
                    <a:lnTo>
                      <a:pt x="3519" y="2095"/>
                    </a:lnTo>
                    <a:lnTo>
                      <a:pt x="3538" y="2081"/>
                    </a:lnTo>
                    <a:lnTo>
                      <a:pt x="3548" y="2087"/>
                    </a:lnTo>
                    <a:lnTo>
                      <a:pt x="3555" y="2081"/>
                    </a:lnTo>
                    <a:lnTo>
                      <a:pt x="3574" y="2092"/>
                    </a:lnTo>
                    <a:lnTo>
                      <a:pt x="3570" y="2102"/>
                    </a:lnTo>
                    <a:lnTo>
                      <a:pt x="3544" y="2092"/>
                    </a:lnTo>
                    <a:lnTo>
                      <a:pt x="3537" y="2100"/>
                    </a:lnTo>
                    <a:lnTo>
                      <a:pt x="3558" y="2123"/>
                    </a:lnTo>
                    <a:lnTo>
                      <a:pt x="3574" y="2113"/>
                    </a:lnTo>
                    <a:lnTo>
                      <a:pt x="3578" y="2123"/>
                    </a:lnTo>
                    <a:lnTo>
                      <a:pt x="3588" y="2123"/>
                    </a:lnTo>
                    <a:lnTo>
                      <a:pt x="3593" y="2137"/>
                    </a:lnTo>
                    <a:lnTo>
                      <a:pt x="3578" y="2153"/>
                    </a:lnTo>
                    <a:lnTo>
                      <a:pt x="3580" y="2162"/>
                    </a:lnTo>
                    <a:lnTo>
                      <a:pt x="3587" y="2166"/>
                    </a:lnTo>
                    <a:lnTo>
                      <a:pt x="3630" y="2144"/>
                    </a:lnTo>
                    <a:lnTo>
                      <a:pt x="3636" y="2136"/>
                    </a:lnTo>
                    <a:lnTo>
                      <a:pt x="3655" y="2144"/>
                    </a:lnTo>
                    <a:lnTo>
                      <a:pt x="3668" y="2127"/>
                    </a:lnTo>
                    <a:lnTo>
                      <a:pt x="3663" y="2114"/>
                    </a:lnTo>
                    <a:lnTo>
                      <a:pt x="3665" y="2089"/>
                    </a:lnTo>
                    <a:close/>
                    <a:moveTo>
                      <a:pt x="4110" y="1990"/>
                    </a:moveTo>
                    <a:lnTo>
                      <a:pt x="4100" y="1990"/>
                    </a:lnTo>
                    <a:lnTo>
                      <a:pt x="4102" y="1979"/>
                    </a:lnTo>
                    <a:lnTo>
                      <a:pt x="4057" y="1963"/>
                    </a:lnTo>
                    <a:lnTo>
                      <a:pt x="4081" y="1961"/>
                    </a:lnTo>
                    <a:lnTo>
                      <a:pt x="4081" y="1954"/>
                    </a:lnTo>
                    <a:lnTo>
                      <a:pt x="4078" y="1942"/>
                    </a:lnTo>
                    <a:lnTo>
                      <a:pt x="4048" y="1914"/>
                    </a:lnTo>
                    <a:lnTo>
                      <a:pt x="4051" y="1902"/>
                    </a:lnTo>
                    <a:lnTo>
                      <a:pt x="4038" y="1873"/>
                    </a:lnTo>
                    <a:lnTo>
                      <a:pt x="4008" y="1875"/>
                    </a:lnTo>
                    <a:lnTo>
                      <a:pt x="3962" y="1906"/>
                    </a:lnTo>
                    <a:lnTo>
                      <a:pt x="3949" y="1901"/>
                    </a:lnTo>
                    <a:lnTo>
                      <a:pt x="3936" y="1904"/>
                    </a:lnTo>
                    <a:lnTo>
                      <a:pt x="3943" y="1917"/>
                    </a:lnTo>
                    <a:lnTo>
                      <a:pt x="3963" y="1924"/>
                    </a:lnTo>
                    <a:lnTo>
                      <a:pt x="3975" y="1935"/>
                    </a:lnTo>
                    <a:lnTo>
                      <a:pt x="3998" y="1928"/>
                    </a:lnTo>
                    <a:lnTo>
                      <a:pt x="3985" y="1950"/>
                    </a:lnTo>
                    <a:lnTo>
                      <a:pt x="3988" y="1957"/>
                    </a:lnTo>
                    <a:lnTo>
                      <a:pt x="4011" y="1963"/>
                    </a:lnTo>
                    <a:lnTo>
                      <a:pt x="3998" y="1971"/>
                    </a:lnTo>
                    <a:lnTo>
                      <a:pt x="4001" y="1979"/>
                    </a:lnTo>
                    <a:lnTo>
                      <a:pt x="4012" y="1983"/>
                    </a:lnTo>
                    <a:lnTo>
                      <a:pt x="4034" y="1974"/>
                    </a:lnTo>
                    <a:lnTo>
                      <a:pt x="4032" y="1986"/>
                    </a:lnTo>
                    <a:lnTo>
                      <a:pt x="4063" y="1991"/>
                    </a:lnTo>
                    <a:lnTo>
                      <a:pt x="4058" y="2000"/>
                    </a:lnTo>
                    <a:lnTo>
                      <a:pt x="4047" y="2002"/>
                    </a:lnTo>
                    <a:lnTo>
                      <a:pt x="4061" y="2009"/>
                    </a:lnTo>
                    <a:lnTo>
                      <a:pt x="4096" y="2012"/>
                    </a:lnTo>
                    <a:lnTo>
                      <a:pt x="4099" y="2002"/>
                    </a:lnTo>
                    <a:lnTo>
                      <a:pt x="4110" y="1990"/>
                    </a:lnTo>
                    <a:close/>
                    <a:moveTo>
                      <a:pt x="4016" y="1174"/>
                    </a:moveTo>
                    <a:lnTo>
                      <a:pt x="3989" y="1176"/>
                    </a:lnTo>
                    <a:lnTo>
                      <a:pt x="3972" y="1161"/>
                    </a:lnTo>
                    <a:lnTo>
                      <a:pt x="3940" y="1173"/>
                    </a:lnTo>
                    <a:lnTo>
                      <a:pt x="3929" y="1195"/>
                    </a:lnTo>
                    <a:lnTo>
                      <a:pt x="3946" y="1207"/>
                    </a:lnTo>
                    <a:lnTo>
                      <a:pt x="3937" y="1215"/>
                    </a:lnTo>
                    <a:lnTo>
                      <a:pt x="3969" y="1218"/>
                    </a:lnTo>
                    <a:lnTo>
                      <a:pt x="3978" y="1226"/>
                    </a:lnTo>
                    <a:lnTo>
                      <a:pt x="3993" y="1192"/>
                    </a:lnTo>
                    <a:lnTo>
                      <a:pt x="4022" y="1184"/>
                    </a:lnTo>
                    <a:lnTo>
                      <a:pt x="4016" y="1174"/>
                    </a:lnTo>
                    <a:close/>
                    <a:moveTo>
                      <a:pt x="2325" y="2232"/>
                    </a:moveTo>
                    <a:lnTo>
                      <a:pt x="2335" y="2224"/>
                    </a:lnTo>
                    <a:lnTo>
                      <a:pt x="2374" y="2226"/>
                    </a:lnTo>
                    <a:lnTo>
                      <a:pt x="2361" y="2241"/>
                    </a:lnTo>
                    <a:lnTo>
                      <a:pt x="2351" y="2273"/>
                    </a:lnTo>
                    <a:lnTo>
                      <a:pt x="2375" y="2288"/>
                    </a:lnTo>
                    <a:lnTo>
                      <a:pt x="2369" y="2278"/>
                    </a:lnTo>
                    <a:lnTo>
                      <a:pt x="2378" y="2267"/>
                    </a:lnTo>
                    <a:lnTo>
                      <a:pt x="2376" y="2254"/>
                    </a:lnTo>
                    <a:lnTo>
                      <a:pt x="2395" y="2228"/>
                    </a:lnTo>
                    <a:lnTo>
                      <a:pt x="2414" y="2219"/>
                    </a:lnTo>
                    <a:lnTo>
                      <a:pt x="2441" y="2226"/>
                    </a:lnTo>
                    <a:lnTo>
                      <a:pt x="2449" y="2216"/>
                    </a:lnTo>
                    <a:lnTo>
                      <a:pt x="2443" y="2208"/>
                    </a:lnTo>
                    <a:lnTo>
                      <a:pt x="2451" y="2190"/>
                    </a:lnTo>
                    <a:lnTo>
                      <a:pt x="2483" y="2199"/>
                    </a:lnTo>
                    <a:lnTo>
                      <a:pt x="2493" y="2213"/>
                    </a:lnTo>
                    <a:lnTo>
                      <a:pt x="2500" y="2205"/>
                    </a:lnTo>
                    <a:lnTo>
                      <a:pt x="2521" y="2211"/>
                    </a:lnTo>
                    <a:lnTo>
                      <a:pt x="2522" y="2196"/>
                    </a:lnTo>
                    <a:lnTo>
                      <a:pt x="2509" y="2196"/>
                    </a:lnTo>
                    <a:lnTo>
                      <a:pt x="2513" y="2189"/>
                    </a:lnTo>
                    <a:lnTo>
                      <a:pt x="2506" y="2172"/>
                    </a:lnTo>
                    <a:lnTo>
                      <a:pt x="2492" y="2175"/>
                    </a:lnTo>
                    <a:lnTo>
                      <a:pt x="2500" y="2163"/>
                    </a:lnTo>
                    <a:lnTo>
                      <a:pt x="2496" y="2151"/>
                    </a:lnTo>
                    <a:lnTo>
                      <a:pt x="2476" y="2167"/>
                    </a:lnTo>
                    <a:lnTo>
                      <a:pt x="2450" y="2149"/>
                    </a:lnTo>
                    <a:lnTo>
                      <a:pt x="2483" y="2147"/>
                    </a:lnTo>
                    <a:lnTo>
                      <a:pt x="2487" y="2130"/>
                    </a:lnTo>
                    <a:lnTo>
                      <a:pt x="2477" y="2118"/>
                    </a:lnTo>
                    <a:lnTo>
                      <a:pt x="2467" y="2124"/>
                    </a:lnTo>
                    <a:lnTo>
                      <a:pt x="2466" y="2100"/>
                    </a:lnTo>
                    <a:lnTo>
                      <a:pt x="2411" y="2124"/>
                    </a:lnTo>
                    <a:lnTo>
                      <a:pt x="2389" y="2121"/>
                    </a:lnTo>
                    <a:lnTo>
                      <a:pt x="2349" y="2167"/>
                    </a:lnTo>
                    <a:lnTo>
                      <a:pt x="2355" y="2192"/>
                    </a:lnTo>
                    <a:lnTo>
                      <a:pt x="2342" y="2199"/>
                    </a:lnTo>
                    <a:lnTo>
                      <a:pt x="2325" y="2222"/>
                    </a:lnTo>
                    <a:lnTo>
                      <a:pt x="2325" y="2232"/>
                    </a:lnTo>
                    <a:close/>
                    <a:moveTo>
                      <a:pt x="3537" y="2028"/>
                    </a:moveTo>
                    <a:lnTo>
                      <a:pt x="3534" y="2017"/>
                    </a:lnTo>
                    <a:lnTo>
                      <a:pt x="3548" y="2012"/>
                    </a:lnTo>
                    <a:lnTo>
                      <a:pt x="3574" y="2017"/>
                    </a:lnTo>
                    <a:lnTo>
                      <a:pt x="3581" y="2004"/>
                    </a:lnTo>
                    <a:lnTo>
                      <a:pt x="3584" y="2017"/>
                    </a:lnTo>
                    <a:lnTo>
                      <a:pt x="3591" y="2017"/>
                    </a:lnTo>
                    <a:lnTo>
                      <a:pt x="3613" y="2002"/>
                    </a:lnTo>
                    <a:lnTo>
                      <a:pt x="3587" y="1967"/>
                    </a:lnTo>
                    <a:lnTo>
                      <a:pt x="3535" y="1963"/>
                    </a:lnTo>
                    <a:lnTo>
                      <a:pt x="3531" y="1953"/>
                    </a:lnTo>
                    <a:lnTo>
                      <a:pt x="3538" y="1948"/>
                    </a:lnTo>
                    <a:lnTo>
                      <a:pt x="3560" y="1955"/>
                    </a:lnTo>
                    <a:lnTo>
                      <a:pt x="3551" y="1935"/>
                    </a:lnTo>
                    <a:lnTo>
                      <a:pt x="3531" y="1931"/>
                    </a:lnTo>
                    <a:lnTo>
                      <a:pt x="3532" y="1924"/>
                    </a:lnTo>
                    <a:lnTo>
                      <a:pt x="3557" y="1922"/>
                    </a:lnTo>
                    <a:lnTo>
                      <a:pt x="3565" y="1909"/>
                    </a:lnTo>
                    <a:lnTo>
                      <a:pt x="3557" y="1892"/>
                    </a:lnTo>
                    <a:lnTo>
                      <a:pt x="3529" y="1889"/>
                    </a:lnTo>
                    <a:lnTo>
                      <a:pt x="3521" y="1895"/>
                    </a:lnTo>
                    <a:lnTo>
                      <a:pt x="3489" y="1941"/>
                    </a:lnTo>
                    <a:lnTo>
                      <a:pt x="3499" y="1951"/>
                    </a:lnTo>
                    <a:lnTo>
                      <a:pt x="3515" y="1948"/>
                    </a:lnTo>
                    <a:lnTo>
                      <a:pt x="3527" y="1961"/>
                    </a:lnTo>
                    <a:lnTo>
                      <a:pt x="3519" y="1970"/>
                    </a:lnTo>
                    <a:lnTo>
                      <a:pt x="3531" y="1971"/>
                    </a:lnTo>
                    <a:lnTo>
                      <a:pt x="3531" y="1979"/>
                    </a:lnTo>
                    <a:lnTo>
                      <a:pt x="3501" y="1997"/>
                    </a:lnTo>
                    <a:lnTo>
                      <a:pt x="3515" y="2010"/>
                    </a:lnTo>
                    <a:lnTo>
                      <a:pt x="3516" y="2025"/>
                    </a:lnTo>
                    <a:lnTo>
                      <a:pt x="3537" y="2028"/>
                    </a:lnTo>
                    <a:close/>
                    <a:moveTo>
                      <a:pt x="4127" y="2088"/>
                    </a:moveTo>
                    <a:lnTo>
                      <a:pt x="4116" y="2081"/>
                    </a:lnTo>
                    <a:lnTo>
                      <a:pt x="4122" y="2062"/>
                    </a:lnTo>
                    <a:lnTo>
                      <a:pt x="4103" y="2074"/>
                    </a:lnTo>
                    <a:lnTo>
                      <a:pt x="4107" y="2089"/>
                    </a:lnTo>
                    <a:lnTo>
                      <a:pt x="4087" y="2128"/>
                    </a:lnTo>
                    <a:lnTo>
                      <a:pt x="4114" y="2124"/>
                    </a:lnTo>
                    <a:lnTo>
                      <a:pt x="4114" y="2130"/>
                    </a:lnTo>
                    <a:lnTo>
                      <a:pt x="4094" y="2134"/>
                    </a:lnTo>
                    <a:lnTo>
                      <a:pt x="4087" y="2154"/>
                    </a:lnTo>
                    <a:lnTo>
                      <a:pt x="4093" y="2164"/>
                    </a:lnTo>
                    <a:lnTo>
                      <a:pt x="4107" y="2156"/>
                    </a:lnTo>
                    <a:lnTo>
                      <a:pt x="4110" y="2170"/>
                    </a:lnTo>
                    <a:lnTo>
                      <a:pt x="4123" y="2170"/>
                    </a:lnTo>
                    <a:lnTo>
                      <a:pt x="4117" y="2159"/>
                    </a:lnTo>
                    <a:lnTo>
                      <a:pt x="4126" y="2156"/>
                    </a:lnTo>
                    <a:lnTo>
                      <a:pt x="4123" y="2133"/>
                    </a:lnTo>
                    <a:lnTo>
                      <a:pt x="4140" y="2079"/>
                    </a:lnTo>
                    <a:lnTo>
                      <a:pt x="4127" y="2088"/>
                    </a:lnTo>
                    <a:close/>
                    <a:moveTo>
                      <a:pt x="2748" y="2314"/>
                    </a:moveTo>
                    <a:lnTo>
                      <a:pt x="2737" y="2320"/>
                    </a:lnTo>
                    <a:lnTo>
                      <a:pt x="2724" y="2310"/>
                    </a:lnTo>
                    <a:lnTo>
                      <a:pt x="2698" y="2314"/>
                    </a:lnTo>
                    <a:lnTo>
                      <a:pt x="2676" y="2339"/>
                    </a:lnTo>
                    <a:lnTo>
                      <a:pt x="2682" y="2376"/>
                    </a:lnTo>
                    <a:lnTo>
                      <a:pt x="2691" y="2371"/>
                    </a:lnTo>
                    <a:lnTo>
                      <a:pt x="2696" y="2388"/>
                    </a:lnTo>
                    <a:lnTo>
                      <a:pt x="2706" y="2394"/>
                    </a:lnTo>
                    <a:lnTo>
                      <a:pt x="2712" y="2382"/>
                    </a:lnTo>
                    <a:lnTo>
                      <a:pt x="2755" y="2366"/>
                    </a:lnTo>
                    <a:lnTo>
                      <a:pt x="2758" y="2350"/>
                    </a:lnTo>
                    <a:lnTo>
                      <a:pt x="2779" y="2346"/>
                    </a:lnTo>
                    <a:lnTo>
                      <a:pt x="2776" y="2330"/>
                    </a:lnTo>
                    <a:lnTo>
                      <a:pt x="2766" y="2330"/>
                    </a:lnTo>
                    <a:lnTo>
                      <a:pt x="2748" y="2314"/>
                    </a:lnTo>
                    <a:close/>
                    <a:moveTo>
                      <a:pt x="2503" y="2375"/>
                    </a:moveTo>
                    <a:lnTo>
                      <a:pt x="2523" y="2366"/>
                    </a:lnTo>
                    <a:lnTo>
                      <a:pt x="2516" y="2352"/>
                    </a:lnTo>
                    <a:lnTo>
                      <a:pt x="2522" y="2349"/>
                    </a:lnTo>
                    <a:lnTo>
                      <a:pt x="2536" y="2366"/>
                    </a:lnTo>
                    <a:lnTo>
                      <a:pt x="2532" y="2375"/>
                    </a:lnTo>
                    <a:lnTo>
                      <a:pt x="2551" y="2375"/>
                    </a:lnTo>
                    <a:lnTo>
                      <a:pt x="2557" y="2346"/>
                    </a:lnTo>
                    <a:lnTo>
                      <a:pt x="2547" y="2340"/>
                    </a:lnTo>
                    <a:lnTo>
                      <a:pt x="2547" y="2333"/>
                    </a:lnTo>
                    <a:lnTo>
                      <a:pt x="2559" y="2326"/>
                    </a:lnTo>
                    <a:lnTo>
                      <a:pt x="2574" y="2330"/>
                    </a:lnTo>
                    <a:lnTo>
                      <a:pt x="2575" y="2303"/>
                    </a:lnTo>
                    <a:lnTo>
                      <a:pt x="2545" y="2319"/>
                    </a:lnTo>
                    <a:lnTo>
                      <a:pt x="2534" y="2293"/>
                    </a:lnTo>
                    <a:lnTo>
                      <a:pt x="2508" y="2300"/>
                    </a:lnTo>
                    <a:lnTo>
                      <a:pt x="2505" y="2288"/>
                    </a:lnTo>
                    <a:lnTo>
                      <a:pt x="2492" y="2304"/>
                    </a:lnTo>
                    <a:lnTo>
                      <a:pt x="2482" y="2294"/>
                    </a:lnTo>
                    <a:lnTo>
                      <a:pt x="2485" y="2287"/>
                    </a:lnTo>
                    <a:lnTo>
                      <a:pt x="2466" y="2274"/>
                    </a:lnTo>
                    <a:lnTo>
                      <a:pt x="2441" y="2298"/>
                    </a:lnTo>
                    <a:lnTo>
                      <a:pt x="2443" y="2317"/>
                    </a:lnTo>
                    <a:lnTo>
                      <a:pt x="2421" y="2326"/>
                    </a:lnTo>
                    <a:lnTo>
                      <a:pt x="2412" y="2326"/>
                    </a:lnTo>
                    <a:lnTo>
                      <a:pt x="2392" y="2300"/>
                    </a:lnTo>
                    <a:lnTo>
                      <a:pt x="2368" y="2323"/>
                    </a:lnTo>
                    <a:lnTo>
                      <a:pt x="2346" y="2316"/>
                    </a:lnTo>
                    <a:lnTo>
                      <a:pt x="2327" y="2320"/>
                    </a:lnTo>
                    <a:lnTo>
                      <a:pt x="2336" y="2329"/>
                    </a:lnTo>
                    <a:lnTo>
                      <a:pt x="2376" y="2339"/>
                    </a:lnTo>
                    <a:lnTo>
                      <a:pt x="2400" y="2363"/>
                    </a:lnTo>
                    <a:lnTo>
                      <a:pt x="2425" y="2339"/>
                    </a:lnTo>
                    <a:lnTo>
                      <a:pt x="2459" y="2340"/>
                    </a:lnTo>
                    <a:lnTo>
                      <a:pt x="2467" y="2349"/>
                    </a:lnTo>
                    <a:lnTo>
                      <a:pt x="2470" y="2365"/>
                    </a:lnTo>
                    <a:lnTo>
                      <a:pt x="2477" y="2366"/>
                    </a:lnTo>
                    <a:lnTo>
                      <a:pt x="2472" y="2381"/>
                    </a:lnTo>
                    <a:lnTo>
                      <a:pt x="2480" y="2398"/>
                    </a:lnTo>
                    <a:lnTo>
                      <a:pt x="2495" y="2392"/>
                    </a:lnTo>
                    <a:lnTo>
                      <a:pt x="2503" y="2375"/>
                    </a:lnTo>
                    <a:close/>
                    <a:moveTo>
                      <a:pt x="2891" y="2287"/>
                    </a:moveTo>
                    <a:lnTo>
                      <a:pt x="2897" y="2275"/>
                    </a:lnTo>
                    <a:lnTo>
                      <a:pt x="2879" y="2275"/>
                    </a:lnTo>
                    <a:lnTo>
                      <a:pt x="2879" y="2267"/>
                    </a:lnTo>
                    <a:lnTo>
                      <a:pt x="2862" y="2270"/>
                    </a:lnTo>
                    <a:lnTo>
                      <a:pt x="2851" y="2285"/>
                    </a:lnTo>
                    <a:lnTo>
                      <a:pt x="2828" y="2290"/>
                    </a:lnTo>
                    <a:lnTo>
                      <a:pt x="2823" y="2277"/>
                    </a:lnTo>
                    <a:lnTo>
                      <a:pt x="2830" y="2274"/>
                    </a:lnTo>
                    <a:lnTo>
                      <a:pt x="2823" y="2264"/>
                    </a:lnTo>
                    <a:lnTo>
                      <a:pt x="2829" y="2255"/>
                    </a:lnTo>
                    <a:lnTo>
                      <a:pt x="2819" y="2254"/>
                    </a:lnTo>
                    <a:lnTo>
                      <a:pt x="2800" y="2229"/>
                    </a:lnTo>
                    <a:lnTo>
                      <a:pt x="2797" y="2245"/>
                    </a:lnTo>
                    <a:lnTo>
                      <a:pt x="2776" y="2235"/>
                    </a:lnTo>
                    <a:lnTo>
                      <a:pt x="2767" y="2245"/>
                    </a:lnTo>
                    <a:lnTo>
                      <a:pt x="2779" y="2257"/>
                    </a:lnTo>
                    <a:lnTo>
                      <a:pt x="2776" y="2262"/>
                    </a:lnTo>
                    <a:lnTo>
                      <a:pt x="2768" y="2254"/>
                    </a:lnTo>
                    <a:lnTo>
                      <a:pt x="2763" y="2257"/>
                    </a:lnTo>
                    <a:lnTo>
                      <a:pt x="2770" y="2264"/>
                    </a:lnTo>
                    <a:lnTo>
                      <a:pt x="2763" y="2278"/>
                    </a:lnTo>
                    <a:lnTo>
                      <a:pt x="2725" y="2273"/>
                    </a:lnTo>
                    <a:lnTo>
                      <a:pt x="2763" y="2294"/>
                    </a:lnTo>
                    <a:lnTo>
                      <a:pt x="2776" y="2281"/>
                    </a:lnTo>
                    <a:lnTo>
                      <a:pt x="2800" y="2297"/>
                    </a:lnTo>
                    <a:lnTo>
                      <a:pt x="2806" y="2311"/>
                    </a:lnTo>
                    <a:lnTo>
                      <a:pt x="2780" y="2317"/>
                    </a:lnTo>
                    <a:lnTo>
                      <a:pt x="2796" y="2320"/>
                    </a:lnTo>
                    <a:lnTo>
                      <a:pt x="2802" y="2329"/>
                    </a:lnTo>
                    <a:lnTo>
                      <a:pt x="2809" y="2329"/>
                    </a:lnTo>
                    <a:lnTo>
                      <a:pt x="2816" y="2311"/>
                    </a:lnTo>
                    <a:lnTo>
                      <a:pt x="2838" y="2311"/>
                    </a:lnTo>
                    <a:lnTo>
                      <a:pt x="2841" y="2324"/>
                    </a:lnTo>
                    <a:lnTo>
                      <a:pt x="2812" y="2345"/>
                    </a:lnTo>
                    <a:lnTo>
                      <a:pt x="2820" y="2378"/>
                    </a:lnTo>
                    <a:lnTo>
                      <a:pt x="2836" y="2345"/>
                    </a:lnTo>
                    <a:lnTo>
                      <a:pt x="2846" y="2347"/>
                    </a:lnTo>
                    <a:lnTo>
                      <a:pt x="2849" y="2327"/>
                    </a:lnTo>
                    <a:lnTo>
                      <a:pt x="2887" y="2319"/>
                    </a:lnTo>
                    <a:lnTo>
                      <a:pt x="2855" y="2314"/>
                    </a:lnTo>
                    <a:lnTo>
                      <a:pt x="2865" y="2297"/>
                    </a:lnTo>
                    <a:lnTo>
                      <a:pt x="2875" y="2306"/>
                    </a:lnTo>
                    <a:lnTo>
                      <a:pt x="2900" y="2309"/>
                    </a:lnTo>
                    <a:lnTo>
                      <a:pt x="2902" y="2319"/>
                    </a:lnTo>
                    <a:lnTo>
                      <a:pt x="2917" y="2323"/>
                    </a:lnTo>
                    <a:lnTo>
                      <a:pt x="2924" y="2319"/>
                    </a:lnTo>
                    <a:lnTo>
                      <a:pt x="2913" y="2307"/>
                    </a:lnTo>
                    <a:lnTo>
                      <a:pt x="2891" y="2287"/>
                    </a:lnTo>
                    <a:close/>
                    <a:moveTo>
                      <a:pt x="2634" y="2208"/>
                    </a:moveTo>
                    <a:lnTo>
                      <a:pt x="2617" y="2199"/>
                    </a:lnTo>
                    <a:lnTo>
                      <a:pt x="2603" y="2206"/>
                    </a:lnTo>
                    <a:lnTo>
                      <a:pt x="2591" y="2183"/>
                    </a:lnTo>
                    <a:lnTo>
                      <a:pt x="2580" y="2193"/>
                    </a:lnTo>
                    <a:lnTo>
                      <a:pt x="2571" y="2182"/>
                    </a:lnTo>
                    <a:lnTo>
                      <a:pt x="2574" y="2196"/>
                    </a:lnTo>
                    <a:lnTo>
                      <a:pt x="2568" y="2198"/>
                    </a:lnTo>
                    <a:lnTo>
                      <a:pt x="2551" y="2175"/>
                    </a:lnTo>
                    <a:lnTo>
                      <a:pt x="2549" y="2185"/>
                    </a:lnTo>
                    <a:lnTo>
                      <a:pt x="2536" y="2189"/>
                    </a:lnTo>
                    <a:lnTo>
                      <a:pt x="2529" y="2183"/>
                    </a:lnTo>
                    <a:lnTo>
                      <a:pt x="2535" y="2173"/>
                    </a:lnTo>
                    <a:lnTo>
                      <a:pt x="2519" y="2166"/>
                    </a:lnTo>
                    <a:lnTo>
                      <a:pt x="2515" y="2177"/>
                    </a:lnTo>
                    <a:lnTo>
                      <a:pt x="2528" y="2189"/>
                    </a:lnTo>
                    <a:lnTo>
                      <a:pt x="2531" y="2202"/>
                    </a:lnTo>
                    <a:lnTo>
                      <a:pt x="2516" y="2244"/>
                    </a:lnTo>
                    <a:lnTo>
                      <a:pt x="2529" y="2255"/>
                    </a:lnTo>
                    <a:lnTo>
                      <a:pt x="2554" y="2244"/>
                    </a:lnTo>
                    <a:lnTo>
                      <a:pt x="2559" y="2273"/>
                    </a:lnTo>
                    <a:lnTo>
                      <a:pt x="2577" y="2275"/>
                    </a:lnTo>
                    <a:lnTo>
                      <a:pt x="2591" y="2285"/>
                    </a:lnTo>
                    <a:lnTo>
                      <a:pt x="2596" y="2274"/>
                    </a:lnTo>
                    <a:lnTo>
                      <a:pt x="2608" y="2281"/>
                    </a:lnTo>
                    <a:lnTo>
                      <a:pt x="2620" y="2271"/>
                    </a:lnTo>
                    <a:lnTo>
                      <a:pt x="2627" y="2251"/>
                    </a:lnTo>
                    <a:lnTo>
                      <a:pt x="2643" y="2260"/>
                    </a:lnTo>
                    <a:lnTo>
                      <a:pt x="2660" y="2257"/>
                    </a:lnTo>
                    <a:lnTo>
                      <a:pt x="2663" y="2242"/>
                    </a:lnTo>
                    <a:lnTo>
                      <a:pt x="2649" y="2222"/>
                    </a:lnTo>
                    <a:lnTo>
                      <a:pt x="2653" y="2200"/>
                    </a:lnTo>
                    <a:lnTo>
                      <a:pt x="2666" y="2183"/>
                    </a:lnTo>
                    <a:lnTo>
                      <a:pt x="2657" y="2163"/>
                    </a:lnTo>
                    <a:lnTo>
                      <a:pt x="2634" y="2208"/>
                    </a:lnTo>
                    <a:close/>
                    <a:moveTo>
                      <a:pt x="3189" y="2494"/>
                    </a:moveTo>
                    <a:lnTo>
                      <a:pt x="3163" y="2500"/>
                    </a:lnTo>
                    <a:lnTo>
                      <a:pt x="3163" y="2520"/>
                    </a:lnTo>
                    <a:lnTo>
                      <a:pt x="3146" y="2523"/>
                    </a:lnTo>
                    <a:lnTo>
                      <a:pt x="3135" y="2572"/>
                    </a:lnTo>
                    <a:lnTo>
                      <a:pt x="3140" y="2568"/>
                    </a:lnTo>
                    <a:lnTo>
                      <a:pt x="3158" y="2568"/>
                    </a:lnTo>
                    <a:lnTo>
                      <a:pt x="3160" y="2561"/>
                    </a:lnTo>
                    <a:lnTo>
                      <a:pt x="3168" y="2569"/>
                    </a:lnTo>
                    <a:lnTo>
                      <a:pt x="3191" y="2577"/>
                    </a:lnTo>
                    <a:lnTo>
                      <a:pt x="3189" y="2561"/>
                    </a:lnTo>
                    <a:lnTo>
                      <a:pt x="3176" y="2555"/>
                    </a:lnTo>
                    <a:lnTo>
                      <a:pt x="3196" y="2549"/>
                    </a:lnTo>
                    <a:lnTo>
                      <a:pt x="3191" y="2529"/>
                    </a:lnTo>
                    <a:lnTo>
                      <a:pt x="3189" y="2494"/>
                    </a:lnTo>
                    <a:close/>
                    <a:moveTo>
                      <a:pt x="3150" y="2033"/>
                    </a:moveTo>
                    <a:lnTo>
                      <a:pt x="3145" y="2013"/>
                    </a:lnTo>
                    <a:lnTo>
                      <a:pt x="3117" y="1993"/>
                    </a:lnTo>
                    <a:lnTo>
                      <a:pt x="3091" y="2009"/>
                    </a:lnTo>
                    <a:lnTo>
                      <a:pt x="3084" y="2007"/>
                    </a:lnTo>
                    <a:lnTo>
                      <a:pt x="3084" y="1999"/>
                    </a:lnTo>
                    <a:lnTo>
                      <a:pt x="3055" y="2003"/>
                    </a:lnTo>
                    <a:lnTo>
                      <a:pt x="3026" y="2026"/>
                    </a:lnTo>
                    <a:lnTo>
                      <a:pt x="3002" y="2023"/>
                    </a:lnTo>
                    <a:lnTo>
                      <a:pt x="2992" y="2039"/>
                    </a:lnTo>
                    <a:lnTo>
                      <a:pt x="2982" y="2039"/>
                    </a:lnTo>
                    <a:lnTo>
                      <a:pt x="2983" y="2026"/>
                    </a:lnTo>
                    <a:lnTo>
                      <a:pt x="2969" y="2028"/>
                    </a:lnTo>
                    <a:lnTo>
                      <a:pt x="2962" y="2003"/>
                    </a:lnTo>
                    <a:lnTo>
                      <a:pt x="2953" y="2010"/>
                    </a:lnTo>
                    <a:lnTo>
                      <a:pt x="2947" y="2003"/>
                    </a:lnTo>
                    <a:lnTo>
                      <a:pt x="2944" y="2033"/>
                    </a:lnTo>
                    <a:lnTo>
                      <a:pt x="2931" y="2035"/>
                    </a:lnTo>
                    <a:lnTo>
                      <a:pt x="2924" y="2048"/>
                    </a:lnTo>
                    <a:lnTo>
                      <a:pt x="2914" y="2038"/>
                    </a:lnTo>
                    <a:lnTo>
                      <a:pt x="2908" y="2045"/>
                    </a:lnTo>
                    <a:lnTo>
                      <a:pt x="2931" y="2077"/>
                    </a:lnTo>
                    <a:lnTo>
                      <a:pt x="2918" y="2085"/>
                    </a:lnTo>
                    <a:lnTo>
                      <a:pt x="2924" y="2094"/>
                    </a:lnTo>
                    <a:lnTo>
                      <a:pt x="2918" y="2101"/>
                    </a:lnTo>
                    <a:lnTo>
                      <a:pt x="2934" y="2102"/>
                    </a:lnTo>
                    <a:lnTo>
                      <a:pt x="2936" y="2092"/>
                    </a:lnTo>
                    <a:lnTo>
                      <a:pt x="2949" y="2089"/>
                    </a:lnTo>
                    <a:lnTo>
                      <a:pt x="2947" y="2110"/>
                    </a:lnTo>
                    <a:lnTo>
                      <a:pt x="2962" y="2113"/>
                    </a:lnTo>
                    <a:lnTo>
                      <a:pt x="2963" y="2126"/>
                    </a:lnTo>
                    <a:lnTo>
                      <a:pt x="2983" y="2130"/>
                    </a:lnTo>
                    <a:lnTo>
                      <a:pt x="2992" y="2147"/>
                    </a:lnTo>
                    <a:lnTo>
                      <a:pt x="2993" y="2133"/>
                    </a:lnTo>
                    <a:lnTo>
                      <a:pt x="3003" y="2126"/>
                    </a:lnTo>
                    <a:lnTo>
                      <a:pt x="3029" y="2130"/>
                    </a:lnTo>
                    <a:lnTo>
                      <a:pt x="3026" y="2121"/>
                    </a:lnTo>
                    <a:lnTo>
                      <a:pt x="3034" y="2117"/>
                    </a:lnTo>
                    <a:lnTo>
                      <a:pt x="3070" y="2127"/>
                    </a:lnTo>
                    <a:lnTo>
                      <a:pt x="3106" y="2128"/>
                    </a:lnTo>
                    <a:lnTo>
                      <a:pt x="3122" y="2113"/>
                    </a:lnTo>
                    <a:lnTo>
                      <a:pt x="3129" y="2075"/>
                    </a:lnTo>
                    <a:lnTo>
                      <a:pt x="3150" y="2033"/>
                    </a:lnTo>
                    <a:close/>
                    <a:moveTo>
                      <a:pt x="2826" y="2065"/>
                    </a:moveTo>
                    <a:lnTo>
                      <a:pt x="2809" y="2075"/>
                    </a:lnTo>
                    <a:lnTo>
                      <a:pt x="2789" y="2075"/>
                    </a:lnTo>
                    <a:lnTo>
                      <a:pt x="2793" y="2084"/>
                    </a:lnTo>
                    <a:lnTo>
                      <a:pt x="2809" y="2087"/>
                    </a:lnTo>
                    <a:lnTo>
                      <a:pt x="2815" y="2144"/>
                    </a:lnTo>
                    <a:lnTo>
                      <a:pt x="2829" y="2159"/>
                    </a:lnTo>
                    <a:lnTo>
                      <a:pt x="2841" y="2153"/>
                    </a:lnTo>
                    <a:lnTo>
                      <a:pt x="2835" y="2130"/>
                    </a:lnTo>
                    <a:lnTo>
                      <a:pt x="2843" y="2127"/>
                    </a:lnTo>
                    <a:lnTo>
                      <a:pt x="2855" y="2136"/>
                    </a:lnTo>
                    <a:lnTo>
                      <a:pt x="2851" y="2150"/>
                    </a:lnTo>
                    <a:lnTo>
                      <a:pt x="2856" y="2186"/>
                    </a:lnTo>
                    <a:lnTo>
                      <a:pt x="2875" y="2156"/>
                    </a:lnTo>
                    <a:lnTo>
                      <a:pt x="2864" y="2146"/>
                    </a:lnTo>
                    <a:lnTo>
                      <a:pt x="2878" y="2141"/>
                    </a:lnTo>
                    <a:lnTo>
                      <a:pt x="2878" y="2128"/>
                    </a:lnTo>
                    <a:lnTo>
                      <a:pt x="2861" y="2084"/>
                    </a:lnTo>
                    <a:lnTo>
                      <a:pt x="2843" y="2068"/>
                    </a:lnTo>
                    <a:lnTo>
                      <a:pt x="2846" y="2077"/>
                    </a:lnTo>
                    <a:lnTo>
                      <a:pt x="2836" y="2082"/>
                    </a:lnTo>
                    <a:lnTo>
                      <a:pt x="2826" y="2065"/>
                    </a:lnTo>
                    <a:close/>
                  </a:path>
                </a:pathLst>
              </a:custGeom>
              <a:solidFill>
                <a:srgbClr val="EAEAEA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 latinLnBrk="0"/>
                <a:endParaRPr lang="ko-KR" altLang="en-US" spc="-70"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9">
                <a:extLst>
                  <a:ext uri="{FF2B5EF4-FFF2-40B4-BE49-F238E27FC236}">
                    <a16:creationId xmlns:a16="http://schemas.microsoft.com/office/drawing/2014/main" id="{8496AE37-F52F-40A4-8FDE-E59189ADCC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309003" y="2959007"/>
                <a:ext cx="1950083" cy="1559189"/>
              </a:xfrm>
              <a:custGeom>
                <a:avLst/>
                <a:gdLst/>
                <a:ahLst/>
                <a:cxnLst>
                  <a:cxn ang="0">
                    <a:pos x="5302" y="157"/>
                  </a:cxn>
                  <a:cxn ang="0">
                    <a:pos x="5126" y="75"/>
                  </a:cxn>
                  <a:cxn ang="0">
                    <a:pos x="1302" y="4026"/>
                  </a:cxn>
                  <a:cxn ang="0">
                    <a:pos x="1415" y="4233"/>
                  </a:cxn>
                  <a:cxn ang="0">
                    <a:pos x="1809" y="4208"/>
                  </a:cxn>
                  <a:cxn ang="0">
                    <a:pos x="1989" y="4150"/>
                  </a:cxn>
                  <a:cxn ang="0">
                    <a:pos x="2186" y="4100"/>
                  </a:cxn>
                  <a:cxn ang="0">
                    <a:pos x="2400" y="3943"/>
                  </a:cxn>
                  <a:cxn ang="0">
                    <a:pos x="2521" y="4078"/>
                  </a:cxn>
                  <a:cxn ang="0">
                    <a:pos x="2769" y="4078"/>
                  </a:cxn>
                  <a:cxn ang="0">
                    <a:pos x="2847" y="3980"/>
                  </a:cxn>
                  <a:cxn ang="0">
                    <a:pos x="2914" y="3761"/>
                  </a:cxn>
                  <a:cxn ang="0">
                    <a:pos x="2957" y="3596"/>
                  </a:cxn>
                  <a:cxn ang="0">
                    <a:pos x="2956" y="3428"/>
                  </a:cxn>
                  <a:cxn ang="0">
                    <a:pos x="3055" y="3228"/>
                  </a:cxn>
                  <a:cxn ang="0">
                    <a:pos x="3002" y="3101"/>
                  </a:cxn>
                  <a:cxn ang="0">
                    <a:pos x="2793" y="3251"/>
                  </a:cxn>
                  <a:cxn ang="0">
                    <a:pos x="2730" y="3219"/>
                  </a:cxn>
                  <a:cxn ang="0">
                    <a:pos x="2753" y="3005"/>
                  </a:cxn>
                  <a:cxn ang="0">
                    <a:pos x="2730" y="2816"/>
                  </a:cxn>
                  <a:cxn ang="0">
                    <a:pos x="2736" y="2548"/>
                  </a:cxn>
                  <a:cxn ang="0">
                    <a:pos x="2831" y="2251"/>
                  </a:cxn>
                  <a:cxn ang="0">
                    <a:pos x="2774" y="1968"/>
                  </a:cxn>
                  <a:cxn ang="0">
                    <a:pos x="2885" y="1735"/>
                  </a:cxn>
                  <a:cxn ang="0">
                    <a:pos x="2793" y="1438"/>
                  </a:cxn>
                  <a:cxn ang="0">
                    <a:pos x="2783" y="1101"/>
                  </a:cxn>
                  <a:cxn ang="0">
                    <a:pos x="2711" y="934"/>
                  </a:cxn>
                  <a:cxn ang="0">
                    <a:pos x="2486" y="1094"/>
                  </a:cxn>
                  <a:cxn ang="0">
                    <a:pos x="2129" y="1092"/>
                  </a:cxn>
                  <a:cxn ang="0">
                    <a:pos x="1895" y="1157"/>
                  </a:cxn>
                  <a:cxn ang="0">
                    <a:pos x="1588" y="1161"/>
                  </a:cxn>
                  <a:cxn ang="0">
                    <a:pos x="1413" y="1153"/>
                  </a:cxn>
                  <a:cxn ang="0">
                    <a:pos x="1237" y="1284"/>
                  </a:cxn>
                  <a:cxn ang="0">
                    <a:pos x="1087" y="1486"/>
                  </a:cxn>
                  <a:cxn ang="0">
                    <a:pos x="1048" y="1649"/>
                  </a:cxn>
                  <a:cxn ang="0">
                    <a:pos x="901" y="1679"/>
                  </a:cxn>
                  <a:cxn ang="0">
                    <a:pos x="747" y="1577"/>
                  </a:cxn>
                  <a:cxn ang="0">
                    <a:pos x="601" y="1608"/>
                  </a:cxn>
                  <a:cxn ang="0">
                    <a:pos x="500" y="1672"/>
                  </a:cxn>
                  <a:cxn ang="0">
                    <a:pos x="388" y="1845"/>
                  </a:cxn>
                  <a:cxn ang="0">
                    <a:pos x="234" y="1881"/>
                  </a:cxn>
                  <a:cxn ang="0">
                    <a:pos x="128" y="2002"/>
                  </a:cxn>
                  <a:cxn ang="0">
                    <a:pos x="3" y="2103"/>
                  </a:cxn>
                  <a:cxn ang="0">
                    <a:pos x="176" y="2245"/>
                  </a:cxn>
                  <a:cxn ang="0">
                    <a:pos x="137" y="2394"/>
                  </a:cxn>
                  <a:cxn ang="0">
                    <a:pos x="79" y="2675"/>
                  </a:cxn>
                  <a:cxn ang="0">
                    <a:pos x="228" y="2778"/>
                  </a:cxn>
                  <a:cxn ang="0">
                    <a:pos x="287" y="2826"/>
                  </a:cxn>
                  <a:cxn ang="0">
                    <a:pos x="412" y="2885"/>
                  </a:cxn>
                  <a:cxn ang="0">
                    <a:pos x="306" y="2996"/>
                  </a:cxn>
                  <a:cxn ang="0">
                    <a:pos x="205" y="3242"/>
                  </a:cxn>
                  <a:cxn ang="0">
                    <a:pos x="238" y="3568"/>
                  </a:cxn>
                  <a:cxn ang="0">
                    <a:pos x="361" y="3655"/>
                  </a:cxn>
                  <a:cxn ang="0">
                    <a:pos x="577" y="3714"/>
                  </a:cxn>
                  <a:cxn ang="0">
                    <a:pos x="729" y="3878"/>
                  </a:cxn>
                  <a:cxn ang="0">
                    <a:pos x="829" y="4101"/>
                  </a:cxn>
                  <a:cxn ang="0">
                    <a:pos x="1057" y="4163"/>
                  </a:cxn>
                  <a:cxn ang="0">
                    <a:pos x="1077" y="3780"/>
                  </a:cxn>
                  <a:cxn ang="0">
                    <a:pos x="1183" y="3590"/>
                  </a:cxn>
                  <a:cxn ang="0">
                    <a:pos x="1645" y="3545"/>
                  </a:cxn>
                  <a:cxn ang="0">
                    <a:pos x="1487" y="3960"/>
                  </a:cxn>
                  <a:cxn ang="0">
                    <a:pos x="1302" y="4026"/>
                  </a:cxn>
                </a:cxnLst>
                <a:rect l="0" t="0" r="r" b="b"/>
                <a:pathLst>
                  <a:path w="5343" h="4271">
                    <a:moveTo>
                      <a:pt x="5324" y="14"/>
                    </a:moveTo>
                    <a:lnTo>
                      <a:pt x="5341" y="19"/>
                    </a:lnTo>
                    <a:lnTo>
                      <a:pt x="5328" y="26"/>
                    </a:lnTo>
                    <a:lnTo>
                      <a:pt x="5322" y="45"/>
                    </a:lnTo>
                    <a:lnTo>
                      <a:pt x="5340" y="76"/>
                    </a:lnTo>
                    <a:lnTo>
                      <a:pt x="5327" y="124"/>
                    </a:lnTo>
                    <a:lnTo>
                      <a:pt x="5343" y="137"/>
                    </a:lnTo>
                    <a:lnTo>
                      <a:pt x="5325" y="143"/>
                    </a:lnTo>
                    <a:lnTo>
                      <a:pt x="5309" y="160"/>
                    </a:lnTo>
                    <a:lnTo>
                      <a:pt x="5302" y="157"/>
                    </a:lnTo>
                    <a:lnTo>
                      <a:pt x="5279" y="170"/>
                    </a:lnTo>
                    <a:lnTo>
                      <a:pt x="5266" y="205"/>
                    </a:lnTo>
                    <a:lnTo>
                      <a:pt x="5256" y="194"/>
                    </a:lnTo>
                    <a:lnTo>
                      <a:pt x="5223" y="183"/>
                    </a:lnTo>
                    <a:lnTo>
                      <a:pt x="5207" y="187"/>
                    </a:lnTo>
                    <a:lnTo>
                      <a:pt x="5181" y="166"/>
                    </a:lnTo>
                    <a:lnTo>
                      <a:pt x="5152" y="160"/>
                    </a:lnTo>
                    <a:lnTo>
                      <a:pt x="5141" y="141"/>
                    </a:lnTo>
                    <a:lnTo>
                      <a:pt x="5145" y="96"/>
                    </a:lnTo>
                    <a:lnTo>
                      <a:pt x="5126" y="75"/>
                    </a:lnTo>
                    <a:lnTo>
                      <a:pt x="5126" y="56"/>
                    </a:lnTo>
                    <a:lnTo>
                      <a:pt x="5141" y="65"/>
                    </a:lnTo>
                    <a:lnTo>
                      <a:pt x="5213" y="27"/>
                    </a:lnTo>
                    <a:lnTo>
                      <a:pt x="5239" y="29"/>
                    </a:lnTo>
                    <a:lnTo>
                      <a:pt x="5265" y="11"/>
                    </a:lnTo>
                    <a:lnTo>
                      <a:pt x="5294" y="16"/>
                    </a:lnTo>
                    <a:lnTo>
                      <a:pt x="5308" y="0"/>
                    </a:lnTo>
                    <a:lnTo>
                      <a:pt x="5321" y="1"/>
                    </a:lnTo>
                    <a:lnTo>
                      <a:pt x="5324" y="14"/>
                    </a:lnTo>
                    <a:close/>
                    <a:moveTo>
                      <a:pt x="1302" y="4026"/>
                    </a:moveTo>
                    <a:lnTo>
                      <a:pt x="1302" y="4026"/>
                    </a:lnTo>
                    <a:lnTo>
                      <a:pt x="1315" y="4050"/>
                    </a:lnTo>
                    <a:lnTo>
                      <a:pt x="1306" y="4104"/>
                    </a:lnTo>
                    <a:lnTo>
                      <a:pt x="1306" y="4104"/>
                    </a:lnTo>
                    <a:lnTo>
                      <a:pt x="1320" y="4146"/>
                    </a:lnTo>
                    <a:lnTo>
                      <a:pt x="1336" y="4171"/>
                    </a:lnTo>
                    <a:lnTo>
                      <a:pt x="1374" y="4201"/>
                    </a:lnTo>
                    <a:lnTo>
                      <a:pt x="1374" y="4201"/>
                    </a:lnTo>
                    <a:lnTo>
                      <a:pt x="1391" y="4220"/>
                    </a:lnTo>
                    <a:lnTo>
                      <a:pt x="1415" y="4233"/>
                    </a:lnTo>
                    <a:lnTo>
                      <a:pt x="1415" y="4233"/>
                    </a:lnTo>
                    <a:lnTo>
                      <a:pt x="1522" y="4212"/>
                    </a:lnTo>
                    <a:lnTo>
                      <a:pt x="1522" y="4212"/>
                    </a:lnTo>
                    <a:lnTo>
                      <a:pt x="1584" y="4227"/>
                    </a:lnTo>
                    <a:lnTo>
                      <a:pt x="1656" y="4261"/>
                    </a:lnTo>
                    <a:lnTo>
                      <a:pt x="1656" y="4261"/>
                    </a:lnTo>
                    <a:lnTo>
                      <a:pt x="1691" y="4271"/>
                    </a:lnTo>
                    <a:lnTo>
                      <a:pt x="1720" y="4261"/>
                    </a:lnTo>
                    <a:lnTo>
                      <a:pt x="1790" y="4204"/>
                    </a:lnTo>
                    <a:lnTo>
                      <a:pt x="1809" y="4208"/>
                    </a:lnTo>
                    <a:lnTo>
                      <a:pt x="1809" y="4208"/>
                    </a:lnTo>
                    <a:lnTo>
                      <a:pt x="1829" y="4201"/>
                    </a:lnTo>
                    <a:lnTo>
                      <a:pt x="1861" y="4159"/>
                    </a:lnTo>
                    <a:lnTo>
                      <a:pt x="1861" y="4159"/>
                    </a:lnTo>
                    <a:lnTo>
                      <a:pt x="1898" y="4133"/>
                    </a:lnTo>
                    <a:lnTo>
                      <a:pt x="1898" y="4133"/>
                    </a:lnTo>
                    <a:lnTo>
                      <a:pt x="1936" y="4135"/>
                    </a:lnTo>
                    <a:lnTo>
                      <a:pt x="1936" y="4135"/>
                    </a:lnTo>
                    <a:lnTo>
                      <a:pt x="1960" y="4136"/>
                    </a:lnTo>
                    <a:lnTo>
                      <a:pt x="1989" y="4150"/>
                    </a:lnTo>
                    <a:lnTo>
                      <a:pt x="1989" y="4150"/>
                    </a:lnTo>
                    <a:lnTo>
                      <a:pt x="2012" y="4163"/>
                    </a:lnTo>
                    <a:lnTo>
                      <a:pt x="2012" y="4163"/>
                    </a:lnTo>
                    <a:lnTo>
                      <a:pt x="2055" y="4179"/>
                    </a:lnTo>
                    <a:lnTo>
                      <a:pt x="2055" y="4179"/>
                    </a:lnTo>
                    <a:lnTo>
                      <a:pt x="2073" y="4172"/>
                    </a:lnTo>
                    <a:lnTo>
                      <a:pt x="2073" y="4172"/>
                    </a:lnTo>
                    <a:lnTo>
                      <a:pt x="2087" y="4158"/>
                    </a:lnTo>
                    <a:lnTo>
                      <a:pt x="2158" y="4103"/>
                    </a:lnTo>
                    <a:lnTo>
                      <a:pt x="2186" y="4100"/>
                    </a:lnTo>
                    <a:lnTo>
                      <a:pt x="2186" y="4100"/>
                    </a:lnTo>
                    <a:lnTo>
                      <a:pt x="2199" y="4101"/>
                    </a:lnTo>
                    <a:lnTo>
                      <a:pt x="2211" y="4086"/>
                    </a:lnTo>
                    <a:lnTo>
                      <a:pt x="2186" y="4041"/>
                    </a:lnTo>
                    <a:lnTo>
                      <a:pt x="2182" y="4022"/>
                    </a:lnTo>
                    <a:lnTo>
                      <a:pt x="2194" y="4013"/>
                    </a:lnTo>
                    <a:lnTo>
                      <a:pt x="2269" y="3967"/>
                    </a:lnTo>
                    <a:lnTo>
                      <a:pt x="2325" y="3949"/>
                    </a:lnTo>
                    <a:lnTo>
                      <a:pt x="2354" y="3954"/>
                    </a:lnTo>
                    <a:lnTo>
                      <a:pt x="2400" y="3943"/>
                    </a:lnTo>
                    <a:lnTo>
                      <a:pt x="2420" y="3950"/>
                    </a:lnTo>
                    <a:lnTo>
                      <a:pt x="2453" y="3976"/>
                    </a:lnTo>
                    <a:lnTo>
                      <a:pt x="2489" y="3982"/>
                    </a:lnTo>
                    <a:lnTo>
                      <a:pt x="2506" y="3993"/>
                    </a:lnTo>
                    <a:lnTo>
                      <a:pt x="2511" y="4008"/>
                    </a:lnTo>
                    <a:lnTo>
                      <a:pt x="2511" y="4008"/>
                    </a:lnTo>
                    <a:lnTo>
                      <a:pt x="2502" y="4058"/>
                    </a:lnTo>
                    <a:lnTo>
                      <a:pt x="2502" y="4058"/>
                    </a:lnTo>
                    <a:lnTo>
                      <a:pt x="2508" y="4073"/>
                    </a:lnTo>
                    <a:lnTo>
                      <a:pt x="2521" y="4078"/>
                    </a:lnTo>
                    <a:lnTo>
                      <a:pt x="2521" y="4078"/>
                    </a:lnTo>
                    <a:lnTo>
                      <a:pt x="2557" y="4090"/>
                    </a:lnTo>
                    <a:lnTo>
                      <a:pt x="2557" y="4090"/>
                    </a:lnTo>
                    <a:lnTo>
                      <a:pt x="2583" y="4086"/>
                    </a:lnTo>
                    <a:lnTo>
                      <a:pt x="2633" y="4052"/>
                    </a:lnTo>
                    <a:lnTo>
                      <a:pt x="2653" y="4048"/>
                    </a:lnTo>
                    <a:lnTo>
                      <a:pt x="2653" y="4048"/>
                    </a:lnTo>
                    <a:lnTo>
                      <a:pt x="2681" y="4047"/>
                    </a:lnTo>
                    <a:lnTo>
                      <a:pt x="2681" y="4047"/>
                    </a:lnTo>
                    <a:lnTo>
                      <a:pt x="2769" y="4078"/>
                    </a:lnTo>
                    <a:lnTo>
                      <a:pt x="2769" y="4078"/>
                    </a:lnTo>
                    <a:lnTo>
                      <a:pt x="2800" y="4086"/>
                    </a:lnTo>
                    <a:lnTo>
                      <a:pt x="2800" y="4086"/>
                    </a:lnTo>
                    <a:lnTo>
                      <a:pt x="2855" y="4090"/>
                    </a:lnTo>
                    <a:lnTo>
                      <a:pt x="2839" y="4086"/>
                    </a:lnTo>
                    <a:lnTo>
                      <a:pt x="2839" y="4075"/>
                    </a:lnTo>
                    <a:lnTo>
                      <a:pt x="2829" y="4065"/>
                    </a:lnTo>
                    <a:lnTo>
                      <a:pt x="2823" y="4024"/>
                    </a:lnTo>
                    <a:lnTo>
                      <a:pt x="2838" y="4016"/>
                    </a:lnTo>
                    <a:lnTo>
                      <a:pt x="2847" y="3980"/>
                    </a:lnTo>
                    <a:lnTo>
                      <a:pt x="2865" y="3979"/>
                    </a:lnTo>
                    <a:lnTo>
                      <a:pt x="2865" y="3950"/>
                    </a:lnTo>
                    <a:lnTo>
                      <a:pt x="2875" y="3950"/>
                    </a:lnTo>
                    <a:lnTo>
                      <a:pt x="2887" y="3926"/>
                    </a:lnTo>
                    <a:lnTo>
                      <a:pt x="2878" y="3894"/>
                    </a:lnTo>
                    <a:lnTo>
                      <a:pt x="2901" y="3843"/>
                    </a:lnTo>
                    <a:lnTo>
                      <a:pt x="2898" y="3816"/>
                    </a:lnTo>
                    <a:lnTo>
                      <a:pt x="2916" y="3799"/>
                    </a:lnTo>
                    <a:lnTo>
                      <a:pt x="2910" y="3783"/>
                    </a:lnTo>
                    <a:lnTo>
                      <a:pt x="2914" y="3761"/>
                    </a:lnTo>
                    <a:lnTo>
                      <a:pt x="2921" y="3757"/>
                    </a:lnTo>
                    <a:lnTo>
                      <a:pt x="2910" y="3724"/>
                    </a:lnTo>
                    <a:lnTo>
                      <a:pt x="2927" y="3709"/>
                    </a:lnTo>
                    <a:lnTo>
                      <a:pt x="2923" y="3699"/>
                    </a:lnTo>
                    <a:lnTo>
                      <a:pt x="2939" y="3683"/>
                    </a:lnTo>
                    <a:lnTo>
                      <a:pt x="2945" y="3686"/>
                    </a:lnTo>
                    <a:lnTo>
                      <a:pt x="2949" y="3662"/>
                    </a:lnTo>
                    <a:lnTo>
                      <a:pt x="2940" y="3647"/>
                    </a:lnTo>
                    <a:lnTo>
                      <a:pt x="2960" y="3620"/>
                    </a:lnTo>
                    <a:lnTo>
                      <a:pt x="2957" y="3596"/>
                    </a:lnTo>
                    <a:lnTo>
                      <a:pt x="2969" y="3587"/>
                    </a:lnTo>
                    <a:lnTo>
                      <a:pt x="2970" y="3567"/>
                    </a:lnTo>
                    <a:lnTo>
                      <a:pt x="2985" y="3548"/>
                    </a:lnTo>
                    <a:lnTo>
                      <a:pt x="2956" y="3542"/>
                    </a:lnTo>
                    <a:lnTo>
                      <a:pt x="2959" y="3528"/>
                    </a:lnTo>
                    <a:lnTo>
                      <a:pt x="2975" y="3523"/>
                    </a:lnTo>
                    <a:lnTo>
                      <a:pt x="2968" y="3499"/>
                    </a:lnTo>
                    <a:lnTo>
                      <a:pt x="2983" y="3486"/>
                    </a:lnTo>
                    <a:lnTo>
                      <a:pt x="2956" y="3444"/>
                    </a:lnTo>
                    <a:lnTo>
                      <a:pt x="2956" y="3428"/>
                    </a:lnTo>
                    <a:lnTo>
                      <a:pt x="2982" y="3414"/>
                    </a:lnTo>
                    <a:lnTo>
                      <a:pt x="2994" y="3384"/>
                    </a:lnTo>
                    <a:lnTo>
                      <a:pt x="3008" y="3381"/>
                    </a:lnTo>
                    <a:lnTo>
                      <a:pt x="3005" y="3371"/>
                    </a:lnTo>
                    <a:lnTo>
                      <a:pt x="3019" y="3345"/>
                    </a:lnTo>
                    <a:lnTo>
                      <a:pt x="3012" y="3323"/>
                    </a:lnTo>
                    <a:lnTo>
                      <a:pt x="3038" y="3302"/>
                    </a:lnTo>
                    <a:lnTo>
                      <a:pt x="3037" y="3286"/>
                    </a:lnTo>
                    <a:lnTo>
                      <a:pt x="3068" y="3245"/>
                    </a:lnTo>
                    <a:lnTo>
                      <a:pt x="3055" y="3228"/>
                    </a:lnTo>
                    <a:lnTo>
                      <a:pt x="3064" y="3221"/>
                    </a:lnTo>
                    <a:lnTo>
                      <a:pt x="3066" y="3214"/>
                    </a:lnTo>
                    <a:lnTo>
                      <a:pt x="3055" y="3206"/>
                    </a:lnTo>
                    <a:lnTo>
                      <a:pt x="3063" y="3204"/>
                    </a:lnTo>
                    <a:lnTo>
                      <a:pt x="3067" y="3183"/>
                    </a:lnTo>
                    <a:lnTo>
                      <a:pt x="3044" y="3137"/>
                    </a:lnTo>
                    <a:lnTo>
                      <a:pt x="3045" y="3116"/>
                    </a:lnTo>
                    <a:lnTo>
                      <a:pt x="3028" y="3111"/>
                    </a:lnTo>
                    <a:lnTo>
                      <a:pt x="3024" y="3097"/>
                    </a:lnTo>
                    <a:lnTo>
                      <a:pt x="3002" y="3101"/>
                    </a:lnTo>
                    <a:lnTo>
                      <a:pt x="3002" y="3119"/>
                    </a:lnTo>
                    <a:lnTo>
                      <a:pt x="2985" y="3143"/>
                    </a:lnTo>
                    <a:lnTo>
                      <a:pt x="2930" y="3204"/>
                    </a:lnTo>
                    <a:lnTo>
                      <a:pt x="2929" y="3227"/>
                    </a:lnTo>
                    <a:lnTo>
                      <a:pt x="2854" y="3273"/>
                    </a:lnTo>
                    <a:lnTo>
                      <a:pt x="2849" y="3294"/>
                    </a:lnTo>
                    <a:lnTo>
                      <a:pt x="2834" y="3299"/>
                    </a:lnTo>
                    <a:lnTo>
                      <a:pt x="2787" y="3280"/>
                    </a:lnTo>
                    <a:lnTo>
                      <a:pt x="2780" y="3267"/>
                    </a:lnTo>
                    <a:lnTo>
                      <a:pt x="2793" y="3251"/>
                    </a:lnTo>
                    <a:lnTo>
                      <a:pt x="2783" y="3242"/>
                    </a:lnTo>
                    <a:lnTo>
                      <a:pt x="2741" y="3253"/>
                    </a:lnTo>
                    <a:lnTo>
                      <a:pt x="2744" y="3240"/>
                    </a:lnTo>
                    <a:lnTo>
                      <a:pt x="2759" y="3234"/>
                    </a:lnTo>
                    <a:lnTo>
                      <a:pt x="2766" y="3219"/>
                    </a:lnTo>
                    <a:lnTo>
                      <a:pt x="2792" y="3225"/>
                    </a:lnTo>
                    <a:lnTo>
                      <a:pt x="2808" y="3222"/>
                    </a:lnTo>
                    <a:lnTo>
                      <a:pt x="2806" y="3215"/>
                    </a:lnTo>
                    <a:lnTo>
                      <a:pt x="2760" y="3198"/>
                    </a:lnTo>
                    <a:lnTo>
                      <a:pt x="2730" y="3219"/>
                    </a:lnTo>
                    <a:lnTo>
                      <a:pt x="2711" y="3189"/>
                    </a:lnTo>
                    <a:lnTo>
                      <a:pt x="2724" y="3147"/>
                    </a:lnTo>
                    <a:lnTo>
                      <a:pt x="2747" y="3147"/>
                    </a:lnTo>
                    <a:lnTo>
                      <a:pt x="2756" y="3133"/>
                    </a:lnTo>
                    <a:lnTo>
                      <a:pt x="2786" y="3123"/>
                    </a:lnTo>
                    <a:lnTo>
                      <a:pt x="2783" y="3097"/>
                    </a:lnTo>
                    <a:lnTo>
                      <a:pt x="2805" y="3078"/>
                    </a:lnTo>
                    <a:lnTo>
                      <a:pt x="2806" y="3067"/>
                    </a:lnTo>
                    <a:lnTo>
                      <a:pt x="2808" y="3049"/>
                    </a:lnTo>
                    <a:lnTo>
                      <a:pt x="2753" y="3005"/>
                    </a:lnTo>
                    <a:lnTo>
                      <a:pt x="2744" y="2985"/>
                    </a:lnTo>
                    <a:lnTo>
                      <a:pt x="2756" y="2954"/>
                    </a:lnTo>
                    <a:lnTo>
                      <a:pt x="2756" y="2933"/>
                    </a:lnTo>
                    <a:lnTo>
                      <a:pt x="2746" y="2897"/>
                    </a:lnTo>
                    <a:lnTo>
                      <a:pt x="2741" y="2889"/>
                    </a:lnTo>
                    <a:lnTo>
                      <a:pt x="2720" y="2885"/>
                    </a:lnTo>
                    <a:lnTo>
                      <a:pt x="2705" y="2856"/>
                    </a:lnTo>
                    <a:lnTo>
                      <a:pt x="2708" y="2843"/>
                    </a:lnTo>
                    <a:lnTo>
                      <a:pt x="2724" y="2839"/>
                    </a:lnTo>
                    <a:lnTo>
                      <a:pt x="2730" y="2816"/>
                    </a:lnTo>
                    <a:lnTo>
                      <a:pt x="2723" y="2793"/>
                    </a:lnTo>
                    <a:lnTo>
                      <a:pt x="2730" y="2774"/>
                    </a:lnTo>
                    <a:lnTo>
                      <a:pt x="2708" y="2748"/>
                    </a:lnTo>
                    <a:lnTo>
                      <a:pt x="2712" y="2714"/>
                    </a:lnTo>
                    <a:lnTo>
                      <a:pt x="2723" y="2703"/>
                    </a:lnTo>
                    <a:lnTo>
                      <a:pt x="2710" y="2675"/>
                    </a:lnTo>
                    <a:lnTo>
                      <a:pt x="2718" y="2670"/>
                    </a:lnTo>
                    <a:lnTo>
                      <a:pt x="2724" y="2604"/>
                    </a:lnTo>
                    <a:lnTo>
                      <a:pt x="2718" y="2582"/>
                    </a:lnTo>
                    <a:lnTo>
                      <a:pt x="2736" y="2548"/>
                    </a:lnTo>
                    <a:lnTo>
                      <a:pt x="2734" y="2531"/>
                    </a:lnTo>
                    <a:lnTo>
                      <a:pt x="2764" y="2479"/>
                    </a:lnTo>
                    <a:lnTo>
                      <a:pt x="2767" y="2460"/>
                    </a:lnTo>
                    <a:lnTo>
                      <a:pt x="2776" y="2460"/>
                    </a:lnTo>
                    <a:lnTo>
                      <a:pt x="2806" y="2417"/>
                    </a:lnTo>
                    <a:lnTo>
                      <a:pt x="2816" y="2382"/>
                    </a:lnTo>
                    <a:lnTo>
                      <a:pt x="2810" y="2352"/>
                    </a:lnTo>
                    <a:lnTo>
                      <a:pt x="2819" y="2303"/>
                    </a:lnTo>
                    <a:lnTo>
                      <a:pt x="2812" y="2268"/>
                    </a:lnTo>
                    <a:lnTo>
                      <a:pt x="2831" y="2251"/>
                    </a:lnTo>
                    <a:lnTo>
                      <a:pt x="2834" y="2219"/>
                    </a:lnTo>
                    <a:lnTo>
                      <a:pt x="2844" y="2215"/>
                    </a:lnTo>
                    <a:lnTo>
                      <a:pt x="2835" y="2201"/>
                    </a:lnTo>
                    <a:lnTo>
                      <a:pt x="2829" y="2201"/>
                    </a:lnTo>
                    <a:lnTo>
                      <a:pt x="2823" y="2117"/>
                    </a:lnTo>
                    <a:lnTo>
                      <a:pt x="2785" y="2074"/>
                    </a:lnTo>
                    <a:lnTo>
                      <a:pt x="2774" y="2052"/>
                    </a:lnTo>
                    <a:lnTo>
                      <a:pt x="2772" y="2019"/>
                    </a:lnTo>
                    <a:lnTo>
                      <a:pt x="2782" y="2015"/>
                    </a:lnTo>
                    <a:lnTo>
                      <a:pt x="2774" y="1968"/>
                    </a:lnTo>
                    <a:lnTo>
                      <a:pt x="2783" y="1935"/>
                    </a:lnTo>
                    <a:lnTo>
                      <a:pt x="2803" y="1914"/>
                    </a:lnTo>
                    <a:lnTo>
                      <a:pt x="2818" y="1866"/>
                    </a:lnTo>
                    <a:lnTo>
                      <a:pt x="2839" y="1849"/>
                    </a:lnTo>
                    <a:lnTo>
                      <a:pt x="2862" y="1850"/>
                    </a:lnTo>
                    <a:lnTo>
                      <a:pt x="2870" y="1819"/>
                    </a:lnTo>
                    <a:lnTo>
                      <a:pt x="2885" y="1807"/>
                    </a:lnTo>
                    <a:lnTo>
                      <a:pt x="2875" y="1761"/>
                    </a:lnTo>
                    <a:lnTo>
                      <a:pt x="2885" y="1751"/>
                    </a:lnTo>
                    <a:lnTo>
                      <a:pt x="2885" y="1735"/>
                    </a:lnTo>
                    <a:lnTo>
                      <a:pt x="2871" y="1708"/>
                    </a:lnTo>
                    <a:lnTo>
                      <a:pt x="2870" y="1683"/>
                    </a:lnTo>
                    <a:lnTo>
                      <a:pt x="2888" y="1664"/>
                    </a:lnTo>
                    <a:lnTo>
                      <a:pt x="2862" y="1621"/>
                    </a:lnTo>
                    <a:lnTo>
                      <a:pt x="2851" y="1562"/>
                    </a:lnTo>
                    <a:lnTo>
                      <a:pt x="2835" y="1543"/>
                    </a:lnTo>
                    <a:lnTo>
                      <a:pt x="2834" y="1526"/>
                    </a:lnTo>
                    <a:lnTo>
                      <a:pt x="2803" y="1493"/>
                    </a:lnTo>
                    <a:lnTo>
                      <a:pt x="2789" y="1448"/>
                    </a:lnTo>
                    <a:lnTo>
                      <a:pt x="2793" y="1438"/>
                    </a:lnTo>
                    <a:lnTo>
                      <a:pt x="2782" y="1415"/>
                    </a:lnTo>
                    <a:lnTo>
                      <a:pt x="2780" y="1401"/>
                    </a:lnTo>
                    <a:lnTo>
                      <a:pt x="2790" y="1391"/>
                    </a:lnTo>
                    <a:lnTo>
                      <a:pt x="2780" y="1368"/>
                    </a:lnTo>
                    <a:lnTo>
                      <a:pt x="2790" y="1290"/>
                    </a:lnTo>
                    <a:lnTo>
                      <a:pt x="2769" y="1219"/>
                    </a:lnTo>
                    <a:lnTo>
                      <a:pt x="2787" y="1186"/>
                    </a:lnTo>
                    <a:lnTo>
                      <a:pt x="2787" y="1160"/>
                    </a:lnTo>
                    <a:lnTo>
                      <a:pt x="2770" y="1110"/>
                    </a:lnTo>
                    <a:lnTo>
                      <a:pt x="2783" y="1101"/>
                    </a:lnTo>
                    <a:lnTo>
                      <a:pt x="2776" y="1078"/>
                    </a:lnTo>
                    <a:lnTo>
                      <a:pt x="2779" y="1055"/>
                    </a:lnTo>
                    <a:lnTo>
                      <a:pt x="2790" y="1048"/>
                    </a:lnTo>
                    <a:lnTo>
                      <a:pt x="2800" y="1053"/>
                    </a:lnTo>
                    <a:lnTo>
                      <a:pt x="2808" y="1049"/>
                    </a:lnTo>
                    <a:lnTo>
                      <a:pt x="2798" y="1030"/>
                    </a:lnTo>
                    <a:lnTo>
                      <a:pt x="2746" y="991"/>
                    </a:lnTo>
                    <a:lnTo>
                      <a:pt x="2744" y="981"/>
                    </a:lnTo>
                    <a:lnTo>
                      <a:pt x="2714" y="954"/>
                    </a:lnTo>
                    <a:lnTo>
                      <a:pt x="2711" y="934"/>
                    </a:lnTo>
                    <a:lnTo>
                      <a:pt x="2721" y="918"/>
                    </a:lnTo>
                    <a:lnTo>
                      <a:pt x="2721" y="918"/>
                    </a:lnTo>
                    <a:lnTo>
                      <a:pt x="2643" y="931"/>
                    </a:lnTo>
                    <a:lnTo>
                      <a:pt x="2643" y="931"/>
                    </a:lnTo>
                    <a:lnTo>
                      <a:pt x="2610" y="970"/>
                    </a:lnTo>
                    <a:lnTo>
                      <a:pt x="2564" y="987"/>
                    </a:lnTo>
                    <a:lnTo>
                      <a:pt x="2514" y="1032"/>
                    </a:lnTo>
                    <a:lnTo>
                      <a:pt x="2514" y="1032"/>
                    </a:lnTo>
                    <a:lnTo>
                      <a:pt x="2486" y="1072"/>
                    </a:lnTo>
                    <a:lnTo>
                      <a:pt x="2486" y="1094"/>
                    </a:lnTo>
                    <a:lnTo>
                      <a:pt x="2486" y="1094"/>
                    </a:lnTo>
                    <a:lnTo>
                      <a:pt x="2514" y="1146"/>
                    </a:lnTo>
                    <a:lnTo>
                      <a:pt x="2397" y="1148"/>
                    </a:lnTo>
                    <a:lnTo>
                      <a:pt x="2397" y="1148"/>
                    </a:lnTo>
                    <a:lnTo>
                      <a:pt x="2348" y="1107"/>
                    </a:lnTo>
                    <a:lnTo>
                      <a:pt x="2296" y="1088"/>
                    </a:lnTo>
                    <a:lnTo>
                      <a:pt x="2248" y="1081"/>
                    </a:lnTo>
                    <a:lnTo>
                      <a:pt x="2202" y="1127"/>
                    </a:lnTo>
                    <a:lnTo>
                      <a:pt x="2184" y="1124"/>
                    </a:lnTo>
                    <a:lnTo>
                      <a:pt x="2129" y="1092"/>
                    </a:lnTo>
                    <a:lnTo>
                      <a:pt x="2068" y="1079"/>
                    </a:lnTo>
                    <a:lnTo>
                      <a:pt x="2048" y="1079"/>
                    </a:lnTo>
                    <a:lnTo>
                      <a:pt x="2008" y="1092"/>
                    </a:lnTo>
                    <a:lnTo>
                      <a:pt x="1996" y="1069"/>
                    </a:lnTo>
                    <a:lnTo>
                      <a:pt x="1965" y="1056"/>
                    </a:lnTo>
                    <a:lnTo>
                      <a:pt x="1965" y="1056"/>
                    </a:lnTo>
                    <a:lnTo>
                      <a:pt x="1949" y="1068"/>
                    </a:lnTo>
                    <a:lnTo>
                      <a:pt x="1913" y="1134"/>
                    </a:lnTo>
                    <a:lnTo>
                      <a:pt x="1913" y="1134"/>
                    </a:lnTo>
                    <a:lnTo>
                      <a:pt x="1895" y="1157"/>
                    </a:lnTo>
                    <a:lnTo>
                      <a:pt x="1822" y="1157"/>
                    </a:lnTo>
                    <a:lnTo>
                      <a:pt x="1761" y="1107"/>
                    </a:lnTo>
                    <a:lnTo>
                      <a:pt x="1709" y="1078"/>
                    </a:lnTo>
                    <a:lnTo>
                      <a:pt x="1673" y="1081"/>
                    </a:lnTo>
                    <a:lnTo>
                      <a:pt x="1662" y="1123"/>
                    </a:lnTo>
                    <a:lnTo>
                      <a:pt x="1663" y="1166"/>
                    </a:lnTo>
                    <a:lnTo>
                      <a:pt x="1658" y="1180"/>
                    </a:lnTo>
                    <a:lnTo>
                      <a:pt x="1645" y="1186"/>
                    </a:lnTo>
                    <a:lnTo>
                      <a:pt x="1617" y="1169"/>
                    </a:lnTo>
                    <a:lnTo>
                      <a:pt x="1588" y="1161"/>
                    </a:lnTo>
                    <a:lnTo>
                      <a:pt x="1554" y="1166"/>
                    </a:lnTo>
                    <a:lnTo>
                      <a:pt x="1499" y="1128"/>
                    </a:lnTo>
                    <a:lnTo>
                      <a:pt x="1477" y="1124"/>
                    </a:lnTo>
                    <a:lnTo>
                      <a:pt x="1477" y="1124"/>
                    </a:lnTo>
                    <a:lnTo>
                      <a:pt x="1454" y="1147"/>
                    </a:lnTo>
                    <a:lnTo>
                      <a:pt x="1454" y="1147"/>
                    </a:lnTo>
                    <a:lnTo>
                      <a:pt x="1438" y="1163"/>
                    </a:lnTo>
                    <a:lnTo>
                      <a:pt x="1430" y="1159"/>
                    </a:lnTo>
                    <a:lnTo>
                      <a:pt x="1430" y="1159"/>
                    </a:lnTo>
                    <a:lnTo>
                      <a:pt x="1413" y="1153"/>
                    </a:lnTo>
                    <a:lnTo>
                      <a:pt x="1413" y="1153"/>
                    </a:lnTo>
                    <a:lnTo>
                      <a:pt x="1400" y="1159"/>
                    </a:lnTo>
                    <a:lnTo>
                      <a:pt x="1400" y="1159"/>
                    </a:lnTo>
                    <a:lnTo>
                      <a:pt x="1374" y="1197"/>
                    </a:lnTo>
                    <a:lnTo>
                      <a:pt x="1358" y="1206"/>
                    </a:lnTo>
                    <a:lnTo>
                      <a:pt x="1358" y="1206"/>
                    </a:lnTo>
                    <a:lnTo>
                      <a:pt x="1346" y="1210"/>
                    </a:lnTo>
                    <a:lnTo>
                      <a:pt x="1346" y="1210"/>
                    </a:lnTo>
                    <a:lnTo>
                      <a:pt x="1287" y="1270"/>
                    </a:lnTo>
                    <a:lnTo>
                      <a:pt x="1237" y="1284"/>
                    </a:lnTo>
                    <a:lnTo>
                      <a:pt x="1237" y="1284"/>
                    </a:lnTo>
                    <a:lnTo>
                      <a:pt x="1222" y="1306"/>
                    </a:lnTo>
                    <a:lnTo>
                      <a:pt x="1222" y="1306"/>
                    </a:lnTo>
                    <a:lnTo>
                      <a:pt x="1215" y="1324"/>
                    </a:lnTo>
                    <a:lnTo>
                      <a:pt x="1159" y="1356"/>
                    </a:lnTo>
                    <a:lnTo>
                      <a:pt x="1157" y="1372"/>
                    </a:lnTo>
                    <a:lnTo>
                      <a:pt x="1130" y="1398"/>
                    </a:lnTo>
                    <a:lnTo>
                      <a:pt x="1103" y="1458"/>
                    </a:lnTo>
                    <a:lnTo>
                      <a:pt x="1103" y="1458"/>
                    </a:lnTo>
                    <a:lnTo>
                      <a:pt x="1087" y="1486"/>
                    </a:lnTo>
                    <a:lnTo>
                      <a:pt x="1087" y="1486"/>
                    </a:lnTo>
                    <a:lnTo>
                      <a:pt x="1087" y="1510"/>
                    </a:lnTo>
                    <a:lnTo>
                      <a:pt x="1110" y="1520"/>
                    </a:lnTo>
                    <a:lnTo>
                      <a:pt x="1110" y="1520"/>
                    </a:lnTo>
                    <a:lnTo>
                      <a:pt x="1120" y="1536"/>
                    </a:lnTo>
                    <a:lnTo>
                      <a:pt x="1120" y="1536"/>
                    </a:lnTo>
                    <a:lnTo>
                      <a:pt x="1124" y="1574"/>
                    </a:lnTo>
                    <a:lnTo>
                      <a:pt x="1072" y="1644"/>
                    </a:lnTo>
                    <a:lnTo>
                      <a:pt x="1072" y="1644"/>
                    </a:lnTo>
                    <a:lnTo>
                      <a:pt x="1048" y="1649"/>
                    </a:lnTo>
                    <a:lnTo>
                      <a:pt x="1048" y="1649"/>
                    </a:lnTo>
                    <a:lnTo>
                      <a:pt x="1009" y="1651"/>
                    </a:lnTo>
                    <a:lnTo>
                      <a:pt x="1009" y="1651"/>
                    </a:lnTo>
                    <a:lnTo>
                      <a:pt x="1002" y="1657"/>
                    </a:lnTo>
                    <a:lnTo>
                      <a:pt x="1002" y="1657"/>
                    </a:lnTo>
                    <a:lnTo>
                      <a:pt x="985" y="1676"/>
                    </a:lnTo>
                    <a:lnTo>
                      <a:pt x="941" y="1676"/>
                    </a:lnTo>
                    <a:lnTo>
                      <a:pt x="941" y="1676"/>
                    </a:lnTo>
                    <a:lnTo>
                      <a:pt x="911" y="1683"/>
                    </a:lnTo>
                    <a:lnTo>
                      <a:pt x="901" y="1679"/>
                    </a:lnTo>
                    <a:lnTo>
                      <a:pt x="901" y="1679"/>
                    </a:lnTo>
                    <a:lnTo>
                      <a:pt x="882" y="1628"/>
                    </a:lnTo>
                    <a:lnTo>
                      <a:pt x="856" y="1589"/>
                    </a:lnTo>
                    <a:lnTo>
                      <a:pt x="797" y="1556"/>
                    </a:lnTo>
                    <a:lnTo>
                      <a:pt x="777" y="1522"/>
                    </a:lnTo>
                    <a:lnTo>
                      <a:pt x="777" y="1522"/>
                    </a:lnTo>
                    <a:lnTo>
                      <a:pt x="757" y="1545"/>
                    </a:lnTo>
                    <a:lnTo>
                      <a:pt x="753" y="1562"/>
                    </a:lnTo>
                    <a:lnTo>
                      <a:pt x="753" y="1562"/>
                    </a:lnTo>
                    <a:lnTo>
                      <a:pt x="747" y="1577"/>
                    </a:lnTo>
                    <a:lnTo>
                      <a:pt x="727" y="1582"/>
                    </a:lnTo>
                    <a:lnTo>
                      <a:pt x="722" y="1628"/>
                    </a:lnTo>
                    <a:lnTo>
                      <a:pt x="722" y="1628"/>
                    </a:lnTo>
                    <a:lnTo>
                      <a:pt x="718" y="1640"/>
                    </a:lnTo>
                    <a:lnTo>
                      <a:pt x="718" y="1640"/>
                    </a:lnTo>
                    <a:lnTo>
                      <a:pt x="712" y="1651"/>
                    </a:lnTo>
                    <a:lnTo>
                      <a:pt x="618" y="1627"/>
                    </a:lnTo>
                    <a:lnTo>
                      <a:pt x="608" y="1620"/>
                    </a:lnTo>
                    <a:lnTo>
                      <a:pt x="608" y="1620"/>
                    </a:lnTo>
                    <a:lnTo>
                      <a:pt x="601" y="1608"/>
                    </a:lnTo>
                    <a:lnTo>
                      <a:pt x="601" y="1608"/>
                    </a:lnTo>
                    <a:lnTo>
                      <a:pt x="582" y="1601"/>
                    </a:lnTo>
                    <a:lnTo>
                      <a:pt x="571" y="1613"/>
                    </a:lnTo>
                    <a:lnTo>
                      <a:pt x="571" y="1613"/>
                    </a:lnTo>
                    <a:lnTo>
                      <a:pt x="546" y="1633"/>
                    </a:lnTo>
                    <a:lnTo>
                      <a:pt x="546" y="1633"/>
                    </a:lnTo>
                    <a:lnTo>
                      <a:pt x="526" y="1669"/>
                    </a:lnTo>
                    <a:lnTo>
                      <a:pt x="526" y="1669"/>
                    </a:lnTo>
                    <a:lnTo>
                      <a:pt x="500" y="1672"/>
                    </a:lnTo>
                    <a:lnTo>
                      <a:pt x="500" y="1672"/>
                    </a:lnTo>
                    <a:lnTo>
                      <a:pt x="471" y="1640"/>
                    </a:lnTo>
                    <a:lnTo>
                      <a:pt x="461" y="1646"/>
                    </a:lnTo>
                    <a:lnTo>
                      <a:pt x="414" y="1760"/>
                    </a:lnTo>
                    <a:lnTo>
                      <a:pt x="414" y="1760"/>
                    </a:lnTo>
                    <a:lnTo>
                      <a:pt x="411" y="1767"/>
                    </a:lnTo>
                    <a:lnTo>
                      <a:pt x="411" y="1767"/>
                    </a:lnTo>
                    <a:lnTo>
                      <a:pt x="469" y="1846"/>
                    </a:lnTo>
                    <a:lnTo>
                      <a:pt x="471" y="1860"/>
                    </a:lnTo>
                    <a:lnTo>
                      <a:pt x="450" y="1863"/>
                    </a:lnTo>
                    <a:lnTo>
                      <a:pt x="388" y="1845"/>
                    </a:lnTo>
                    <a:lnTo>
                      <a:pt x="388" y="1845"/>
                    </a:lnTo>
                    <a:lnTo>
                      <a:pt x="368" y="1833"/>
                    </a:lnTo>
                    <a:lnTo>
                      <a:pt x="346" y="1843"/>
                    </a:lnTo>
                    <a:lnTo>
                      <a:pt x="346" y="1843"/>
                    </a:lnTo>
                    <a:lnTo>
                      <a:pt x="306" y="1824"/>
                    </a:lnTo>
                    <a:lnTo>
                      <a:pt x="306" y="1824"/>
                    </a:lnTo>
                    <a:lnTo>
                      <a:pt x="286" y="1814"/>
                    </a:lnTo>
                    <a:lnTo>
                      <a:pt x="286" y="1814"/>
                    </a:lnTo>
                    <a:lnTo>
                      <a:pt x="265" y="1856"/>
                    </a:lnTo>
                    <a:lnTo>
                      <a:pt x="234" y="1881"/>
                    </a:lnTo>
                    <a:lnTo>
                      <a:pt x="205" y="1899"/>
                    </a:lnTo>
                    <a:lnTo>
                      <a:pt x="169" y="1902"/>
                    </a:lnTo>
                    <a:lnTo>
                      <a:pt x="169" y="1902"/>
                    </a:lnTo>
                    <a:lnTo>
                      <a:pt x="157" y="1907"/>
                    </a:lnTo>
                    <a:lnTo>
                      <a:pt x="157" y="1907"/>
                    </a:lnTo>
                    <a:lnTo>
                      <a:pt x="127" y="1950"/>
                    </a:lnTo>
                    <a:lnTo>
                      <a:pt x="136" y="1990"/>
                    </a:lnTo>
                    <a:lnTo>
                      <a:pt x="136" y="1990"/>
                    </a:lnTo>
                    <a:lnTo>
                      <a:pt x="128" y="2002"/>
                    </a:lnTo>
                    <a:lnTo>
                      <a:pt x="128" y="2002"/>
                    </a:lnTo>
                    <a:lnTo>
                      <a:pt x="88" y="2036"/>
                    </a:lnTo>
                    <a:lnTo>
                      <a:pt x="88" y="2036"/>
                    </a:lnTo>
                    <a:lnTo>
                      <a:pt x="78" y="2049"/>
                    </a:lnTo>
                    <a:lnTo>
                      <a:pt x="78" y="2049"/>
                    </a:lnTo>
                    <a:lnTo>
                      <a:pt x="61" y="2077"/>
                    </a:lnTo>
                    <a:lnTo>
                      <a:pt x="46" y="2078"/>
                    </a:lnTo>
                    <a:lnTo>
                      <a:pt x="46" y="2078"/>
                    </a:lnTo>
                    <a:lnTo>
                      <a:pt x="18" y="2084"/>
                    </a:lnTo>
                    <a:lnTo>
                      <a:pt x="18" y="2084"/>
                    </a:lnTo>
                    <a:lnTo>
                      <a:pt x="3" y="2103"/>
                    </a:lnTo>
                    <a:lnTo>
                      <a:pt x="0" y="2118"/>
                    </a:lnTo>
                    <a:lnTo>
                      <a:pt x="13" y="2139"/>
                    </a:lnTo>
                    <a:lnTo>
                      <a:pt x="110" y="2159"/>
                    </a:lnTo>
                    <a:lnTo>
                      <a:pt x="131" y="2180"/>
                    </a:lnTo>
                    <a:lnTo>
                      <a:pt x="130" y="2198"/>
                    </a:lnTo>
                    <a:lnTo>
                      <a:pt x="130" y="2198"/>
                    </a:lnTo>
                    <a:lnTo>
                      <a:pt x="137" y="2225"/>
                    </a:lnTo>
                    <a:lnTo>
                      <a:pt x="147" y="2232"/>
                    </a:lnTo>
                    <a:lnTo>
                      <a:pt x="147" y="2232"/>
                    </a:lnTo>
                    <a:lnTo>
                      <a:pt x="176" y="2245"/>
                    </a:lnTo>
                    <a:lnTo>
                      <a:pt x="183" y="2257"/>
                    </a:lnTo>
                    <a:lnTo>
                      <a:pt x="176" y="2288"/>
                    </a:lnTo>
                    <a:lnTo>
                      <a:pt x="176" y="2288"/>
                    </a:lnTo>
                    <a:lnTo>
                      <a:pt x="173" y="2299"/>
                    </a:lnTo>
                    <a:lnTo>
                      <a:pt x="173" y="2299"/>
                    </a:lnTo>
                    <a:lnTo>
                      <a:pt x="140" y="2304"/>
                    </a:lnTo>
                    <a:lnTo>
                      <a:pt x="140" y="2304"/>
                    </a:lnTo>
                    <a:lnTo>
                      <a:pt x="131" y="2329"/>
                    </a:lnTo>
                    <a:lnTo>
                      <a:pt x="131" y="2329"/>
                    </a:lnTo>
                    <a:lnTo>
                      <a:pt x="137" y="2394"/>
                    </a:lnTo>
                    <a:lnTo>
                      <a:pt x="126" y="2441"/>
                    </a:lnTo>
                    <a:lnTo>
                      <a:pt x="136" y="2463"/>
                    </a:lnTo>
                    <a:lnTo>
                      <a:pt x="136" y="2486"/>
                    </a:lnTo>
                    <a:lnTo>
                      <a:pt x="113" y="2523"/>
                    </a:lnTo>
                    <a:lnTo>
                      <a:pt x="137" y="2581"/>
                    </a:lnTo>
                    <a:lnTo>
                      <a:pt x="137" y="2581"/>
                    </a:lnTo>
                    <a:lnTo>
                      <a:pt x="146" y="2587"/>
                    </a:lnTo>
                    <a:lnTo>
                      <a:pt x="146" y="2587"/>
                    </a:lnTo>
                    <a:lnTo>
                      <a:pt x="127" y="2633"/>
                    </a:lnTo>
                    <a:lnTo>
                      <a:pt x="79" y="2675"/>
                    </a:lnTo>
                    <a:lnTo>
                      <a:pt x="79" y="2675"/>
                    </a:lnTo>
                    <a:lnTo>
                      <a:pt x="78" y="2752"/>
                    </a:lnTo>
                    <a:lnTo>
                      <a:pt x="85" y="2765"/>
                    </a:lnTo>
                    <a:lnTo>
                      <a:pt x="117" y="2784"/>
                    </a:lnTo>
                    <a:lnTo>
                      <a:pt x="117" y="2784"/>
                    </a:lnTo>
                    <a:lnTo>
                      <a:pt x="150" y="2764"/>
                    </a:lnTo>
                    <a:lnTo>
                      <a:pt x="172" y="2738"/>
                    </a:lnTo>
                    <a:lnTo>
                      <a:pt x="179" y="2738"/>
                    </a:lnTo>
                    <a:lnTo>
                      <a:pt x="188" y="2764"/>
                    </a:lnTo>
                    <a:lnTo>
                      <a:pt x="228" y="2778"/>
                    </a:lnTo>
                    <a:lnTo>
                      <a:pt x="232" y="2790"/>
                    </a:lnTo>
                    <a:lnTo>
                      <a:pt x="232" y="2790"/>
                    </a:lnTo>
                    <a:lnTo>
                      <a:pt x="234" y="2800"/>
                    </a:lnTo>
                    <a:lnTo>
                      <a:pt x="234" y="2800"/>
                    </a:lnTo>
                    <a:lnTo>
                      <a:pt x="251" y="2806"/>
                    </a:lnTo>
                    <a:lnTo>
                      <a:pt x="251" y="2806"/>
                    </a:lnTo>
                    <a:lnTo>
                      <a:pt x="265" y="2819"/>
                    </a:lnTo>
                    <a:lnTo>
                      <a:pt x="265" y="2819"/>
                    </a:lnTo>
                    <a:lnTo>
                      <a:pt x="271" y="2827"/>
                    </a:lnTo>
                    <a:lnTo>
                      <a:pt x="287" y="2826"/>
                    </a:lnTo>
                    <a:lnTo>
                      <a:pt x="287" y="2826"/>
                    </a:lnTo>
                    <a:lnTo>
                      <a:pt x="323" y="2810"/>
                    </a:lnTo>
                    <a:lnTo>
                      <a:pt x="323" y="2810"/>
                    </a:lnTo>
                    <a:lnTo>
                      <a:pt x="363" y="2797"/>
                    </a:lnTo>
                    <a:lnTo>
                      <a:pt x="399" y="2809"/>
                    </a:lnTo>
                    <a:lnTo>
                      <a:pt x="399" y="2809"/>
                    </a:lnTo>
                    <a:lnTo>
                      <a:pt x="411" y="2829"/>
                    </a:lnTo>
                    <a:lnTo>
                      <a:pt x="411" y="2829"/>
                    </a:lnTo>
                    <a:lnTo>
                      <a:pt x="404" y="2848"/>
                    </a:lnTo>
                    <a:lnTo>
                      <a:pt x="412" y="2885"/>
                    </a:lnTo>
                    <a:lnTo>
                      <a:pt x="412" y="2885"/>
                    </a:lnTo>
                    <a:lnTo>
                      <a:pt x="424" y="2910"/>
                    </a:lnTo>
                    <a:lnTo>
                      <a:pt x="435" y="2920"/>
                    </a:lnTo>
                    <a:lnTo>
                      <a:pt x="435" y="2920"/>
                    </a:lnTo>
                    <a:lnTo>
                      <a:pt x="434" y="2934"/>
                    </a:lnTo>
                    <a:lnTo>
                      <a:pt x="414" y="2944"/>
                    </a:lnTo>
                    <a:lnTo>
                      <a:pt x="369" y="2917"/>
                    </a:lnTo>
                    <a:lnTo>
                      <a:pt x="326" y="2943"/>
                    </a:lnTo>
                    <a:lnTo>
                      <a:pt x="304" y="2974"/>
                    </a:lnTo>
                    <a:lnTo>
                      <a:pt x="306" y="2996"/>
                    </a:lnTo>
                    <a:lnTo>
                      <a:pt x="326" y="3028"/>
                    </a:lnTo>
                    <a:lnTo>
                      <a:pt x="316" y="3052"/>
                    </a:lnTo>
                    <a:lnTo>
                      <a:pt x="319" y="3091"/>
                    </a:lnTo>
                    <a:lnTo>
                      <a:pt x="287" y="3119"/>
                    </a:lnTo>
                    <a:lnTo>
                      <a:pt x="290" y="3134"/>
                    </a:lnTo>
                    <a:lnTo>
                      <a:pt x="271" y="3165"/>
                    </a:lnTo>
                    <a:lnTo>
                      <a:pt x="268" y="3202"/>
                    </a:lnTo>
                    <a:lnTo>
                      <a:pt x="235" y="3248"/>
                    </a:lnTo>
                    <a:lnTo>
                      <a:pt x="221" y="3254"/>
                    </a:lnTo>
                    <a:lnTo>
                      <a:pt x="205" y="3242"/>
                    </a:lnTo>
                    <a:lnTo>
                      <a:pt x="183" y="3247"/>
                    </a:lnTo>
                    <a:lnTo>
                      <a:pt x="163" y="3266"/>
                    </a:lnTo>
                    <a:lnTo>
                      <a:pt x="163" y="3266"/>
                    </a:lnTo>
                    <a:lnTo>
                      <a:pt x="226" y="3368"/>
                    </a:lnTo>
                    <a:lnTo>
                      <a:pt x="248" y="3428"/>
                    </a:lnTo>
                    <a:lnTo>
                      <a:pt x="244" y="3477"/>
                    </a:lnTo>
                    <a:lnTo>
                      <a:pt x="225" y="3518"/>
                    </a:lnTo>
                    <a:lnTo>
                      <a:pt x="225" y="3518"/>
                    </a:lnTo>
                    <a:lnTo>
                      <a:pt x="228" y="3554"/>
                    </a:lnTo>
                    <a:lnTo>
                      <a:pt x="238" y="3568"/>
                    </a:lnTo>
                    <a:lnTo>
                      <a:pt x="258" y="3585"/>
                    </a:lnTo>
                    <a:lnTo>
                      <a:pt x="287" y="3585"/>
                    </a:lnTo>
                    <a:lnTo>
                      <a:pt x="287" y="3585"/>
                    </a:lnTo>
                    <a:lnTo>
                      <a:pt x="299" y="3591"/>
                    </a:lnTo>
                    <a:lnTo>
                      <a:pt x="299" y="3591"/>
                    </a:lnTo>
                    <a:lnTo>
                      <a:pt x="304" y="3639"/>
                    </a:lnTo>
                    <a:lnTo>
                      <a:pt x="322" y="3649"/>
                    </a:lnTo>
                    <a:lnTo>
                      <a:pt x="322" y="3649"/>
                    </a:lnTo>
                    <a:lnTo>
                      <a:pt x="361" y="3655"/>
                    </a:lnTo>
                    <a:lnTo>
                      <a:pt x="361" y="3655"/>
                    </a:lnTo>
                    <a:lnTo>
                      <a:pt x="392" y="3659"/>
                    </a:lnTo>
                    <a:lnTo>
                      <a:pt x="402" y="3679"/>
                    </a:lnTo>
                    <a:lnTo>
                      <a:pt x="424" y="3691"/>
                    </a:lnTo>
                    <a:lnTo>
                      <a:pt x="424" y="3691"/>
                    </a:lnTo>
                    <a:lnTo>
                      <a:pt x="503" y="3705"/>
                    </a:lnTo>
                    <a:lnTo>
                      <a:pt x="503" y="3705"/>
                    </a:lnTo>
                    <a:lnTo>
                      <a:pt x="549" y="3699"/>
                    </a:lnTo>
                    <a:lnTo>
                      <a:pt x="549" y="3699"/>
                    </a:lnTo>
                    <a:lnTo>
                      <a:pt x="577" y="3714"/>
                    </a:lnTo>
                    <a:lnTo>
                      <a:pt x="577" y="3714"/>
                    </a:lnTo>
                    <a:lnTo>
                      <a:pt x="604" y="3727"/>
                    </a:lnTo>
                    <a:lnTo>
                      <a:pt x="613" y="3740"/>
                    </a:lnTo>
                    <a:lnTo>
                      <a:pt x="627" y="3792"/>
                    </a:lnTo>
                    <a:lnTo>
                      <a:pt x="627" y="3792"/>
                    </a:lnTo>
                    <a:lnTo>
                      <a:pt x="639" y="3802"/>
                    </a:lnTo>
                    <a:lnTo>
                      <a:pt x="639" y="3802"/>
                    </a:lnTo>
                    <a:lnTo>
                      <a:pt x="676" y="3819"/>
                    </a:lnTo>
                    <a:lnTo>
                      <a:pt x="688" y="3839"/>
                    </a:lnTo>
                    <a:lnTo>
                      <a:pt x="683" y="3851"/>
                    </a:lnTo>
                    <a:lnTo>
                      <a:pt x="729" y="3878"/>
                    </a:lnTo>
                    <a:lnTo>
                      <a:pt x="747" y="3910"/>
                    </a:lnTo>
                    <a:lnTo>
                      <a:pt x="742" y="3950"/>
                    </a:lnTo>
                    <a:lnTo>
                      <a:pt x="709" y="4021"/>
                    </a:lnTo>
                    <a:lnTo>
                      <a:pt x="709" y="4021"/>
                    </a:lnTo>
                    <a:lnTo>
                      <a:pt x="704" y="4051"/>
                    </a:lnTo>
                    <a:lnTo>
                      <a:pt x="721" y="4080"/>
                    </a:lnTo>
                    <a:lnTo>
                      <a:pt x="721" y="4080"/>
                    </a:lnTo>
                    <a:lnTo>
                      <a:pt x="789" y="4107"/>
                    </a:lnTo>
                    <a:lnTo>
                      <a:pt x="829" y="4101"/>
                    </a:lnTo>
                    <a:lnTo>
                      <a:pt x="829" y="4101"/>
                    </a:lnTo>
                    <a:lnTo>
                      <a:pt x="851" y="4096"/>
                    </a:lnTo>
                    <a:lnTo>
                      <a:pt x="851" y="4096"/>
                    </a:lnTo>
                    <a:lnTo>
                      <a:pt x="904" y="4077"/>
                    </a:lnTo>
                    <a:lnTo>
                      <a:pt x="944" y="4096"/>
                    </a:lnTo>
                    <a:lnTo>
                      <a:pt x="985" y="4101"/>
                    </a:lnTo>
                    <a:lnTo>
                      <a:pt x="985" y="4101"/>
                    </a:lnTo>
                    <a:lnTo>
                      <a:pt x="1025" y="4140"/>
                    </a:lnTo>
                    <a:lnTo>
                      <a:pt x="1025" y="4140"/>
                    </a:lnTo>
                    <a:lnTo>
                      <a:pt x="1057" y="4163"/>
                    </a:lnTo>
                    <a:lnTo>
                      <a:pt x="1057" y="4163"/>
                    </a:lnTo>
                    <a:lnTo>
                      <a:pt x="1042" y="4101"/>
                    </a:lnTo>
                    <a:lnTo>
                      <a:pt x="970" y="4011"/>
                    </a:lnTo>
                    <a:lnTo>
                      <a:pt x="976" y="3960"/>
                    </a:lnTo>
                    <a:lnTo>
                      <a:pt x="1009" y="3972"/>
                    </a:lnTo>
                    <a:lnTo>
                      <a:pt x="1036" y="3995"/>
                    </a:lnTo>
                    <a:lnTo>
                      <a:pt x="1077" y="3995"/>
                    </a:lnTo>
                    <a:lnTo>
                      <a:pt x="1087" y="3949"/>
                    </a:lnTo>
                    <a:lnTo>
                      <a:pt x="1031" y="3888"/>
                    </a:lnTo>
                    <a:lnTo>
                      <a:pt x="1054" y="3832"/>
                    </a:lnTo>
                    <a:lnTo>
                      <a:pt x="1077" y="3780"/>
                    </a:lnTo>
                    <a:lnTo>
                      <a:pt x="1172" y="3764"/>
                    </a:lnTo>
                    <a:lnTo>
                      <a:pt x="1166" y="3730"/>
                    </a:lnTo>
                    <a:lnTo>
                      <a:pt x="1116" y="3691"/>
                    </a:lnTo>
                    <a:lnTo>
                      <a:pt x="1032" y="3685"/>
                    </a:lnTo>
                    <a:lnTo>
                      <a:pt x="1036" y="3629"/>
                    </a:lnTo>
                    <a:lnTo>
                      <a:pt x="1059" y="3578"/>
                    </a:lnTo>
                    <a:lnTo>
                      <a:pt x="1098" y="3522"/>
                    </a:lnTo>
                    <a:lnTo>
                      <a:pt x="1139" y="3511"/>
                    </a:lnTo>
                    <a:lnTo>
                      <a:pt x="1172" y="3489"/>
                    </a:lnTo>
                    <a:lnTo>
                      <a:pt x="1183" y="3590"/>
                    </a:lnTo>
                    <a:lnTo>
                      <a:pt x="1228" y="3590"/>
                    </a:lnTo>
                    <a:lnTo>
                      <a:pt x="1245" y="3534"/>
                    </a:lnTo>
                    <a:lnTo>
                      <a:pt x="1290" y="3444"/>
                    </a:lnTo>
                    <a:lnTo>
                      <a:pt x="1397" y="3421"/>
                    </a:lnTo>
                    <a:lnTo>
                      <a:pt x="1447" y="3365"/>
                    </a:lnTo>
                    <a:lnTo>
                      <a:pt x="1509" y="3348"/>
                    </a:lnTo>
                    <a:lnTo>
                      <a:pt x="1565" y="3353"/>
                    </a:lnTo>
                    <a:lnTo>
                      <a:pt x="1633" y="3410"/>
                    </a:lnTo>
                    <a:lnTo>
                      <a:pt x="1633" y="3489"/>
                    </a:lnTo>
                    <a:lnTo>
                      <a:pt x="1645" y="3545"/>
                    </a:lnTo>
                    <a:lnTo>
                      <a:pt x="1678" y="3617"/>
                    </a:lnTo>
                    <a:lnTo>
                      <a:pt x="1660" y="3658"/>
                    </a:lnTo>
                    <a:lnTo>
                      <a:pt x="1600" y="3679"/>
                    </a:lnTo>
                    <a:lnTo>
                      <a:pt x="1571" y="3741"/>
                    </a:lnTo>
                    <a:lnTo>
                      <a:pt x="1571" y="3797"/>
                    </a:lnTo>
                    <a:lnTo>
                      <a:pt x="1526" y="3803"/>
                    </a:lnTo>
                    <a:lnTo>
                      <a:pt x="1526" y="3838"/>
                    </a:lnTo>
                    <a:lnTo>
                      <a:pt x="1548" y="3865"/>
                    </a:lnTo>
                    <a:lnTo>
                      <a:pt x="1548" y="3939"/>
                    </a:lnTo>
                    <a:lnTo>
                      <a:pt x="1487" y="3960"/>
                    </a:lnTo>
                    <a:lnTo>
                      <a:pt x="1459" y="3995"/>
                    </a:lnTo>
                    <a:lnTo>
                      <a:pt x="1408" y="3989"/>
                    </a:lnTo>
                    <a:lnTo>
                      <a:pt x="1397" y="3939"/>
                    </a:lnTo>
                    <a:lnTo>
                      <a:pt x="1340" y="3939"/>
                    </a:lnTo>
                    <a:lnTo>
                      <a:pt x="1302" y="3960"/>
                    </a:lnTo>
                    <a:lnTo>
                      <a:pt x="1273" y="4006"/>
                    </a:lnTo>
                    <a:lnTo>
                      <a:pt x="1281" y="4034"/>
                    </a:lnTo>
                    <a:lnTo>
                      <a:pt x="1281" y="4034"/>
                    </a:lnTo>
                    <a:lnTo>
                      <a:pt x="1287" y="4029"/>
                    </a:lnTo>
                    <a:lnTo>
                      <a:pt x="1302" y="4026"/>
                    </a:lnTo>
                    <a:close/>
                  </a:path>
                </a:pathLst>
              </a:custGeom>
              <a:solidFill>
                <a:srgbClr val="EAEAEA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 latinLnBrk="0"/>
                <a:endParaRPr lang="ko-KR" altLang="en-US" spc="-70"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0">
                <a:extLst>
                  <a:ext uri="{FF2B5EF4-FFF2-40B4-BE49-F238E27FC236}">
                    <a16:creationId xmlns:a16="http://schemas.microsoft.com/office/drawing/2014/main" id="{2F60BAD6-82F0-4C43-9131-956B36FA50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02794" y="4243367"/>
                <a:ext cx="993108" cy="965734"/>
              </a:xfrm>
              <a:custGeom>
                <a:avLst/>
                <a:gdLst/>
                <a:ahLst/>
                <a:cxnLst>
                  <a:cxn ang="0">
                    <a:pos x="838" y="180"/>
                  </a:cxn>
                  <a:cxn ang="0">
                    <a:pos x="1010" y="560"/>
                  </a:cxn>
                  <a:cxn ang="0">
                    <a:pos x="1542" y="595"/>
                  </a:cxn>
                  <a:cxn ang="0">
                    <a:pos x="1948" y="745"/>
                  </a:cxn>
                  <a:cxn ang="0">
                    <a:pos x="2347" y="661"/>
                  </a:cxn>
                  <a:cxn ang="0">
                    <a:pos x="2643" y="1040"/>
                  </a:cxn>
                  <a:cxn ang="0">
                    <a:pos x="2183" y="1458"/>
                  </a:cxn>
                  <a:cxn ang="0">
                    <a:pos x="1846" y="1646"/>
                  </a:cxn>
                  <a:cxn ang="0">
                    <a:pos x="1694" y="1561"/>
                  </a:cxn>
                  <a:cxn ang="0">
                    <a:pos x="1681" y="1550"/>
                  </a:cxn>
                  <a:cxn ang="0">
                    <a:pos x="1647" y="1720"/>
                  </a:cxn>
                  <a:cxn ang="0">
                    <a:pos x="1581" y="1624"/>
                  </a:cxn>
                  <a:cxn ang="0">
                    <a:pos x="1392" y="1733"/>
                  </a:cxn>
                  <a:cxn ang="0">
                    <a:pos x="1416" y="1722"/>
                  </a:cxn>
                  <a:cxn ang="0">
                    <a:pos x="1494" y="1824"/>
                  </a:cxn>
                  <a:cxn ang="0">
                    <a:pos x="1388" y="1971"/>
                  </a:cxn>
                  <a:cxn ang="0">
                    <a:pos x="1445" y="2053"/>
                  </a:cxn>
                  <a:cxn ang="0">
                    <a:pos x="1416" y="2254"/>
                  </a:cxn>
                  <a:cxn ang="0">
                    <a:pos x="1301" y="2272"/>
                  </a:cxn>
                  <a:cxn ang="0">
                    <a:pos x="1274" y="2186"/>
                  </a:cxn>
                  <a:cxn ang="0">
                    <a:pos x="1373" y="2118"/>
                  </a:cxn>
                  <a:cxn ang="0">
                    <a:pos x="1192" y="2066"/>
                  </a:cxn>
                  <a:cxn ang="0">
                    <a:pos x="1206" y="1924"/>
                  </a:cxn>
                  <a:cxn ang="0">
                    <a:pos x="1101" y="1976"/>
                  </a:cxn>
                  <a:cxn ang="0">
                    <a:pos x="935" y="2036"/>
                  </a:cxn>
                  <a:cxn ang="0">
                    <a:pos x="730" y="1852"/>
                  </a:cxn>
                  <a:cxn ang="0">
                    <a:pos x="691" y="1751"/>
                  </a:cxn>
                  <a:cxn ang="0">
                    <a:pos x="674" y="1870"/>
                  </a:cxn>
                  <a:cxn ang="0">
                    <a:pos x="562" y="1859"/>
                  </a:cxn>
                  <a:cxn ang="0">
                    <a:pos x="402" y="1929"/>
                  </a:cxn>
                  <a:cxn ang="0">
                    <a:pos x="186" y="1702"/>
                  </a:cxn>
                  <a:cxn ang="0">
                    <a:pos x="145" y="993"/>
                  </a:cxn>
                  <a:cxn ang="0">
                    <a:pos x="60" y="661"/>
                  </a:cxn>
                  <a:cxn ang="0">
                    <a:pos x="281" y="154"/>
                  </a:cxn>
                  <a:cxn ang="0">
                    <a:pos x="2084" y="1731"/>
                  </a:cxn>
                  <a:cxn ang="0">
                    <a:pos x="2043" y="1759"/>
                  </a:cxn>
                  <a:cxn ang="0">
                    <a:pos x="1856" y="1831"/>
                  </a:cxn>
                  <a:cxn ang="0">
                    <a:pos x="1895" y="2022"/>
                  </a:cxn>
                  <a:cxn ang="0">
                    <a:pos x="1916" y="2130"/>
                  </a:cxn>
                  <a:cxn ang="0">
                    <a:pos x="1880" y="2255"/>
                  </a:cxn>
                  <a:cxn ang="0">
                    <a:pos x="1814" y="2406"/>
                  </a:cxn>
                  <a:cxn ang="0">
                    <a:pos x="1664" y="2430"/>
                  </a:cxn>
                  <a:cxn ang="0">
                    <a:pos x="1630" y="2283"/>
                  </a:cxn>
                  <a:cxn ang="0">
                    <a:pos x="1621" y="2169"/>
                  </a:cxn>
                  <a:cxn ang="0">
                    <a:pos x="1477" y="2138"/>
                  </a:cxn>
                  <a:cxn ang="0">
                    <a:pos x="1634" y="2035"/>
                  </a:cxn>
                  <a:cxn ang="0">
                    <a:pos x="1681" y="1915"/>
                  </a:cxn>
                  <a:cxn ang="0">
                    <a:pos x="1805" y="1847"/>
                  </a:cxn>
                  <a:cxn ang="0">
                    <a:pos x="1761" y="1854"/>
                  </a:cxn>
                  <a:cxn ang="0">
                    <a:pos x="480" y="1954"/>
                  </a:cxn>
                  <a:cxn ang="0">
                    <a:pos x="533" y="2195"/>
                  </a:cxn>
                  <a:cxn ang="0">
                    <a:pos x="765" y="2246"/>
                  </a:cxn>
                  <a:cxn ang="0">
                    <a:pos x="707" y="2448"/>
                  </a:cxn>
                  <a:cxn ang="0">
                    <a:pos x="588" y="2418"/>
                  </a:cxn>
                  <a:cxn ang="0">
                    <a:pos x="395" y="2334"/>
                  </a:cxn>
                  <a:cxn ang="0">
                    <a:pos x="393" y="2038"/>
                  </a:cxn>
                  <a:cxn ang="0">
                    <a:pos x="740" y="2058"/>
                  </a:cxn>
                  <a:cxn ang="0">
                    <a:pos x="699" y="2156"/>
                  </a:cxn>
                  <a:cxn ang="0">
                    <a:pos x="1057" y="2164"/>
                  </a:cxn>
                  <a:cxn ang="0">
                    <a:pos x="1042" y="2255"/>
                  </a:cxn>
                  <a:cxn ang="0">
                    <a:pos x="1487" y="2242"/>
                  </a:cxn>
                  <a:cxn ang="0">
                    <a:pos x="1487" y="2262"/>
                  </a:cxn>
                  <a:cxn ang="0">
                    <a:pos x="1154" y="2630"/>
                  </a:cxn>
                </a:cxnLst>
                <a:rect l="0" t="0" r="r" b="b"/>
                <a:pathLst>
                  <a:path w="2722" h="2647">
                    <a:moveTo>
                      <a:pt x="527" y="49"/>
                    </a:moveTo>
                    <a:lnTo>
                      <a:pt x="547" y="65"/>
                    </a:lnTo>
                    <a:lnTo>
                      <a:pt x="576" y="65"/>
                    </a:lnTo>
                    <a:lnTo>
                      <a:pt x="576" y="65"/>
                    </a:lnTo>
                    <a:lnTo>
                      <a:pt x="588" y="72"/>
                    </a:lnTo>
                    <a:lnTo>
                      <a:pt x="588" y="72"/>
                    </a:lnTo>
                    <a:lnTo>
                      <a:pt x="593" y="118"/>
                    </a:lnTo>
                    <a:lnTo>
                      <a:pt x="611" y="128"/>
                    </a:lnTo>
                    <a:lnTo>
                      <a:pt x="611" y="128"/>
                    </a:lnTo>
                    <a:lnTo>
                      <a:pt x="650" y="134"/>
                    </a:lnTo>
                    <a:lnTo>
                      <a:pt x="650" y="134"/>
                    </a:lnTo>
                    <a:lnTo>
                      <a:pt x="681" y="138"/>
                    </a:lnTo>
                    <a:lnTo>
                      <a:pt x="691" y="158"/>
                    </a:lnTo>
                    <a:lnTo>
                      <a:pt x="713" y="170"/>
                    </a:lnTo>
                    <a:lnTo>
                      <a:pt x="713" y="170"/>
                    </a:lnTo>
                    <a:lnTo>
                      <a:pt x="792" y="184"/>
                    </a:lnTo>
                    <a:lnTo>
                      <a:pt x="792" y="184"/>
                    </a:lnTo>
                    <a:lnTo>
                      <a:pt x="838" y="180"/>
                    </a:lnTo>
                    <a:lnTo>
                      <a:pt x="838" y="180"/>
                    </a:lnTo>
                    <a:lnTo>
                      <a:pt x="866" y="193"/>
                    </a:lnTo>
                    <a:lnTo>
                      <a:pt x="866" y="193"/>
                    </a:lnTo>
                    <a:lnTo>
                      <a:pt x="893" y="206"/>
                    </a:lnTo>
                    <a:lnTo>
                      <a:pt x="902" y="220"/>
                    </a:lnTo>
                    <a:lnTo>
                      <a:pt x="916" y="272"/>
                    </a:lnTo>
                    <a:lnTo>
                      <a:pt x="916" y="272"/>
                    </a:lnTo>
                    <a:lnTo>
                      <a:pt x="928" y="281"/>
                    </a:lnTo>
                    <a:lnTo>
                      <a:pt x="928" y="281"/>
                    </a:lnTo>
                    <a:lnTo>
                      <a:pt x="965" y="298"/>
                    </a:lnTo>
                    <a:lnTo>
                      <a:pt x="977" y="320"/>
                    </a:lnTo>
                    <a:lnTo>
                      <a:pt x="972" y="330"/>
                    </a:lnTo>
                    <a:lnTo>
                      <a:pt x="1019" y="357"/>
                    </a:lnTo>
                    <a:lnTo>
                      <a:pt x="1036" y="389"/>
                    </a:lnTo>
                    <a:lnTo>
                      <a:pt x="1032" y="429"/>
                    </a:lnTo>
                    <a:lnTo>
                      <a:pt x="998" y="500"/>
                    </a:lnTo>
                    <a:lnTo>
                      <a:pt x="998" y="500"/>
                    </a:lnTo>
                    <a:lnTo>
                      <a:pt x="994" y="530"/>
                    </a:lnTo>
                    <a:lnTo>
                      <a:pt x="1010" y="560"/>
                    </a:lnTo>
                    <a:lnTo>
                      <a:pt x="1010" y="560"/>
                    </a:lnTo>
                    <a:lnTo>
                      <a:pt x="1078" y="586"/>
                    </a:lnTo>
                    <a:lnTo>
                      <a:pt x="1118" y="582"/>
                    </a:lnTo>
                    <a:lnTo>
                      <a:pt x="1118" y="582"/>
                    </a:lnTo>
                    <a:lnTo>
                      <a:pt x="1140" y="576"/>
                    </a:lnTo>
                    <a:lnTo>
                      <a:pt x="1140" y="576"/>
                    </a:lnTo>
                    <a:lnTo>
                      <a:pt x="1193" y="556"/>
                    </a:lnTo>
                    <a:lnTo>
                      <a:pt x="1233" y="576"/>
                    </a:lnTo>
                    <a:lnTo>
                      <a:pt x="1274" y="581"/>
                    </a:lnTo>
                    <a:lnTo>
                      <a:pt x="1274" y="581"/>
                    </a:lnTo>
                    <a:lnTo>
                      <a:pt x="1314" y="619"/>
                    </a:lnTo>
                    <a:lnTo>
                      <a:pt x="1314" y="619"/>
                    </a:lnTo>
                    <a:lnTo>
                      <a:pt x="1344" y="642"/>
                    </a:lnTo>
                    <a:lnTo>
                      <a:pt x="1389" y="641"/>
                    </a:lnTo>
                    <a:lnTo>
                      <a:pt x="1451" y="596"/>
                    </a:lnTo>
                    <a:lnTo>
                      <a:pt x="1451" y="596"/>
                    </a:lnTo>
                    <a:lnTo>
                      <a:pt x="1478" y="589"/>
                    </a:lnTo>
                    <a:lnTo>
                      <a:pt x="1478" y="589"/>
                    </a:lnTo>
                    <a:lnTo>
                      <a:pt x="1523" y="605"/>
                    </a:lnTo>
                    <a:lnTo>
                      <a:pt x="1542" y="595"/>
                    </a:lnTo>
                    <a:lnTo>
                      <a:pt x="1556" y="530"/>
                    </a:lnTo>
                    <a:lnTo>
                      <a:pt x="1571" y="513"/>
                    </a:lnTo>
                    <a:lnTo>
                      <a:pt x="1576" y="508"/>
                    </a:lnTo>
                    <a:lnTo>
                      <a:pt x="1594" y="508"/>
                    </a:lnTo>
                    <a:lnTo>
                      <a:pt x="1594" y="508"/>
                    </a:lnTo>
                    <a:lnTo>
                      <a:pt x="1607" y="532"/>
                    </a:lnTo>
                    <a:lnTo>
                      <a:pt x="1598" y="586"/>
                    </a:lnTo>
                    <a:lnTo>
                      <a:pt x="1598" y="586"/>
                    </a:lnTo>
                    <a:lnTo>
                      <a:pt x="1612" y="630"/>
                    </a:lnTo>
                    <a:lnTo>
                      <a:pt x="1628" y="653"/>
                    </a:lnTo>
                    <a:lnTo>
                      <a:pt x="1666" y="683"/>
                    </a:lnTo>
                    <a:lnTo>
                      <a:pt x="1666" y="683"/>
                    </a:lnTo>
                    <a:lnTo>
                      <a:pt x="1683" y="702"/>
                    </a:lnTo>
                    <a:lnTo>
                      <a:pt x="1709" y="715"/>
                    </a:lnTo>
                    <a:lnTo>
                      <a:pt x="1709" y="715"/>
                    </a:lnTo>
                    <a:lnTo>
                      <a:pt x="1814" y="694"/>
                    </a:lnTo>
                    <a:lnTo>
                      <a:pt x="1814" y="694"/>
                    </a:lnTo>
                    <a:lnTo>
                      <a:pt x="1876" y="709"/>
                    </a:lnTo>
                    <a:lnTo>
                      <a:pt x="1948" y="745"/>
                    </a:lnTo>
                    <a:lnTo>
                      <a:pt x="1948" y="745"/>
                    </a:lnTo>
                    <a:lnTo>
                      <a:pt x="1983" y="755"/>
                    </a:lnTo>
                    <a:lnTo>
                      <a:pt x="2012" y="745"/>
                    </a:lnTo>
                    <a:lnTo>
                      <a:pt x="2082" y="686"/>
                    </a:lnTo>
                    <a:lnTo>
                      <a:pt x="2101" y="691"/>
                    </a:lnTo>
                    <a:lnTo>
                      <a:pt x="2101" y="691"/>
                    </a:lnTo>
                    <a:lnTo>
                      <a:pt x="2121" y="683"/>
                    </a:lnTo>
                    <a:lnTo>
                      <a:pt x="2154" y="642"/>
                    </a:lnTo>
                    <a:lnTo>
                      <a:pt x="2154" y="642"/>
                    </a:lnTo>
                    <a:lnTo>
                      <a:pt x="2190" y="617"/>
                    </a:lnTo>
                    <a:lnTo>
                      <a:pt x="2190" y="617"/>
                    </a:lnTo>
                    <a:lnTo>
                      <a:pt x="2228" y="617"/>
                    </a:lnTo>
                    <a:lnTo>
                      <a:pt x="2228" y="617"/>
                    </a:lnTo>
                    <a:lnTo>
                      <a:pt x="2252" y="619"/>
                    </a:lnTo>
                    <a:lnTo>
                      <a:pt x="2281" y="632"/>
                    </a:lnTo>
                    <a:lnTo>
                      <a:pt x="2281" y="632"/>
                    </a:lnTo>
                    <a:lnTo>
                      <a:pt x="2304" y="645"/>
                    </a:lnTo>
                    <a:lnTo>
                      <a:pt x="2304" y="645"/>
                    </a:lnTo>
                    <a:lnTo>
                      <a:pt x="2347" y="661"/>
                    </a:lnTo>
                    <a:lnTo>
                      <a:pt x="2347" y="661"/>
                    </a:lnTo>
                    <a:lnTo>
                      <a:pt x="2365" y="654"/>
                    </a:lnTo>
                    <a:lnTo>
                      <a:pt x="2365" y="654"/>
                    </a:lnTo>
                    <a:lnTo>
                      <a:pt x="2379" y="641"/>
                    </a:lnTo>
                    <a:lnTo>
                      <a:pt x="2379" y="641"/>
                    </a:lnTo>
                    <a:lnTo>
                      <a:pt x="2405" y="684"/>
                    </a:lnTo>
                    <a:lnTo>
                      <a:pt x="2405" y="710"/>
                    </a:lnTo>
                    <a:lnTo>
                      <a:pt x="2383" y="730"/>
                    </a:lnTo>
                    <a:lnTo>
                      <a:pt x="2383" y="730"/>
                    </a:lnTo>
                    <a:lnTo>
                      <a:pt x="2343" y="764"/>
                    </a:lnTo>
                    <a:lnTo>
                      <a:pt x="2349" y="850"/>
                    </a:lnTo>
                    <a:lnTo>
                      <a:pt x="2389" y="870"/>
                    </a:lnTo>
                    <a:lnTo>
                      <a:pt x="2440" y="870"/>
                    </a:lnTo>
                    <a:lnTo>
                      <a:pt x="2440" y="870"/>
                    </a:lnTo>
                    <a:lnTo>
                      <a:pt x="2483" y="873"/>
                    </a:lnTo>
                    <a:lnTo>
                      <a:pt x="2540" y="934"/>
                    </a:lnTo>
                    <a:lnTo>
                      <a:pt x="2540" y="934"/>
                    </a:lnTo>
                    <a:lnTo>
                      <a:pt x="2602" y="1006"/>
                    </a:lnTo>
                    <a:lnTo>
                      <a:pt x="2643" y="1040"/>
                    </a:lnTo>
                    <a:lnTo>
                      <a:pt x="2643" y="1040"/>
                    </a:lnTo>
                    <a:lnTo>
                      <a:pt x="2699" y="1043"/>
                    </a:lnTo>
                    <a:lnTo>
                      <a:pt x="2699" y="1043"/>
                    </a:lnTo>
                    <a:lnTo>
                      <a:pt x="2722" y="1071"/>
                    </a:lnTo>
                    <a:lnTo>
                      <a:pt x="2722" y="1071"/>
                    </a:lnTo>
                    <a:lnTo>
                      <a:pt x="2669" y="1120"/>
                    </a:lnTo>
                    <a:lnTo>
                      <a:pt x="2659" y="1154"/>
                    </a:lnTo>
                    <a:lnTo>
                      <a:pt x="2571" y="1164"/>
                    </a:lnTo>
                    <a:lnTo>
                      <a:pt x="2539" y="1210"/>
                    </a:lnTo>
                    <a:lnTo>
                      <a:pt x="2525" y="1259"/>
                    </a:lnTo>
                    <a:lnTo>
                      <a:pt x="2506" y="1284"/>
                    </a:lnTo>
                    <a:lnTo>
                      <a:pt x="2473" y="1278"/>
                    </a:lnTo>
                    <a:lnTo>
                      <a:pt x="2401" y="1323"/>
                    </a:lnTo>
                    <a:lnTo>
                      <a:pt x="2383" y="1343"/>
                    </a:lnTo>
                    <a:lnTo>
                      <a:pt x="2369" y="1347"/>
                    </a:lnTo>
                    <a:lnTo>
                      <a:pt x="2353" y="1383"/>
                    </a:lnTo>
                    <a:lnTo>
                      <a:pt x="2329" y="1412"/>
                    </a:lnTo>
                    <a:lnTo>
                      <a:pt x="2254" y="1414"/>
                    </a:lnTo>
                    <a:lnTo>
                      <a:pt x="2183" y="1458"/>
                    </a:lnTo>
                    <a:lnTo>
                      <a:pt x="2143" y="1463"/>
                    </a:lnTo>
                    <a:lnTo>
                      <a:pt x="2134" y="1553"/>
                    </a:lnTo>
                    <a:lnTo>
                      <a:pt x="2058" y="1573"/>
                    </a:lnTo>
                    <a:lnTo>
                      <a:pt x="2013" y="1592"/>
                    </a:lnTo>
                    <a:lnTo>
                      <a:pt x="2010" y="1601"/>
                    </a:lnTo>
                    <a:lnTo>
                      <a:pt x="2010" y="1601"/>
                    </a:lnTo>
                    <a:lnTo>
                      <a:pt x="1977" y="1641"/>
                    </a:lnTo>
                    <a:lnTo>
                      <a:pt x="1960" y="1627"/>
                    </a:lnTo>
                    <a:lnTo>
                      <a:pt x="1963" y="1650"/>
                    </a:lnTo>
                    <a:lnTo>
                      <a:pt x="1941" y="1651"/>
                    </a:lnTo>
                    <a:lnTo>
                      <a:pt x="1922" y="1638"/>
                    </a:lnTo>
                    <a:lnTo>
                      <a:pt x="1911" y="1657"/>
                    </a:lnTo>
                    <a:lnTo>
                      <a:pt x="1902" y="1657"/>
                    </a:lnTo>
                    <a:lnTo>
                      <a:pt x="1895" y="1644"/>
                    </a:lnTo>
                    <a:lnTo>
                      <a:pt x="1879" y="1647"/>
                    </a:lnTo>
                    <a:lnTo>
                      <a:pt x="1879" y="1631"/>
                    </a:lnTo>
                    <a:lnTo>
                      <a:pt x="1856" y="1630"/>
                    </a:lnTo>
                    <a:lnTo>
                      <a:pt x="1859" y="1640"/>
                    </a:lnTo>
                    <a:lnTo>
                      <a:pt x="1846" y="1646"/>
                    </a:lnTo>
                    <a:lnTo>
                      <a:pt x="1833" y="1631"/>
                    </a:lnTo>
                    <a:lnTo>
                      <a:pt x="1828" y="1622"/>
                    </a:lnTo>
                    <a:lnTo>
                      <a:pt x="1844" y="1615"/>
                    </a:lnTo>
                    <a:lnTo>
                      <a:pt x="1860" y="1592"/>
                    </a:lnTo>
                    <a:lnTo>
                      <a:pt x="1847" y="1578"/>
                    </a:lnTo>
                    <a:lnTo>
                      <a:pt x="1849" y="1559"/>
                    </a:lnTo>
                    <a:lnTo>
                      <a:pt x="1833" y="1553"/>
                    </a:lnTo>
                    <a:lnTo>
                      <a:pt x="1837" y="1536"/>
                    </a:lnTo>
                    <a:lnTo>
                      <a:pt x="1807" y="1550"/>
                    </a:lnTo>
                    <a:lnTo>
                      <a:pt x="1816" y="1582"/>
                    </a:lnTo>
                    <a:lnTo>
                      <a:pt x="1795" y="1599"/>
                    </a:lnTo>
                    <a:lnTo>
                      <a:pt x="1788" y="1572"/>
                    </a:lnTo>
                    <a:lnTo>
                      <a:pt x="1756" y="1559"/>
                    </a:lnTo>
                    <a:lnTo>
                      <a:pt x="1754" y="1545"/>
                    </a:lnTo>
                    <a:lnTo>
                      <a:pt x="1762" y="1535"/>
                    </a:lnTo>
                    <a:lnTo>
                      <a:pt x="1729" y="1540"/>
                    </a:lnTo>
                    <a:lnTo>
                      <a:pt x="1720" y="1571"/>
                    </a:lnTo>
                    <a:lnTo>
                      <a:pt x="1710" y="1556"/>
                    </a:lnTo>
                    <a:lnTo>
                      <a:pt x="1694" y="1561"/>
                    </a:lnTo>
                    <a:lnTo>
                      <a:pt x="1709" y="1542"/>
                    </a:lnTo>
                    <a:lnTo>
                      <a:pt x="1696" y="1523"/>
                    </a:lnTo>
                    <a:lnTo>
                      <a:pt x="1700" y="1507"/>
                    </a:lnTo>
                    <a:lnTo>
                      <a:pt x="1690" y="1512"/>
                    </a:lnTo>
                    <a:lnTo>
                      <a:pt x="1673" y="1488"/>
                    </a:lnTo>
                    <a:lnTo>
                      <a:pt x="1669" y="1429"/>
                    </a:lnTo>
                    <a:lnTo>
                      <a:pt x="1697" y="1408"/>
                    </a:lnTo>
                    <a:lnTo>
                      <a:pt x="1723" y="1405"/>
                    </a:lnTo>
                    <a:lnTo>
                      <a:pt x="1739" y="1388"/>
                    </a:lnTo>
                    <a:lnTo>
                      <a:pt x="1718" y="1401"/>
                    </a:lnTo>
                    <a:lnTo>
                      <a:pt x="1664" y="1412"/>
                    </a:lnTo>
                    <a:lnTo>
                      <a:pt x="1624" y="1458"/>
                    </a:lnTo>
                    <a:lnTo>
                      <a:pt x="1632" y="1481"/>
                    </a:lnTo>
                    <a:lnTo>
                      <a:pt x="1650" y="1487"/>
                    </a:lnTo>
                    <a:lnTo>
                      <a:pt x="1638" y="1499"/>
                    </a:lnTo>
                    <a:lnTo>
                      <a:pt x="1644" y="1510"/>
                    </a:lnTo>
                    <a:lnTo>
                      <a:pt x="1654" y="1504"/>
                    </a:lnTo>
                    <a:lnTo>
                      <a:pt x="1664" y="1513"/>
                    </a:lnTo>
                    <a:lnTo>
                      <a:pt x="1681" y="1550"/>
                    </a:lnTo>
                    <a:lnTo>
                      <a:pt x="1676" y="1561"/>
                    </a:lnTo>
                    <a:lnTo>
                      <a:pt x="1657" y="1566"/>
                    </a:lnTo>
                    <a:lnTo>
                      <a:pt x="1643" y="1561"/>
                    </a:lnTo>
                    <a:lnTo>
                      <a:pt x="1640" y="1573"/>
                    </a:lnTo>
                    <a:lnTo>
                      <a:pt x="1658" y="1579"/>
                    </a:lnTo>
                    <a:lnTo>
                      <a:pt x="1673" y="1571"/>
                    </a:lnTo>
                    <a:lnTo>
                      <a:pt x="1686" y="1572"/>
                    </a:lnTo>
                    <a:lnTo>
                      <a:pt x="1680" y="1589"/>
                    </a:lnTo>
                    <a:lnTo>
                      <a:pt x="1686" y="1634"/>
                    </a:lnTo>
                    <a:lnTo>
                      <a:pt x="1730" y="1669"/>
                    </a:lnTo>
                    <a:lnTo>
                      <a:pt x="1730" y="1674"/>
                    </a:lnTo>
                    <a:lnTo>
                      <a:pt x="1690" y="1680"/>
                    </a:lnTo>
                    <a:lnTo>
                      <a:pt x="1705" y="1697"/>
                    </a:lnTo>
                    <a:lnTo>
                      <a:pt x="1729" y="1692"/>
                    </a:lnTo>
                    <a:lnTo>
                      <a:pt x="1743" y="1697"/>
                    </a:lnTo>
                    <a:lnTo>
                      <a:pt x="1745" y="1705"/>
                    </a:lnTo>
                    <a:lnTo>
                      <a:pt x="1693" y="1725"/>
                    </a:lnTo>
                    <a:lnTo>
                      <a:pt x="1637" y="1736"/>
                    </a:lnTo>
                    <a:lnTo>
                      <a:pt x="1647" y="1720"/>
                    </a:lnTo>
                    <a:lnTo>
                      <a:pt x="1663" y="1715"/>
                    </a:lnTo>
                    <a:lnTo>
                      <a:pt x="1669" y="1696"/>
                    </a:lnTo>
                    <a:lnTo>
                      <a:pt x="1663" y="1696"/>
                    </a:lnTo>
                    <a:lnTo>
                      <a:pt x="1656" y="1712"/>
                    </a:lnTo>
                    <a:lnTo>
                      <a:pt x="1650" y="1705"/>
                    </a:lnTo>
                    <a:lnTo>
                      <a:pt x="1620" y="1708"/>
                    </a:lnTo>
                    <a:lnTo>
                      <a:pt x="1631" y="1733"/>
                    </a:lnTo>
                    <a:lnTo>
                      <a:pt x="1622" y="1739"/>
                    </a:lnTo>
                    <a:lnTo>
                      <a:pt x="1608" y="1735"/>
                    </a:lnTo>
                    <a:lnTo>
                      <a:pt x="1585" y="1703"/>
                    </a:lnTo>
                    <a:lnTo>
                      <a:pt x="1625" y="1700"/>
                    </a:lnTo>
                    <a:lnTo>
                      <a:pt x="1620" y="1679"/>
                    </a:lnTo>
                    <a:lnTo>
                      <a:pt x="1637" y="1666"/>
                    </a:lnTo>
                    <a:lnTo>
                      <a:pt x="1654" y="1664"/>
                    </a:lnTo>
                    <a:lnTo>
                      <a:pt x="1654" y="1659"/>
                    </a:lnTo>
                    <a:lnTo>
                      <a:pt x="1585" y="1637"/>
                    </a:lnTo>
                    <a:lnTo>
                      <a:pt x="1596" y="1624"/>
                    </a:lnTo>
                    <a:lnTo>
                      <a:pt x="1589" y="1618"/>
                    </a:lnTo>
                    <a:lnTo>
                      <a:pt x="1581" y="1624"/>
                    </a:lnTo>
                    <a:lnTo>
                      <a:pt x="1579" y="1598"/>
                    </a:lnTo>
                    <a:lnTo>
                      <a:pt x="1560" y="1631"/>
                    </a:lnTo>
                    <a:lnTo>
                      <a:pt x="1552" y="1628"/>
                    </a:lnTo>
                    <a:lnTo>
                      <a:pt x="1533" y="1643"/>
                    </a:lnTo>
                    <a:lnTo>
                      <a:pt x="1522" y="1643"/>
                    </a:lnTo>
                    <a:lnTo>
                      <a:pt x="1506" y="1625"/>
                    </a:lnTo>
                    <a:lnTo>
                      <a:pt x="1488" y="1621"/>
                    </a:lnTo>
                    <a:lnTo>
                      <a:pt x="1490" y="1635"/>
                    </a:lnTo>
                    <a:lnTo>
                      <a:pt x="1471" y="1643"/>
                    </a:lnTo>
                    <a:lnTo>
                      <a:pt x="1445" y="1628"/>
                    </a:lnTo>
                    <a:lnTo>
                      <a:pt x="1429" y="1627"/>
                    </a:lnTo>
                    <a:lnTo>
                      <a:pt x="1426" y="1646"/>
                    </a:lnTo>
                    <a:lnTo>
                      <a:pt x="1480" y="1677"/>
                    </a:lnTo>
                    <a:lnTo>
                      <a:pt x="1480" y="1684"/>
                    </a:lnTo>
                    <a:lnTo>
                      <a:pt x="1473" y="1690"/>
                    </a:lnTo>
                    <a:lnTo>
                      <a:pt x="1460" y="1677"/>
                    </a:lnTo>
                    <a:lnTo>
                      <a:pt x="1452" y="1695"/>
                    </a:lnTo>
                    <a:lnTo>
                      <a:pt x="1415" y="1697"/>
                    </a:lnTo>
                    <a:lnTo>
                      <a:pt x="1392" y="1733"/>
                    </a:lnTo>
                    <a:lnTo>
                      <a:pt x="1370" y="1733"/>
                    </a:lnTo>
                    <a:lnTo>
                      <a:pt x="1372" y="1718"/>
                    </a:lnTo>
                    <a:lnTo>
                      <a:pt x="1364" y="1718"/>
                    </a:lnTo>
                    <a:lnTo>
                      <a:pt x="1344" y="1735"/>
                    </a:lnTo>
                    <a:lnTo>
                      <a:pt x="1317" y="1742"/>
                    </a:lnTo>
                    <a:lnTo>
                      <a:pt x="1315" y="1751"/>
                    </a:lnTo>
                    <a:lnTo>
                      <a:pt x="1301" y="1744"/>
                    </a:lnTo>
                    <a:lnTo>
                      <a:pt x="1314" y="1772"/>
                    </a:lnTo>
                    <a:lnTo>
                      <a:pt x="1300" y="1785"/>
                    </a:lnTo>
                    <a:lnTo>
                      <a:pt x="1292" y="1781"/>
                    </a:lnTo>
                    <a:lnTo>
                      <a:pt x="1294" y="1797"/>
                    </a:lnTo>
                    <a:lnTo>
                      <a:pt x="1274" y="1813"/>
                    </a:lnTo>
                    <a:lnTo>
                      <a:pt x="1275" y="1826"/>
                    </a:lnTo>
                    <a:lnTo>
                      <a:pt x="1290" y="1811"/>
                    </a:lnTo>
                    <a:lnTo>
                      <a:pt x="1324" y="1805"/>
                    </a:lnTo>
                    <a:lnTo>
                      <a:pt x="1326" y="1774"/>
                    </a:lnTo>
                    <a:lnTo>
                      <a:pt x="1353" y="1758"/>
                    </a:lnTo>
                    <a:lnTo>
                      <a:pt x="1426" y="1739"/>
                    </a:lnTo>
                    <a:lnTo>
                      <a:pt x="1416" y="1722"/>
                    </a:lnTo>
                    <a:lnTo>
                      <a:pt x="1422" y="1703"/>
                    </a:lnTo>
                    <a:lnTo>
                      <a:pt x="1437" y="1700"/>
                    </a:lnTo>
                    <a:lnTo>
                      <a:pt x="1444" y="1715"/>
                    </a:lnTo>
                    <a:lnTo>
                      <a:pt x="1460" y="1706"/>
                    </a:lnTo>
                    <a:lnTo>
                      <a:pt x="1461" y="1689"/>
                    </a:lnTo>
                    <a:lnTo>
                      <a:pt x="1484" y="1712"/>
                    </a:lnTo>
                    <a:lnTo>
                      <a:pt x="1475" y="1728"/>
                    </a:lnTo>
                    <a:lnTo>
                      <a:pt x="1483" y="1735"/>
                    </a:lnTo>
                    <a:lnTo>
                      <a:pt x="1478" y="1751"/>
                    </a:lnTo>
                    <a:lnTo>
                      <a:pt x="1454" y="1744"/>
                    </a:lnTo>
                    <a:lnTo>
                      <a:pt x="1447" y="1749"/>
                    </a:lnTo>
                    <a:lnTo>
                      <a:pt x="1460" y="1758"/>
                    </a:lnTo>
                    <a:lnTo>
                      <a:pt x="1483" y="1761"/>
                    </a:lnTo>
                    <a:lnTo>
                      <a:pt x="1490" y="1772"/>
                    </a:lnTo>
                    <a:lnTo>
                      <a:pt x="1483" y="1787"/>
                    </a:lnTo>
                    <a:lnTo>
                      <a:pt x="1516" y="1803"/>
                    </a:lnTo>
                    <a:lnTo>
                      <a:pt x="1517" y="1814"/>
                    </a:lnTo>
                    <a:lnTo>
                      <a:pt x="1501" y="1836"/>
                    </a:lnTo>
                    <a:lnTo>
                      <a:pt x="1494" y="1824"/>
                    </a:lnTo>
                    <a:lnTo>
                      <a:pt x="1486" y="1827"/>
                    </a:lnTo>
                    <a:lnTo>
                      <a:pt x="1488" y="1847"/>
                    </a:lnTo>
                    <a:lnTo>
                      <a:pt x="1475" y="1850"/>
                    </a:lnTo>
                    <a:lnTo>
                      <a:pt x="1475" y="1862"/>
                    </a:lnTo>
                    <a:lnTo>
                      <a:pt x="1452" y="1853"/>
                    </a:lnTo>
                    <a:lnTo>
                      <a:pt x="1458" y="1869"/>
                    </a:lnTo>
                    <a:lnTo>
                      <a:pt x="1451" y="1870"/>
                    </a:lnTo>
                    <a:lnTo>
                      <a:pt x="1412" y="1857"/>
                    </a:lnTo>
                    <a:lnTo>
                      <a:pt x="1357" y="1857"/>
                    </a:lnTo>
                    <a:lnTo>
                      <a:pt x="1357" y="1883"/>
                    </a:lnTo>
                    <a:lnTo>
                      <a:pt x="1373" y="1873"/>
                    </a:lnTo>
                    <a:lnTo>
                      <a:pt x="1393" y="1875"/>
                    </a:lnTo>
                    <a:lnTo>
                      <a:pt x="1415" y="1882"/>
                    </a:lnTo>
                    <a:lnTo>
                      <a:pt x="1419" y="1901"/>
                    </a:lnTo>
                    <a:lnTo>
                      <a:pt x="1400" y="1927"/>
                    </a:lnTo>
                    <a:lnTo>
                      <a:pt x="1385" y="1937"/>
                    </a:lnTo>
                    <a:lnTo>
                      <a:pt x="1395" y="1941"/>
                    </a:lnTo>
                    <a:lnTo>
                      <a:pt x="1396" y="1960"/>
                    </a:lnTo>
                    <a:lnTo>
                      <a:pt x="1388" y="1971"/>
                    </a:lnTo>
                    <a:lnTo>
                      <a:pt x="1405" y="1987"/>
                    </a:lnTo>
                    <a:lnTo>
                      <a:pt x="1393" y="1996"/>
                    </a:lnTo>
                    <a:lnTo>
                      <a:pt x="1395" y="2019"/>
                    </a:lnTo>
                    <a:lnTo>
                      <a:pt x="1375" y="2033"/>
                    </a:lnTo>
                    <a:lnTo>
                      <a:pt x="1389" y="2046"/>
                    </a:lnTo>
                    <a:lnTo>
                      <a:pt x="1379" y="2061"/>
                    </a:lnTo>
                    <a:lnTo>
                      <a:pt x="1385" y="2088"/>
                    </a:lnTo>
                    <a:lnTo>
                      <a:pt x="1382" y="2111"/>
                    </a:lnTo>
                    <a:lnTo>
                      <a:pt x="1398" y="2098"/>
                    </a:lnTo>
                    <a:lnTo>
                      <a:pt x="1403" y="2089"/>
                    </a:lnTo>
                    <a:lnTo>
                      <a:pt x="1396" y="2087"/>
                    </a:lnTo>
                    <a:lnTo>
                      <a:pt x="1398" y="2078"/>
                    </a:lnTo>
                    <a:lnTo>
                      <a:pt x="1424" y="2052"/>
                    </a:lnTo>
                    <a:lnTo>
                      <a:pt x="1422" y="2039"/>
                    </a:lnTo>
                    <a:lnTo>
                      <a:pt x="1411" y="2032"/>
                    </a:lnTo>
                    <a:lnTo>
                      <a:pt x="1413" y="2026"/>
                    </a:lnTo>
                    <a:lnTo>
                      <a:pt x="1435" y="2023"/>
                    </a:lnTo>
                    <a:lnTo>
                      <a:pt x="1447" y="2043"/>
                    </a:lnTo>
                    <a:lnTo>
                      <a:pt x="1445" y="2053"/>
                    </a:lnTo>
                    <a:lnTo>
                      <a:pt x="1454" y="2053"/>
                    </a:lnTo>
                    <a:lnTo>
                      <a:pt x="1455" y="2069"/>
                    </a:lnTo>
                    <a:lnTo>
                      <a:pt x="1470" y="2068"/>
                    </a:lnTo>
                    <a:lnTo>
                      <a:pt x="1473" y="2074"/>
                    </a:lnTo>
                    <a:lnTo>
                      <a:pt x="1460" y="2115"/>
                    </a:lnTo>
                    <a:lnTo>
                      <a:pt x="1447" y="2111"/>
                    </a:lnTo>
                    <a:lnTo>
                      <a:pt x="1441" y="2091"/>
                    </a:lnTo>
                    <a:lnTo>
                      <a:pt x="1435" y="2107"/>
                    </a:lnTo>
                    <a:lnTo>
                      <a:pt x="1441" y="2125"/>
                    </a:lnTo>
                    <a:lnTo>
                      <a:pt x="1425" y="2124"/>
                    </a:lnTo>
                    <a:lnTo>
                      <a:pt x="1437" y="2138"/>
                    </a:lnTo>
                    <a:lnTo>
                      <a:pt x="1434" y="2164"/>
                    </a:lnTo>
                    <a:lnTo>
                      <a:pt x="1403" y="2183"/>
                    </a:lnTo>
                    <a:lnTo>
                      <a:pt x="1389" y="2177"/>
                    </a:lnTo>
                    <a:lnTo>
                      <a:pt x="1363" y="2189"/>
                    </a:lnTo>
                    <a:lnTo>
                      <a:pt x="1412" y="2200"/>
                    </a:lnTo>
                    <a:lnTo>
                      <a:pt x="1416" y="2216"/>
                    </a:lnTo>
                    <a:lnTo>
                      <a:pt x="1412" y="2228"/>
                    </a:lnTo>
                    <a:lnTo>
                      <a:pt x="1416" y="2254"/>
                    </a:lnTo>
                    <a:lnTo>
                      <a:pt x="1400" y="2249"/>
                    </a:lnTo>
                    <a:lnTo>
                      <a:pt x="1399" y="2257"/>
                    </a:lnTo>
                    <a:lnTo>
                      <a:pt x="1413" y="2272"/>
                    </a:lnTo>
                    <a:lnTo>
                      <a:pt x="1403" y="2283"/>
                    </a:lnTo>
                    <a:lnTo>
                      <a:pt x="1379" y="2278"/>
                    </a:lnTo>
                    <a:lnTo>
                      <a:pt x="1406" y="2300"/>
                    </a:lnTo>
                    <a:lnTo>
                      <a:pt x="1389" y="2324"/>
                    </a:lnTo>
                    <a:lnTo>
                      <a:pt x="1386" y="2340"/>
                    </a:lnTo>
                    <a:lnTo>
                      <a:pt x="1356" y="2339"/>
                    </a:lnTo>
                    <a:lnTo>
                      <a:pt x="1351" y="2327"/>
                    </a:lnTo>
                    <a:lnTo>
                      <a:pt x="1341" y="2333"/>
                    </a:lnTo>
                    <a:lnTo>
                      <a:pt x="1340" y="2303"/>
                    </a:lnTo>
                    <a:lnTo>
                      <a:pt x="1336" y="2298"/>
                    </a:lnTo>
                    <a:lnTo>
                      <a:pt x="1326" y="2310"/>
                    </a:lnTo>
                    <a:lnTo>
                      <a:pt x="1321" y="2300"/>
                    </a:lnTo>
                    <a:lnTo>
                      <a:pt x="1330" y="2288"/>
                    </a:lnTo>
                    <a:lnTo>
                      <a:pt x="1315" y="2267"/>
                    </a:lnTo>
                    <a:lnTo>
                      <a:pt x="1304" y="2284"/>
                    </a:lnTo>
                    <a:lnTo>
                      <a:pt x="1301" y="2272"/>
                    </a:lnTo>
                    <a:lnTo>
                      <a:pt x="1284" y="2270"/>
                    </a:lnTo>
                    <a:lnTo>
                      <a:pt x="1298" y="2254"/>
                    </a:lnTo>
                    <a:lnTo>
                      <a:pt x="1311" y="2252"/>
                    </a:lnTo>
                    <a:lnTo>
                      <a:pt x="1304" y="2244"/>
                    </a:lnTo>
                    <a:lnTo>
                      <a:pt x="1310" y="2231"/>
                    </a:lnTo>
                    <a:lnTo>
                      <a:pt x="1255" y="2208"/>
                    </a:lnTo>
                    <a:lnTo>
                      <a:pt x="1236" y="2225"/>
                    </a:lnTo>
                    <a:lnTo>
                      <a:pt x="1226" y="2206"/>
                    </a:lnTo>
                    <a:lnTo>
                      <a:pt x="1226" y="2195"/>
                    </a:lnTo>
                    <a:lnTo>
                      <a:pt x="1232" y="2202"/>
                    </a:lnTo>
                    <a:lnTo>
                      <a:pt x="1243" y="2196"/>
                    </a:lnTo>
                    <a:lnTo>
                      <a:pt x="1239" y="2170"/>
                    </a:lnTo>
                    <a:lnTo>
                      <a:pt x="1248" y="2172"/>
                    </a:lnTo>
                    <a:lnTo>
                      <a:pt x="1251" y="2190"/>
                    </a:lnTo>
                    <a:lnTo>
                      <a:pt x="1259" y="2185"/>
                    </a:lnTo>
                    <a:lnTo>
                      <a:pt x="1256" y="2172"/>
                    </a:lnTo>
                    <a:lnTo>
                      <a:pt x="1268" y="2169"/>
                    </a:lnTo>
                    <a:lnTo>
                      <a:pt x="1275" y="2174"/>
                    </a:lnTo>
                    <a:lnTo>
                      <a:pt x="1274" y="2186"/>
                    </a:lnTo>
                    <a:lnTo>
                      <a:pt x="1287" y="2195"/>
                    </a:lnTo>
                    <a:lnTo>
                      <a:pt x="1298" y="2185"/>
                    </a:lnTo>
                    <a:lnTo>
                      <a:pt x="1320" y="2231"/>
                    </a:lnTo>
                    <a:lnTo>
                      <a:pt x="1317" y="2199"/>
                    </a:lnTo>
                    <a:lnTo>
                      <a:pt x="1336" y="2205"/>
                    </a:lnTo>
                    <a:lnTo>
                      <a:pt x="1351" y="2190"/>
                    </a:lnTo>
                    <a:lnTo>
                      <a:pt x="1344" y="2186"/>
                    </a:lnTo>
                    <a:lnTo>
                      <a:pt x="1333" y="2196"/>
                    </a:lnTo>
                    <a:lnTo>
                      <a:pt x="1328" y="2185"/>
                    </a:lnTo>
                    <a:lnTo>
                      <a:pt x="1318" y="2186"/>
                    </a:lnTo>
                    <a:lnTo>
                      <a:pt x="1326" y="2170"/>
                    </a:lnTo>
                    <a:lnTo>
                      <a:pt x="1302" y="2173"/>
                    </a:lnTo>
                    <a:lnTo>
                      <a:pt x="1308" y="2164"/>
                    </a:lnTo>
                    <a:lnTo>
                      <a:pt x="1295" y="2151"/>
                    </a:lnTo>
                    <a:lnTo>
                      <a:pt x="1310" y="2150"/>
                    </a:lnTo>
                    <a:lnTo>
                      <a:pt x="1327" y="2127"/>
                    </a:lnTo>
                    <a:lnTo>
                      <a:pt x="1367" y="2136"/>
                    </a:lnTo>
                    <a:lnTo>
                      <a:pt x="1379" y="2130"/>
                    </a:lnTo>
                    <a:lnTo>
                      <a:pt x="1373" y="2118"/>
                    </a:lnTo>
                    <a:lnTo>
                      <a:pt x="1323" y="2118"/>
                    </a:lnTo>
                    <a:lnTo>
                      <a:pt x="1314" y="2107"/>
                    </a:lnTo>
                    <a:lnTo>
                      <a:pt x="1320" y="2088"/>
                    </a:lnTo>
                    <a:lnTo>
                      <a:pt x="1313" y="2076"/>
                    </a:lnTo>
                    <a:lnTo>
                      <a:pt x="1307" y="2088"/>
                    </a:lnTo>
                    <a:lnTo>
                      <a:pt x="1292" y="2081"/>
                    </a:lnTo>
                    <a:lnTo>
                      <a:pt x="1304" y="2108"/>
                    </a:lnTo>
                    <a:lnTo>
                      <a:pt x="1298" y="2115"/>
                    </a:lnTo>
                    <a:lnTo>
                      <a:pt x="1269" y="2110"/>
                    </a:lnTo>
                    <a:lnTo>
                      <a:pt x="1262" y="2079"/>
                    </a:lnTo>
                    <a:lnTo>
                      <a:pt x="1258" y="2107"/>
                    </a:lnTo>
                    <a:lnTo>
                      <a:pt x="1246" y="2104"/>
                    </a:lnTo>
                    <a:lnTo>
                      <a:pt x="1246" y="2089"/>
                    </a:lnTo>
                    <a:lnTo>
                      <a:pt x="1232" y="2087"/>
                    </a:lnTo>
                    <a:lnTo>
                      <a:pt x="1239" y="2098"/>
                    </a:lnTo>
                    <a:lnTo>
                      <a:pt x="1223" y="2101"/>
                    </a:lnTo>
                    <a:lnTo>
                      <a:pt x="1222" y="2079"/>
                    </a:lnTo>
                    <a:lnTo>
                      <a:pt x="1203" y="2094"/>
                    </a:lnTo>
                    <a:lnTo>
                      <a:pt x="1192" y="2066"/>
                    </a:lnTo>
                    <a:lnTo>
                      <a:pt x="1171" y="2052"/>
                    </a:lnTo>
                    <a:lnTo>
                      <a:pt x="1171" y="2045"/>
                    </a:lnTo>
                    <a:lnTo>
                      <a:pt x="1196" y="2032"/>
                    </a:lnTo>
                    <a:lnTo>
                      <a:pt x="1241" y="2032"/>
                    </a:lnTo>
                    <a:lnTo>
                      <a:pt x="1255" y="2040"/>
                    </a:lnTo>
                    <a:lnTo>
                      <a:pt x="1269" y="2035"/>
                    </a:lnTo>
                    <a:lnTo>
                      <a:pt x="1264" y="2025"/>
                    </a:lnTo>
                    <a:lnTo>
                      <a:pt x="1269" y="2013"/>
                    </a:lnTo>
                    <a:lnTo>
                      <a:pt x="1256" y="2012"/>
                    </a:lnTo>
                    <a:lnTo>
                      <a:pt x="1253" y="2007"/>
                    </a:lnTo>
                    <a:lnTo>
                      <a:pt x="1261" y="2004"/>
                    </a:lnTo>
                    <a:lnTo>
                      <a:pt x="1249" y="1994"/>
                    </a:lnTo>
                    <a:lnTo>
                      <a:pt x="1252" y="1978"/>
                    </a:lnTo>
                    <a:lnTo>
                      <a:pt x="1245" y="1951"/>
                    </a:lnTo>
                    <a:lnTo>
                      <a:pt x="1236" y="1960"/>
                    </a:lnTo>
                    <a:lnTo>
                      <a:pt x="1226" y="1955"/>
                    </a:lnTo>
                    <a:lnTo>
                      <a:pt x="1229" y="1935"/>
                    </a:lnTo>
                    <a:lnTo>
                      <a:pt x="1223" y="1938"/>
                    </a:lnTo>
                    <a:lnTo>
                      <a:pt x="1206" y="1924"/>
                    </a:lnTo>
                    <a:lnTo>
                      <a:pt x="1209" y="1945"/>
                    </a:lnTo>
                    <a:lnTo>
                      <a:pt x="1203" y="1948"/>
                    </a:lnTo>
                    <a:lnTo>
                      <a:pt x="1212" y="1960"/>
                    </a:lnTo>
                    <a:lnTo>
                      <a:pt x="1203" y="1961"/>
                    </a:lnTo>
                    <a:lnTo>
                      <a:pt x="1200" y="1973"/>
                    </a:lnTo>
                    <a:lnTo>
                      <a:pt x="1174" y="1976"/>
                    </a:lnTo>
                    <a:lnTo>
                      <a:pt x="1183" y="2013"/>
                    </a:lnTo>
                    <a:lnTo>
                      <a:pt x="1158" y="2032"/>
                    </a:lnTo>
                    <a:lnTo>
                      <a:pt x="1145" y="2019"/>
                    </a:lnTo>
                    <a:lnTo>
                      <a:pt x="1145" y="2043"/>
                    </a:lnTo>
                    <a:lnTo>
                      <a:pt x="1135" y="2043"/>
                    </a:lnTo>
                    <a:lnTo>
                      <a:pt x="1134" y="2032"/>
                    </a:lnTo>
                    <a:lnTo>
                      <a:pt x="1118" y="2027"/>
                    </a:lnTo>
                    <a:lnTo>
                      <a:pt x="1122" y="2016"/>
                    </a:lnTo>
                    <a:lnTo>
                      <a:pt x="1111" y="2006"/>
                    </a:lnTo>
                    <a:lnTo>
                      <a:pt x="1124" y="1981"/>
                    </a:lnTo>
                    <a:lnTo>
                      <a:pt x="1118" y="1970"/>
                    </a:lnTo>
                    <a:lnTo>
                      <a:pt x="1106" y="1967"/>
                    </a:lnTo>
                    <a:lnTo>
                      <a:pt x="1101" y="1976"/>
                    </a:lnTo>
                    <a:lnTo>
                      <a:pt x="1088" y="1964"/>
                    </a:lnTo>
                    <a:lnTo>
                      <a:pt x="1083" y="1977"/>
                    </a:lnTo>
                    <a:lnTo>
                      <a:pt x="1082" y="1961"/>
                    </a:lnTo>
                    <a:lnTo>
                      <a:pt x="1072" y="1958"/>
                    </a:lnTo>
                    <a:lnTo>
                      <a:pt x="1053" y="1967"/>
                    </a:lnTo>
                    <a:lnTo>
                      <a:pt x="1043" y="1957"/>
                    </a:lnTo>
                    <a:lnTo>
                      <a:pt x="1036" y="1971"/>
                    </a:lnTo>
                    <a:lnTo>
                      <a:pt x="1026" y="1964"/>
                    </a:lnTo>
                    <a:lnTo>
                      <a:pt x="1023" y="1973"/>
                    </a:lnTo>
                    <a:lnTo>
                      <a:pt x="1017" y="1967"/>
                    </a:lnTo>
                    <a:lnTo>
                      <a:pt x="998" y="1976"/>
                    </a:lnTo>
                    <a:lnTo>
                      <a:pt x="1013" y="1999"/>
                    </a:lnTo>
                    <a:lnTo>
                      <a:pt x="1004" y="2020"/>
                    </a:lnTo>
                    <a:lnTo>
                      <a:pt x="1010" y="2065"/>
                    </a:lnTo>
                    <a:lnTo>
                      <a:pt x="975" y="2062"/>
                    </a:lnTo>
                    <a:lnTo>
                      <a:pt x="964" y="2036"/>
                    </a:lnTo>
                    <a:lnTo>
                      <a:pt x="959" y="2058"/>
                    </a:lnTo>
                    <a:lnTo>
                      <a:pt x="947" y="2058"/>
                    </a:lnTo>
                    <a:lnTo>
                      <a:pt x="935" y="2036"/>
                    </a:lnTo>
                    <a:lnTo>
                      <a:pt x="906" y="2046"/>
                    </a:lnTo>
                    <a:lnTo>
                      <a:pt x="890" y="2075"/>
                    </a:lnTo>
                    <a:lnTo>
                      <a:pt x="872" y="2042"/>
                    </a:lnTo>
                    <a:lnTo>
                      <a:pt x="853" y="2046"/>
                    </a:lnTo>
                    <a:lnTo>
                      <a:pt x="840" y="2027"/>
                    </a:lnTo>
                    <a:lnTo>
                      <a:pt x="851" y="2012"/>
                    </a:lnTo>
                    <a:lnTo>
                      <a:pt x="863" y="2009"/>
                    </a:lnTo>
                    <a:lnTo>
                      <a:pt x="866" y="2019"/>
                    </a:lnTo>
                    <a:lnTo>
                      <a:pt x="870" y="2004"/>
                    </a:lnTo>
                    <a:lnTo>
                      <a:pt x="795" y="1996"/>
                    </a:lnTo>
                    <a:lnTo>
                      <a:pt x="794" y="2003"/>
                    </a:lnTo>
                    <a:lnTo>
                      <a:pt x="756" y="1990"/>
                    </a:lnTo>
                    <a:lnTo>
                      <a:pt x="732" y="1968"/>
                    </a:lnTo>
                    <a:lnTo>
                      <a:pt x="732" y="1955"/>
                    </a:lnTo>
                    <a:lnTo>
                      <a:pt x="714" y="1931"/>
                    </a:lnTo>
                    <a:lnTo>
                      <a:pt x="748" y="1906"/>
                    </a:lnTo>
                    <a:lnTo>
                      <a:pt x="753" y="1889"/>
                    </a:lnTo>
                    <a:lnTo>
                      <a:pt x="740" y="1883"/>
                    </a:lnTo>
                    <a:lnTo>
                      <a:pt x="730" y="1852"/>
                    </a:lnTo>
                    <a:lnTo>
                      <a:pt x="748" y="1810"/>
                    </a:lnTo>
                    <a:lnTo>
                      <a:pt x="740" y="1795"/>
                    </a:lnTo>
                    <a:lnTo>
                      <a:pt x="727" y="1807"/>
                    </a:lnTo>
                    <a:lnTo>
                      <a:pt x="725" y="1798"/>
                    </a:lnTo>
                    <a:lnTo>
                      <a:pt x="735" y="1780"/>
                    </a:lnTo>
                    <a:lnTo>
                      <a:pt x="730" y="1758"/>
                    </a:lnTo>
                    <a:lnTo>
                      <a:pt x="748" y="1700"/>
                    </a:lnTo>
                    <a:lnTo>
                      <a:pt x="769" y="1682"/>
                    </a:lnTo>
                    <a:lnTo>
                      <a:pt x="758" y="1676"/>
                    </a:lnTo>
                    <a:lnTo>
                      <a:pt x="720" y="1705"/>
                    </a:lnTo>
                    <a:lnTo>
                      <a:pt x="725" y="1715"/>
                    </a:lnTo>
                    <a:lnTo>
                      <a:pt x="709" y="1731"/>
                    </a:lnTo>
                    <a:lnTo>
                      <a:pt x="714" y="1749"/>
                    </a:lnTo>
                    <a:lnTo>
                      <a:pt x="709" y="1777"/>
                    </a:lnTo>
                    <a:lnTo>
                      <a:pt x="700" y="1788"/>
                    </a:lnTo>
                    <a:lnTo>
                      <a:pt x="680" y="1784"/>
                    </a:lnTo>
                    <a:lnTo>
                      <a:pt x="674" y="1775"/>
                    </a:lnTo>
                    <a:lnTo>
                      <a:pt x="696" y="1764"/>
                    </a:lnTo>
                    <a:lnTo>
                      <a:pt x="691" y="1751"/>
                    </a:lnTo>
                    <a:lnTo>
                      <a:pt x="690" y="1759"/>
                    </a:lnTo>
                    <a:lnTo>
                      <a:pt x="677" y="1767"/>
                    </a:lnTo>
                    <a:lnTo>
                      <a:pt x="671" y="1755"/>
                    </a:lnTo>
                    <a:lnTo>
                      <a:pt x="641" y="1749"/>
                    </a:lnTo>
                    <a:lnTo>
                      <a:pt x="631" y="1772"/>
                    </a:lnTo>
                    <a:lnTo>
                      <a:pt x="625" y="1774"/>
                    </a:lnTo>
                    <a:lnTo>
                      <a:pt x="624" y="1780"/>
                    </a:lnTo>
                    <a:lnTo>
                      <a:pt x="640" y="1780"/>
                    </a:lnTo>
                    <a:lnTo>
                      <a:pt x="644" y="1765"/>
                    </a:lnTo>
                    <a:lnTo>
                      <a:pt x="660" y="1768"/>
                    </a:lnTo>
                    <a:lnTo>
                      <a:pt x="657" y="1780"/>
                    </a:lnTo>
                    <a:lnTo>
                      <a:pt x="680" y="1798"/>
                    </a:lnTo>
                    <a:lnTo>
                      <a:pt x="677" y="1818"/>
                    </a:lnTo>
                    <a:lnTo>
                      <a:pt x="697" y="1823"/>
                    </a:lnTo>
                    <a:lnTo>
                      <a:pt x="690" y="1863"/>
                    </a:lnTo>
                    <a:lnTo>
                      <a:pt x="677" y="1856"/>
                    </a:lnTo>
                    <a:lnTo>
                      <a:pt x="678" y="1883"/>
                    </a:lnTo>
                    <a:lnTo>
                      <a:pt x="671" y="1880"/>
                    </a:lnTo>
                    <a:lnTo>
                      <a:pt x="674" y="1870"/>
                    </a:lnTo>
                    <a:lnTo>
                      <a:pt x="661" y="1854"/>
                    </a:lnTo>
                    <a:lnTo>
                      <a:pt x="653" y="1857"/>
                    </a:lnTo>
                    <a:lnTo>
                      <a:pt x="655" y="1879"/>
                    </a:lnTo>
                    <a:lnTo>
                      <a:pt x="648" y="1867"/>
                    </a:lnTo>
                    <a:lnTo>
                      <a:pt x="641" y="1872"/>
                    </a:lnTo>
                    <a:lnTo>
                      <a:pt x="650" y="1885"/>
                    </a:lnTo>
                    <a:lnTo>
                      <a:pt x="635" y="1893"/>
                    </a:lnTo>
                    <a:lnTo>
                      <a:pt x="614" y="1853"/>
                    </a:lnTo>
                    <a:lnTo>
                      <a:pt x="601" y="1857"/>
                    </a:lnTo>
                    <a:lnTo>
                      <a:pt x="592" y="1879"/>
                    </a:lnTo>
                    <a:lnTo>
                      <a:pt x="583" y="1875"/>
                    </a:lnTo>
                    <a:lnTo>
                      <a:pt x="575" y="1880"/>
                    </a:lnTo>
                    <a:lnTo>
                      <a:pt x="583" y="1896"/>
                    </a:lnTo>
                    <a:lnTo>
                      <a:pt x="557" y="1886"/>
                    </a:lnTo>
                    <a:lnTo>
                      <a:pt x="563" y="1870"/>
                    </a:lnTo>
                    <a:lnTo>
                      <a:pt x="553" y="1875"/>
                    </a:lnTo>
                    <a:lnTo>
                      <a:pt x="549" y="1863"/>
                    </a:lnTo>
                    <a:lnTo>
                      <a:pt x="555" y="1854"/>
                    </a:lnTo>
                    <a:lnTo>
                      <a:pt x="562" y="1859"/>
                    </a:lnTo>
                    <a:lnTo>
                      <a:pt x="563" y="1837"/>
                    </a:lnTo>
                    <a:lnTo>
                      <a:pt x="550" y="1834"/>
                    </a:lnTo>
                    <a:lnTo>
                      <a:pt x="536" y="1811"/>
                    </a:lnTo>
                    <a:lnTo>
                      <a:pt x="527" y="1824"/>
                    </a:lnTo>
                    <a:lnTo>
                      <a:pt x="533" y="1837"/>
                    </a:lnTo>
                    <a:lnTo>
                      <a:pt x="521" y="1862"/>
                    </a:lnTo>
                    <a:lnTo>
                      <a:pt x="524" y="1880"/>
                    </a:lnTo>
                    <a:lnTo>
                      <a:pt x="508" y="1880"/>
                    </a:lnTo>
                    <a:lnTo>
                      <a:pt x="516" y="1902"/>
                    </a:lnTo>
                    <a:lnTo>
                      <a:pt x="497" y="1905"/>
                    </a:lnTo>
                    <a:lnTo>
                      <a:pt x="488" y="1922"/>
                    </a:lnTo>
                    <a:lnTo>
                      <a:pt x="491" y="1929"/>
                    </a:lnTo>
                    <a:lnTo>
                      <a:pt x="478" y="1940"/>
                    </a:lnTo>
                    <a:lnTo>
                      <a:pt x="465" y="1940"/>
                    </a:lnTo>
                    <a:lnTo>
                      <a:pt x="458" y="1952"/>
                    </a:lnTo>
                    <a:lnTo>
                      <a:pt x="432" y="1957"/>
                    </a:lnTo>
                    <a:lnTo>
                      <a:pt x="425" y="1948"/>
                    </a:lnTo>
                    <a:lnTo>
                      <a:pt x="406" y="1957"/>
                    </a:lnTo>
                    <a:lnTo>
                      <a:pt x="402" y="1929"/>
                    </a:lnTo>
                    <a:lnTo>
                      <a:pt x="393" y="1925"/>
                    </a:lnTo>
                    <a:lnTo>
                      <a:pt x="390" y="1937"/>
                    </a:lnTo>
                    <a:lnTo>
                      <a:pt x="380" y="1921"/>
                    </a:lnTo>
                    <a:lnTo>
                      <a:pt x="373" y="1958"/>
                    </a:lnTo>
                    <a:lnTo>
                      <a:pt x="364" y="1964"/>
                    </a:lnTo>
                    <a:lnTo>
                      <a:pt x="356" y="1951"/>
                    </a:lnTo>
                    <a:lnTo>
                      <a:pt x="343" y="1954"/>
                    </a:lnTo>
                    <a:lnTo>
                      <a:pt x="341" y="1945"/>
                    </a:lnTo>
                    <a:lnTo>
                      <a:pt x="328" y="1940"/>
                    </a:lnTo>
                    <a:lnTo>
                      <a:pt x="328" y="1888"/>
                    </a:lnTo>
                    <a:lnTo>
                      <a:pt x="301" y="1813"/>
                    </a:lnTo>
                    <a:lnTo>
                      <a:pt x="301" y="1813"/>
                    </a:lnTo>
                    <a:lnTo>
                      <a:pt x="269" y="1790"/>
                    </a:lnTo>
                    <a:lnTo>
                      <a:pt x="269" y="1790"/>
                    </a:lnTo>
                    <a:lnTo>
                      <a:pt x="248" y="1755"/>
                    </a:lnTo>
                    <a:lnTo>
                      <a:pt x="219" y="1744"/>
                    </a:lnTo>
                    <a:lnTo>
                      <a:pt x="204" y="1720"/>
                    </a:lnTo>
                    <a:lnTo>
                      <a:pt x="204" y="1720"/>
                    </a:lnTo>
                    <a:lnTo>
                      <a:pt x="186" y="1702"/>
                    </a:lnTo>
                    <a:lnTo>
                      <a:pt x="186" y="1702"/>
                    </a:lnTo>
                    <a:lnTo>
                      <a:pt x="181" y="1650"/>
                    </a:lnTo>
                    <a:lnTo>
                      <a:pt x="126" y="1584"/>
                    </a:lnTo>
                    <a:lnTo>
                      <a:pt x="86" y="1563"/>
                    </a:lnTo>
                    <a:lnTo>
                      <a:pt x="63" y="1533"/>
                    </a:lnTo>
                    <a:lnTo>
                      <a:pt x="47" y="1367"/>
                    </a:lnTo>
                    <a:lnTo>
                      <a:pt x="0" y="1313"/>
                    </a:lnTo>
                    <a:lnTo>
                      <a:pt x="0" y="1285"/>
                    </a:lnTo>
                    <a:lnTo>
                      <a:pt x="14" y="1272"/>
                    </a:lnTo>
                    <a:lnTo>
                      <a:pt x="14" y="1272"/>
                    </a:lnTo>
                    <a:lnTo>
                      <a:pt x="18" y="1269"/>
                    </a:lnTo>
                    <a:lnTo>
                      <a:pt x="18" y="1269"/>
                    </a:lnTo>
                    <a:lnTo>
                      <a:pt x="57" y="1228"/>
                    </a:lnTo>
                    <a:lnTo>
                      <a:pt x="47" y="1176"/>
                    </a:lnTo>
                    <a:lnTo>
                      <a:pt x="54" y="1154"/>
                    </a:lnTo>
                    <a:lnTo>
                      <a:pt x="69" y="1120"/>
                    </a:lnTo>
                    <a:lnTo>
                      <a:pt x="135" y="1055"/>
                    </a:lnTo>
                    <a:lnTo>
                      <a:pt x="145" y="993"/>
                    </a:lnTo>
                    <a:lnTo>
                      <a:pt x="145" y="993"/>
                    </a:lnTo>
                    <a:lnTo>
                      <a:pt x="144" y="983"/>
                    </a:lnTo>
                    <a:lnTo>
                      <a:pt x="144" y="983"/>
                    </a:lnTo>
                    <a:lnTo>
                      <a:pt x="115" y="974"/>
                    </a:lnTo>
                    <a:lnTo>
                      <a:pt x="115" y="974"/>
                    </a:lnTo>
                    <a:lnTo>
                      <a:pt x="102" y="939"/>
                    </a:lnTo>
                    <a:lnTo>
                      <a:pt x="102" y="939"/>
                    </a:lnTo>
                    <a:lnTo>
                      <a:pt x="115" y="880"/>
                    </a:lnTo>
                    <a:lnTo>
                      <a:pt x="115" y="880"/>
                    </a:lnTo>
                    <a:lnTo>
                      <a:pt x="92" y="838"/>
                    </a:lnTo>
                    <a:lnTo>
                      <a:pt x="92" y="838"/>
                    </a:lnTo>
                    <a:lnTo>
                      <a:pt x="82" y="820"/>
                    </a:lnTo>
                    <a:lnTo>
                      <a:pt x="83" y="787"/>
                    </a:lnTo>
                    <a:lnTo>
                      <a:pt x="83" y="787"/>
                    </a:lnTo>
                    <a:lnTo>
                      <a:pt x="72" y="774"/>
                    </a:lnTo>
                    <a:lnTo>
                      <a:pt x="34" y="762"/>
                    </a:lnTo>
                    <a:lnTo>
                      <a:pt x="34" y="762"/>
                    </a:lnTo>
                    <a:lnTo>
                      <a:pt x="31" y="720"/>
                    </a:lnTo>
                    <a:lnTo>
                      <a:pt x="31" y="720"/>
                    </a:lnTo>
                    <a:lnTo>
                      <a:pt x="60" y="661"/>
                    </a:lnTo>
                    <a:lnTo>
                      <a:pt x="60" y="661"/>
                    </a:lnTo>
                    <a:lnTo>
                      <a:pt x="73" y="575"/>
                    </a:lnTo>
                    <a:lnTo>
                      <a:pt x="73" y="575"/>
                    </a:lnTo>
                    <a:lnTo>
                      <a:pt x="108" y="487"/>
                    </a:lnTo>
                    <a:lnTo>
                      <a:pt x="125" y="461"/>
                    </a:lnTo>
                    <a:lnTo>
                      <a:pt x="125" y="461"/>
                    </a:lnTo>
                    <a:lnTo>
                      <a:pt x="141" y="446"/>
                    </a:lnTo>
                    <a:lnTo>
                      <a:pt x="144" y="412"/>
                    </a:lnTo>
                    <a:lnTo>
                      <a:pt x="144" y="412"/>
                    </a:lnTo>
                    <a:lnTo>
                      <a:pt x="158" y="324"/>
                    </a:lnTo>
                    <a:lnTo>
                      <a:pt x="188" y="304"/>
                    </a:lnTo>
                    <a:lnTo>
                      <a:pt x="248" y="239"/>
                    </a:lnTo>
                    <a:lnTo>
                      <a:pt x="262" y="199"/>
                    </a:lnTo>
                    <a:lnTo>
                      <a:pt x="262" y="199"/>
                    </a:lnTo>
                    <a:lnTo>
                      <a:pt x="273" y="176"/>
                    </a:lnTo>
                    <a:lnTo>
                      <a:pt x="273" y="176"/>
                    </a:lnTo>
                    <a:lnTo>
                      <a:pt x="276" y="165"/>
                    </a:lnTo>
                    <a:lnTo>
                      <a:pt x="276" y="165"/>
                    </a:lnTo>
                    <a:lnTo>
                      <a:pt x="281" y="154"/>
                    </a:lnTo>
                    <a:lnTo>
                      <a:pt x="289" y="157"/>
                    </a:lnTo>
                    <a:lnTo>
                      <a:pt x="289" y="157"/>
                    </a:lnTo>
                    <a:lnTo>
                      <a:pt x="301" y="165"/>
                    </a:lnTo>
                    <a:lnTo>
                      <a:pt x="301" y="165"/>
                    </a:lnTo>
                    <a:lnTo>
                      <a:pt x="325" y="165"/>
                    </a:lnTo>
                    <a:lnTo>
                      <a:pt x="325" y="165"/>
                    </a:lnTo>
                    <a:lnTo>
                      <a:pt x="359" y="144"/>
                    </a:lnTo>
                    <a:lnTo>
                      <a:pt x="359" y="144"/>
                    </a:lnTo>
                    <a:lnTo>
                      <a:pt x="384" y="144"/>
                    </a:lnTo>
                    <a:lnTo>
                      <a:pt x="416" y="115"/>
                    </a:lnTo>
                    <a:lnTo>
                      <a:pt x="441" y="111"/>
                    </a:lnTo>
                    <a:lnTo>
                      <a:pt x="449" y="75"/>
                    </a:lnTo>
                    <a:lnTo>
                      <a:pt x="477" y="27"/>
                    </a:lnTo>
                    <a:lnTo>
                      <a:pt x="518" y="0"/>
                    </a:lnTo>
                    <a:lnTo>
                      <a:pt x="521" y="34"/>
                    </a:lnTo>
                    <a:lnTo>
                      <a:pt x="527" y="49"/>
                    </a:lnTo>
                    <a:close/>
                    <a:moveTo>
                      <a:pt x="2075" y="1705"/>
                    </a:moveTo>
                    <a:lnTo>
                      <a:pt x="2082" y="1706"/>
                    </a:lnTo>
                    <a:lnTo>
                      <a:pt x="2084" y="1731"/>
                    </a:lnTo>
                    <a:lnTo>
                      <a:pt x="2102" y="1726"/>
                    </a:lnTo>
                    <a:lnTo>
                      <a:pt x="2111" y="1758"/>
                    </a:lnTo>
                    <a:lnTo>
                      <a:pt x="2082" y="1818"/>
                    </a:lnTo>
                    <a:lnTo>
                      <a:pt x="2094" y="1833"/>
                    </a:lnTo>
                    <a:lnTo>
                      <a:pt x="2084" y="1859"/>
                    </a:lnTo>
                    <a:lnTo>
                      <a:pt x="2071" y="1866"/>
                    </a:lnTo>
                    <a:lnTo>
                      <a:pt x="2075" y="1856"/>
                    </a:lnTo>
                    <a:lnTo>
                      <a:pt x="2061" y="1856"/>
                    </a:lnTo>
                    <a:lnTo>
                      <a:pt x="2061" y="1842"/>
                    </a:lnTo>
                    <a:lnTo>
                      <a:pt x="2055" y="1839"/>
                    </a:lnTo>
                    <a:lnTo>
                      <a:pt x="2058" y="1824"/>
                    </a:lnTo>
                    <a:lnTo>
                      <a:pt x="2069" y="1817"/>
                    </a:lnTo>
                    <a:lnTo>
                      <a:pt x="2033" y="1801"/>
                    </a:lnTo>
                    <a:lnTo>
                      <a:pt x="2032" y="1794"/>
                    </a:lnTo>
                    <a:lnTo>
                      <a:pt x="2043" y="1795"/>
                    </a:lnTo>
                    <a:lnTo>
                      <a:pt x="2050" y="1787"/>
                    </a:lnTo>
                    <a:lnTo>
                      <a:pt x="2036" y="1775"/>
                    </a:lnTo>
                    <a:lnTo>
                      <a:pt x="2045" y="1772"/>
                    </a:lnTo>
                    <a:lnTo>
                      <a:pt x="2043" y="1759"/>
                    </a:lnTo>
                    <a:lnTo>
                      <a:pt x="2035" y="1748"/>
                    </a:lnTo>
                    <a:lnTo>
                      <a:pt x="2020" y="1745"/>
                    </a:lnTo>
                    <a:lnTo>
                      <a:pt x="2017" y="1732"/>
                    </a:lnTo>
                    <a:lnTo>
                      <a:pt x="2033" y="1728"/>
                    </a:lnTo>
                    <a:lnTo>
                      <a:pt x="2035" y="1720"/>
                    </a:lnTo>
                    <a:lnTo>
                      <a:pt x="2062" y="1719"/>
                    </a:lnTo>
                    <a:lnTo>
                      <a:pt x="2065" y="1706"/>
                    </a:lnTo>
                    <a:lnTo>
                      <a:pt x="2075" y="1705"/>
                    </a:lnTo>
                    <a:close/>
                    <a:moveTo>
                      <a:pt x="1817" y="1759"/>
                    </a:moveTo>
                    <a:lnTo>
                      <a:pt x="1830" y="1764"/>
                    </a:lnTo>
                    <a:lnTo>
                      <a:pt x="1839" y="1780"/>
                    </a:lnTo>
                    <a:lnTo>
                      <a:pt x="1852" y="1778"/>
                    </a:lnTo>
                    <a:lnTo>
                      <a:pt x="1852" y="1768"/>
                    </a:lnTo>
                    <a:lnTo>
                      <a:pt x="1860" y="1778"/>
                    </a:lnTo>
                    <a:lnTo>
                      <a:pt x="1875" y="1778"/>
                    </a:lnTo>
                    <a:lnTo>
                      <a:pt x="1890" y="1804"/>
                    </a:lnTo>
                    <a:lnTo>
                      <a:pt x="1875" y="1834"/>
                    </a:lnTo>
                    <a:lnTo>
                      <a:pt x="1866" y="1826"/>
                    </a:lnTo>
                    <a:lnTo>
                      <a:pt x="1856" y="1831"/>
                    </a:lnTo>
                    <a:lnTo>
                      <a:pt x="1854" y="1839"/>
                    </a:lnTo>
                    <a:lnTo>
                      <a:pt x="1865" y="1843"/>
                    </a:lnTo>
                    <a:lnTo>
                      <a:pt x="1866" y="1852"/>
                    </a:lnTo>
                    <a:lnTo>
                      <a:pt x="1840" y="1852"/>
                    </a:lnTo>
                    <a:lnTo>
                      <a:pt x="1844" y="1863"/>
                    </a:lnTo>
                    <a:lnTo>
                      <a:pt x="1854" y="1862"/>
                    </a:lnTo>
                    <a:lnTo>
                      <a:pt x="1846" y="1882"/>
                    </a:lnTo>
                    <a:lnTo>
                      <a:pt x="1847" y="1902"/>
                    </a:lnTo>
                    <a:lnTo>
                      <a:pt x="1860" y="1902"/>
                    </a:lnTo>
                    <a:lnTo>
                      <a:pt x="1867" y="1918"/>
                    </a:lnTo>
                    <a:lnTo>
                      <a:pt x="1883" y="1918"/>
                    </a:lnTo>
                    <a:lnTo>
                      <a:pt x="1880" y="1934"/>
                    </a:lnTo>
                    <a:lnTo>
                      <a:pt x="1886" y="1947"/>
                    </a:lnTo>
                    <a:lnTo>
                      <a:pt x="1898" y="1951"/>
                    </a:lnTo>
                    <a:lnTo>
                      <a:pt x="1901" y="1971"/>
                    </a:lnTo>
                    <a:lnTo>
                      <a:pt x="1893" y="1976"/>
                    </a:lnTo>
                    <a:lnTo>
                      <a:pt x="1885" y="1970"/>
                    </a:lnTo>
                    <a:lnTo>
                      <a:pt x="1886" y="2009"/>
                    </a:lnTo>
                    <a:lnTo>
                      <a:pt x="1895" y="2022"/>
                    </a:lnTo>
                    <a:lnTo>
                      <a:pt x="1889" y="2032"/>
                    </a:lnTo>
                    <a:lnTo>
                      <a:pt x="1873" y="2026"/>
                    </a:lnTo>
                    <a:lnTo>
                      <a:pt x="1883" y="2050"/>
                    </a:lnTo>
                    <a:lnTo>
                      <a:pt x="1866" y="2053"/>
                    </a:lnTo>
                    <a:lnTo>
                      <a:pt x="1860" y="2065"/>
                    </a:lnTo>
                    <a:lnTo>
                      <a:pt x="1849" y="2071"/>
                    </a:lnTo>
                    <a:lnTo>
                      <a:pt x="1847" y="2089"/>
                    </a:lnTo>
                    <a:lnTo>
                      <a:pt x="1873" y="2095"/>
                    </a:lnTo>
                    <a:lnTo>
                      <a:pt x="1865" y="2107"/>
                    </a:lnTo>
                    <a:lnTo>
                      <a:pt x="1872" y="2111"/>
                    </a:lnTo>
                    <a:lnTo>
                      <a:pt x="1885" y="2085"/>
                    </a:lnTo>
                    <a:lnTo>
                      <a:pt x="1905" y="2071"/>
                    </a:lnTo>
                    <a:lnTo>
                      <a:pt x="1922" y="2081"/>
                    </a:lnTo>
                    <a:lnTo>
                      <a:pt x="1944" y="2062"/>
                    </a:lnTo>
                    <a:lnTo>
                      <a:pt x="1928" y="2084"/>
                    </a:lnTo>
                    <a:lnTo>
                      <a:pt x="1931" y="2092"/>
                    </a:lnTo>
                    <a:lnTo>
                      <a:pt x="1921" y="2094"/>
                    </a:lnTo>
                    <a:lnTo>
                      <a:pt x="1928" y="2117"/>
                    </a:lnTo>
                    <a:lnTo>
                      <a:pt x="1916" y="2130"/>
                    </a:lnTo>
                    <a:lnTo>
                      <a:pt x="1899" y="2120"/>
                    </a:lnTo>
                    <a:lnTo>
                      <a:pt x="1895" y="2124"/>
                    </a:lnTo>
                    <a:lnTo>
                      <a:pt x="1916" y="2167"/>
                    </a:lnTo>
                    <a:lnTo>
                      <a:pt x="1895" y="2173"/>
                    </a:lnTo>
                    <a:lnTo>
                      <a:pt x="1885" y="2154"/>
                    </a:lnTo>
                    <a:lnTo>
                      <a:pt x="1856" y="2173"/>
                    </a:lnTo>
                    <a:lnTo>
                      <a:pt x="1857" y="2189"/>
                    </a:lnTo>
                    <a:lnTo>
                      <a:pt x="1867" y="2199"/>
                    </a:lnTo>
                    <a:lnTo>
                      <a:pt x="1883" y="2180"/>
                    </a:lnTo>
                    <a:lnTo>
                      <a:pt x="1898" y="2190"/>
                    </a:lnTo>
                    <a:lnTo>
                      <a:pt x="1899" y="2200"/>
                    </a:lnTo>
                    <a:lnTo>
                      <a:pt x="1886" y="2210"/>
                    </a:lnTo>
                    <a:lnTo>
                      <a:pt x="1922" y="2271"/>
                    </a:lnTo>
                    <a:lnTo>
                      <a:pt x="1922" y="2284"/>
                    </a:lnTo>
                    <a:lnTo>
                      <a:pt x="1914" y="2287"/>
                    </a:lnTo>
                    <a:lnTo>
                      <a:pt x="1905" y="2272"/>
                    </a:lnTo>
                    <a:lnTo>
                      <a:pt x="1870" y="2270"/>
                    </a:lnTo>
                    <a:lnTo>
                      <a:pt x="1870" y="2262"/>
                    </a:lnTo>
                    <a:lnTo>
                      <a:pt x="1880" y="2255"/>
                    </a:lnTo>
                    <a:lnTo>
                      <a:pt x="1867" y="2231"/>
                    </a:lnTo>
                    <a:lnTo>
                      <a:pt x="1850" y="2242"/>
                    </a:lnTo>
                    <a:lnTo>
                      <a:pt x="1852" y="2264"/>
                    </a:lnTo>
                    <a:lnTo>
                      <a:pt x="1846" y="2265"/>
                    </a:lnTo>
                    <a:lnTo>
                      <a:pt x="1834" y="2261"/>
                    </a:lnTo>
                    <a:lnTo>
                      <a:pt x="1840" y="2252"/>
                    </a:lnTo>
                    <a:lnTo>
                      <a:pt x="1839" y="2239"/>
                    </a:lnTo>
                    <a:lnTo>
                      <a:pt x="1801" y="2231"/>
                    </a:lnTo>
                    <a:lnTo>
                      <a:pt x="1797" y="2272"/>
                    </a:lnTo>
                    <a:lnTo>
                      <a:pt x="1810" y="2288"/>
                    </a:lnTo>
                    <a:lnTo>
                      <a:pt x="1784" y="2310"/>
                    </a:lnTo>
                    <a:lnTo>
                      <a:pt x="1762" y="2303"/>
                    </a:lnTo>
                    <a:lnTo>
                      <a:pt x="1749" y="2334"/>
                    </a:lnTo>
                    <a:lnTo>
                      <a:pt x="1774" y="2378"/>
                    </a:lnTo>
                    <a:lnTo>
                      <a:pt x="1810" y="2373"/>
                    </a:lnTo>
                    <a:lnTo>
                      <a:pt x="1823" y="2382"/>
                    </a:lnTo>
                    <a:lnTo>
                      <a:pt x="1824" y="2389"/>
                    </a:lnTo>
                    <a:lnTo>
                      <a:pt x="1814" y="2391"/>
                    </a:lnTo>
                    <a:lnTo>
                      <a:pt x="1814" y="2406"/>
                    </a:lnTo>
                    <a:lnTo>
                      <a:pt x="1804" y="2392"/>
                    </a:lnTo>
                    <a:lnTo>
                      <a:pt x="1779" y="2382"/>
                    </a:lnTo>
                    <a:lnTo>
                      <a:pt x="1772" y="2393"/>
                    </a:lnTo>
                    <a:lnTo>
                      <a:pt x="1751" y="2391"/>
                    </a:lnTo>
                    <a:lnTo>
                      <a:pt x="1735" y="2401"/>
                    </a:lnTo>
                    <a:lnTo>
                      <a:pt x="1730" y="2388"/>
                    </a:lnTo>
                    <a:lnTo>
                      <a:pt x="1722" y="2402"/>
                    </a:lnTo>
                    <a:lnTo>
                      <a:pt x="1738" y="2424"/>
                    </a:lnTo>
                    <a:lnTo>
                      <a:pt x="1752" y="2428"/>
                    </a:lnTo>
                    <a:lnTo>
                      <a:pt x="1756" y="2437"/>
                    </a:lnTo>
                    <a:lnTo>
                      <a:pt x="1749" y="2444"/>
                    </a:lnTo>
                    <a:lnTo>
                      <a:pt x="1738" y="2445"/>
                    </a:lnTo>
                    <a:lnTo>
                      <a:pt x="1728" y="2435"/>
                    </a:lnTo>
                    <a:lnTo>
                      <a:pt x="1700" y="2461"/>
                    </a:lnTo>
                    <a:lnTo>
                      <a:pt x="1669" y="2445"/>
                    </a:lnTo>
                    <a:lnTo>
                      <a:pt x="1645" y="2458"/>
                    </a:lnTo>
                    <a:lnTo>
                      <a:pt x="1643" y="2450"/>
                    </a:lnTo>
                    <a:lnTo>
                      <a:pt x="1651" y="2431"/>
                    </a:lnTo>
                    <a:lnTo>
                      <a:pt x="1664" y="2430"/>
                    </a:lnTo>
                    <a:lnTo>
                      <a:pt x="1658" y="2418"/>
                    </a:lnTo>
                    <a:lnTo>
                      <a:pt x="1690" y="2409"/>
                    </a:lnTo>
                    <a:lnTo>
                      <a:pt x="1696" y="2399"/>
                    </a:lnTo>
                    <a:lnTo>
                      <a:pt x="1686" y="2388"/>
                    </a:lnTo>
                    <a:lnTo>
                      <a:pt x="1661" y="2388"/>
                    </a:lnTo>
                    <a:lnTo>
                      <a:pt x="1645" y="2379"/>
                    </a:lnTo>
                    <a:lnTo>
                      <a:pt x="1645" y="2357"/>
                    </a:lnTo>
                    <a:lnTo>
                      <a:pt x="1654" y="2347"/>
                    </a:lnTo>
                    <a:lnTo>
                      <a:pt x="1650" y="2336"/>
                    </a:lnTo>
                    <a:lnTo>
                      <a:pt x="1686" y="2333"/>
                    </a:lnTo>
                    <a:lnTo>
                      <a:pt x="1686" y="2324"/>
                    </a:lnTo>
                    <a:lnTo>
                      <a:pt x="1671" y="2319"/>
                    </a:lnTo>
                    <a:lnTo>
                      <a:pt x="1680" y="2304"/>
                    </a:lnTo>
                    <a:lnTo>
                      <a:pt x="1654" y="2308"/>
                    </a:lnTo>
                    <a:lnTo>
                      <a:pt x="1641" y="2303"/>
                    </a:lnTo>
                    <a:lnTo>
                      <a:pt x="1620" y="2327"/>
                    </a:lnTo>
                    <a:lnTo>
                      <a:pt x="1605" y="2324"/>
                    </a:lnTo>
                    <a:lnTo>
                      <a:pt x="1604" y="2308"/>
                    </a:lnTo>
                    <a:lnTo>
                      <a:pt x="1630" y="2283"/>
                    </a:lnTo>
                    <a:lnTo>
                      <a:pt x="1612" y="2280"/>
                    </a:lnTo>
                    <a:lnTo>
                      <a:pt x="1586" y="2308"/>
                    </a:lnTo>
                    <a:lnTo>
                      <a:pt x="1591" y="2290"/>
                    </a:lnTo>
                    <a:lnTo>
                      <a:pt x="1579" y="2283"/>
                    </a:lnTo>
                    <a:lnTo>
                      <a:pt x="1596" y="2280"/>
                    </a:lnTo>
                    <a:lnTo>
                      <a:pt x="1601" y="2270"/>
                    </a:lnTo>
                    <a:lnTo>
                      <a:pt x="1637" y="2271"/>
                    </a:lnTo>
                    <a:lnTo>
                      <a:pt x="1658" y="2261"/>
                    </a:lnTo>
                    <a:lnTo>
                      <a:pt x="1658" y="2221"/>
                    </a:lnTo>
                    <a:lnTo>
                      <a:pt x="1677" y="2205"/>
                    </a:lnTo>
                    <a:lnTo>
                      <a:pt x="1676" y="2190"/>
                    </a:lnTo>
                    <a:lnTo>
                      <a:pt x="1663" y="2195"/>
                    </a:lnTo>
                    <a:lnTo>
                      <a:pt x="1660" y="2179"/>
                    </a:lnTo>
                    <a:lnTo>
                      <a:pt x="1648" y="2176"/>
                    </a:lnTo>
                    <a:lnTo>
                      <a:pt x="1645" y="2167"/>
                    </a:lnTo>
                    <a:lnTo>
                      <a:pt x="1664" y="2173"/>
                    </a:lnTo>
                    <a:lnTo>
                      <a:pt x="1664" y="2160"/>
                    </a:lnTo>
                    <a:lnTo>
                      <a:pt x="1638" y="2144"/>
                    </a:lnTo>
                    <a:lnTo>
                      <a:pt x="1621" y="2169"/>
                    </a:lnTo>
                    <a:lnTo>
                      <a:pt x="1624" y="2190"/>
                    </a:lnTo>
                    <a:lnTo>
                      <a:pt x="1582" y="2185"/>
                    </a:lnTo>
                    <a:lnTo>
                      <a:pt x="1578" y="2197"/>
                    </a:lnTo>
                    <a:lnTo>
                      <a:pt x="1565" y="2189"/>
                    </a:lnTo>
                    <a:lnTo>
                      <a:pt x="1556" y="2200"/>
                    </a:lnTo>
                    <a:lnTo>
                      <a:pt x="1563" y="2213"/>
                    </a:lnTo>
                    <a:lnTo>
                      <a:pt x="1549" y="2209"/>
                    </a:lnTo>
                    <a:lnTo>
                      <a:pt x="1556" y="2226"/>
                    </a:lnTo>
                    <a:lnTo>
                      <a:pt x="1545" y="2239"/>
                    </a:lnTo>
                    <a:lnTo>
                      <a:pt x="1533" y="2239"/>
                    </a:lnTo>
                    <a:lnTo>
                      <a:pt x="1530" y="2221"/>
                    </a:lnTo>
                    <a:lnTo>
                      <a:pt x="1516" y="2209"/>
                    </a:lnTo>
                    <a:lnTo>
                      <a:pt x="1529" y="2193"/>
                    </a:lnTo>
                    <a:lnTo>
                      <a:pt x="1507" y="2190"/>
                    </a:lnTo>
                    <a:lnTo>
                      <a:pt x="1484" y="2173"/>
                    </a:lnTo>
                    <a:lnTo>
                      <a:pt x="1477" y="2157"/>
                    </a:lnTo>
                    <a:lnTo>
                      <a:pt x="1483" y="2151"/>
                    </a:lnTo>
                    <a:lnTo>
                      <a:pt x="1471" y="2144"/>
                    </a:lnTo>
                    <a:lnTo>
                      <a:pt x="1477" y="2138"/>
                    </a:lnTo>
                    <a:lnTo>
                      <a:pt x="1468" y="2107"/>
                    </a:lnTo>
                    <a:lnTo>
                      <a:pt x="1475" y="2084"/>
                    </a:lnTo>
                    <a:lnTo>
                      <a:pt x="1490" y="2074"/>
                    </a:lnTo>
                    <a:lnTo>
                      <a:pt x="1501" y="2050"/>
                    </a:lnTo>
                    <a:lnTo>
                      <a:pt x="1517" y="2049"/>
                    </a:lnTo>
                    <a:lnTo>
                      <a:pt x="1510" y="2036"/>
                    </a:lnTo>
                    <a:lnTo>
                      <a:pt x="1524" y="2042"/>
                    </a:lnTo>
                    <a:lnTo>
                      <a:pt x="1516" y="2027"/>
                    </a:lnTo>
                    <a:lnTo>
                      <a:pt x="1527" y="2036"/>
                    </a:lnTo>
                    <a:lnTo>
                      <a:pt x="1542" y="2032"/>
                    </a:lnTo>
                    <a:lnTo>
                      <a:pt x="1542" y="2020"/>
                    </a:lnTo>
                    <a:lnTo>
                      <a:pt x="1559" y="2003"/>
                    </a:lnTo>
                    <a:lnTo>
                      <a:pt x="1575" y="2007"/>
                    </a:lnTo>
                    <a:lnTo>
                      <a:pt x="1592" y="2022"/>
                    </a:lnTo>
                    <a:lnTo>
                      <a:pt x="1594" y="2032"/>
                    </a:lnTo>
                    <a:lnTo>
                      <a:pt x="1628" y="2053"/>
                    </a:lnTo>
                    <a:lnTo>
                      <a:pt x="1644" y="2050"/>
                    </a:lnTo>
                    <a:lnTo>
                      <a:pt x="1645" y="2043"/>
                    </a:lnTo>
                    <a:lnTo>
                      <a:pt x="1634" y="2035"/>
                    </a:lnTo>
                    <a:lnTo>
                      <a:pt x="1660" y="2020"/>
                    </a:lnTo>
                    <a:lnTo>
                      <a:pt x="1670" y="2036"/>
                    </a:lnTo>
                    <a:lnTo>
                      <a:pt x="1680" y="2030"/>
                    </a:lnTo>
                    <a:lnTo>
                      <a:pt x="1683" y="2043"/>
                    </a:lnTo>
                    <a:lnTo>
                      <a:pt x="1697" y="2036"/>
                    </a:lnTo>
                    <a:lnTo>
                      <a:pt x="1710" y="2062"/>
                    </a:lnTo>
                    <a:lnTo>
                      <a:pt x="1728" y="2068"/>
                    </a:lnTo>
                    <a:lnTo>
                      <a:pt x="1729" y="2055"/>
                    </a:lnTo>
                    <a:lnTo>
                      <a:pt x="1713" y="2027"/>
                    </a:lnTo>
                    <a:lnTo>
                      <a:pt x="1718" y="2016"/>
                    </a:lnTo>
                    <a:lnTo>
                      <a:pt x="1699" y="2022"/>
                    </a:lnTo>
                    <a:lnTo>
                      <a:pt x="1705" y="2003"/>
                    </a:lnTo>
                    <a:lnTo>
                      <a:pt x="1692" y="2001"/>
                    </a:lnTo>
                    <a:lnTo>
                      <a:pt x="1677" y="1967"/>
                    </a:lnTo>
                    <a:lnTo>
                      <a:pt x="1660" y="1963"/>
                    </a:lnTo>
                    <a:lnTo>
                      <a:pt x="1667" y="1942"/>
                    </a:lnTo>
                    <a:lnTo>
                      <a:pt x="1674" y="1951"/>
                    </a:lnTo>
                    <a:lnTo>
                      <a:pt x="1684" y="1940"/>
                    </a:lnTo>
                    <a:lnTo>
                      <a:pt x="1681" y="1915"/>
                    </a:lnTo>
                    <a:lnTo>
                      <a:pt x="1694" y="1906"/>
                    </a:lnTo>
                    <a:lnTo>
                      <a:pt x="1703" y="1912"/>
                    </a:lnTo>
                    <a:lnTo>
                      <a:pt x="1694" y="1931"/>
                    </a:lnTo>
                    <a:lnTo>
                      <a:pt x="1715" y="1919"/>
                    </a:lnTo>
                    <a:lnTo>
                      <a:pt x="1741" y="1925"/>
                    </a:lnTo>
                    <a:lnTo>
                      <a:pt x="1741" y="1914"/>
                    </a:lnTo>
                    <a:lnTo>
                      <a:pt x="1756" y="1929"/>
                    </a:lnTo>
                    <a:lnTo>
                      <a:pt x="1769" y="1932"/>
                    </a:lnTo>
                    <a:lnTo>
                      <a:pt x="1775" y="1927"/>
                    </a:lnTo>
                    <a:lnTo>
                      <a:pt x="1765" y="1922"/>
                    </a:lnTo>
                    <a:lnTo>
                      <a:pt x="1767" y="1902"/>
                    </a:lnTo>
                    <a:lnTo>
                      <a:pt x="1777" y="1886"/>
                    </a:lnTo>
                    <a:lnTo>
                      <a:pt x="1787" y="1882"/>
                    </a:lnTo>
                    <a:lnTo>
                      <a:pt x="1778" y="1882"/>
                    </a:lnTo>
                    <a:lnTo>
                      <a:pt x="1777" y="1869"/>
                    </a:lnTo>
                    <a:lnTo>
                      <a:pt x="1795" y="1865"/>
                    </a:lnTo>
                    <a:lnTo>
                      <a:pt x="1787" y="1850"/>
                    </a:lnTo>
                    <a:lnTo>
                      <a:pt x="1800" y="1856"/>
                    </a:lnTo>
                    <a:lnTo>
                      <a:pt x="1805" y="1847"/>
                    </a:lnTo>
                    <a:lnTo>
                      <a:pt x="1813" y="1866"/>
                    </a:lnTo>
                    <a:lnTo>
                      <a:pt x="1824" y="1866"/>
                    </a:lnTo>
                    <a:lnTo>
                      <a:pt x="1811" y="1843"/>
                    </a:lnTo>
                    <a:lnTo>
                      <a:pt x="1826" y="1840"/>
                    </a:lnTo>
                    <a:lnTo>
                      <a:pt x="1824" y="1830"/>
                    </a:lnTo>
                    <a:lnTo>
                      <a:pt x="1817" y="1837"/>
                    </a:lnTo>
                    <a:lnTo>
                      <a:pt x="1801" y="1831"/>
                    </a:lnTo>
                    <a:lnTo>
                      <a:pt x="1808" y="1801"/>
                    </a:lnTo>
                    <a:lnTo>
                      <a:pt x="1816" y="1801"/>
                    </a:lnTo>
                    <a:lnTo>
                      <a:pt x="1814" y="1778"/>
                    </a:lnTo>
                    <a:lnTo>
                      <a:pt x="1830" y="1775"/>
                    </a:lnTo>
                    <a:lnTo>
                      <a:pt x="1814" y="1765"/>
                    </a:lnTo>
                    <a:lnTo>
                      <a:pt x="1817" y="1759"/>
                    </a:lnTo>
                    <a:close/>
                    <a:moveTo>
                      <a:pt x="1767" y="1798"/>
                    </a:moveTo>
                    <a:lnTo>
                      <a:pt x="1775" y="1821"/>
                    </a:lnTo>
                    <a:lnTo>
                      <a:pt x="1764" y="1843"/>
                    </a:lnTo>
                    <a:lnTo>
                      <a:pt x="1762" y="1850"/>
                    </a:lnTo>
                    <a:lnTo>
                      <a:pt x="1772" y="1853"/>
                    </a:lnTo>
                    <a:lnTo>
                      <a:pt x="1761" y="1854"/>
                    </a:lnTo>
                    <a:lnTo>
                      <a:pt x="1761" y="1886"/>
                    </a:lnTo>
                    <a:lnTo>
                      <a:pt x="1729" y="1892"/>
                    </a:lnTo>
                    <a:lnTo>
                      <a:pt x="1735" y="1885"/>
                    </a:lnTo>
                    <a:lnTo>
                      <a:pt x="1720" y="1880"/>
                    </a:lnTo>
                    <a:lnTo>
                      <a:pt x="1713" y="1896"/>
                    </a:lnTo>
                    <a:lnTo>
                      <a:pt x="1699" y="1899"/>
                    </a:lnTo>
                    <a:lnTo>
                      <a:pt x="1703" y="1875"/>
                    </a:lnTo>
                    <a:lnTo>
                      <a:pt x="1712" y="1870"/>
                    </a:lnTo>
                    <a:lnTo>
                      <a:pt x="1715" y="1876"/>
                    </a:lnTo>
                    <a:lnTo>
                      <a:pt x="1728" y="1859"/>
                    </a:lnTo>
                    <a:lnTo>
                      <a:pt x="1726" y="1854"/>
                    </a:lnTo>
                    <a:lnTo>
                      <a:pt x="1710" y="1854"/>
                    </a:lnTo>
                    <a:lnTo>
                      <a:pt x="1712" y="1846"/>
                    </a:lnTo>
                    <a:lnTo>
                      <a:pt x="1741" y="1844"/>
                    </a:lnTo>
                    <a:lnTo>
                      <a:pt x="1736" y="1824"/>
                    </a:lnTo>
                    <a:lnTo>
                      <a:pt x="1748" y="1811"/>
                    </a:lnTo>
                    <a:lnTo>
                      <a:pt x="1756" y="1817"/>
                    </a:lnTo>
                    <a:lnTo>
                      <a:pt x="1767" y="1798"/>
                    </a:lnTo>
                    <a:close/>
                    <a:moveTo>
                      <a:pt x="480" y="1954"/>
                    </a:moveTo>
                    <a:lnTo>
                      <a:pt x="490" y="1964"/>
                    </a:lnTo>
                    <a:lnTo>
                      <a:pt x="506" y="1963"/>
                    </a:lnTo>
                    <a:lnTo>
                      <a:pt x="507" y="1971"/>
                    </a:lnTo>
                    <a:lnTo>
                      <a:pt x="516" y="1965"/>
                    </a:lnTo>
                    <a:lnTo>
                      <a:pt x="518" y="1977"/>
                    </a:lnTo>
                    <a:lnTo>
                      <a:pt x="523" y="1963"/>
                    </a:lnTo>
                    <a:lnTo>
                      <a:pt x="534" y="1968"/>
                    </a:lnTo>
                    <a:lnTo>
                      <a:pt x="527" y="1980"/>
                    </a:lnTo>
                    <a:lnTo>
                      <a:pt x="540" y="2017"/>
                    </a:lnTo>
                    <a:lnTo>
                      <a:pt x="531" y="2046"/>
                    </a:lnTo>
                    <a:lnTo>
                      <a:pt x="534" y="2068"/>
                    </a:lnTo>
                    <a:lnTo>
                      <a:pt x="523" y="2068"/>
                    </a:lnTo>
                    <a:lnTo>
                      <a:pt x="507" y="2085"/>
                    </a:lnTo>
                    <a:lnTo>
                      <a:pt x="494" y="2084"/>
                    </a:lnTo>
                    <a:lnTo>
                      <a:pt x="487" y="2110"/>
                    </a:lnTo>
                    <a:lnTo>
                      <a:pt x="506" y="2150"/>
                    </a:lnTo>
                    <a:lnTo>
                      <a:pt x="517" y="2159"/>
                    </a:lnTo>
                    <a:lnTo>
                      <a:pt x="507" y="2174"/>
                    </a:lnTo>
                    <a:lnTo>
                      <a:pt x="533" y="2195"/>
                    </a:lnTo>
                    <a:lnTo>
                      <a:pt x="546" y="2189"/>
                    </a:lnTo>
                    <a:lnTo>
                      <a:pt x="563" y="2200"/>
                    </a:lnTo>
                    <a:lnTo>
                      <a:pt x="566" y="2239"/>
                    </a:lnTo>
                    <a:lnTo>
                      <a:pt x="583" y="2248"/>
                    </a:lnTo>
                    <a:lnTo>
                      <a:pt x="598" y="2244"/>
                    </a:lnTo>
                    <a:lnTo>
                      <a:pt x="604" y="2238"/>
                    </a:lnTo>
                    <a:lnTo>
                      <a:pt x="591" y="2228"/>
                    </a:lnTo>
                    <a:lnTo>
                      <a:pt x="624" y="2216"/>
                    </a:lnTo>
                    <a:lnTo>
                      <a:pt x="622" y="2203"/>
                    </a:lnTo>
                    <a:lnTo>
                      <a:pt x="644" y="2190"/>
                    </a:lnTo>
                    <a:lnTo>
                      <a:pt x="693" y="2195"/>
                    </a:lnTo>
                    <a:lnTo>
                      <a:pt x="693" y="2189"/>
                    </a:lnTo>
                    <a:lnTo>
                      <a:pt x="712" y="2186"/>
                    </a:lnTo>
                    <a:lnTo>
                      <a:pt x="719" y="2200"/>
                    </a:lnTo>
                    <a:lnTo>
                      <a:pt x="738" y="2210"/>
                    </a:lnTo>
                    <a:lnTo>
                      <a:pt x="742" y="2205"/>
                    </a:lnTo>
                    <a:lnTo>
                      <a:pt x="763" y="2213"/>
                    </a:lnTo>
                    <a:lnTo>
                      <a:pt x="774" y="2231"/>
                    </a:lnTo>
                    <a:lnTo>
                      <a:pt x="765" y="2246"/>
                    </a:lnTo>
                    <a:lnTo>
                      <a:pt x="772" y="2255"/>
                    </a:lnTo>
                    <a:lnTo>
                      <a:pt x="763" y="2261"/>
                    </a:lnTo>
                    <a:lnTo>
                      <a:pt x="751" y="2257"/>
                    </a:lnTo>
                    <a:lnTo>
                      <a:pt x="748" y="2268"/>
                    </a:lnTo>
                    <a:lnTo>
                      <a:pt x="759" y="2274"/>
                    </a:lnTo>
                    <a:lnTo>
                      <a:pt x="745" y="2295"/>
                    </a:lnTo>
                    <a:lnTo>
                      <a:pt x="761" y="2359"/>
                    </a:lnTo>
                    <a:lnTo>
                      <a:pt x="756" y="2372"/>
                    </a:lnTo>
                    <a:lnTo>
                      <a:pt x="745" y="2375"/>
                    </a:lnTo>
                    <a:lnTo>
                      <a:pt x="722" y="2398"/>
                    </a:lnTo>
                    <a:lnTo>
                      <a:pt x="719" y="2414"/>
                    </a:lnTo>
                    <a:lnTo>
                      <a:pt x="763" y="2445"/>
                    </a:lnTo>
                    <a:lnTo>
                      <a:pt x="752" y="2440"/>
                    </a:lnTo>
                    <a:lnTo>
                      <a:pt x="752" y="2448"/>
                    </a:lnTo>
                    <a:lnTo>
                      <a:pt x="740" y="2448"/>
                    </a:lnTo>
                    <a:lnTo>
                      <a:pt x="733" y="2460"/>
                    </a:lnTo>
                    <a:lnTo>
                      <a:pt x="720" y="2457"/>
                    </a:lnTo>
                    <a:lnTo>
                      <a:pt x="723" y="2448"/>
                    </a:lnTo>
                    <a:lnTo>
                      <a:pt x="707" y="2448"/>
                    </a:lnTo>
                    <a:lnTo>
                      <a:pt x="703" y="2463"/>
                    </a:lnTo>
                    <a:lnTo>
                      <a:pt x="694" y="2460"/>
                    </a:lnTo>
                    <a:lnTo>
                      <a:pt x="706" y="2425"/>
                    </a:lnTo>
                    <a:lnTo>
                      <a:pt x="689" y="2414"/>
                    </a:lnTo>
                    <a:lnTo>
                      <a:pt x="674" y="2419"/>
                    </a:lnTo>
                    <a:lnTo>
                      <a:pt x="680" y="2432"/>
                    </a:lnTo>
                    <a:lnTo>
                      <a:pt x="676" y="2438"/>
                    </a:lnTo>
                    <a:lnTo>
                      <a:pt x="667" y="2438"/>
                    </a:lnTo>
                    <a:lnTo>
                      <a:pt x="663" y="2430"/>
                    </a:lnTo>
                    <a:lnTo>
                      <a:pt x="648" y="2435"/>
                    </a:lnTo>
                    <a:lnTo>
                      <a:pt x="642" y="2421"/>
                    </a:lnTo>
                    <a:lnTo>
                      <a:pt x="634" y="2425"/>
                    </a:lnTo>
                    <a:lnTo>
                      <a:pt x="641" y="2438"/>
                    </a:lnTo>
                    <a:lnTo>
                      <a:pt x="634" y="2447"/>
                    </a:lnTo>
                    <a:lnTo>
                      <a:pt x="614" y="2441"/>
                    </a:lnTo>
                    <a:lnTo>
                      <a:pt x="588" y="2445"/>
                    </a:lnTo>
                    <a:lnTo>
                      <a:pt x="580" y="2430"/>
                    </a:lnTo>
                    <a:lnTo>
                      <a:pt x="589" y="2427"/>
                    </a:lnTo>
                    <a:lnTo>
                      <a:pt x="588" y="2418"/>
                    </a:lnTo>
                    <a:lnTo>
                      <a:pt x="576" y="2414"/>
                    </a:lnTo>
                    <a:lnTo>
                      <a:pt x="566" y="2368"/>
                    </a:lnTo>
                    <a:lnTo>
                      <a:pt x="572" y="2330"/>
                    </a:lnTo>
                    <a:lnTo>
                      <a:pt x="585" y="2314"/>
                    </a:lnTo>
                    <a:lnTo>
                      <a:pt x="576" y="2304"/>
                    </a:lnTo>
                    <a:lnTo>
                      <a:pt x="539" y="2307"/>
                    </a:lnTo>
                    <a:lnTo>
                      <a:pt x="498" y="2329"/>
                    </a:lnTo>
                    <a:lnTo>
                      <a:pt x="511" y="2395"/>
                    </a:lnTo>
                    <a:lnTo>
                      <a:pt x="503" y="2408"/>
                    </a:lnTo>
                    <a:lnTo>
                      <a:pt x="472" y="2419"/>
                    </a:lnTo>
                    <a:lnTo>
                      <a:pt x="419" y="2408"/>
                    </a:lnTo>
                    <a:lnTo>
                      <a:pt x="426" y="2395"/>
                    </a:lnTo>
                    <a:lnTo>
                      <a:pt x="408" y="2386"/>
                    </a:lnTo>
                    <a:lnTo>
                      <a:pt x="416" y="2378"/>
                    </a:lnTo>
                    <a:lnTo>
                      <a:pt x="410" y="2365"/>
                    </a:lnTo>
                    <a:lnTo>
                      <a:pt x="383" y="2363"/>
                    </a:lnTo>
                    <a:lnTo>
                      <a:pt x="380" y="2347"/>
                    </a:lnTo>
                    <a:lnTo>
                      <a:pt x="390" y="2346"/>
                    </a:lnTo>
                    <a:lnTo>
                      <a:pt x="395" y="2334"/>
                    </a:lnTo>
                    <a:lnTo>
                      <a:pt x="390" y="2324"/>
                    </a:lnTo>
                    <a:lnTo>
                      <a:pt x="409" y="2320"/>
                    </a:lnTo>
                    <a:lnTo>
                      <a:pt x="399" y="2284"/>
                    </a:lnTo>
                    <a:lnTo>
                      <a:pt x="386" y="2280"/>
                    </a:lnTo>
                    <a:lnTo>
                      <a:pt x="379" y="2267"/>
                    </a:lnTo>
                    <a:lnTo>
                      <a:pt x="383" y="2241"/>
                    </a:lnTo>
                    <a:lnTo>
                      <a:pt x="369" y="2235"/>
                    </a:lnTo>
                    <a:lnTo>
                      <a:pt x="369" y="2222"/>
                    </a:lnTo>
                    <a:lnTo>
                      <a:pt x="344" y="2189"/>
                    </a:lnTo>
                    <a:lnTo>
                      <a:pt x="334" y="2138"/>
                    </a:lnTo>
                    <a:lnTo>
                      <a:pt x="351" y="2123"/>
                    </a:lnTo>
                    <a:lnTo>
                      <a:pt x="347" y="2110"/>
                    </a:lnTo>
                    <a:lnTo>
                      <a:pt x="353" y="2102"/>
                    </a:lnTo>
                    <a:lnTo>
                      <a:pt x="370" y="2101"/>
                    </a:lnTo>
                    <a:lnTo>
                      <a:pt x="367" y="2085"/>
                    </a:lnTo>
                    <a:lnTo>
                      <a:pt x="377" y="2069"/>
                    </a:lnTo>
                    <a:lnTo>
                      <a:pt x="371" y="2063"/>
                    </a:lnTo>
                    <a:lnTo>
                      <a:pt x="389" y="2053"/>
                    </a:lnTo>
                    <a:lnTo>
                      <a:pt x="393" y="2038"/>
                    </a:lnTo>
                    <a:lnTo>
                      <a:pt x="399" y="2049"/>
                    </a:lnTo>
                    <a:lnTo>
                      <a:pt x="429" y="2045"/>
                    </a:lnTo>
                    <a:lnTo>
                      <a:pt x="412" y="2022"/>
                    </a:lnTo>
                    <a:lnTo>
                      <a:pt x="412" y="2007"/>
                    </a:lnTo>
                    <a:lnTo>
                      <a:pt x="422" y="2007"/>
                    </a:lnTo>
                    <a:lnTo>
                      <a:pt x="413" y="1994"/>
                    </a:lnTo>
                    <a:lnTo>
                      <a:pt x="433" y="1987"/>
                    </a:lnTo>
                    <a:lnTo>
                      <a:pt x="432" y="1977"/>
                    </a:lnTo>
                    <a:lnTo>
                      <a:pt x="441" y="1965"/>
                    </a:lnTo>
                    <a:lnTo>
                      <a:pt x="480" y="1954"/>
                    </a:lnTo>
                    <a:close/>
                    <a:moveTo>
                      <a:pt x="713" y="2004"/>
                    </a:moveTo>
                    <a:lnTo>
                      <a:pt x="717" y="2016"/>
                    </a:lnTo>
                    <a:lnTo>
                      <a:pt x="704" y="2048"/>
                    </a:lnTo>
                    <a:lnTo>
                      <a:pt x="689" y="2062"/>
                    </a:lnTo>
                    <a:lnTo>
                      <a:pt x="678" y="2118"/>
                    </a:lnTo>
                    <a:lnTo>
                      <a:pt x="702" y="2124"/>
                    </a:lnTo>
                    <a:lnTo>
                      <a:pt x="699" y="2087"/>
                    </a:lnTo>
                    <a:lnTo>
                      <a:pt x="723" y="2055"/>
                    </a:lnTo>
                    <a:lnTo>
                      <a:pt x="740" y="2058"/>
                    </a:lnTo>
                    <a:lnTo>
                      <a:pt x="745" y="2087"/>
                    </a:lnTo>
                    <a:lnTo>
                      <a:pt x="755" y="2081"/>
                    </a:lnTo>
                    <a:lnTo>
                      <a:pt x="775" y="2105"/>
                    </a:lnTo>
                    <a:lnTo>
                      <a:pt x="772" y="2130"/>
                    </a:lnTo>
                    <a:lnTo>
                      <a:pt x="759" y="2134"/>
                    </a:lnTo>
                    <a:lnTo>
                      <a:pt x="753" y="2148"/>
                    </a:lnTo>
                    <a:lnTo>
                      <a:pt x="766" y="2143"/>
                    </a:lnTo>
                    <a:lnTo>
                      <a:pt x="771" y="2157"/>
                    </a:lnTo>
                    <a:lnTo>
                      <a:pt x="763" y="2164"/>
                    </a:lnTo>
                    <a:lnTo>
                      <a:pt x="791" y="2164"/>
                    </a:lnTo>
                    <a:lnTo>
                      <a:pt x="791" y="2177"/>
                    </a:lnTo>
                    <a:lnTo>
                      <a:pt x="807" y="2182"/>
                    </a:lnTo>
                    <a:lnTo>
                      <a:pt x="810" y="2200"/>
                    </a:lnTo>
                    <a:lnTo>
                      <a:pt x="794" y="2200"/>
                    </a:lnTo>
                    <a:lnTo>
                      <a:pt x="785" y="2185"/>
                    </a:lnTo>
                    <a:lnTo>
                      <a:pt x="772" y="2195"/>
                    </a:lnTo>
                    <a:lnTo>
                      <a:pt x="755" y="2177"/>
                    </a:lnTo>
                    <a:lnTo>
                      <a:pt x="740" y="2183"/>
                    </a:lnTo>
                    <a:lnTo>
                      <a:pt x="699" y="2156"/>
                    </a:lnTo>
                    <a:lnTo>
                      <a:pt x="693" y="2177"/>
                    </a:lnTo>
                    <a:lnTo>
                      <a:pt x="668" y="2183"/>
                    </a:lnTo>
                    <a:lnTo>
                      <a:pt x="640" y="2183"/>
                    </a:lnTo>
                    <a:lnTo>
                      <a:pt x="609" y="2167"/>
                    </a:lnTo>
                    <a:lnTo>
                      <a:pt x="614" y="2161"/>
                    </a:lnTo>
                    <a:lnTo>
                      <a:pt x="601" y="2148"/>
                    </a:lnTo>
                    <a:lnTo>
                      <a:pt x="596" y="2127"/>
                    </a:lnTo>
                    <a:lnTo>
                      <a:pt x="599" y="2110"/>
                    </a:lnTo>
                    <a:lnTo>
                      <a:pt x="622" y="2095"/>
                    </a:lnTo>
                    <a:lnTo>
                      <a:pt x="625" y="2079"/>
                    </a:lnTo>
                    <a:lnTo>
                      <a:pt x="645" y="2063"/>
                    </a:lnTo>
                    <a:lnTo>
                      <a:pt x="647" y="2045"/>
                    </a:lnTo>
                    <a:lnTo>
                      <a:pt x="658" y="2027"/>
                    </a:lnTo>
                    <a:lnTo>
                      <a:pt x="690" y="2009"/>
                    </a:lnTo>
                    <a:lnTo>
                      <a:pt x="702" y="2012"/>
                    </a:lnTo>
                    <a:lnTo>
                      <a:pt x="713" y="2004"/>
                    </a:lnTo>
                    <a:close/>
                    <a:moveTo>
                      <a:pt x="1003" y="2133"/>
                    </a:moveTo>
                    <a:lnTo>
                      <a:pt x="1045" y="2150"/>
                    </a:lnTo>
                    <a:lnTo>
                      <a:pt x="1057" y="2164"/>
                    </a:lnTo>
                    <a:lnTo>
                      <a:pt x="1053" y="2170"/>
                    </a:lnTo>
                    <a:lnTo>
                      <a:pt x="1013" y="2169"/>
                    </a:lnTo>
                    <a:lnTo>
                      <a:pt x="1003" y="2176"/>
                    </a:lnTo>
                    <a:lnTo>
                      <a:pt x="994" y="2199"/>
                    </a:lnTo>
                    <a:lnTo>
                      <a:pt x="977" y="2205"/>
                    </a:lnTo>
                    <a:lnTo>
                      <a:pt x="967" y="2192"/>
                    </a:lnTo>
                    <a:lnTo>
                      <a:pt x="974" y="2182"/>
                    </a:lnTo>
                    <a:lnTo>
                      <a:pt x="951" y="2176"/>
                    </a:lnTo>
                    <a:lnTo>
                      <a:pt x="945" y="2151"/>
                    </a:lnTo>
                    <a:lnTo>
                      <a:pt x="1003" y="2133"/>
                    </a:lnTo>
                    <a:close/>
                    <a:moveTo>
                      <a:pt x="1065" y="2172"/>
                    </a:moveTo>
                    <a:lnTo>
                      <a:pt x="1088" y="2208"/>
                    </a:lnTo>
                    <a:lnTo>
                      <a:pt x="1114" y="2223"/>
                    </a:lnTo>
                    <a:lnTo>
                      <a:pt x="1104" y="2238"/>
                    </a:lnTo>
                    <a:lnTo>
                      <a:pt x="1068" y="2235"/>
                    </a:lnTo>
                    <a:lnTo>
                      <a:pt x="1078" y="2255"/>
                    </a:lnTo>
                    <a:lnTo>
                      <a:pt x="1073" y="2268"/>
                    </a:lnTo>
                    <a:lnTo>
                      <a:pt x="1065" y="2255"/>
                    </a:lnTo>
                    <a:lnTo>
                      <a:pt x="1042" y="2255"/>
                    </a:lnTo>
                    <a:lnTo>
                      <a:pt x="1042" y="2241"/>
                    </a:lnTo>
                    <a:lnTo>
                      <a:pt x="1019" y="2242"/>
                    </a:lnTo>
                    <a:lnTo>
                      <a:pt x="1016" y="2235"/>
                    </a:lnTo>
                    <a:lnTo>
                      <a:pt x="1029" y="2232"/>
                    </a:lnTo>
                    <a:lnTo>
                      <a:pt x="1024" y="2226"/>
                    </a:lnTo>
                    <a:lnTo>
                      <a:pt x="1000" y="2221"/>
                    </a:lnTo>
                    <a:lnTo>
                      <a:pt x="1004" y="2206"/>
                    </a:lnTo>
                    <a:lnTo>
                      <a:pt x="1010" y="2213"/>
                    </a:lnTo>
                    <a:lnTo>
                      <a:pt x="1024" y="2212"/>
                    </a:lnTo>
                    <a:lnTo>
                      <a:pt x="1013" y="2202"/>
                    </a:lnTo>
                    <a:lnTo>
                      <a:pt x="1029" y="2179"/>
                    </a:lnTo>
                    <a:lnTo>
                      <a:pt x="1065" y="2172"/>
                    </a:lnTo>
                    <a:close/>
                    <a:moveTo>
                      <a:pt x="1486" y="2221"/>
                    </a:moveTo>
                    <a:lnTo>
                      <a:pt x="1488" y="2226"/>
                    </a:lnTo>
                    <a:lnTo>
                      <a:pt x="1475" y="2234"/>
                    </a:lnTo>
                    <a:lnTo>
                      <a:pt x="1481" y="2241"/>
                    </a:lnTo>
                    <a:lnTo>
                      <a:pt x="1484" y="2232"/>
                    </a:lnTo>
                    <a:lnTo>
                      <a:pt x="1491" y="2232"/>
                    </a:lnTo>
                    <a:lnTo>
                      <a:pt x="1487" y="2242"/>
                    </a:lnTo>
                    <a:lnTo>
                      <a:pt x="1498" y="2257"/>
                    </a:lnTo>
                    <a:lnTo>
                      <a:pt x="1501" y="2294"/>
                    </a:lnTo>
                    <a:lnTo>
                      <a:pt x="1523" y="2290"/>
                    </a:lnTo>
                    <a:lnTo>
                      <a:pt x="1533" y="2306"/>
                    </a:lnTo>
                    <a:lnTo>
                      <a:pt x="1527" y="2326"/>
                    </a:lnTo>
                    <a:lnTo>
                      <a:pt x="1493" y="2346"/>
                    </a:lnTo>
                    <a:lnTo>
                      <a:pt x="1481" y="2337"/>
                    </a:lnTo>
                    <a:lnTo>
                      <a:pt x="1457" y="2339"/>
                    </a:lnTo>
                    <a:lnTo>
                      <a:pt x="1464" y="2333"/>
                    </a:lnTo>
                    <a:lnTo>
                      <a:pt x="1457" y="2321"/>
                    </a:lnTo>
                    <a:lnTo>
                      <a:pt x="1467" y="2317"/>
                    </a:lnTo>
                    <a:lnTo>
                      <a:pt x="1444" y="2285"/>
                    </a:lnTo>
                    <a:lnTo>
                      <a:pt x="1449" y="2275"/>
                    </a:lnTo>
                    <a:lnTo>
                      <a:pt x="1448" y="2245"/>
                    </a:lnTo>
                    <a:lnTo>
                      <a:pt x="1457" y="2255"/>
                    </a:lnTo>
                    <a:lnTo>
                      <a:pt x="1457" y="2277"/>
                    </a:lnTo>
                    <a:lnTo>
                      <a:pt x="1470" y="2270"/>
                    </a:lnTo>
                    <a:lnTo>
                      <a:pt x="1467" y="2251"/>
                    </a:lnTo>
                    <a:lnTo>
                      <a:pt x="1487" y="2262"/>
                    </a:lnTo>
                    <a:lnTo>
                      <a:pt x="1475" y="2244"/>
                    </a:lnTo>
                    <a:lnTo>
                      <a:pt x="1460" y="2248"/>
                    </a:lnTo>
                    <a:lnTo>
                      <a:pt x="1454" y="2235"/>
                    </a:lnTo>
                    <a:lnTo>
                      <a:pt x="1460" y="2221"/>
                    </a:lnTo>
                    <a:lnTo>
                      <a:pt x="1486" y="2221"/>
                    </a:lnTo>
                    <a:close/>
                    <a:moveTo>
                      <a:pt x="1079" y="2561"/>
                    </a:moveTo>
                    <a:lnTo>
                      <a:pt x="1101" y="2578"/>
                    </a:lnTo>
                    <a:lnTo>
                      <a:pt x="1112" y="2574"/>
                    </a:lnTo>
                    <a:lnTo>
                      <a:pt x="1131" y="2589"/>
                    </a:lnTo>
                    <a:lnTo>
                      <a:pt x="1127" y="2600"/>
                    </a:lnTo>
                    <a:lnTo>
                      <a:pt x="1112" y="2601"/>
                    </a:lnTo>
                    <a:lnTo>
                      <a:pt x="1125" y="2607"/>
                    </a:lnTo>
                    <a:lnTo>
                      <a:pt x="1130" y="2618"/>
                    </a:lnTo>
                    <a:lnTo>
                      <a:pt x="1147" y="2589"/>
                    </a:lnTo>
                    <a:lnTo>
                      <a:pt x="1170" y="2588"/>
                    </a:lnTo>
                    <a:lnTo>
                      <a:pt x="1161" y="2598"/>
                    </a:lnTo>
                    <a:lnTo>
                      <a:pt x="1166" y="2605"/>
                    </a:lnTo>
                    <a:lnTo>
                      <a:pt x="1151" y="2613"/>
                    </a:lnTo>
                    <a:lnTo>
                      <a:pt x="1154" y="2630"/>
                    </a:lnTo>
                    <a:lnTo>
                      <a:pt x="1125" y="2628"/>
                    </a:lnTo>
                    <a:lnTo>
                      <a:pt x="1124" y="2620"/>
                    </a:lnTo>
                    <a:lnTo>
                      <a:pt x="1109" y="2614"/>
                    </a:lnTo>
                    <a:lnTo>
                      <a:pt x="1098" y="2630"/>
                    </a:lnTo>
                    <a:lnTo>
                      <a:pt x="1078" y="2631"/>
                    </a:lnTo>
                    <a:lnTo>
                      <a:pt x="1075" y="2647"/>
                    </a:lnTo>
                    <a:lnTo>
                      <a:pt x="1059" y="2644"/>
                    </a:lnTo>
                    <a:lnTo>
                      <a:pt x="1055" y="2634"/>
                    </a:lnTo>
                    <a:lnTo>
                      <a:pt x="1073" y="2631"/>
                    </a:lnTo>
                    <a:lnTo>
                      <a:pt x="1075" y="2621"/>
                    </a:lnTo>
                    <a:lnTo>
                      <a:pt x="1060" y="2611"/>
                    </a:lnTo>
                    <a:lnTo>
                      <a:pt x="1065" y="2598"/>
                    </a:lnTo>
                    <a:lnTo>
                      <a:pt x="1049" y="2607"/>
                    </a:lnTo>
                    <a:lnTo>
                      <a:pt x="1042" y="2594"/>
                    </a:lnTo>
                    <a:lnTo>
                      <a:pt x="1060" y="2587"/>
                    </a:lnTo>
                    <a:lnTo>
                      <a:pt x="1049" y="2569"/>
                    </a:lnTo>
                    <a:lnTo>
                      <a:pt x="1059" y="2562"/>
                    </a:lnTo>
                    <a:lnTo>
                      <a:pt x="1079" y="2561"/>
                    </a:lnTo>
                    <a:close/>
                  </a:path>
                </a:pathLst>
              </a:custGeom>
              <a:solidFill>
                <a:srgbClr val="EAEAEA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 latinLnBrk="0"/>
                <a:endParaRPr lang="ko-KR" altLang="en-US" spc="-70"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1">
                <a:extLst>
                  <a:ext uri="{FF2B5EF4-FFF2-40B4-BE49-F238E27FC236}">
                    <a16:creationId xmlns:a16="http://schemas.microsoft.com/office/drawing/2014/main" id="{C39B4180-0FC1-42BD-8DEC-CC65013A71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01662" y="5990885"/>
                <a:ext cx="504766" cy="274829"/>
              </a:xfrm>
              <a:custGeom>
                <a:avLst/>
                <a:gdLst/>
                <a:ahLst/>
                <a:cxnLst>
                  <a:cxn ang="0">
                    <a:pos x="1357" y="103"/>
                  </a:cxn>
                  <a:cxn ang="0">
                    <a:pos x="1373" y="111"/>
                  </a:cxn>
                  <a:cxn ang="0">
                    <a:pos x="1333" y="145"/>
                  </a:cxn>
                  <a:cxn ang="0">
                    <a:pos x="1353" y="79"/>
                  </a:cxn>
                  <a:cxn ang="0">
                    <a:pos x="1213" y="392"/>
                  </a:cxn>
                  <a:cxn ang="0">
                    <a:pos x="1163" y="500"/>
                  </a:cxn>
                  <a:cxn ang="0">
                    <a:pos x="1047" y="524"/>
                  </a:cxn>
                  <a:cxn ang="0">
                    <a:pos x="879" y="605"/>
                  </a:cxn>
                  <a:cxn ang="0">
                    <a:pos x="781" y="641"/>
                  </a:cxn>
                  <a:cxn ang="0">
                    <a:pos x="730" y="661"/>
                  </a:cxn>
                  <a:cxn ang="0">
                    <a:pos x="688" y="674"/>
                  </a:cxn>
                  <a:cxn ang="0">
                    <a:pos x="595" y="676"/>
                  </a:cxn>
                  <a:cxn ang="0">
                    <a:pos x="495" y="658"/>
                  </a:cxn>
                  <a:cxn ang="0">
                    <a:pos x="419" y="651"/>
                  </a:cxn>
                  <a:cxn ang="0">
                    <a:pos x="227" y="694"/>
                  </a:cxn>
                  <a:cxn ang="0">
                    <a:pos x="213" y="740"/>
                  </a:cxn>
                  <a:cxn ang="0">
                    <a:pos x="170" y="740"/>
                  </a:cxn>
                  <a:cxn ang="0">
                    <a:pos x="121" y="668"/>
                  </a:cxn>
                  <a:cxn ang="0">
                    <a:pos x="0" y="563"/>
                  </a:cxn>
                  <a:cxn ang="0">
                    <a:pos x="7" y="457"/>
                  </a:cxn>
                  <a:cxn ang="0">
                    <a:pos x="82" y="386"/>
                  </a:cxn>
                  <a:cxn ang="0">
                    <a:pos x="164" y="312"/>
                  </a:cxn>
                  <a:cxn ang="0">
                    <a:pos x="250" y="200"/>
                  </a:cxn>
                  <a:cxn ang="0">
                    <a:pos x="325" y="186"/>
                  </a:cxn>
                  <a:cxn ang="0">
                    <a:pos x="383" y="152"/>
                  </a:cxn>
                  <a:cxn ang="0">
                    <a:pos x="425" y="150"/>
                  </a:cxn>
                  <a:cxn ang="0">
                    <a:pos x="547" y="111"/>
                  </a:cxn>
                  <a:cxn ang="0">
                    <a:pos x="603" y="99"/>
                  </a:cxn>
                  <a:cxn ang="0">
                    <a:pos x="664" y="90"/>
                  </a:cxn>
                  <a:cxn ang="0">
                    <a:pos x="739" y="60"/>
                  </a:cxn>
                  <a:cxn ang="0">
                    <a:pos x="825" y="18"/>
                  </a:cxn>
                  <a:cxn ang="0">
                    <a:pos x="879" y="26"/>
                  </a:cxn>
                  <a:cxn ang="0">
                    <a:pos x="1020" y="17"/>
                  </a:cxn>
                  <a:cxn ang="0">
                    <a:pos x="1085" y="20"/>
                  </a:cxn>
                  <a:cxn ang="0">
                    <a:pos x="1137" y="36"/>
                  </a:cxn>
                  <a:cxn ang="0">
                    <a:pos x="1190" y="82"/>
                  </a:cxn>
                  <a:cxn ang="0">
                    <a:pos x="1266" y="89"/>
                  </a:cxn>
                  <a:cxn ang="0">
                    <a:pos x="1284" y="129"/>
                  </a:cxn>
                  <a:cxn ang="0">
                    <a:pos x="1262" y="168"/>
                  </a:cxn>
                  <a:cxn ang="0">
                    <a:pos x="1321" y="201"/>
                  </a:cxn>
                  <a:cxn ang="0">
                    <a:pos x="1312" y="214"/>
                  </a:cxn>
                  <a:cxn ang="0">
                    <a:pos x="1323" y="275"/>
                  </a:cxn>
                  <a:cxn ang="0">
                    <a:pos x="1302" y="274"/>
                  </a:cxn>
                </a:cxnLst>
                <a:rect l="0" t="0" r="r" b="b"/>
                <a:pathLst>
                  <a:path w="1383" h="752">
                    <a:moveTo>
                      <a:pt x="1353" y="79"/>
                    </a:moveTo>
                    <a:lnTo>
                      <a:pt x="1364" y="92"/>
                    </a:lnTo>
                    <a:lnTo>
                      <a:pt x="1357" y="103"/>
                    </a:lnTo>
                    <a:lnTo>
                      <a:pt x="1372" y="98"/>
                    </a:lnTo>
                    <a:lnTo>
                      <a:pt x="1383" y="102"/>
                    </a:lnTo>
                    <a:lnTo>
                      <a:pt x="1373" y="111"/>
                    </a:lnTo>
                    <a:lnTo>
                      <a:pt x="1380" y="132"/>
                    </a:lnTo>
                    <a:lnTo>
                      <a:pt x="1370" y="154"/>
                    </a:lnTo>
                    <a:lnTo>
                      <a:pt x="1333" y="145"/>
                    </a:lnTo>
                    <a:lnTo>
                      <a:pt x="1325" y="119"/>
                    </a:lnTo>
                    <a:lnTo>
                      <a:pt x="1340" y="83"/>
                    </a:lnTo>
                    <a:lnTo>
                      <a:pt x="1353" y="79"/>
                    </a:lnTo>
                    <a:close/>
                    <a:moveTo>
                      <a:pt x="1269" y="351"/>
                    </a:moveTo>
                    <a:lnTo>
                      <a:pt x="1243" y="360"/>
                    </a:lnTo>
                    <a:lnTo>
                      <a:pt x="1213" y="392"/>
                    </a:lnTo>
                    <a:lnTo>
                      <a:pt x="1204" y="429"/>
                    </a:lnTo>
                    <a:lnTo>
                      <a:pt x="1160" y="474"/>
                    </a:lnTo>
                    <a:lnTo>
                      <a:pt x="1163" y="500"/>
                    </a:lnTo>
                    <a:lnTo>
                      <a:pt x="1139" y="526"/>
                    </a:lnTo>
                    <a:lnTo>
                      <a:pt x="1101" y="534"/>
                    </a:lnTo>
                    <a:lnTo>
                      <a:pt x="1047" y="524"/>
                    </a:lnTo>
                    <a:lnTo>
                      <a:pt x="991" y="582"/>
                    </a:lnTo>
                    <a:lnTo>
                      <a:pt x="948" y="585"/>
                    </a:lnTo>
                    <a:lnTo>
                      <a:pt x="879" y="605"/>
                    </a:lnTo>
                    <a:lnTo>
                      <a:pt x="866" y="598"/>
                    </a:lnTo>
                    <a:lnTo>
                      <a:pt x="830" y="602"/>
                    </a:lnTo>
                    <a:lnTo>
                      <a:pt x="781" y="641"/>
                    </a:lnTo>
                    <a:lnTo>
                      <a:pt x="779" y="655"/>
                    </a:lnTo>
                    <a:lnTo>
                      <a:pt x="746" y="668"/>
                    </a:lnTo>
                    <a:lnTo>
                      <a:pt x="730" y="661"/>
                    </a:lnTo>
                    <a:lnTo>
                      <a:pt x="729" y="653"/>
                    </a:lnTo>
                    <a:lnTo>
                      <a:pt x="697" y="651"/>
                    </a:lnTo>
                    <a:lnTo>
                      <a:pt x="688" y="674"/>
                    </a:lnTo>
                    <a:lnTo>
                      <a:pt x="662" y="658"/>
                    </a:lnTo>
                    <a:lnTo>
                      <a:pt x="624" y="661"/>
                    </a:lnTo>
                    <a:lnTo>
                      <a:pt x="595" y="676"/>
                    </a:lnTo>
                    <a:lnTo>
                      <a:pt x="528" y="691"/>
                    </a:lnTo>
                    <a:lnTo>
                      <a:pt x="508" y="661"/>
                    </a:lnTo>
                    <a:lnTo>
                      <a:pt x="495" y="658"/>
                    </a:lnTo>
                    <a:lnTo>
                      <a:pt x="452" y="670"/>
                    </a:lnTo>
                    <a:lnTo>
                      <a:pt x="429" y="651"/>
                    </a:lnTo>
                    <a:lnTo>
                      <a:pt x="419" y="651"/>
                    </a:lnTo>
                    <a:lnTo>
                      <a:pt x="360" y="678"/>
                    </a:lnTo>
                    <a:lnTo>
                      <a:pt x="283" y="658"/>
                    </a:lnTo>
                    <a:lnTo>
                      <a:pt x="227" y="694"/>
                    </a:lnTo>
                    <a:lnTo>
                      <a:pt x="227" y="749"/>
                    </a:lnTo>
                    <a:lnTo>
                      <a:pt x="219" y="752"/>
                    </a:lnTo>
                    <a:lnTo>
                      <a:pt x="213" y="740"/>
                    </a:lnTo>
                    <a:lnTo>
                      <a:pt x="203" y="739"/>
                    </a:lnTo>
                    <a:lnTo>
                      <a:pt x="185" y="751"/>
                    </a:lnTo>
                    <a:lnTo>
                      <a:pt x="170" y="740"/>
                    </a:lnTo>
                    <a:lnTo>
                      <a:pt x="174" y="720"/>
                    </a:lnTo>
                    <a:lnTo>
                      <a:pt x="160" y="719"/>
                    </a:lnTo>
                    <a:lnTo>
                      <a:pt x="121" y="668"/>
                    </a:lnTo>
                    <a:lnTo>
                      <a:pt x="67" y="645"/>
                    </a:lnTo>
                    <a:lnTo>
                      <a:pt x="33" y="616"/>
                    </a:lnTo>
                    <a:lnTo>
                      <a:pt x="0" y="563"/>
                    </a:lnTo>
                    <a:lnTo>
                      <a:pt x="10" y="503"/>
                    </a:lnTo>
                    <a:lnTo>
                      <a:pt x="0" y="471"/>
                    </a:lnTo>
                    <a:lnTo>
                      <a:pt x="7" y="457"/>
                    </a:lnTo>
                    <a:lnTo>
                      <a:pt x="31" y="444"/>
                    </a:lnTo>
                    <a:lnTo>
                      <a:pt x="33" y="419"/>
                    </a:lnTo>
                    <a:lnTo>
                      <a:pt x="82" y="386"/>
                    </a:lnTo>
                    <a:lnTo>
                      <a:pt x="103" y="354"/>
                    </a:lnTo>
                    <a:lnTo>
                      <a:pt x="125" y="357"/>
                    </a:lnTo>
                    <a:lnTo>
                      <a:pt x="164" y="312"/>
                    </a:lnTo>
                    <a:lnTo>
                      <a:pt x="172" y="262"/>
                    </a:lnTo>
                    <a:lnTo>
                      <a:pt x="249" y="230"/>
                    </a:lnTo>
                    <a:lnTo>
                      <a:pt x="250" y="200"/>
                    </a:lnTo>
                    <a:lnTo>
                      <a:pt x="256" y="196"/>
                    </a:lnTo>
                    <a:lnTo>
                      <a:pt x="291" y="194"/>
                    </a:lnTo>
                    <a:lnTo>
                      <a:pt x="325" y="186"/>
                    </a:lnTo>
                    <a:lnTo>
                      <a:pt x="330" y="176"/>
                    </a:lnTo>
                    <a:lnTo>
                      <a:pt x="353" y="177"/>
                    </a:lnTo>
                    <a:lnTo>
                      <a:pt x="383" y="152"/>
                    </a:lnTo>
                    <a:lnTo>
                      <a:pt x="392" y="152"/>
                    </a:lnTo>
                    <a:lnTo>
                      <a:pt x="405" y="165"/>
                    </a:lnTo>
                    <a:lnTo>
                      <a:pt x="425" y="150"/>
                    </a:lnTo>
                    <a:lnTo>
                      <a:pt x="500" y="131"/>
                    </a:lnTo>
                    <a:lnTo>
                      <a:pt x="523" y="112"/>
                    </a:lnTo>
                    <a:lnTo>
                      <a:pt x="547" y="111"/>
                    </a:lnTo>
                    <a:lnTo>
                      <a:pt x="553" y="96"/>
                    </a:lnTo>
                    <a:lnTo>
                      <a:pt x="566" y="89"/>
                    </a:lnTo>
                    <a:lnTo>
                      <a:pt x="603" y="99"/>
                    </a:lnTo>
                    <a:lnTo>
                      <a:pt x="625" y="96"/>
                    </a:lnTo>
                    <a:lnTo>
                      <a:pt x="647" y="82"/>
                    </a:lnTo>
                    <a:lnTo>
                      <a:pt x="664" y="90"/>
                    </a:lnTo>
                    <a:lnTo>
                      <a:pt x="687" y="78"/>
                    </a:lnTo>
                    <a:lnTo>
                      <a:pt x="724" y="80"/>
                    </a:lnTo>
                    <a:lnTo>
                      <a:pt x="739" y="60"/>
                    </a:lnTo>
                    <a:lnTo>
                      <a:pt x="805" y="54"/>
                    </a:lnTo>
                    <a:lnTo>
                      <a:pt x="807" y="40"/>
                    </a:lnTo>
                    <a:lnTo>
                      <a:pt x="825" y="18"/>
                    </a:lnTo>
                    <a:lnTo>
                      <a:pt x="858" y="46"/>
                    </a:lnTo>
                    <a:lnTo>
                      <a:pt x="874" y="41"/>
                    </a:lnTo>
                    <a:lnTo>
                      <a:pt x="879" y="26"/>
                    </a:lnTo>
                    <a:lnTo>
                      <a:pt x="894" y="33"/>
                    </a:lnTo>
                    <a:lnTo>
                      <a:pt x="962" y="10"/>
                    </a:lnTo>
                    <a:lnTo>
                      <a:pt x="1020" y="17"/>
                    </a:lnTo>
                    <a:lnTo>
                      <a:pt x="1024" y="0"/>
                    </a:lnTo>
                    <a:lnTo>
                      <a:pt x="1079" y="10"/>
                    </a:lnTo>
                    <a:lnTo>
                      <a:pt x="1085" y="20"/>
                    </a:lnTo>
                    <a:lnTo>
                      <a:pt x="1118" y="10"/>
                    </a:lnTo>
                    <a:lnTo>
                      <a:pt x="1134" y="11"/>
                    </a:lnTo>
                    <a:lnTo>
                      <a:pt x="1137" y="36"/>
                    </a:lnTo>
                    <a:lnTo>
                      <a:pt x="1158" y="65"/>
                    </a:lnTo>
                    <a:lnTo>
                      <a:pt x="1177" y="67"/>
                    </a:lnTo>
                    <a:lnTo>
                      <a:pt x="1190" y="82"/>
                    </a:lnTo>
                    <a:lnTo>
                      <a:pt x="1207" y="70"/>
                    </a:lnTo>
                    <a:lnTo>
                      <a:pt x="1248" y="76"/>
                    </a:lnTo>
                    <a:lnTo>
                      <a:pt x="1266" y="89"/>
                    </a:lnTo>
                    <a:lnTo>
                      <a:pt x="1259" y="114"/>
                    </a:lnTo>
                    <a:lnTo>
                      <a:pt x="1276" y="114"/>
                    </a:lnTo>
                    <a:lnTo>
                      <a:pt x="1284" y="129"/>
                    </a:lnTo>
                    <a:lnTo>
                      <a:pt x="1281" y="154"/>
                    </a:lnTo>
                    <a:lnTo>
                      <a:pt x="1266" y="155"/>
                    </a:lnTo>
                    <a:lnTo>
                      <a:pt x="1262" y="168"/>
                    </a:lnTo>
                    <a:lnTo>
                      <a:pt x="1295" y="194"/>
                    </a:lnTo>
                    <a:lnTo>
                      <a:pt x="1320" y="186"/>
                    </a:lnTo>
                    <a:lnTo>
                      <a:pt x="1321" y="201"/>
                    </a:lnTo>
                    <a:lnTo>
                      <a:pt x="1338" y="216"/>
                    </a:lnTo>
                    <a:lnTo>
                      <a:pt x="1330" y="226"/>
                    </a:lnTo>
                    <a:lnTo>
                      <a:pt x="1312" y="214"/>
                    </a:lnTo>
                    <a:lnTo>
                      <a:pt x="1298" y="236"/>
                    </a:lnTo>
                    <a:lnTo>
                      <a:pt x="1295" y="255"/>
                    </a:lnTo>
                    <a:lnTo>
                      <a:pt x="1323" y="275"/>
                    </a:lnTo>
                    <a:lnTo>
                      <a:pt x="1310" y="291"/>
                    </a:lnTo>
                    <a:lnTo>
                      <a:pt x="1298" y="282"/>
                    </a:lnTo>
                    <a:lnTo>
                      <a:pt x="1302" y="274"/>
                    </a:lnTo>
                    <a:lnTo>
                      <a:pt x="1288" y="268"/>
                    </a:lnTo>
                    <a:lnTo>
                      <a:pt x="1269" y="351"/>
                    </a:lnTo>
                    <a:close/>
                  </a:path>
                </a:pathLst>
              </a:custGeom>
              <a:solidFill>
                <a:srgbClr val="EAEAEA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 latinLnBrk="0"/>
                <a:endParaRPr lang="ko-KR" altLang="en-US" spc="-70"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2">
                <a:extLst>
                  <a:ext uri="{FF2B5EF4-FFF2-40B4-BE49-F238E27FC236}">
                    <a16:creationId xmlns:a16="http://schemas.microsoft.com/office/drawing/2014/main" id="{88DE592D-BD7E-4328-BB5C-1029E4D7C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2626" y="3619251"/>
                <a:ext cx="140152" cy="316437"/>
              </a:xfrm>
              <a:custGeom>
                <a:avLst/>
                <a:gdLst/>
                <a:ahLst/>
                <a:cxnLst>
                  <a:cxn ang="0">
                    <a:pos x="267" y="86"/>
                  </a:cxn>
                  <a:cxn ang="0">
                    <a:pos x="296" y="125"/>
                  </a:cxn>
                  <a:cxn ang="0">
                    <a:pos x="290" y="175"/>
                  </a:cxn>
                  <a:cxn ang="0">
                    <a:pos x="251" y="187"/>
                  </a:cxn>
                  <a:cxn ang="0">
                    <a:pos x="301" y="249"/>
                  </a:cxn>
                  <a:cxn ang="0">
                    <a:pos x="301" y="299"/>
                  </a:cxn>
                  <a:cxn ang="0">
                    <a:pos x="309" y="324"/>
                  </a:cxn>
                  <a:cxn ang="0">
                    <a:pos x="369" y="327"/>
                  </a:cxn>
                  <a:cxn ang="0">
                    <a:pos x="368" y="353"/>
                  </a:cxn>
                  <a:cxn ang="0">
                    <a:pos x="353" y="386"/>
                  </a:cxn>
                  <a:cxn ang="0">
                    <a:pos x="372" y="407"/>
                  </a:cxn>
                  <a:cxn ang="0">
                    <a:pos x="339" y="517"/>
                  </a:cxn>
                  <a:cxn ang="0">
                    <a:pos x="349" y="502"/>
                  </a:cxn>
                  <a:cxn ang="0">
                    <a:pos x="356" y="497"/>
                  </a:cxn>
                  <a:cxn ang="0">
                    <a:pos x="369" y="500"/>
                  </a:cxn>
                  <a:cxn ang="0">
                    <a:pos x="381" y="514"/>
                  </a:cxn>
                  <a:cxn ang="0">
                    <a:pos x="386" y="515"/>
                  </a:cxn>
                  <a:cxn ang="0">
                    <a:pos x="379" y="575"/>
                  </a:cxn>
                  <a:cxn ang="0">
                    <a:pos x="363" y="625"/>
                  </a:cxn>
                  <a:cxn ang="0">
                    <a:pos x="301" y="654"/>
                  </a:cxn>
                  <a:cxn ang="0">
                    <a:pos x="284" y="654"/>
                  </a:cxn>
                  <a:cxn ang="0">
                    <a:pos x="239" y="664"/>
                  </a:cxn>
                  <a:cxn ang="0">
                    <a:pos x="245" y="822"/>
                  </a:cxn>
                  <a:cxn ang="0">
                    <a:pos x="206" y="867"/>
                  </a:cxn>
                  <a:cxn ang="0">
                    <a:pos x="175" y="830"/>
                  </a:cxn>
                  <a:cxn ang="0">
                    <a:pos x="143" y="805"/>
                  </a:cxn>
                  <a:cxn ang="0">
                    <a:pos x="121" y="750"/>
                  </a:cxn>
                  <a:cxn ang="0">
                    <a:pos x="124" y="677"/>
                  </a:cxn>
                  <a:cxn ang="0">
                    <a:pos x="118" y="626"/>
                  </a:cxn>
                  <a:cxn ang="0">
                    <a:pos x="95" y="556"/>
                  </a:cxn>
                  <a:cxn ang="0">
                    <a:pos x="46" y="528"/>
                  </a:cxn>
                  <a:cxn ang="0">
                    <a:pos x="12" y="482"/>
                  </a:cxn>
                  <a:cxn ang="0">
                    <a:pos x="10" y="446"/>
                  </a:cxn>
                  <a:cxn ang="0">
                    <a:pos x="29" y="403"/>
                  </a:cxn>
                  <a:cxn ang="0">
                    <a:pos x="29" y="347"/>
                  </a:cxn>
                  <a:cxn ang="0">
                    <a:pos x="26" y="283"/>
                  </a:cxn>
                  <a:cxn ang="0">
                    <a:pos x="22" y="223"/>
                  </a:cxn>
                  <a:cxn ang="0">
                    <a:pos x="33" y="180"/>
                  </a:cxn>
                  <a:cxn ang="0">
                    <a:pos x="29" y="123"/>
                  </a:cxn>
                  <a:cxn ang="0">
                    <a:pos x="19" y="86"/>
                  </a:cxn>
                  <a:cxn ang="0">
                    <a:pos x="0" y="50"/>
                  </a:cxn>
                  <a:cxn ang="0">
                    <a:pos x="7" y="18"/>
                  </a:cxn>
                  <a:cxn ang="0">
                    <a:pos x="56" y="0"/>
                  </a:cxn>
                  <a:cxn ang="0">
                    <a:pos x="102" y="14"/>
                  </a:cxn>
                  <a:cxn ang="0">
                    <a:pos x="128" y="43"/>
                  </a:cxn>
                  <a:cxn ang="0">
                    <a:pos x="177" y="72"/>
                  </a:cxn>
                  <a:cxn ang="0">
                    <a:pos x="224" y="89"/>
                  </a:cxn>
                  <a:cxn ang="0">
                    <a:pos x="267" y="86"/>
                  </a:cxn>
                </a:cxnLst>
                <a:rect l="0" t="0" r="r" b="b"/>
                <a:pathLst>
                  <a:path w="386" h="867">
                    <a:moveTo>
                      <a:pt x="267" y="86"/>
                    </a:moveTo>
                    <a:lnTo>
                      <a:pt x="296" y="125"/>
                    </a:lnTo>
                    <a:lnTo>
                      <a:pt x="290" y="175"/>
                    </a:lnTo>
                    <a:lnTo>
                      <a:pt x="251" y="187"/>
                    </a:lnTo>
                    <a:lnTo>
                      <a:pt x="301" y="249"/>
                    </a:lnTo>
                    <a:lnTo>
                      <a:pt x="301" y="299"/>
                    </a:lnTo>
                    <a:lnTo>
                      <a:pt x="309" y="324"/>
                    </a:lnTo>
                    <a:lnTo>
                      <a:pt x="369" y="327"/>
                    </a:lnTo>
                    <a:lnTo>
                      <a:pt x="368" y="353"/>
                    </a:lnTo>
                    <a:lnTo>
                      <a:pt x="353" y="386"/>
                    </a:lnTo>
                    <a:lnTo>
                      <a:pt x="372" y="407"/>
                    </a:lnTo>
                    <a:lnTo>
                      <a:pt x="339" y="517"/>
                    </a:lnTo>
                    <a:lnTo>
                      <a:pt x="349" y="502"/>
                    </a:lnTo>
                    <a:lnTo>
                      <a:pt x="356" y="497"/>
                    </a:lnTo>
                    <a:lnTo>
                      <a:pt x="369" y="500"/>
                    </a:lnTo>
                    <a:lnTo>
                      <a:pt x="381" y="514"/>
                    </a:lnTo>
                    <a:lnTo>
                      <a:pt x="386" y="515"/>
                    </a:lnTo>
                    <a:lnTo>
                      <a:pt x="379" y="575"/>
                    </a:lnTo>
                    <a:lnTo>
                      <a:pt x="363" y="625"/>
                    </a:lnTo>
                    <a:lnTo>
                      <a:pt x="301" y="654"/>
                    </a:lnTo>
                    <a:lnTo>
                      <a:pt x="284" y="654"/>
                    </a:lnTo>
                    <a:lnTo>
                      <a:pt x="239" y="664"/>
                    </a:lnTo>
                    <a:lnTo>
                      <a:pt x="245" y="822"/>
                    </a:lnTo>
                    <a:lnTo>
                      <a:pt x="206" y="867"/>
                    </a:lnTo>
                    <a:lnTo>
                      <a:pt x="175" y="830"/>
                    </a:lnTo>
                    <a:lnTo>
                      <a:pt x="143" y="805"/>
                    </a:lnTo>
                    <a:lnTo>
                      <a:pt x="121" y="750"/>
                    </a:lnTo>
                    <a:lnTo>
                      <a:pt x="124" y="677"/>
                    </a:lnTo>
                    <a:lnTo>
                      <a:pt x="118" y="626"/>
                    </a:lnTo>
                    <a:lnTo>
                      <a:pt x="95" y="556"/>
                    </a:lnTo>
                    <a:lnTo>
                      <a:pt x="46" y="528"/>
                    </a:lnTo>
                    <a:lnTo>
                      <a:pt x="12" y="482"/>
                    </a:lnTo>
                    <a:lnTo>
                      <a:pt x="10" y="446"/>
                    </a:lnTo>
                    <a:lnTo>
                      <a:pt x="29" y="403"/>
                    </a:lnTo>
                    <a:lnTo>
                      <a:pt x="29" y="347"/>
                    </a:lnTo>
                    <a:lnTo>
                      <a:pt x="26" y="283"/>
                    </a:lnTo>
                    <a:lnTo>
                      <a:pt x="22" y="223"/>
                    </a:lnTo>
                    <a:lnTo>
                      <a:pt x="33" y="180"/>
                    </a:lnTo>
                    <a:lnTo>
                      <a:pt x="29" y="123"/>
                    </a:lnTo>
                    <a:lnTo>
                      <a:pt x="19" y="86"/>
                    </a:lnTo>
                    <a:lnTo>
                      <a:pt x="0" y="50"/>
                    </a:lnTo>
                    <a:lnTo>
                      <a:pt x="7" y="18"/>
                    </a:lnTo>
                    <a:lnTo>
                      <a:pt x="56" y="0"/>
                    </a:lnTo>
                    <a:lnTo>
                      <a:pt x="102" y="14"/>
                    </a:lnTo>
                    <a:lnTo>
                      <a:pt x="128" y="43"/>
                    </a:lnTo>
                    <a:lnTo>
                      <a:pt x="177" y="72"/>
                    </a:lnTo>
                    <a:lnTo>
                      <a:pt x="224" y="89"/>
                    </a:lnTo>
                    <a:lnTo>
                      <a:pt x="267" y="86"/>
                    </a:lnTo>
                    <a:close/>
                  </a:path>
                </a:pathLst>
              </a:custGeom>
              <a:solidFill>
                <a:srgbClr val="EAEAEA"/>
              </a:solidFill>
              <a:ln w="476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base" latinLnBrk="0"/>
                <a:endParaRPr lang="ko-KR" altLang="en-US" spc="-7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1" name="타원 150">
              <a:extLst>
                <a:ext uri="{FF2B5EF4-FFF2-40B4-BE49-F238E27FC236}">
                  <a16:creationId xmlns:a16="http://schemas.microsoft.com/office/drawing/2014/main" id="{C0F55016-2543-49A6-AF01-4167C8C265D9}"/>
                </a:ext>
              </a:extLst>
            </p:cNvPr>
            <p:cNvSpPr/>
            <p:nvPr/>
          </p:nvSpPr>
          <p:spPr>
            <a:xfrm>
              <a:off x="6799931" y="4293192"/>
              <a:ext cx="250913" cy="255335"/>
            </a:xfrm>
            <a:prstGeom prst="ellipse">
              <a:avLst/>
            </a:prstGeom>
            <a:solidFill>
              <a:srgbClr val="7676BC">
                <a:alpha val="60000"/>
              </a:srgbClr>
            </a:solidFill>
            <a:ln w="44450" cmpd="thickThin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>
                <a:cs typeface="Arial" panose="020B0604020202020204" pitchFamily="34" charset="0"/>
              </a:endParaRPr>
            </a:p>
          </p:txBody>
        </p:sp>
        <p:sp>
          <p:nvSpPr>
            <p:cNvPr id="155" name="타원 154">
              <a:extLst>
                <a:ext uri="{FF2B5EF4-FFF2-40B4-BE49-F238E27FC236}">
                  <a16:creationId xmlns:a16="http://schemas.microsoft.com/office/drawing/2014/main" id="{881F39A5-34F7-49AC-A380-03FEBB086668}"/>
                </a:ext>
              </a:extLst>
            </p:cNvPr>
            <p:cNvSpPr/>
            <p:nvPr/>
          </p:nvSpPr>
          <p:spPr>
            <a:xfrm>
              <a:off x="6483782" y="6056228"/>
              <a:ext cx="126374" cy="128601"/>
            </a:xfrm>
            <a:prstGeom prst="ellipse">
              <a:avLst/>
            </a:prstGeom>
            <a:solidFill>
              <a:schemeClr val="tx1">
                <a:lumMod val="65000"/>
                <a:lumOff val="35000"/>
                <a:alpha val="40000"/>
              </a:schemeClr>
            </a:solidFill>
            <a:ln w="44450" cmpd="thickThin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>
                <a:cs typeface="Arial" panose="020B0604020202020204" pitchFamily="34" charset="0"/>
              </a:endParaRPr>
            </a:p>
          </p:txBody>
        </p:sp>
        <p:sp>
          <p:nvSpPr>
            <p:cNvPr id="156" name="타원 155">
              <a:extLst>
                <a:ext uri="{FF2B5EF4-FFF2-40B4-BE49-F238E27FC236}">
                  <a16:creationId xmlns:a16="http://schemas.microsoft.com/office/drawing/2014/main" id="{D4C6FB36-1E26-4941-8A97-D51666B68CB9}"/>
                </a:ext>
              </a:extLst>
            </p:cNvPr>
            <p:cNvSpPr/>
            <p:nvPr/>
          </p:nvSpPr>
          <p:spPr>
            <a:xfrm>
              <a:off x="6627488" y="4807380"/>
              <a:ext cx="250913" cy="255335"/>
            </a:xfrm>
            <a:prstGeom prst="ellipse">
              <a:avLst/>
            </a:prstGeom>
            <a:solidFill>
              <a:srgbClr val="7676BC">
                <a:alpha val="60000"/>
              </a:srgbClr>
            </a:solidFill>
            <a:ln w="44450" cmpd="thickThin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>
                <a:cs typeface="Arial" panose="020B0604020202020204" pitchFamily="34" charset="0"/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D6681041-0235-4637-B594-FADF414180BC}"/>
                </a:ext>
              </a:extLst>
            </p:cNvPr>
            <p:cNvSpPr txBox="1"/>
            <p:nvPr/>
          </p:nvSpPr>
          <p:spPr>
            <a:xfrm>
              <a:off x="6908950" y="6034466"/>
              <a:ext cx="475277" cy="34541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fontAlgn="base" latinLnBrk="0"/>
              <a:r>
                <a:rPr lang="ko-KR" altLang="en-US" sz="1100" b="1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제주</a:t>
              </a:r>
              <a:endParaRPr lang="en-US" altLang="ko-KR" sz="1100" b="1" spc="-7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fontAlgn="base" latinLnBrk="0"/>
              <a:r>
                <a:rPr lang="en-US" altLang="ko-KR" sz="1000" dirty="0">
                  <a:solidFill>
                    <a:srgbClr val="777777"/>
                  </a:solidFill>
                  <a:cs typeface="Arial" panose="020B0604020202020204" pitchFamily="34" charset="0"/>
                </a:rPr>
                <a:t>1%(1%)</a:t>
              </a:r>
              <a:endParaRPr lang="ko-KR" altLang="en-US" sz="1000" dirty="0">
                <a:solidFill>
                  <a:srgbClr val="777777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60" name="직선 연결선 159">
              <a:extLst>
                <a:ext uri="{FF2B5EF4-FFF2-40B4-BE49-F238E27FC236}">
                  <a16:creationId xmlns:a16="http://schemas.microsoft.com/office/drawing/2014/main" id="{F0FE49BA-DB0F-4D25-8585-9FA6C2C48E5B}"/>
                </a:ext>
              </a:extLst>
            </p:cNvPr>
            <p:cNvCxnSpPr/>
            <p:nvPr/>
          </p:nvCxnSpPr>
          <p:spPr>
            <a:xfrm>
              <a:off x="6608559" y="6120528"/>
              <a:ext cx="244294" cy="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타원 160">
              <a:extLst>
                <a:ext uri="{FF2B5EF4-FFF2-40B4-BE49-F238E27FC236}">
                  <a16:creationId xmlns:a16="http://schemas.microsoft.com/office/drawing/2014/main" id="{728E78FA-F972-4621-B21C-81BE55333EDE}"/>
                </a:ext>
              </a:extLst>
            </p:cNvPr>
            <p:cNvSpPr/>
            <p:nvPr/>
          </p:nvSpPr>
          <p:spPr>
            <a:xfrm>
              <a:off x="6637065" y="2325136"/>
              <a:ext cx="540000" cy="540000"/>
            </a:xfrm>
            <a:prstGeom prst="ellipse">
              <a:avLst/>
            </a:prstGeom>
            <a:solidFill>
              <a:srgbClr val="00A3C4">
                <a:alpha val="40000"/>
              </a:srgbClr>
            </a:solidFill>
            <a:ln w="44450" cmpd="thickThin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>
                <a:solidFill>
                  <a:srgbClr val="00A3C4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DC940123-3775-476C-8570-BFB3D646A6BE}"/>
                </a:ext>
              </a:extLst>
            </p:cNvPr>
            <p:cNvSpPr txBox="1"/>
            <p:nvPr/>
          </p:nvSpPr>
          <p:spPr>
            <a:xfrm>
              <a:off x="5423207" y="2514382"/>
              <a:ext cx="622546" cy="33737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fontAlgn="base" latinLnBrk="0"/>
              <a:r>
                <a:rPr lang="ko-KR" altLang="en-US" sz="1100" b="1" spc="-70" dirty="0">
                  <a:solidFill>
                    <a:srgbClr val="00A3C4"/>
                  </a:solidFill>
                  <a:cs typeface="Arial" panose="020B0604020202020204" pitchFamily="34" charset="0"/>
                </a:rPr>
                <a:t>경기</a:t>
              </a:r>
              <a:endParaRPr lang="en-US" altLang="ko-KR" sz="1100" b="1" spc="-70" dirty="0">
                <a:solidFill>
                  <a:srgbClr val="00A3C4"/>
                </a:solidFill>
                <a:cs typeface="Arial" panose="020B0604020202020204" pitchFamily="34" charset="0"/>
              </a:endParaRPr>
            </a:p>
            <a:p>
              <a:pPr algn="r" fontAlgn="base" latinLnBrk="0"/>
              <a:r>
                <a:rPr lang="en-US" altLang="ko-KR" sz="100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32%(</a:t>
              </a:r>
              <a:r>
                <a:rPr lang="en-US" altLang="ko-KR" sz="1000" dirty="0">
                  <a:solidFill>
                    <a:srgbClr val="777777"/>
                  </a:solidFill>
                  <a:cs typeface="Arial" panose="020B0604020202020204" pitchFamily="34" charset="0"/>
                </a:rPr>
                <a:t>33%)</a:t>
              </a:r>
              <a:endParaRPr lang="ko-KR" altLang="en-US" sz="1000" dirty="0">
                <a:solidFill>
                  <a:srgbClr val="777777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63" name="직선 연결선 162">
              <a:extLst>
                <a:ext uri="{FF2B5EF4-FFF2-40B4-BE49-F238E27FC236}">
                  <a16:creationId xmlns:a16="http://schemas.microsoft.com/office/drawing/2014/main" id="{E18314A9-BBEE-4BCD-B74C-6B97AFD8F2E0}"/>
                </a:ext>
              </a:extLst>
            </p:cNvPr>
            <p:cNvCxnSpPr/>
            <p:nvPr/>
          </p:nvCxnSpPr>
          <p:spPr>
            <a:xfrm>
              <a:off x="6073140" y="2595136"/>
              <a:ext cx="565785" cy="0"/>
            </a:xfrm>
            <a:prstGeom prst="line">
              <a:avLst/>
            </a:prstGeom>
            <a:ln w="3175">
              <a:solidFill>
                <a:srgbClr val="00A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DC940123-3775-476C-8570-BFB3D646A6BE}"/>
                </a:ext>
              </a:extLst>
            </p:cNvPr>
            <p:cNvSpPr txBox="1"/>
            <p:nvPr/>
          </p:nvSpPr>
          <p:spPr>
            <a:xfrm>
              <a:off x="5496841" y="3784382"/>
              <a:ext cx="548911" cy="33737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fontAlgn="base" latinLnBrk="0"/>
              <a:r>
                <a:rPr lang="ko-KR" altLang="en-US" sz="1100" b="1" spc="-70" dirty="0" smtClean="0">
                  <a:solidFill>
                    <a:srgbClr val="00B0F0"/>
                  </a:solidFill>
                  <a:cs typeface="Arial" panose="020B0604020202020204" pitchFamily="34" charset="0"/>
                </a:rPr>
                <a:t>충청</a:t>
              </a:r>
              <a:endParaRPr lang="en-US" altLang="ko-KR" sz="1100" b="1" spc="-70" dirty="0" smtClean="0">
                <a:solidFill>
                  <a:srgbClr val="00B0F0"/>
                </a:solidFill>
                <a:cs typeface="Arial" panose="020B0604020202020204" pitchFamily="34" charset="0"/>
              </a:endParaRPr>
            </a:p>
            <a:p>
              <a:pPr algn="r" fontAlgn="base" latinLnBrk="0"/>
              <a:r>
                <a:rPr lang="en-US" altLang="ko-KR" sz="100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9%(10%)</a:t>
              </a:r>
              <a:endParaRPr lang="en-US" altLang="ko-KR" sz="1000" dirty="0">
                <a:solidFill>
                  <a:srgbClr val="777777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5" name="타원 164"/>
            <p:cNvSpPr/>
            <p:nvPr/>
          </p:nvSpPr>
          <p:spPr>
            <a:xfrm>
              <a:off x="7070846" y="3518672"/>
              <a:ext cx="252000" cy="252000"/>
            </a:xfrm>
            <a:prstGeom prst="ellipse">
              <a:avLst/>
            </a:prstGeom>
            <a:solidFill>
              <a:schemeClr val="tx2">
                <a:alpha val="40000"/>
              </a:schemeClr>
            </a:solidFill>
            <a:ln w="44450" cmpd="thickThin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/>
            </a:p>
          </p:txBody>
        </p:sp>
        <p:sp>
          <p:nvSpPr>
            <p:cNvPr id="166" name="타원 165">
              <a:extLst>
                <a:ext uri="{FF2B5EF4-FFF2-40B4-BE49-F238E27FC236}">
                  <a16:creationId xmlns:a16="http://schemas.microsoft.com/office/drawing/2014/main" id="{728E78FA-F972-4621-B21C-81BE55333EDE}"/>
                </a:ext>
              </a:extLst>
            </p:cNvPr>
            <p:cNvSpPr/>
            <p:nvPr/>
          </p:nvSpPr>
          <p:spPr>
            <a:xfrm>
              <a:off x="6629047" y="3728055"/>
              <a:ext cx="252000" cy="252000"/>
            </a:xfrm>
            <a:prstGeom prst="ellipse">
              <a:avLst/>
            </a:prstGeom>
            <a:solidFill>
              <a:schemeClr val="tx2">
                <a:alpha val="40000"/>
              </a:schemeClr>
            </a:solidFill>
            <a:ln w="44450" cmpd="thickThin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/>
            </a:p>
          </p:txBody>
        </p:sp>
        <p:cxnSp>
          <p:nvCxnSpPr>
            <p:cNvPr id="167" name="직선 연결선 166">
              <a:extLst>
                <a:ext uri="{FF2B5EF4-FFF2-40B4-BE49-F238E27FC236}">
                  <a16:creationId xmlns:a16="http://schemas.microsoft.com/office/drawing/2014/main" id="{E18314A9-BBEE-4BCD-B74C-6B97AFD8F2E0}"/>
                </a:ext>
              </a:extLst>
            </p:cNvPr>
            <p:cNvCxnSpPr/>
            <p:nvPr/>
          </p:nvCxnSpPr>
          <p:spPr>
            <a:xfrm>
              <a:off x="6073140" y="3865136"/>
              <a:ext cx="556260" cy="0"/>
            </a:xfrm>
            <a:prstGeom prst="line">
              <a:avLst/>
            </a:prstGeom>
            <a:ln w="31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자유형 167"/>
            <p:cNvSpPr/>
            <p:nvPr/>
          </p:nvSpPr>
          <p:spPr>
            <a:xfrm>
              <a:off x="6225540" y="3648075"/>
              <a:ext cx="845307" cy="217061"/>
            </a:xfrm>
            <a:custGeom>
              <a:avLst/>
              <a:gdLst>
                <a:gd name="connsiteX0" fmla="*/ 685800 w 685800"/>
                <a:gd name="connsiteY0" fmla="*/ 0 h 328612"/>
                <a:gd name="connsiteX1" fmla="*/ 0 w 685800"/>
                <a:gd name="connsiteY1" fmla="*/ 0 h 328612"/>
                <a:gd name="connsiteX2" fmla="*/ 0 w 685800"/>
                <a:gd name="connsiteY2" fmla="*/ 328612 h 32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00" h="328612">
                  <a:moveTo>
                    <a:pt x="685800" y="0"/>
                  </a:moveTo>
                  <a:lnTo>
                    <a:pt x="0" y="0"/>
                  </a:lnTo>
                  <a:lnTo>
                    <a:pt x="0" y="328612"/>
                  </a:lnTo>
                </a:path>
              </a:pathLst>
            </a:custGeom>
            <a:ln w="31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/>
            </a:p>
          </p:txBody>
        </p:sp>
        <p:grpSp>
          <p:nvGrpSpPr>
            <p:cNvPr id="169" name="그룹 168"/>
            <p:cNvGrpSpPr/>
            <p:nvPr/>
          </p:nvGrpSpPr>
          <p:grpSpPr>
            <a:xfrm>
              <a:off x="7582312" y="2683302"/>
              <a:ext cx="1536211" cy="345413"/>
              <a:chOff x="7391812" y="2683302"/>
              <a:chExt cx="1536211" cy="345413"/>
            </a:xfrm>
          </p:grpSpPr>
          <p:sp>
            <p:nvSpPr>
              <p:cNvPr id="181" name="타원 180">
                <a:extLst>
                  <a:ext uri="{FF2B5EF4-FFF2-40B4-BE49-F238E27FC236}">
                    <a16:creationId xmlns:a16="http://schemas.microsoft.com/office/drawing/2014/main" id="{6E3BA657-7925-4AD2-9D48-83D2ACFFBCBB}"/>
                  </a:ext>
                </a:extLst>
              </p:cNvPr>
              <p:cNvSpPr/>
              <p:nvPr/>
            </p:nvSpPr>
            <p:spPr>
              <a:xfrm>
                <a:off x="7391812" y="2694333"/>
                <a:ext cx="144000" cy="144000"/>
              </a:xfrm>
              <a:prstGeom prst="ellipse">
                <a:avLst/>
              </a:prstGeom>
              <a:solidFill>
                <a:srgbClr val="339966">
                  <a:alpha val="41000"/>
                </a:srgbClr>
              </a:solidFill>
              <a:ln w="44450" cmpd="thickThin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 latinLnBrk="0"/>
                <a:endParaRPr lang="ko-KR" altLang="en-US" spc="-70">
                  <a:cs typeface="Arial" panose="020B0604020202020204" pitchFamily="34" charset="0"/>
                </a:endParaRPr>
              </a:p>
            </p:txBody>
          </p:sp>
          <p:cxnSp>
            <p:nvCxnSpPr>
              <p:cNvPr id="182" name="직선 연결선 181">
                <a:extLst>
                  <a:ext uri="{FF2B5EF4-FFF2-40B4-BE49-F238E27FC236}">
                    <a16:creationId xmlns:a16="http://schemas.microsoft.com/office/drawing/2014/main" id="{1D79FF1D-F8AB-46D0-A0E9-DFB445327F84}"/>
                  </a:ext>
                </a:extLst>
              </p:cNvPr>
              <p:cNvCxnSpPr/>
              <p:nvPr/>
            </p:nvCxnSpPr>
            <p:spPr>
              <a:xfrm>
                <a:off x="7536560" y="2770006"/>
                <a:ext cx="878778" cy="0"/>
              </a:xfrm>
              <a:prstGeom prst="line">
                <a:avLst/>
              </a:prstGeom>
              <a:ln w="3175">
                <a:solidFill>
                  <a:srgbClr val="3399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DC940123-3775-476C-8570-BFB3D646A6BE}"/>
                  </a:ext>
                </a:extLst>
              </p:cNvPr>
              <p:cNvSpPr txBox="1"/>
              <p:nvPr/>
            </p:nvSpPr>
            <p:spPr>
              <a:xfrm>
                <a:off x="8452746" y="2683302"/>
                <a:ext cx="475277" cy="345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fontAlgn="base" latinLnBrk="0"/>
                <a:r>
                  <a:rPr lang="ko-KR" altLang="en-US" sz="1100" b="1" spc="-70" dirty="0" smtClean="0">
                    <a:solidFill>
                      <a:srgbClr val="339966"/>
                    </a:solidFill>
                    <a:cs typeface="Arial" panose="020B0604020202020204" pitchFamily="34" charset="0"/>
                  </a:rPr>
                  <a:t>강원</a:t>
                </a:r>
                <a:endParaRPr lang="en-US" altLang="ko-KR" sz="1100" b="1" spc="-70" dirty="0" smtClean="0">
                  <a:solidFill>
                    <a:srgbClr val="339966"/>
                  </a:solidFill>
                  <a:cs typeface="Arial" panose="020B0604020202020204" pitchFamily="34" charset="0"/>
                </a:endParaRPr>
              </a:p>
              <a:p>
                <a:pPr fontAlgn="base" latinLnBrk="0"/>
                <a:r>
                  <a:rPr lang="en-US" altLang="ko-KR" sz="1000" dirty="0" smtClean="0">
                    <a:solidFill>
                      <a:srgbClr val="777777"/>
                    </a:solidFill>
                    <a:cs typeface="Arial" panose="020B0604020202020204" pitchFamily="34" charset="0"/>
                  </a:rPr>
                  <a:t>2%(3</a:t>
                </a:r>
                <a:r>
                  <a:rPr lang="en-US" altLang="ko-KR" sz="1000" dirty="0">
                    <a:solidFill>
                      <a:srgbClr val="777777"/>
                    </a:solidFill>
                    <a:cs typeface="Arial" panose="020B0604020202020204" pitchFamily="34" charset="0"/>
                  </a:rPr>
                  <a:t>%)</a:t>
                </a:r>
                <a:endParaRPr lang="ko-KR" altLang="en-US" sz="1000" dirty="0">
                  <a:solidFill>
                    <a:srgbClr val="777777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0" name="타원 169">
              <a:extLst>
                <a:ext uri="{FF2B5EF4-FFF2-40B4-BE49-F238E27FC236}">
                  <a16:creationId xmlns:a16="http://schemas.microsoft.com/office/drawing/2014/main" id="{728E78FA-F972-4621-B21C-81BE55333EDE}"/>
                </a:ext>
              </a:extLst>
            </p:cNvPr>
            <p:cNvSpPr/>
            <p:nvPr/>
          </p:nvSpPr>
          <p:spPr>
            <a:xfrm>
              <a:off x="6629047" y="2771564"/>
              <a:ext cx="500584" cy="500584"/>
            </a:xfrm>
            <a:prstGeom prst="ellipse">
              <a:avLst/>
            </a:prstGeom>
            <a:solidFill>
              <a:srgbClr val="005DAB">
                <a:alpha val="40000"/>
              </a:srgbClr>
            </a:solidFill>
            <a:ln w="44450" cmpd="thickThin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>
                <a:cs typeface="Arial" panose="020B0604020202020204" pitchFamily="34" charset="0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DC940123-3775-476C-8570-BFB3D646A6BE}"/>
                </a:ext>
              </a:extLst>
            </p:cNvPr>
            <p:cNvSpPr txBox="1"/>
            <p:nvPr/>
          </p:nvSpPr>
          <p:spPr>
            <a:xfrm>
              <a:off x="5423207" y="2946430"/>
              <a:ext cx="622546" cy="33737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lvl="0" algn="r" fontAlgn="base" latinLnBrk="0"/>
              <a:r>
                <a:rPr lang="ko-KR" altLang="en-US" sz="1100" b="1" spc="-70" dirty="0">
                  <a:solidFill>
                    <a:srgbClr val="005DAB"/>
                  </a:solidFill>
                  <a:cs typeface="Arial" panose="020B0604020202020204" pitchFamily="34" charset="0"/>
                </a:rPr>
                <a:t>서울</a:t>
              </a:r>
              <a:endParaRPr lang="en-US" altLang="ko-KR" sz="1100" b="1" spc="-70" dirty="0">
                <a:solidFill>
                  <a:srgbClr val="005DAB"/>
                </a:solidFill>
                <a:cs typeface="Arial" panose="020B0604020202020204" pitchFamily="34" charset="0"/>
              </a:endParaRPr>
            </a:p>
            <a:p>
              <a:pPr lvl="0" algn="r" fontAlgn="base" latinLnBrk="0"/>
              <a:r>
                <a:rPr lang="en-US" altLang="ko-KR" sz="100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25%(</a:t>
              </a:r>
              <a:r>
                <a:rPr lang="en-US" altLang="ko-KR" sz="1000" dirty="0">
                  <a:solidFill>
                    <a:srgbClr val="777777"/>
                  </a:solidFill>
                  <a:cs typeface="Arial" panose="020B0604020202020204" pitchFamily="34" charset="0"/>
                </a:rPr>
                <a:t>19%)</a:t>
              </a:r>
              <a:endParaRPr lang="ko-KR" altLang="en-US" sz="1000" dirty="0">
                <a:solidFill>
                  <a:srgbClr val="777777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72" name="직선 연결선 171">
              <a:extLst>
                <a:ext uri="{FF2B5EF4-FFF2-40B4-BE49-F238E27FC236}">
                  <a16:creationId xmlns:a16="http://schemas.microsoft.com/office/drawing/2014/main" id="{E18314A9-BBEE-4BCD-B74C-6B97AFD8F2E0}"/>
                </a:ext>
              </a:extLst>
            </p:cNvPr>
            <p:cNvCxnSpPr/>
            <p:nvPr/>
          </p:nvCxnSpPr>
          <p:spPr>
            <a:xfrm>
              <a:off x="6073140" y="3021856"/>
              <a:ext cx="556260" cy="0"/>
            </a:xfrm>
            <a:prstGeom prst="line">
              <a:avLst/>
            </a:prstGeom>
            <a:ln w="3175">
              <a:solidFill>
                <a:srgbClr val="005D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DC940123-3775-476C-8570-BFB3D646A6BE}"/>
                </a:ext>
              </a:extLst>
            </p:cNvPr>
            <p:cNvSpPr txBox="1"/>
            <p:nvPr/>
          </p:nvSpPr>
          <p:spPr>
            <a:xfrm>
              <a:off x="5570477" y="4348262"/>
              <a:ext cx="475277" cy="33737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 fontAlgn="base" latinLnBrk="0"/>
              <a:r>
                <a:rPr lang="ko-KR" altLang="en-US" sz="1100" b="1" dirty="0">
                  <a:solidFill>
                    <a:srgbClr val="7676BC"/>
                  </a:solidFill>
                  <a:cs typeface="Arial" panose="020B0604020202020204" pitchFamily="34" charset="0"/>
                </a:rPr>
                <a:t>전라</a:t>
              </a:r>
              <a:endParaRPr lang="en-US" altLang="ko-KR" sz="1100" b="1" dirty="0">
                <a:solidFill>
                  <a:srgbClr val="7676BC"/>
                </a:solidFill>
                <a:cs typeface="Arial" panose="020B0604020202020204" pitchFamily="34" charset="0"/>
              </a:endParaRPr>
            </a:p>
            <a:p>
              <a:pPr algn="r" fontAlgn="base" latinLnBrk="0"/>
              <a:r>
                <a:rPr lang="en-US" altLang="ko-KR" sz="100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8%(9%)</a:t>
              </a:r>
              <a:endParaRPr lang="en-US" altLang="ko-KR" sz="1000" dirty="0">
                <a:solidFill>
                  <a:srgbClr val="777777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74" name="직선 연결선 173">
              <a:extLst>
                <a:ext uri="{FF2B5EF4-FFF2-40B4-BE49-F238E27FC236}">
                  <a16:creationId xmlns:a16="http://schemas.microsoft.com/office/drawing/2014/main" id="{E18314A9-BBEE-4BCD-B74C-6B97AFD8F2E0}"/>
                </a:ext>
              </a:extLst>
            </p:cNvPr>
            <p:cNvCxnSpPr/>
            <p:nvPr/>
          </p:nvCxnSpPr>
          <p:spPr>
            <a:xfrm>
              <a:off x="6073140" y="4420859"/>
              <a:ext cx="723900" cy="0"/>
            </a:xfrm>
            <a:prstGeom prst="line">
              <a:avLst/>
            </a:prstGeom>
            <a:ln w="3175">
              <a:solidFill>
                <a:srgbClr val="7676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자유형 174"/>
            <p:cNvSpPr/>
            <p:nvPr/>
          </p:nvSpPr>
          <p:spPr>
            <a:xfrm flipV="1">
              <a:off x="6225541" y="4420859"/>
              <a:ext cx="401948" cy="514187"/>
            </a:xfrm>
            <a:custGeom>
              <a:avLst/>
              <a:gdLst>
                <a:gd name="connsiteX0" fmla="*/ 685800 w 685800"/>
                <a:gd name="connsiteY0" fmla="*/ 0 h 328612"/>
                <a:gd name="connsiteX1" fmla="*/ 0 w 685800"/>
                <a:gd name="connsiteY1" fmla="*/ 0 h 328612"/>
                <a:gd name="connsiteX2" fmla="*/ 0 w 685800"/>
                <a:gd name="connsiteY2" fmla="*/ 328612 h 32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00" h="328612">
                  <a:moveTo>
                    <a:pt x="685800" y="0"/>
                  </a:moveTo>
                  <a:lnTo>
                    <a:pt x="0" y="0"/>
                  </a:lnTo>
                  <a:lnTo>
                    <a:pt x="0" y="328612"/>
                  </a:lnTo>
                </a:path>
              </a:pathLst>
            </a:custGeom>
            <a:ln w="3175">
              <a:solidFill>
                <a:srgbClr val="7676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/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DC940123-3775-476C-8570-BFB3D646A6BE}"/>
                </a:ext>
              </a:extLst>
            </p:cNvPr>
            <p:cNvSpPr txBox="1"/>
            <p:nvPr/>
          </p:nvSpPr>
          <p:spPr>
            <a:xfrm>
              <a:off x="8643246" y="3802109"/>
              <a:ext cx="622545" cy="33737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fontAlgn="base" latinLnBrk="0"/>
              <a:r>
                <a:rPr lang="ko-KR" altLang="en-US" sz="1100" b="1" spc="-70" dirty="0" smtClean="0">
                  <a:solidFill>
                    <a:srgbClr val="1D3F71"/>
                  </a:solidFill>
                  <a:cs typeface="Arial" panose="020B0604020202020204" pitchFamily="34" charset="0"/>
                </a:rPr>
                <a:t>경상</a:t>
              </a:r>
              <a:endParaRPr lang="en-US" altLang="ko-KR" sz="1100" b="1" spc="-70" dirty="0" smtClean="0">
                <a:solidFill>
                  <a:srgbClr val="1D3F71"/>
                </a:solidFill>
                <a:cs typeface="Arial" panose="020B0604020202020204" pitchFamily="34" charset="0"/>
              </a:endParaRPr>
            </a:p>
            <a:p>
              <a:pPr lvl="0" fontAlgn="base" latinLnBrk="0"/>
              <a:r>
                <a:rPr lang="en-US" altLang="ko-KR" sz="100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22%(</a:t>
              </a:r>
              <a:r>
                <a:rPr lang="en-US" altLang="ko-KR" sz="1000" dirty="0">
                  <a:solidFill>
                    <a:srgbClr val="777777"/>
                  </a:solidFill>
                  <a:cs typeface="Arial" panose="020B0604020202020204" pitchFamily="34" charset="0"/>
                </a:rPr>
                <a:t>24%)</a:t>
              </a:r>
              <a:endParaRPr lang="ko-KR" altLang="en-US" sz="1000" dirty="0">
                <a:solidFill>
                  <a:srgbClr val="777777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7" name="타원 176">
              <a:extLst>
                <a:ext uri="{FF2B5EF4-FFF2-40B4-BE49-F238E27FC236}">
                  <a16:creationId xmlns:a16="http://schemas.microsoft.com/office/drawing/2014/main" id="{1B3F7B53-DF17-478F-8098-70DF5DFF250B}"/>
                </a:ext>
              </a:extLst>
            </p:cNvPr>
            <p:cNvSpPr/>
            <p:nvPr/>
          </p:nvSpPr>
          <p:spPr>
            <a:xfrm>
              <a:off x="7710334" y="3656188"/>
              <a:ext cx="445712" cy="453565"/>
            </a:xfrm>
            <a:prstGeom prst="ellipse">
              <a:avLst/>
            </a:prstGeom>
            <a:solidFill>
              <a:srgbClr val="1D3F71">
                <a:alpha val="40000"/>
              </a:srgbClr>
            </a:solidFill>
            <a:ln w="44450" cmpd="thickThin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>
                <a:solidFill>
                  <a:srgbClr val="005DAB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8" name="타원 177">
              <a:extLst>
                <a:ext uri="{FF2B5EF4-FFF2-40B4-BE49-F238E27FC236}">
                  <a16:creationId xmlns:a16="http://schemas.microsoft.com/office/drawing/2014/main" id="{313DC198-4749-4295-BBE8-FA949B7BF611}"/>
                </a:ext>
              </a:extLst>
            </p:cNvPr>
            <p:cNvSpPr/>
            <p:nvPr/>
          </p:nvSpPr>
          <p:spPr>
            <a:xfrm>
              <a:off x="7366326" y="4403443"/>
              <a:ext cx="445712" cy="453565"/>
            </a:xfrm>
            <a:prstGeom prst="ellipse">
              <a:avLst/>
            </a:prstGeom>
            <a:solidFill>
              <a:srgbClr val="1D3F71">
                <a:alpha val="40000"/>
              </a:srgbClr>
            </a:solidFill>
            <a:ln w="44450" cmpd="thickThin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>
                <a:solidFill>
                  <a:srgbClr val="005DAB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79" name="직선 연결선 178">
              <a:extLst>
                <a:ext uri="{FF2B5EF4-FFF2-40B4-BE49-F238E27FC236}">
                  <a16:creationId xmlns:a16="http://schemas.microsoft.com/office/drawing/2014/main" id="{1D79FF1D-F8AB-46D0-A0E9-DFB445327F84}"/>
                </a:ext>
              </a:extLst>
            </p:cNvPr>
            <p:cNvCxnSpPr/>
            <p:nvPr/>
          </p:nvCxnSpPr>
          <p:spPr>
            <a:xfrm>
              <a:off x="8158163" y="3879425"/>
              <a:ext cx="447675" cy="0"/>
            </a:xfrm>
            <a:prstGeom prst="line">
              <a:avLst/>
            </a:prstGeom>
            <a:ln w="3175">
              <a:solidFill>
                <a:srgbClr val="1D3F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자유형 179"/>
            <p:cNvSpPr/>
            <p:nvPr/>
          </p:nvSpPr>
          <p:spPr>
            <a:xfrm flipH="1" flipV="1">
              <a:off x="7810500" y="3881437"/>
              <a:ext cx="670892" cy="750094"/>
            </a:xfrm>
            <a:custGeom>
              <a:avLst/>
              <a:gdLst>
                <a:gd name="connsiteX0" fmla="*/ 685800 w 685800"/>
                <a:gd name="connsiteY0" fmla="*/ 0 h 328612"/>
                <a:gd name="connsiteX1" fmla="*/ 0 w 685800"/>
                <a:gd name="connsiteY1" fmla="*/ 0 h 328612"/>
                <a:gd name="connsiteX2" fmla="*/ 0 w 685800"/>
                <a:gd name="connsiteY2" fmla="*/ 328612 h 32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800" h="328612">
                  <a:moveTo>
                    <a:pt x="685800" y="0"/>
                  </a:moveTo>
                  <a:lnTo>
                    <a:pt x="0" y="0"/>
                  </a:lnTo>
                  <a:lnTo>
                    <a:pt x="0" y="328612"/>
                  </a:lnTo>
                </a:path>
              </a:pathLst>
            </a:custGeom>
            <a:ln w="3175">
              <a:solidFill>
                <a:srgbClr val="1D3F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/>
            </a:p>
          </p:txBody>
        </p:sp>
      </p:grpSp>
      <p:sp>
        <p:nvSpPr>
          <p:cNvPr id="201" name="직사각형 200"/>
          <p:cNvSpPr/>
          <p:nvPr/>
        </p:nvSpPr>
        <p:spPr>
          <a:xfrm>
            <a:off x="947740" y="5818331"/>
            <a:ext cx="3581109" cy="4944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1000" b="1" u="sng" dirty="0">
                <a:solidFill>
                  <a:srgbClr val="00A3C4"/>
                </a:solidFill>
              </a:rPr>
              <a:t>조사패널이란</a:t>
            </a:r>
            <a:r>
              <a:rPr lang="en-US" altLang="ko-KR" sz="1000" b="1" u="sng" dirty="0" smtClean="0">
                <a:solidFill>
                  <a:srgbClr val="00A3C4"/>
                </a:solidFill>
              </a:rPr>
              <a:t>?</a:t>
            </a:r>
          </a:p>
          <a:p>
            <a:pPr>
              <a:lnSpc>
                <a:spcPct val="110000"/>
              </a:lnSpc>
            </a:pPr>
            <a:r>
              <a:rPr lang="ko-KR" altLang="en-US" sz="1000" dirty="0" smtClean="0">
                <a:solidFill>
                  <a:srgbClr val="777777"/>
                </a:solidFill>
              </a:rPr>
              <a:t>사전에 </a:t>
            </a:r>
            <a:r>
              <a:rPr lang="ko-KR" altLang="en-US" sz="1000" dirty="0">
                <a:solidFill>
                  <a:srgbClr val="777777"/>
                </a:solidFill>
              </a:rPr>
              <a:t>조사참여 의사를 밝히고</a:t>
            </a:r>
            <a:r>
              <a:rPr lang="en-US" altLang="ko-KR" sz="1000" dirty="0">
                <a:solidFill>
                  <a:srgbClr val="777777"/>
                </a:solidFill>
              </a:rPr>
              <a:t>, </a:t>
            </a:r>
            <a:r>
              <a:rPr lang="ko-KR" altLang="en-US" sz="1000" dirty="0" smtClean="0">
                <a:solidFill>
                  <a:srgbClr val="777777"/>
                </a:solidFill>
              </a:rPr>
              <a:t>조사회사와의 </a:t>
            </a:r>
            <a:r>
              <a:rPr lang="ko-KR" altLang="en-US" sz="1000" dirty="0">
                <a:solidFill>
                  <a:srgbClr val="777777"/>
                </a:solidFill>
              </a:rPr>
              <a:t>계약을 </a:t>
            </a:r>
            <a:r>
              <a:rPr lang="ko-KR" altLang="en-US" sz="1000" dirty="0" smtClean="0">
                <a:solidFill>
                  <a:srgbClr val="777777"/>
                </a:solidFill>
              </a:rPr>
              <a:t>통해 </a:t>
            </a:r>
            <a:r>
              <a:rPr lang="en-US" altLang="ko-KR" sz="1000" dirty="0" smtClean="0">
                <a:solidFill>
                  <a:srgbClr val="777777"/>
                </a:solidFill>
              </a:rPr>
              <a:t/>
            </a:r>
            <a:br>
              <a:rPr lang="en-US" altLang="ko-KR" sz="1000" dirty="0" smtClean="0">
                <a:solidFill>
                  <a:srgbClr val="777777"/>
                </a:solidFill>
              </a:rPr>
            </a:br>
            <a:r>
              <a:rPr lang="ko-KR" altLang="en-US" sz="1000" dirty="0" smtClean="0">
                <a:solidFill>
                  <a:srgbClr val="777777"/>
                </a:solidFill>
              </a:rPr>
              <a:t>개인의 정보를 </a:t>
            </a:r>
            <a:r>
              <a:rPr lang="ko-KR" altLang="en-US" sz="1000" dirty="0">
                <a:solidFill>
                  <a:srgbClr val="777777"/>
                </a:solidFill>
              </a:rPr>
              <a:t>제공한 </a:t>
            </a:r>
            <a:r>
              <a:rPr lang="ko-KR" altLang="en-US" sz="1000" dirty="0" smtClean="0">
                <a:solidFill>
                  <a:srgbClr val="777777"/>
                </a:solidFill>
              </a:rPr>
              <a:t>조사응답자로 일반 인터넷 회원과는 다름</a:t>
            </a:r>
            <a:endParaRPr lang="ko-KR" altLang="en-US" sz="1000" dirty="0">
              <a:solidFill>
                <a:srgbClr val="77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21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560512" y="332656"/>
            <a:ext cx="2322752" cy="300788"/>
          </a:xfrm>
        </p:spPr>
        <p:txBody>
          <a:bodyPr/>
          <a:lstStyle/>
          <a:p>
            <a:r>
              <a:rPr lang="en-US" altLang="ko-KR" dirty="0"/>
              <a:t>Panel Management</a:t>
            </a:r>
            <a:endParaRPr lang="ko-KR" altLang="en-US" dirty="0"/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4703925" y="332656"/>
            <a:ext cx="4948791" cy="946669"/>
          </a:xfrm>
        </p:spPr>
        <p:txBody>
          <a:bodyPr/>
          <a:lstStyle/>
          <a:p>
            <a:r>
              <a:rPr lang="ko-KR" altLang="en-US" dirty="0"/>
              <a:t>가입부터 탈퇴까지</a:t>
            </a:r>
            <a:br>
              <a:rPr lang="ko-KR" altLang="en-US" dirty="0"/>
            </a:br>
            <a:r>
              <a:rPr lang="ko-KR" altLang="en-US" dirty="0"/>
              <a:t>체계화된 조사패널 관리 정책을 시행함으로써</a:t>
            </a:r>
            <a:br>
              <a:rPr lang="ko-KR" altLang="en-US" dirty="0"/>
            </a:br>
            <a:r>
              <a:rPr lang="ko-KR" altLang="en-US" dirty="0"/>
              <a:t>양질의 자료를 확보합니다</a:t>
            </a:r>
          </a:p>
        </p:txBody>
      </p:sp>
      <p:grpSp>
        <p:nvGrpSpPr>
          <p:cNvPr id="15" name="그룹 14"/>
          <p:cNvGrpSpPr/>
          <p:nvPr/>
        </p:nvGrpSpPr>
        <p:grpSpPr>
          <a:xfrm>
            <a:off x="576937" y="2276872"/>
            <a:ext cx="9019058" cy="3824077"/>
            <a:chOff x="576937" y="2276872"/>
            <a:chExt cx="9019058" cy="3824077"/>
          </a:xfrm>
        </p:grpSpPr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id="{A283F0D4-3F25-47F4-9A5F-F7B5F33297EB}"/>
                </a:ext>
              </a:extLst>
            </p:cNvPr>
            <p:cNvSpPr/>
            <p:nvPr/>
          </p:nvSpPr>
          <p:spPr>
            <a:xfrm>
              <a:off x="2399701" y="3220949"/>
              <a:ext cx="1728000" cy="2880000"/>
            </a:xfrm>
            <a:prstGeom prst="rect">
              <a:avLst/>
            </a:prstGeom>
            <a:solidFill>
              <a:srgbClr val="EAF1F3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92000" rtlCol="0" anchor="t" anchorCtr="0"/>
            <a:lstStyle/>
            <a:p>
              <a:pPr marL="87313" indent="-87313" fontAlgn="base" latinLnBrk="0">
                <a:lnSpc>
                  <a:spcPct val="11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ko-KR" altLang="en-US" sz="1000" spc="-70" dirty="0" smtClean="0">
                  <a:solidFill>
                    <a:srgbClr val="13839D"/>
                  </a:solidFill>
                </a:rPr>
                <a:t>본인 </a:t>
              </a:r>
              <a:r>
                <a:rPr lang="ko-KR" altLang="en-US" sz="1000" spc="-70" dirty="0">
                  <a:solidFill>
                    <a:srgbClr val="13839D"/>
                  </a:solidFill>
                </a:rPr>
                <a:t>인증</a:t>
              </a:r>
              <a:endParaRPr lang="en-US" altLang="ko-KR" sz="1000" spc="-70" dirty="0">
                <a:solidFill>
                  <a:srgbClr val="13839D"/>
                </a:solidFill>
              </a:endParaRPr>
            </a:p>
            <a:p>
              <a:pPr marL="87313" indent="-87313" fontAlgn="base" latinLnBrk="0">
                <a:lnSpc>
                  <a:spcPct val="11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ko-KR" altLang="en-US" sz="1000" spc="-70" dirty="0" smtClean="0">
                  <a:solidFill>
                    <a:srgbClr val="13839D"/>
                  </a:solidFill>
                </a:rPr>
                <a:t>가입 </a:t>
              </a:r>
              <a:r>
                <a:rPr lang="ko-KR" altLang="en-US" sz="1000" spc="-70" dirty="0">
                  <a:solidFill>
                    <a:srgbClr val="13839D"/>
                  </a:solidFill>
                </a:rPr>
                <a:t>감사 조사</a:t>
              </a:r>
              <a:endParaRPr lang="en-US" altLang="ko-KR" sz="1000" spc="-70" dirty="0"/>
            </a:p>
          </p:txBody>
        </p:sp>
        <p:sp>
          <p:nvSpPr>
            <p:cNvPr id="83" name="타원 82">
              <a:extLst>
                <a:ext uri="{FF2B5EF4-FFF2-40B4-BE49-F238E27FC236}">
                  <a16:creationId xmlns:a16="http://schemas.microsoft.com/office/drawing/2014/main" id="{2F29F780-0BB5-4BA3-AFDB-9799393AD43A}"/>
                </a:ext>
              </a:extLst>
            </p:cNvPr>
            <p:cNvSpPr/>
            <p:nvPr/>
          </p:nvSpPr>
          <p:spPr>
            <a:xfrm>
              <a:off x="2727948" y="2651728"/>
              <a:ext cx="1071506" cy="1071506"/>
            </a:xfrm>
            <a:prstGeom prst="ellipse">
              <a:avLst/>
            </a:prstGeom>
            <a:solidFill>
              <a:srgbClr val="00A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  <a:spcAft>
                  <a:spcPts val="1000"/>
                </a:spcAft>
              </a:pPr>
              <a:endParaRPr lang="ko-KR" altLang="en-US" spc="-70" dirty="0"/>
            </a:p>
          </p:txBody>
        </p:sp>
        <p:sp>
          <p:nvSpPr>
            <p:cNvPr id="48" name="직사각형 40">
              <a:extLst>
                <a:ext uri="{FF2B5EF4-FFF2-40B4-BE49-F238E27FC236}">
                  <a16:creationId xmlns:a16="http://schemas.microsoft.com/office/drawing/2014/main" id="{090B6EB3-6171-405E-9454-FDFD30A67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0318" y="2278592"/>
              <a:ext cx="366767" cy="233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fontAlgn="base" latinLnBrk="0">
                <a:lnSpc>
                  <a:spcPct val="110000"/>
                </a:lnSpc>
                <a:spcAft>
                  <a:spcPts val="1000"/>
                </a:spcAft>
              </a:pPr>
              <a:r>
                <a:rPr lang="ko-KR" altLang="en-US" sz="1500" b="1" spc="-70" dirty="0">
                  <a:solidFill>
                    <a:srgbClr val="00A3C4"/>
                  </a:solidFill>
                </a:rPr>
                <a:t>가입</a:t>
              </a:r>
            </a:p>
          </p:txBody>
        </p:sp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9025D2A6-5FAB-45F9-BEB5-735331350B6D}"/>
                </a:ext>
              </a:extLst>
            </p:cNvPr>
            <p:cNvSpPr/>
            <p:nvPr/>
          </p:nvSpPr>
          <p:spPr>
            <a:xfrm>
              <a:off x="4222465" y="3220949"/>
              <a:ext cx="1728000" cy="2880000"/>
            </a:xfrm>
            <a:prstGeom prst="rect">
              <a:avLst/>
            </a:prstGeom>
            <a:solidFill>
              <a:srgbClr val="EAF1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92000" rtlCol="0" anchor="t" anchorCtr="0"/>
            <a:lstStyle/>
            <a:p>
              <a:pPr marL="87313" indent="-87313" fontAlgn="base" latinLnBrk="0">
                <a:lnSpc>
                  <a:spcPct val="11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ko-KR" altLang="en-US" sz="1000" spc="-70" dirty="0" smtClean="0">
                  <a:solidFill>
                    <a:srgbClr val="13839D"/>
                  </a:solidFill>
                </a:rPr>
                <a:t>조사패널 </a:t>
              </a:r>
              <a:r>
                <a:rPr lang="ko-KR" altLang="en-US" sz="1000" spc="-70" dirty="0">
                  <a:solidFill>
                    <a:srgbClr val="13839D"/>
                  </a:solidFill>
                </a:rPr>
                <a:t>정보 및 </a:t>
              </a:r>
              <a:r>
                <a:rPr lang="ko-KR" altLang="en-US" sz="1000" spc="-70" dirty="0" err="1" smtClean="0">
                  <a:solidFill>
                    <a:srgbClr val="13839D"/>
                  </a:solidFill>
                </a:rPr>
                <a:t>빅데이터</a:t>
              </a:r>
              <a:r>
                <a:rPr lang="ko-KR" altLang="en-US" sz="1000" spc="-70" dirty="0" smtClean="0">
                  <a:solidFill>
                    <a:srgbClr val="13839D"/>
                  </a:solidFill>
                </a:rPr>
                <a:t> </a:t>
              </a:r>
              <a:r>
                <a:rPr lang="ko-KR" altLang="en-US" sz="1000" spc="-70" dirty="0">
                  <a:solidFill>
                    <a:srgbClr val="13839D"/>
                  </a:solidFill>
                </a:rPr>
                <a:t>기반의 </a:t>
              </a:r>
              <a:r>
                <a:rPr lang="ko-KR" altLang="en-US" sz="1000" spc="-70" dirty="0" err="1" smtClean="0">
                  <a:solidFill>
                    <a:srgbClr val="13839D"/>
                  </a:solidFill>
                </a:rPr>
                <a:t>타겟</a:t>
              </a:r>
              <a:r>
                <a:rPr lang="ko-KR" altLang="en-US" sz="1000" spc="-70" dirty="0" smtClean="0">
                  <a:solidFill>
                    <a:srgbClr val="13839D"/>
                  </a:solidFill>
                </a:rPr>
                <a:t> </a:t>
              </a:r>
              <a:r>
                <a:rPr lang="ko-KR" altLang="en-US" sz="1000" spc="-70" dirty="0">
                  <a:solidFill>
                    <a:srgbClr val="13839D"/>
                  </a:solidFill>
                </a:rPr>
                <a:t>샘플링 </a:t>
              </a:r>
              <a:endParaRPr lang="en-US" altLang="ko-KR" sz="1000" spc="-70" dirty="0">
                <a:solidFill>
                  <a:srgbClr val="13839D"/>
                </a:solidFill>
              </a:endParaRPr>
            </a:p>
            <a:p>
              <a:pPr marL="87313" indent="-87313" fontAlgn="base" latinLnBrk="0">
                <a:lnSpc>
                  <a:spcPct val="11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ko-KR" altLang="en-US" sz="1000" spc="-70" dirty="0">
                  <a:solidFill>
                    <a:srgbClr val="13839D"/>
                  </a:solidFill>
                </a:rPr>
                <a:t>참여 빈도 관리 </a:t>
              </a:r>
              <a:endParaRPr lang="en-US" altLang="ko-KR" sz="1000" spc="-70" dirty="0">
                <a:solidFill>
                  <a:srgbClr val="13839D"/>
                </a:solidFill>
              </a:endParaRPr>
            </a:p>
            <a:p>
              <a:pPr marL="87313" indent="-87313" fontAlgn="base" latinLnBrk="0">
                <a:lnSpc>
                  <a:spcPct val="11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ko-KR" altLang="en-US" sz="1000" spc="-70" dirty="0">
                  <a:solidFill>
                    <a:srgbClr val="13839D"/>
                  </a:solidFill>
                </a:rPr>
                <a:t>탈락자 관리 </a:t>
              </a:r>
              <a:endParaRPr lang="en-US" altLang="ko-KR" sz="1000" spc="-70" dirty="0">
                <a:solidFill>
                  <a:srgbClr val="13839D"/>
                </a:solidFill>
              </a:endParaRPr>
            </a:p>
            <a:p>
              <a:pPr marL="87313" indent="-87313" fontAlgn="base" latinLnBrk="0">
                <a:lnSpc>
                  <a:spcPct val="11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ko-KR" altLang="en-US" sz="1000" spc="-70" dirty="0">
                  <a:solidFill>
                    <a:srgbClr val="13839D"/>
                  </a:solidFill>
                </a:rPr>
                <a:t>불성실 응답자 관리 </a:t>
              </a:r>
              <a:endParaRPr lang="en-US" altLang="ko-KR" sz="1000" spc="-70" dirty="0"/>
            </a:p>
          </p:txBody>
        </p:sp>
        <p:sp>
          <p:nvSpPr>
            <p:cNvPr id="84" name="타원 83">
              <a:extLst>
                <a:ext uri="{FF2B5EF4-FFF2-40B4-BE49-F238E27FC236}">
                  <a16:creationId xmlns:a16="http://schemas.microsoft.com/office/drawing/2014/main" id="{4BB5549D-AE7E-429E-9074-6CE396706CA0}"/>
                </a:ext>
              </a:extLst>
            </p:cNvPr>
            <p:cNvSpPr/>
            <p:nvPr/>
          </p:nvSpPr>
          <p:spPr>
            <a:xfrm>
              <a:off x="4550712" y="2651728"/>
              <a:ext cx="1071506" cy="1071506"/>
            </a:xfrm>
            <a:prstGeom prst="ellipse">
              <a:avLst/>
            </a:prstGeom>
            <a:solidFill>
              <a:srgbClr val="00A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  <a:spcAft>
                  <a:spcPts val="1000"/>
                </a:spcAft>
              </a:pPr>
              <a:endParaRPr lang="ko-KR" altLang="en-US" spc="-70" dirty="0"/>
            </a:p>
          </p:txBody>
        </p:sp>
        <p:sp>
          <p:nvSpPr>
            <p:cNvPr id="49" name="직사각형 40">
              <a:extLst>
                <a:ext uri="{FF2B5EF4-FFF2-40B4-BE49-F238E27FC236}">
                  <a16:creationId xmlns:a16="http://schemas.microsoft.com/office/drawing/2014/main" id="{E39BB8FE-1D1A-4CDD-A120-100594A02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1390" y="2276872"/>
              <a:ext cx="550151" cy="233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fontAlgn="base" latinLnBrk="0">
                <a:lnSpc>
                  <a:spcPct val="110000"/>
                </a:lnSpc>
                <a:spcAft>
                  <a:spcPts val="1000"/>
                </a:spcAft>
              </a:pPr>
              <a:r>
                <a:rPr lang="ko-KR" altLang="en-US" sz="1500" b="1" spc="-70" dirty="0">
                  <a:solidFill>
                    <a:srgbClr val="00A3C4"/>
                  </a:solidFill>
                </a:rPr>
                <a:t>활성화</a:t>
              </a:r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38700E36-F8F4-475B-B296-3885D82C583D}"/>
                </a:ext>
              </a:extLst>
            </p:cNvPr>
            <p:cNvSpPr/>
            <p:nvPr/>
          </p:nvSpPr>
          <p:spPr>
            <a:xfrm>
              <a:off x="576937" y="3220949"/>
              <a:ext cx="1728000" cy="2880000"/>
            </a:xfrm>
            <a:prstGeom prst="rect">
              <a:avLst/>
            </a:prstGeom>
            <a:solidFill>
              <a:srgbClr val="EAF1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92000" rtlCol="0" anchor="t" anchorCtr="0"/>
            <a:lstStyle/>
            <a:p>
              <a:pPr marL="87313" indent="-87313" fontAlgn="base" latinLnBrk="0">
                <a:lnSpc>
                  <a:spcPct val="11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ko-KR" altLang="en-US" sz="1000" spc="-70" dirty="0">
                  <a:solidFill>
                    <a:srgbClr val="13839D"/>
                  </a:solidFill>
                </a:rPr>
                <a:t>자발적 온라인 가입</a:t>
              </a:r>
              <a:endParaRPr lang="en-US" altLang="ko-KR" sz="1000" spc="-70" dirty="0">
                <a:solidFill>
                  <a:srgbClr val="13839D"/>
                </a:solidFill>
              </a:endParaRPr>
            </a:p>
            <a:p>
              <a:pPr marL="87313" indent="-87313" fontAlgn="base" latinLnBrk="0">
                <a:lnSpc>
                  <a:spcPct val="11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ko-KR" altLang="en-US" sz="1000" spc="-70" dirty="0">
                  <a:solidFill>
                    <a:srgbClr val="13839D"/>
                  </a:solidFill>
                </a:rPr>
                <a:t>기존 </a:t>
              </a:r>
              <a:r>
                <a:rPr lang="ko-KR" altLang="en-US" sz="1000" spc="-70" dirty="0" smtClean="0">
                  <a:solidFill>
                    <a:srgbClr val="13839D"/>
                  </a:solidFill>
                </a:rPr>
                <a:t>조사패널 </a:t>
              </a:r>
              <a:r>
                <a:rPr lang="ko-KR" altLang="en-US" sz="1000" spc="-70" dirty="0">
                  <a:solidFill>
                    <a:srgbClr val="13839D"/>
                  </a:solidFill>
                </a:rPr>
                <a:t>추천 가입 </a:t>
              </a:r>
              <a:endParaRPr lang="en-US" altLang="ko-KR" sz="1000" spc="-70" dirty="0"/>
            </a:p>
          </p:txBody>
        </p:sp>
        <p:sp>
          <p:nvSpPr>
            <p:cNvPr id="81" name="타원 80">
              <a:extLst>
                <a:ext uri="{FF2B5EF4-FFF2-40B4-BE49-F238E27FC236}">
                  <a16:creationId xmlns:a16="http://schemas.microsoft.com/office/drawing/2014/main" id="{62B61639-887C-4C3D-8E32-962A4140998F}"/>
                </a:ext>
              </a:extLst>
            </p:cNvPr>
            <p:cNvSpPr/>
            <p:nvPr/>
          </p:nvSpPr>
          <p:spPr>
            <a:xfrm>
              <a:off x="905184" y="2651728"/>
              <a:ext cx="1071506" cy="1071506"/>
            </a:xfrm>
            <a:prstGeom prst="ellipse">
              <a:avLst/>
            </a:prstGeom>
            <a:solidFill>
              <a:srgbClr val="00A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  <a:spcAft>
                  <a:spcPts val="1000"/>
                </a:spcAft>
              </a:pPr>
              <a:endParaRPr lang="ko-KR" altLang="en-US" spc="-70" dirty="0"/>
            </a:p>
          </p:txBody>
        </p:sp>
        <p:sp>
          <p:nvSpPr>
            <p:cNvPr id="47" name="직사각형 40">
              <a:extLst>
                <a:ext uri="{FF2B5EF4-FFF2-40B4-BE49-F238E27FC236}">
                  <a16:creationId xmlns:a16="http://schemas.microsoft.com/office/drawing/2014/main" id="{8C4B1DF8-7F46-4F58-BAF6-6BC5F5BCD0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7554" y="2276872"/>
              <a:ext cx="366767" cy="233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fontAlgn="base" latinLnBrk="0">
                <a:lnSpc>
                  <a:spcPct val="110000"/>
                </a:lnSpc>
                <a:spcAft>
                  <a:spcPts val="1000"/>
                </a:spcAft>
              </a:pPr>
              <a:r>
                <a:rPr lang="ko-KR" altLang="en-US" sz="1500" b="1" spc="-70" dirty="0">
                  <a:solidFill>
                    <a:srgbClr val="00A3C4"/>
                  </a:solidFill>
                </a:rPr>
                <a:t>모집</a:t>
              </a:r>
            </a:p>
          </p:txBody>
        </p:sp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id="{85D82EAE-A79D-48DC-83B7-C67913D87D57}"/>
                </a:ext>
              </a:extLst>
            </p:cNvPr>
            <p:cNvSpPr/>
            <p:nvPr/>
          </p:nvSpPr>
          <p:spPr>
            <a:xfrm>
              <a:off x="7867995" y="3220949"/>
              <a:ext cx="1728000" cy="2880000"/>
            </a:xfrm>
            <a:prstGeom prst="rect">
              <a:avLst/>
            </a:prstGeom>
            <a:solidFill>
              <a:srgbClr val="EAF1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92000" rtlCol="0" anchor="t" anchorCtr="0"/>
            <a:lstStyle/>
            <a:p>
              <a:pPr marL="87313" indent="-87313" fontAlgn="base" latinLnBrk="0">
                <a:lnSpc>
                  <a:spcPct val="11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ko-KR" altLang="en-US" sz="1000" spc="-70" dirty="0">
                  <a:solidFill>
                    <a:srgbClr val="13839D"/>
                  </a:solidFill>
                </a:rPr>
                <a:t>탈퇴 유형 분류를 통한 </a:t>
              </a:r>
              <a:r>
                <a:rPr lang="en-US" altLang="ko-KR" sz="1000" spc="-70" dirty="0" smtClean="0">
                  <a:solidFill>
                    <a:srgbClr val="13839D"/>
                  </a:solidFill>
                </a:rPr>
                <a:t/>
              </a:r>
              <a:br>
                <a:rPr lang="en-US" altLang="ko-KR" sz="1000" spc="-70" dirty="0" smtClean="0">
                  <a:solidFill>
                    <a:srgbClr val="13839D"/>
                  </a:solidFill>
                </a:rPr>
              </a:br>
              <a:r>
                <a:rPr lang="ko-KR" altLang="en-US" sz="1000" spc="-70" dirty="0" smtClean="0">
                  <a:solidFill>
                    <a:srgbClr val="13839D"/>
                  </a:solidFill>
                </a:rPr>
                <a:t>관리 </a:t>
              </a:r>
              <a:endParaRPr lang="en-US" altLang="ko-KR" sz="1000" spc="-70" dirty="0">
                <a:solidFill>
                  <a:srgbClr val="13839D"/>
                </a:solidFill>
              </a:endParaRPr>
            </a:p>
          </p:txBody>
        </p:sp>
        <p:sp>
          <p:nvSpPr>
            <p:cNvPr id="86" name="타원 85">
              <a:extLst>
                <a:ext uri="{FF2B5EF4-FFF2-40B4-BE49-F238E27FC236}">
                  <a16:creationId xmlns:a16="http://schemas.microsoft.com/office/drawing/2014/main" id="{E9D83872-C8A0-4C04-A59A-15DF410BD41A}"/>
                </a:ext>
              </a:extLst>
            </p:cNvPr>
            <p:cNvSpPr/>
            <p:nvPr/>
          </p:nvSpPr>
          <p:spPr>
            <a:xfrm>
              <a:off x="8196242" y="2651728"/>
              <a:ext cx="1071506" cy="1071506"/>
            </a:xfrm>
            <a:prstGeom prst="ellipse">
              <a:avLst/>
            </a:prstGeom>
            <a:solidFill>
              <a:srgbClr val="00A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  <a:spcAft>
                  <a:spcPts val="1000"/>
                </a:spcAft>
              </a:pPr>
              <a:endParaRPr lang="ko-KR" altLang="en-US" spc="-70" dirty="0"/>
            </a:p>
          </p:txBody>
        </p:sp>
        <p:sp>
          <p:nvSpPr>
            <p:cNvPr id="52" name="직사각형 40">
              <a:extLst>
                <a:ext uri="{FF2B5EF4-FFF2-40B4-BE49-F238E27FC236}">
                  <a16:creationId xmlns:a16="http://schemas.microsoft.com/office/drawing/2014/main" id="{90570F98-F568-4BC0-918B-9AAFFF4D9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8612" y="2276872"/>
              <a:ext cx="366767" cy="233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fontAlgn="base" latinLnBrk="0">
                <a:lnSpc>
                  <a:spcPct val="110000"/>
                </a:lnSpc>
                <a:spcAft>
                  <a:spcPts val="1000"/>
                </a:spcAft>
              </a:pPr>
              <a:r>
                <a:rPr lang="ko-KR" altLang="en-US" sz="1500" b="1" spc="-70" dirty="0">
                  <a:solidFill>
                    <a:srgbClr val="00A3C4"/>
                  </a:solidFill>
                </a:rPr>
                <a:t>탈퇴</a:t>
              </a:r>
            </a:p>
          </p:txBody>
        </p:sp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id="{9897BFAC-6BEA-4335-8065-B2C4023A30D1}"/>
                </a:ext>
              </a:extLst>
            </p:cNvPr>
            <p:cNvSpPr/>
            <p:nvPr/>
          </p:nvSpPr>
          <p:spPr>
            <a:xfrm>
              <a:off x="6045229" y="3220949"/>
              <a:ext cx="1728000" cy="2880000"/>
            </a:xfrm>
            <a:prstGeom prst="rect">
              <a:avLst/>
            </a:prstGeom>
            <a:solidFill>
              <a:srgbClr val="EAF1F3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792000" rtlCol="0" anchor="t" anchorCtr="0"/>
            <a:lstStyle/>
            <a:p>
              <a:pPr marL="87313" indent="-87313" fontAlgn="base" latinLnBrk="0">
                <a:lnSpc>
                  <a:spcPct val="110000"/>
                </a:lnSpc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ko-KR" altLang="en-US" sz="1000" spc="-70" dirty="0">
                  <a:solidFill>
                    <a:srgbClr val="13839D"/>
                  </a:solidFill>
                </a:rPr>
                <a:t>활성 유도 조사 </a:t>
              </a:r>
              <a:endParaRPr lang="en-US" altLang="ko-KR" sz="1000" spc="-70" dirty="0">
                <a:solidFill>
                  <a:srgbClr val="13839D"/>
                </a:solidFill>
              </a:endParaRPr>
            </a:p>
          </p:txBody>
        </p:sp>
        <p:sp>
          <p:nvSpPr>
            <p:cNvPr id="85" name="타원 84">
              <a:extLst>
                <a:ext uri="{FF2B5EF4-FFF2-40B4-BE49-F238E27FC236}">
                  <a16:creationId xmlns:a16="http://schemas.microsoft.com/office/drawing/2014/main" id="{99072100-21CB-4EA6-AB37-DE84E221795E}"/>
                </a:ext>
              </a:extLst>
            </p:cNvPr>
            <p:cNvSpPr/>
            <p:nvPr/>
          </p:nvSpPr>
          <p:spPr>
            <a:xfrm>
              <a:off x="6373476" y="2651728"/>
              <a:ext cx="1071506" cy="1071506"/>
            </a:xfrm>
            <a:prstGeom prst="ellipse">
              <a:avLst/>
            </a:prstGeom>
            <a:solidFill>
              <a:srgbClr val="00A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  <a:spcAft>
                  <a:spcPts val="1000"/>
                </a:spcAft>
              </a:pPr>
              <a:endParaRPr lang="ko-KR" altLang="en-US" spc="-70" dirty="0"/>
            </a:p>
          </p:txBody>
        </p:sp>
        <p:sp>
          <p:nvSpPr>
            <p:cNvPr id="50" name="직사각형 40">
              <a:extLst>
                <a:ext uri="{FF2B5EF4-FFF2-40B4-BE49-F238E27FC236}">
                  <a16:creationId xmlns:a16="http://schemas.microsoft.com/office/drawing/2014/main" id="{C6F50DAB-2BD8-4A7B-B774-DDA36D55E6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4154" y="2278592"/>
              <a:ext cx="550151" cy="233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fontAlgn="base" latinLnBrk="0">
                <a:lnSpc>
                  <a:spcPct val="110000"/>
                </a:lnSpc>
                <a:spcAft>
                  <a:spcPts val="1000"/>
                </a:spcAft>
              </a:pPr>
              <a:r>
                <a:rPr lang="ko-KR" altLang="en-US" sz="1500" b="1" spc="-70" dirty="0" smtClean="0">
                  <a:solidFill>
                    <a:srgbClr val="00A3C4"/>
                  </a:solidFill>
                </a:rPr>
                <a:t>비활</a:t>
              </a:r>
              <a:r>
                <a:rPr lang="ko-KR" altLang="en-US" sz="1500" b="1" spc="-70" dirty="0">
                  <a:solidFill>
                    <a:srgbClr val="00A3C4"/>
                  </a:solidFill>
                </a:rPr>
                <a:t>성</a:t>
              </a:r>
            </a:p>
          </p:txBody>
        </p:sp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3856" y="2805547"/>
              <a:ext cx="654163" cy="643752"/>
            </a:xfrm>
            <a:prstGeom prst="rect">
              <a:avLst/>
            </a:prstGeom>
          </p:spPr>
        </p:pic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609" y="2865309"/>
              <a:ext cx="430184" cy="644345"/>
            </a:xfrm>
            <a:prstGeom prst="rect">
              <a:avLst/>
            </a:prstGeom>
          </p:spPr>
        </p:pic>
        <p:pic>
          <p:nvPicPr>
            <p:cNvPr id="30" name="그림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0361" y="2886817"/>
              <a:ext cx="501878" cy="601328"/>
            </a:xfrm>
            <a:prstGeom prst="rect">
              <a:avLst/>
            </a:prstGeom>
          </p:spPr>
        </p:pic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44152" y="2884259"/>
              <a:ext cx="669493" cy="574753"/>
            </a:xfrm>
            <a:prstGeom prst="rect">
              <a:avLst/>
            </a:prstGeom>
          </p:spPr>
        </p:pic>
        <p:pic>
          <p:nvPicPr>
            <p:cNvPr id="36" name="그림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08158" y="2905696"/>
              <a:ext cx="447675" cy="5635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796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>
          <a:xfrm>
            <a:off x="560512" y="332656"/>
            <a:ext cx="2123979" cy="300788"/>
          </a:xfrm>
        </p:spPr>
        <p:txBody>
          <a:bodyPr/>
          <a:lstStyle/>
          <a:p>
            <a:r>
              <a:rPr lang="en-US" altLang="ko-KR" dirty="0"/>
              <a:t>Panel Usefulness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/>
          </p:nvPr>
        </p:nvSpPr>
        <p:spPr>
          <a:xfrm>
            <a:off x="5755495" y="332656"/>
            <a:ext cx="3897221" cy="946669"/>
          </a:xfrm>
        </p:spPr>
        <p:txBody>
          <a:bodyPr/>
          <a:lstStyle/>
          <a:p>
            <a:r>
              <a:rPr lang="ko-KR" altLang="en-US" dirty="0"/>
              <a:t>매년 모든 조사패널의</a:t>
            </a:r>
            <a:br>
              <a:rPr lang="ko-KR" altLang="en-US" dirty="0"/>
            </a:br>
            <a:r>
              <a:rPr lang="ko-KR" altLang="en-US" dirty="0"/>
              <a:t>기본 프로파일 </a:t>
            </a:r>
            <a:r>
              <a:rPr lang="ko-KR" altLang="en-US" dirty="0" smtClean="0"/>
              <a:t>정보를 업데이트하여</a:t>
            </a:r>
            <a:endParaRPr lang="en-US" altLang="ko-KR" dirty="0" smtClean="0"/>
          </a:p>
          <a:p>
            <a:r>
              <a:rPr lang="ko-KR" altLang="en-US" dirty="0" smtClean="0"/>
              <a:t>정확도를 </a:t>
            </a:r>
            <a:r>
              <a:rPr lang="ko-KR" altLang="en-US" dirty="0"/>
              <a:t>높입니다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543093" y="1723977"/>
            <a:ext cx="9092205" cy="4609320"/>
            <a:chOff x="543093" y="1723977"/>
            <a:chExt cx="9092205" cy="4609320"/>
          </a:xfrm>
        </p:grpSpPr>
        <p:sp>
          <p:nvSpPr>
            <p:cNvPr id="143" name="직사각형 142">
              <a:extLst>
                <a:ext uri="{FF2B5EF4-FFF2-40B4-BE49-F238E27FC236}">
                  <a16:creationId xmlns:a16="http://schemas.microsoft.com/office/drawing/2014/main" id="{DF61DB7D-04A4-44CA-8EA6-01710B4788FA}"/>
                </a:ext>
              </a:extLst>
            </p:cNvPr>
            <p:cNvSpPr/>
            <p:nvPr/>
          </p:nvSpPr>
          <p:spPr>
            <a:xfrm>
              <a:off x="5157644" y="2891127"/>
              <a:ext cx="2239261" cy="3442169"/>
            </a:xfrm>
            <a:prstGeom prst="rect">
              <a:avLst/>
            </a:prstGeom>
            <a:solidFill>
              <a:srgbClr val="EAF1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/>
            </a:p>
          </p:txBody>
        </p:sp>
        <p:sp>
          <p:nvSpPr>
            <p:cNvPr id="190" name="직사각형 189">
              <a:extLst>
                <a:ext uri="{FF2B5EF4-FFF2-40B4-BE49-F238E27FC236}">
                  <a16:creationId xmlns:a16="http://schemas.microsoft.com/office/drawing/2014/main" id="{A4686BD0-4066-4B8F-B636-71F81F6375CD}"/>
                </a:ext>
              </a:extLst>
            </p:cNvPr>
            <p:cNvSpPr/>
            <p:nvPr/>
          </p:nvSpPr>
          <p:spPr>
            <a:xfrm>
              <a:off x="7396037" y="2891127"/>
              <a:ext cx="2239261" cy="3442169"/>
            </a:xfrm>
            <a:prstGeom prst="rect">
              <a:avLst/>
            </a:prstGeom>
            <a:solidFill>
              <a:srgbClr val="D3EFF5">
                <a:alpha val="8470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/>
            </a:p>
          </p:txBody>
        </p:sp>
        <p:cxnSp>
          <p:nvCxnSpPr>
            <p:cNvPr id="126" name="직선 연결선 125">
              <a:extLst>
                <a:ext uri="{FF2B5EF4-FFF2-40B4-BE49-F238E27FC236}">
                  <a16:creationId xmlns:a16="http://schemas.microsoft.com/office/drawing/2014/main" id="{70100BA9-ACBA-49F2-B730-7BE590744B48}"/>
                </a:ext>
              </a:extLst>
            </p:cNvPr>
            <p:cNvCxnSpPr>
              <a:cxnSpLocks/>
            </p:cNvCxnSpPr>
            <p:nvPr/>
          </p:nvCxnSpPr>
          <p:spPr>
            <a:xfrm>
              <a:off x="5061885" y="2035411"/>
              <a:ext cx="4560129" cy="0"/>
            </a:xfrm>
            <a:prstGeom prst="line">
              <a:avLst/>
            </a:prstGeom>
            <a:solidFill>
              <a:schemeClr val="bg1"/>
            </a:solidFill>
            <a:ln w="9525" cap="flat">
              <a:solidFill>
                <a:srgbClr val="00A3C4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BD9FB7B7-799C-4EC5-85DF-87D07B91C7FB}"/>
                </a:ext>
              </a:extLst>
            </p:cNvPr>
            <p:cNvSpPr/>
            <p:nvPr/>
          </p:nvSpPr>
          <p:spPr>
            <a:xfrm>
              <a:off x="543093" y="2651953"/>
              <a:ext cx="4477654" cy="3681344"/>
            </a:xfrm>
            <a:prstGeom prst="rect">
              <a:avLst/>
            </a:prstGeom>
            <a:solidFill>
              <a:srgbClr val="EAF1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/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5D6D0BE7-8582-4831-A361-101FE0C379B0}"/>
                </a:ext>
              </a:extLst>
            </p:cNvPr>
            <p:cNvSpPr/>
            <p:nvPr/>
          </p:nvSpPr>
          <p:spPr>
            <a:xfrm>
              <a:off x="543093" y="2651953"/>
              <a:ext cx="4477654" cy="239174"/>
            </a:xfrm>
            <a:prstGeom prst="rect">
              <a:avLst/>
            </a:prstGeom>
            <a:solidFill>
              <a:srgbClr val="6C9DAC"/>
            </a:solidFill>
            <a:ln w="31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r>
                <a:rPr lang="ko-KR" altLang="en-US" sz="1000" b="1" spc="-70" dirty="0" smtClean="0">
                  <a:solidFill>
                    <a:schemeClr val="bg1"/>
                  </a:solidFill>
                </a:rPr>
                <a:t>조사패널 기초 조사 </a:t>
              </a:r>
              <a:r>
                <a:rPr lang="ko-KR" altLang="en-US" sz="1000" b="1" spc="-70" dirty="0">
                  <a:solidFill>
                    <a:schemeClr val="bg1"/>
                  </a:solidFill>
                </a:rPr>
                <a:t>정보 수집 분야</a:t>
              </a:r>
            </a:p>
          </p:txBody>
        </p:sp>
        <p:sp>
          <p:nvSpPr>
            <p:cNvPr id="144" name="직사각형 143">
              <a:extLst>
                <a:ext uri="{FF2B5EF4-FFF2-40B4-BE49-F238E27FC236}">
                  <a16:creationId xmlns:a16="http://schemas.microsoft.com/office/drawing/2014/main" id="{5DC8AC97-B71B-40D4-87C0-71C42D734903}"/>
                </a:ext>
              </a:extLst>
            </p:cNvPr>
            <p:cNvSpPr/>
            <p:nvPr/>
          </p:nvSpPr>
          <p:spPr>
            <a:xfrm>
              <a:off x="5157644" y="2651953"/>
              <a:ext cx="4477654" cy="239174"/>
            </a:xfrm>
            <a:prstGeom prst="rect">
              <a:avLst/>
            </a:prstGeom>
            <a:solidFill>
              <a:srgbClr val="00A3C4"/>
            </a:solidFill>
            <a:ln w="31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r>
                <a:rPr lang="ko-KR" altLang="en-US" sz="1000" b="1" spc="-70" dirty="0">
                  <a:solidFill>
                    <a:schemeClr val="bg1"/>
                  </a:solidFill>
                </a:rPr>
                <a:t>로봇 </a:t>
              </a:r>
              <a:r>
                <a:rPr lang="ko-KR" altLang="en-US" sz="1000" b="1" spc="-70" dirty="0" smtClean="0">
                  <a:solidFill>
                    <a:schemeClr val="bg1"/>
                  </a:solidFill>
                </a:rPr>
                <a:t>청소기 보유자 </a:t>
              </a:r>
              <a:r>
                <a:rPr lang="ko-KR" altLang="en-US" sz="1000" b="1" spc="-70" dirty="0">
                  <a:solidFill>
                    <a:schemeClr val="bg1"/>
                  </a:solidFill>
                </a:rPr>
                <a:t>조사 예시</a:t>
              </a:r>
            </a:p>
          </p:txBody>
        </p:sp>
        <p:sp>
          <p:nvSpPr>
            <p:cNvPr id="41" name="Text Box 11">
              <a:extLst>
                <a:ext uri="{FF2B5EF4-FFF2-40B4-BE49-F238E27FC236}">
                  <a16:creationId xmlns:a16="http://schemas.microsoft.com/office/drawing/2014/main" id="{3DDE9EAD-BC19-47F8-A63E-104F25EDC0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3570" y="2192128"/>
              <a:ext cx="1996700" cy="372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 anchorCtr="0">
              <a:spAutoFit/>
            </a:bodyPr>
            <a:lstStyle>
              <a:defPPr>
                <a:defRPr lang="ko-KR"/>
              </a:defPPr>
              <a:lvl1pPr marL="87313" marR="0" lvl="0" indent="-87313" fontAlgn="base" latinLnBrk="0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prstClr val="white">
                    <a:lumMod val="50000"/>
                  </a:prstClr>
                </a:buClr>
                <a:buSzTx/>
                <a:buFont typeface="Wingdings" pitchFamily="2" charset="2"/>
                <a:buChar char="§"/>
                <a:tabLst/>
                <a:defRPr kumimoji="0" sz="1000" b="0" kern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eaLnBrk="0" hangingPunct="0">
                <a:defRPr sz="1000"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defRPr sz="1000"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defRPr sz="1000"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defRPr sz="1000"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marL="0" indent="0" algn="ctr">
                <a:spcAft>
                  <a:spcPts val="1000"/>
                </a:spcAft>
                <a:buNone/>
                <a:defRPr/>
              </a:pPr>
              <a:r>
                <a:rPr lang="ko-KR" altLang="en-US" sz="1100" kern="1200" spc="-70" dirty="0">
                  <a:ln>
                    <a:noFill/>
                  </a:ln>
                  <a:solidFill>
                    <a:srgbClr val="777777"/>
                  </a:solidFill>
                  <a:latin typeface="+mn-lt"/>
                  <a:ea typeface="+mn-ea"/>
                </a:rPr>
                <a:t>매년</a:t>
              </a:r>
              <a:r>
                <a:rPr lang="ko-KR" altLang="en-US" sz="1100" kern="1200" spc="-70" dirty="0">
                  <a:ln>
                    <a:noFill/>
                  </a:ln>
                  <a:solidFill>
                    <a:srgbClr val="5F5F5F"/>
                  </a:solidFill>
                  <a:latin typeface="+mn-lt"/>
                  <a:ea typeface="+mn-ea"/>
                </a:rPr>
                <a:t> </a:t>
              </a:r>
              <a:r>
                <a:rPr lang="ko-KR" altLang="en-US" sz="1100" b="1" kern="1200" spc="-70">
                  <a:ln>
                    <a:noFill/>
                  </a:ln>
                  <a:solidFill>
                    <a:srgbClr val="6C9DAC"/>
                  </a:solidFill>
                  <a:latin typeface="+mn-lt"/>
                  <a:ea typeface="+mn-ea"/>
                </a:rPr>
                <a:t>정기적인 </a:t>
              </a:r>
              <a:r>
                <a:rPr lang="ko-KR" altLang="en-US" sz="1100" b="1" kern="1200" spc="-70" smtClean="0">
                  <a:ln>
                    <a:noFill/>
                  </a:ln>
                  <a:solidFill>
                    <a:srgbClr val="6C9DAC"/>
                  </a:solidFill>
                  <a:latin typeface="+mn-lt"/>
                  <a:ea typeface="+mn-ea"/>
                </a:rPr>
                <a:t>패널 </a:t>
              </a:r>
              <a:r>
                <a:rPr lang="ko-KR" altLang="en-US" sz="1100" b="1" kern="1200" spc="-70" dirty="0">
                  <a:ln>
                    <a:noFill/>
                  </a:ln>
                  <a:solidFill>
                    <a:srgbClr val="6C9DAC"/>
                  </a:solidFill>
                  <a:latin typeface="+mn-lt"/>
                  <a:ea typeface="+mn-ea"/>
                </a:rPr>
                <a:t>기초</a:t>
              </a:r>
              <a:r>
                <a:rPr lang="ko-KR" altLang="en-US" sz="1100" b="1" kern="1200" spc="-70" dirty="0">
                  <a:ln>
                    <a:noFill/>
                  </a:ln>
                  <a:solidFill>
                    <a:srgbClr val="5F5F5F"/>
                  </a:solidFill>
                  <a:latin typeface="+mn-lt"/>
                  <a:ea typeface="+mn-ea"/>
                </a:rPr>
                <a:t> </a:t>
              </a:r>
              <a:r>
                <a:rPr lang="ko-KR" altLang="en-US" sz="1100" kern="1200" spc="-70" dirty="0">
                  <a:ln>
                    <a:noFill/>
                  </a:ln>
                  <a:solidFill>
                    <a:srgbClr val="777777"/>
                  </a:solidFill>
                  <a:latin typeface="+mn-lt"/>
                  <a:ea typeface="+mn-ea"/>
                </a:rPr>
                <a:t>조사 실시</a:t>
              </a:r>
              <a:r>
                <a:rPr lang="en-US" altLang="ko-KR" sz="1100" b="1" kern="1200" spc="-70" dirty="0">
                  <a:ln>
                    <a:noFill/>
                  </a:ln>
                  <a:solidFill>
                    <a:srgbClr val="777777"/>
                  </a:solidFill>
                  <a:latin typeface="+mn-lt"/>
                  <a:ea typeface="+mn-ea"/>
                </a:rPr>
                <a:t/>
              </a:r>
              <a:br>
                <a:rPr lang="en-US" altLang="ko-KR" sz="1100" b="1" kern="1200" spc="-70" dirty="0">
                  <a:ln>
                    <a:noFill/>
                  </a:ln>
                  <a:solidFill>
                    <a:srgbClr val="777777"/>
                  </a:solidFill>
                  <a:latin typeface="+mn-lt"/>
                  <a:ea typeface="+mn-ea"/>
                </a:rPr>
              </a:br>
              <a:r>
                <a:rPr lang="ko-KR" altLang="en-US" sz="1100" b="1" kern="1200" spc="-70" dirty="0">
                  <a:ln>
                    <a:noFill/>
                  </a:ln>
                  <a:solidFill>
                    <a:srgbClr val="6C9DAC"/>
                  </a:solidFill>
                  <a:latin typeface="+mn-lt"/>
                  <a:ea typeface="+mn-ea"/>
                </a:rPr>
                <a:t>약 </a:t>
              </a:r>
              <a:r>
                <a:rPr lang="en-US" altLang="ko-KR" sz="1100" b="1" kern="1200" dirty="0">
                  <a:ln>
                    <a:noFill/>
                  </a:ln>
                  <a:solidFill>
                    <a:srgbClr val="6C9DAC"/>
                  </a:solidFill>
                  <a:latin typeface="+mn-lt"/>
                  <a:ea typeface="+mn-ea"/>
                </a:rPr>
                <a:t>800</a:t>
              </a:r>
              <a:r>
                <a:rPr lang="ko-KR" altLang="en-US" sz="1100" b="1" kern="1200" spc="-70" dirty="0">
                  <a:ln>
                    <a:noFill/>
                  </a:ln>
                  <a:solidFill>
                    <a:srgbClr val="6C9DAC"/>
                  </a:solidFill>
                  <a:latin typeface="+mn-lt"/>
                  <a:ea typeface="+mn-ea"/>
                </a:rPr>
                <a:t>여 제품군</a:t>
              </a:r>
              <a:r>
                <a:rPr lang="ko-KR" altLang="en-US" sz="1100" b="1" kern="1200" spc="-70" dirty="0">
                  <a:ln>
                    <a:noFill/>
                  </a:ln>
                  <a:solidFill>
                    <a:srgbClr val="5F5F5F"/>
                  </a:solidFill>
                  <a:latin typeface="+mn-lt"/>
                  <a:ea typeface="+mn-ea"/>
                </a:rPr>
                <a:t> </a:t>
              </a:r>
              <a:r>
                <a:rPr lang="ko-KR" altLang="en-US" sz="1100" kern="1200" spc="-70" dirty="0">
                  <a:ln>
                    <a:noFill/>
                  </a:ln>
                  <a:solidFill>
                    <a:srgbClr val="777777"/>
                  </a:solidFill>
                  <a:latin typeface="+mn-lt"/>
                  <a:ea typeface="+mn-ea"/>
                </a:rPr>
                <a:t>이용 정보 수집</a:t>
              </a:r>
            </a:p>
          </p:txBody>
        </p:sp>
        <p:sp>
          <p:nvSpPr>
            <p:cNvPr id="42" name="Text Box 11">
              <a:extLst>
                <a:ext uri="{FF2B5EF4-FFF2-40B4-BE49-F238E27FC236}">
                  <a16:creationId xmlns:a16="http://schemas.microsoft.com/office/drawing/2014/main" id="{D9A21A71-275D-4514-ACBD-612834802E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1573" y="2183785"/>
              <a:ext cx="2069797" cy="372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 anchorCtr="0">
              <a:spAutoFit/>
            </a:bodyPr>
            <a:lstStyle>
              <a:defPPr>
                <a:defRPr lang="ko-KR"/>
              </a:defPPr>
              <a:lvl1pPr marL="87313" marR="0" lvl="0" indent="-87313" fontAlgn="base" latinLnBrk="0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prstClr val="white">
                    <a:lumMod val="50000"/>
                  </a:prstClr>
                </a:buClr>
                <a:buSzTx/>
                <a:buFont typeface="Wingdings" pitchFamily="2" charset="2"/>
                <a:buChar char="§"/>
                <a:tabLst/>
                <a:defRPr kumimoji="0" sz="1000" b="0" kern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eaLnBrk="0" hangingPunct="0">
                <a:defRPr sz="1000"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defRPr sz="1000"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defRPr sz="1000"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defRPr sz="1000"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marL="0" indent="0" algn="ctr">
                <a:spcAft>
                  <a:spcPts val="1000"/>
                </a:spcAft>
                <a:buNone/>
                <a:defRPr/>
              </a:pPr>
              <a:r>
                <a:rPr lang="ko-KR" altLang="en-US" sz="1100" kern="1200" spc="-70" dirty="0">
                  <a:ln>
                    <a:noFill/>
                  </a:ln>
                  <a:solidFill>
                    <a:srgbClr val="777777"/>
                  </a:solidFill>
                  <a:latin typeface="+mn-lt"/>
                  <a:ea typeface="+mn-ea"/>
                </a:rPr>
                <a:t>조사 대상자를 </a:t>
              </a:r>
              <a:r>
                <a:rPr lang="ko-KR" altLang="en-US" sz="1100" b="1" kern="1200" spc="-70" dirty="0">
                  <a:ln>
                    <a:noFill/>
                  </a:ln>
                  <a:solidFill>
                    <a:srgbClr val="00A3C4"/>
                  </a:solidFill>
                  <a:latin typeface="+mn-lt"/>
                  <a:ea typeface="+mn-ea"/>
                </a:rPr>
                <a:t>정밀</a:t>
              </a:r>
              <a:r>
                <a:rPr lang="ko-KR" altLang="en-US" sz="1100" kern="1200" spc="-70" dirty="0">
                  <a:ln>
                    <a:noFill/>
                  </a:ln>
                  <a:solidFill>
                    <a:srgbClr val="00A3C4"/>
                  </a:solidFill>
                  <a:latin typeface="+mn-lt"/>
                  <a:ea typeface="+mn-ea"/>
                </a:rPr>
                <a:t> </a:t>
              </a:r>
              <a:r>
                <a:rPr lang="ko-KR" altLang="en-US" sz="1100" b="1" kern="1200" spc="-70" dirty="0" err="1" smtClean="0">
                  <a:ln>
                    <a:noFill/>
                  </a:ln>
                  <a:solidFill>
                    <a:srgbClr val="00A3C4"/>
                  </a:solidFill>
                  <a:latin typeface="+mn-lt"/>
                  <a:ea typeface="+mn-ea"/>
                </a:rPr>
                <a:t>타겟팅</a:t>
              </a:r>
              <a:r>
                <a:rPr lang="ko-KR" altLang="en-US" sz="1100" kern="1200" spc="-70" dirty="0" err="1" smtClean="0">
                  <a:ln>
                    <a:noFill/>
                  </a:ln>
                  <a:solidFill>
                    <a:srgbClr val="777777"/>
                  </a:solidFill>
                  <a:latin typeface="+mn-lt"/>
                  <a:ea typeface="+mn-ea"/>
                </a:rPr>
                <a:t>함으로</a:t>
              </a:r>
              <a:r>
                <a:rPr lang="ko-KR" altLang="en-US" sz="1100" kern="1200" spc="-70" dirty="0" err="1">
                  <a:ln>
                    <a:noFill/>
                  </a:ln>
                  <a:solidFill>
                    <a:srgbClr val="777777"/>
                  </a:solidFill>
                  <a:latin typeface="+mn-lt"/>
                  <a:ea typeface="+mn-ea"/>
                </a:rPr>
                <a:t>써</a:t>
              </a:r>
              <a:r>
                <a:rPr lang="en-US" altLang="ko-KR" sz="1100" kern="1200" spc="-70" dirty="0">
                  <a:ln>
                    <a:noFill/>
                  </a:ln>
                  <a:solidFill>
                    <a:srgbClr val="777777"/>
                  </a:solidFill>
                  <a:latin typeface="+mn-lt"/>
                  <a:ea typeface="+mn-ea"/>
                </a:rPr>
                <a:t/>
              </a:r>
              <a:br>
                <a:rPr lang="en-US" altLang="ko-KR" sz="1100" kern="1200" spc="-70" dirty="0">
                  <a:ln>
                    <a:noFill/>
                  </a:ln>
                  <a:solidFill>
                    <a:srgbClr val="777777"/>
                  </a:solidFill>
                  <a:latin typeface="+mn-lt"/>
                  <a:ea typeface="+mn-ea"/>
                </a:rPr>
              </a:br>
              <a:r>
                <a:rPr lang="ko-KR" altLang="en-US" sz="1100" b="1" kern="1200" spc="-70" dirty="0">
                  <a:ln>
                    <a:noFill/>
                  </a:ln>
                  <a:solidFill>
                    <a:srgbClr val="00A3C4"/>
                  </a:solidFill>
                  <a:latin typeface="+mn-lt"/>
                  <a:ea typeface="+mn-ea"/>
                </a:rPr>
                <a:t>실사 기간</a:t>
              </a:r>
              <a:r>
                <a:rPr lang="ko-KR" altLang="en-US" sz="1100" b="1" kern="1200" spc="-70" dirty="0">
                  <a:ln>
                    <a:noFill/>
                  </a:ln>
                  <a:solidFill>
                    <a:srgbClr val="5F5F5F"/>
                  </a:solidFill>
                  <a:latin typeface="+mn-lt"/>
                  <a:ea typeface="+mn-ea"/>
                </a:rPr>
                <a:t> </a:t>
              </a:r>
              <a:r>
                <a:rPr lang="ko-KR" altLang="en-US" sz="1100" kern="1200" spc="-70" dirty="0">
                  <a:ln>
                    <a:noFill/>
                  </a:ln>
                  <a:solidFill>
                    <a:srgbClr val="777777"/>
                  </a:solidFill>
                  <a:latin typeface="+mn-lt"/>
                  <a:ea typeface="+mn-ea"/>
                </a:rPr>
                <a:t>단축 및 </a:t>
              </a:r>
              <a:r>
                <a:rPr lang="ko-KR" altLang="en-US" sz="1100" b="1" kern="1200" spc="-70" dirty="0">
                  <a:ln>
                    <a:noFill/>
                  </a:ln>
                  <a:solidFill>
                    <a:srgbClr val="00A3C4"/>
                  </a:solidFill>
                  <a:latin typeface="+mn-lt"/>
                  <a:ea typeface="+mn-ea"/>
                </a:rPr>
                <a:t>비용</a:t>
              </a:r>
              <a:r>
                <a:rPr lang="ko-KR" altLang="en-US" sz="1100" kern="1200" spc="-70" dirty="0">
                  <a:ln>
                    <a:noFill/>
                  </a:ln>
                  <a:solidFill>
                    <a:srgbClr val="777777"/>
                  </a:solidFill>
                  <a:latin typeface="+mn-lt"/>
                  <a:ea typeface="+mn-ea"/>
                </a:rPr>
                <a:t> 절감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18CC6187-0BB7-4898-9762-811B859654F6}"/>
                </a:ext>
              </a:extLst>
            </p:cNvPr>
            <p:cNvGrpSpPr/>
            <p:nvPr/>
          </p:nvGrpSpPr>
          <p:grpSpPr>
            <a:xfrm>
              <a:off x="6036574" y="3485042"/>
              <a:ext cx="2633431" cy="2088873"/>
              <a:chOff x="6423114" y="3539017"/>
              <a:chExt cx="1984867" cy="2029863"/>
            </a:xfrm>
          </p:grpSpPr>
          <p:grpSp>
            <p:nvGrpSpPr>
              <p:cNvPr id="18" name="그룹 17">
                <a:extLst>
                  <a:ext uri="{FF2B5EF4-FFF2-40B4-BE49-F238E27FC236}">
                    <a16:creationId xmlns:a16="http://schemas.microsoft.com/office/drawing/2014/main" id="{1495DA69-2D48-48AC-83B2-2D69979B88EE}"/>
                  </a:ext>
                </a:extLst>
              </p:cNvPr>
              <p:cNvGrpSpPr/>
              <p:nvPr/>
            </p:nvGrpSpPr>
            <p:grpSpPr>
              <a:xfrm>
                <a:off x="6423114" y="3636761"/>
                <a:ext cx="1984865" cy="1836821"/>
                <a:chOff x="133350" y="-175211"/>
                <a:chExt cx="9639300" cy="7209988"/>
              </a:xfrm>
              <a:solidFill>
                <a:schemeClr val="bg1"/>
              </a:solidFill>
            </p:grpSpPr>
            <p:pic>
              <p:nvPicPr>
                <p:cNvPr id="14" name="그래픽 13">
                  <a:extLst>
                    <a:ext uri="{FF2B5EF4-FFF2-40B4-BE49-F238E27FC236}">
                      <a16:creationId xmlns:a16="http://schemas.microsoft.com/office/drawing/2014/main" id="{9B6EECA7-88A2-4705-B5B6-345062F547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350" y="-175211"/>
                  <a:ext cx="9639300" cy="2409825"/>
                </a:xfrm>
                <a:prstGeom prst="rect">
                  <a:avLst/>
                </a:prstGeom>
              </p:spPr>
            </p:pic>
            <p:pic>
              <p:nvPicPr>
                <p:cNvPr id="15" name="그래픽 14">
                  <a:extLst>
                    <a:ext uri="{FF2B5EF4-FFF2-40B4-BE49-F238E27FC236}">
                      <a16:creationId xmlns:a16="http://schemas.microsoft.com/office/drawing/2014/main" id="{5D456FD2-C492-40BF-8F40-7F70E87712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3925" y="2224087"/>
                  <a:ext cx="8058150" cy="2409825"/>
                </a:xfrm>
                <a:prstGeom prst="rect">
                  <a:avLst/>
                </a:prstGeom>
              </p:spPr>
            </p:pic>
            <p:pic>
              <p:nvPicPr>
                <p:cNvPr id="17" name="그래픽 16">
                  <a:extLst>
                    <a:ext uri="{FF2B5EF4-FFF2-40B4-BE49-F238E27FC236}">
                      <a16:creationId xmlns:a16="http://schemas.microsoft.com/office/drawing/2014/main" id="{A3E6EE2E-6F0B-4A6A-B216-EF480ADF22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14500" y="4624952"/>
                  <a:ext cx="6477000" cy="2409825"/>
                </a:xfrm>
                <a:prstGeom prst="rect">
                  <a:avLst/>
                </a:prstGeom>
              </p:spPr>
            </p:pic>
          </p:grpSp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B5E98F97-855B-4A39-8DEC-7006C237CD59}"/>
                  </a:ext>
                </a:extLst>
              </p:cNvPr>
              <p:cNvSpPr/>
              <p:nvPr/>
            </p:nvSpPr>
            <p:spPr>
              <a:xfrm>
                <a:off x="6423116" y="3539017"/>
                <a:ext cx="1984865" cy="209210"/>
              </a:xfrm>
              <a:prstGeom prst="ellipse">
                <a:avLst/>
              </a:prstGeom>
              <a:solidFill>
                <a:srgbClr val="C5EA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 latinLnBrk="0">
                  <a:lnSpc>
                    <a:spcPct val="110000"/>
                  </a:lnSpc>
                </a:pPr>
                <a:endParaRPr lang="ko-KR" altLang="en-US" spc="-70"/>
              </a:p>
            </p:txBody>
          </p:sp>
          <p:sp>
            <p:nvSpPr>
              <p:cNvPr id="145" name="타원 144">
                <a:extLst>
                  <a:ext uri="{FF2B5EF4-FFF2-40B4-BE49-F238E27FC236}">
                    <a16:creationId xmlns:a16="http://schemas.microsoft.com/office/drawing/2014/main" id="{14247B1D-E763-49DB-B691-7F390F1B5C37}"/>
                  </a:ext>
                </a:extLst>
              </p:cNvPr>
              <p:cNvSpPr/>
              <p:nvPr/>
            </p:nvSpPr>
            <p:spPr>
              <a:xfrm>
                <a:off x="6585908" y="4166458"/>
                <a:ext cx="1659282" cy="209210"/>
              </a:xfrm>
              <a:prstGeom prst="ellipse">
                <a:avLst/>
              </a:prstGeom>
              <a:solidFill>
                <a:srgbClr val="97DA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 latinLnBrk="0">
                  <a:lnSpc>
                    <a:spcPct val="110000"/>
                  </a:lnSpc>
                </a:pPr>
                <a:endParaRPr lang="ko-KR" altLang="en-US" spc="-70"/>
              </a:p>
            </p:txBody>
          </p:sp>
          <p:sp>
            <p:nvSpPr>
              <p:cNvPr id="146" name="타원 145">
                <a:extLst>
                  <a:ext uri="{FF2B5EF4-FFF2-40B4-BE49-F238E27FC236}">
                    <a16:creationId xmlns:a16="http://schemas.microsoft.com/office/drawing/2014/main" id="{F5DECE70-CC78-46C7-AF55-CC96E44643BA}"/>
                  </a:ext>
                </a:extLst>
              </p:cNvPr>
              <p:cNvSpPr/>
              <p:nvPr/>
            </p:nvSpPr>
            <p:spPr>
              <a:xfrm>
                <a:off x="6748696" y="4742449"/>
                <a:ext cx="1333704" cy="209210"/>
              </a:xfrm>
              <a:prstGeom prst="ellipse">
                <a:avLst/>
              </a:prstGeom>
              <a:solidFill>
                <a:srgbClr val="51C0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 latinLnBrk="0">
                  <a:lnSpc>
                    <a:spcPct val="110000"/>
                  </a:lnSpc>
                </a:pPr>
                <a:endParaRPr lang="ko-KR" altLang="en-US" spc="-70"/>
              </a:p>
            </p:txBody>
          </p:sp>
          <p:sp>
            <p:nvSpPr>
              <p:cNvPr id="147" name="타원 146">
                <a:extLst>
                  <a:ext uri="{FF2B5EF4-FFF2-40B4-BE49-F238E27FC236}">
                    <a16:creationId xmlns:a16="http://schemas.microsoft.com/office/drawing/2014/main" id="{64AFD628-026A-4471-9AC4-3CE5B3BA1FCB}"/>
                  </a:ext>
                </a:extLst>
              </p:cNvPr>
              <p:cNvSpPr/>
              <p:nvPr/>
            </p:nvSpPr>
            <p:spPr>
              <a:xfrm>
                <a:off x="6921591" y="5359670"/>
                <a:ext cx="987914" cy="209210"/>
              </a:xfrm>
              <a:prstGeom prst="ellipse">
                <a:avLst/>
              </a:prstGeom>
              <a:solidFill>
                <a:srgbClr val="00A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 latinLnBrk="0">
                  <a:lnSpc>
                    <a:spcPct val="110000"/>
                  </a:lnSpc>
                </a:pPr>
                <a:endParaRPr lang="ko-KR" altLang="en-US" spc="-70"/>
              </a:p>
            </p:txBody>
          </p:sp>
        </p:grp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075E7495-CBCA-4370-A8A2-E22909366B58}"/>
                </a:ext>
              </a:extLst>
            </p:cNvPr>
            <p:cNvGrpSpPr/>
            <p:nvPr/>
          </p:nvGrpSpPr>
          <p:grpSpPr>
            <a:xfrm>
              <a:off x="6488019" y="3871267"/>
              <a:ext cx="1730520" cy="355167"/>
              <a:chOff x="6573775" y="3945286"/>
              <a:chExt cx="1681640" cy="345134"/>
            </a:xfrm>
          </p:grpSpPr>
          <p:pic>
            <p:nvPicPr>
              <p:cNvPr id="20" name="그래픽 19">
                <a:extLst>
                  <a:ext uri="{FF2B5EF4-FFF2-40B4-BE49-F238E27FC236}">
                    <a16:creationId xmlns:a16="http://schemas.microsoft.com/office/drawing/2014/main" id="{CA45D0B5-9858-4470-91A8-34BD75154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6573775" y="3945286"/>
                <a:ext cx="141530" cy="345134"/>
              </a:xfrm>
              <a:prstGeom prst="rect">
                <a:avLst/>
              </a:prstGeom>
            </p:spPr>
          </p:pic>
          <p:pic>
            <p:nvPicPr>
              <p:cNvPr id="152" name="그래픽 151">
                <a:extLst>
                  <a:ext uri="{FF2B5EF4-FFF2-40B4-BE49-F238E27FC236}">
                    <a16:creationId xmlns:a16="http://schemas.microsoft.com/office/drawing/2014/main" id="{C00EE198-410E-4879-A53E-4678D3FD0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6796688" y="3945286"/>
                <a:ext cx="141530" cy="345134"/>
              </a:xfrm>
              <a:prstGeom prst="rect">
                <a:avLst/>
              </a:prstGeom>
            </p:spPr>
          </p:pic>
          <p:pic>
            <p:nvPicPr>
              <p:cNvPr id="153" name="그래픽 152">
                <a:extLst>
                  <a:ext uri="{FF2B5EF4-FFF2-40B4-BE49-F238E27FC236}">
                    <a16:creationId xmlns:a16="http://schemas.microsoft.com/office/drawing/2014/main" id="{631128F3-E702-46E3-B773-FF68C67C43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7020368" y="3945286"/>
                <a:ext cx="141530" cy="345134"/>
              </a:xfrm>
              <a:prstGeom prst="rect">
                <a:avLst/>
              </a:prstGeom>
            </p:spPr>
          </p:pic>
          <p:pic>
            <p:nvPicPr>
              <p:cNvPr id="154" name="그래픽 153">
                <a:extLst>
                  <a:ext uri="{FF2B5EF4-FFF2-40B4-BE49-F238E27FC236}">
                    <a16:creationId xmlns:a16="http://schemas.microsoft.com/office/drawing/2014/main" id="{34E78EC4-F581-459C-9BF0-B185B9E41E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7238969" y="3945286"/>
                <a:ext cx="141530" cy="345134"/>
              </a:xfrm>
              <a:prstGeom prst="rect">
                <a:avLst/>
              </a:prstGeom>
            </p:spPr>
          </p:pic>
          <p:pic>
            <p:nvPicPr>
              <p:cNvPr id="155" name="그래픽 154">
                <a:extLst>
                  <a:ext uri="{FF2B5EF4-FFF2-40B4-BE49-F238E27FC236}">
                    <a16:creationId xmlns:a16="http://schemas.microsoft.com/office/drawing/2014/main" id="{89721658-FC7E-42B4-B4A8-25569104E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7457566" y="3945286"/>
                <a:ext cx="141530" cy="345134"/>
              </a:xfrm>
              <a:prstGeom prst="rect">
                <a:avLst/>
              </a:prstGeom>
            </p:spPr>
          </p:pic>
          <p:pic>
            <p:nvPicPr>
              <p:cNvPr id="156" name="그래픽 155">
                <a:extLst>
                  <a:ext uri="{FF2B5EF4-FFF2-40B4-BE49-F238E27FC236}">
                    <a16:creationId xmlns:a16="http://schemas.microsoft.com/office/drawing/2014/main" id="{C5CF4086-C109-4C15-B950-D408CBE807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7676172" y="3945286"/>
                <a:ext cx="141530" cy="345134"/>
              </a:xfrm>
              <a:prstGeom prst="rect">
                <a:avLst/>
              </a:prstGeom>
            </p:spPr>
          </p:pic>
          <p:pic>
            <p:nvPicPr>
              <p:cNvPr id="157" name="그래픽 156">
                <a:extLst>
                  <a:ext uri="{FF2B5EF4-FFF2-40B4-BE49-F238E27FC236}">
                    <a16:creationId xmlns:a16="http://schemas.microsoft.com/office/drawing/2014/main" id="{36D9A350-37B2-4F99-9461-647092FB70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7896447" y="3945286"/>
                <a:ext cx="141530" cy="345134"/>
              </a:xfrm>
              <a:prstGeom prst="rect">
                <a:avLst/>
              </a:prstGeom>
            </p:spPr>
          </p:pic>
          <p:pic>
            <p:nvPicPr>
              <p:cNvPr id="158" name="그래픽 157">
                <a:extLst>
                  <a:ext uri="{FF2B5EF4-FFF2-40B4-BE49-F238E27FC236}">
                    <a16:creationId xmlns:a16="http://schemas.microsoft.com/office/drawing/2014/main" id="{127A72A7-70A3-493C-AF67-A9538F7003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8113885" y="3945286"/>
                <a:ext cx="141530" cy="345134"/>
              </a:xfrm>
              <a:prstGeom prst="rect">
                <a:avLst/>
              </a:prstGeom>
            </p:spPr>
          </p:pic>
        </p:grpSp>
        <p:grpSp>
          <p:nvGrpSpPr>
            <p:cNvPr id="159" name="그룹 158">
              <a:extLst>
                <a:ext uri="{FF2B5EF4-FFF2-40B4-BE49-F238E27FC236}">
                  <a16:creationId xmlns:a16="http://schemas.microsoft.com/office/drawing/2014/main" id="{9AB9DA56-6BB8-475D-82F9-4267C8362650}"/>
                </a:ext>
              </a:extLst>
            </p:cNvPr>
            <p:cNvGrpSpPr/>
            <p:nvPr/>
          </p:nvGrpSpPr>
          <p:grpSpPr>
            <a:xfrm>
              <a:off x="6711734" y="4454756"/>
              <a:ext cx="1280071" cy="355167"/>
              <a:chOff x="6573775" y="3945286"/>
              <a:chExt cx="1243913" cy="345134"/>
            </a:xfrm>
            <a:solidFill>
              <a:srgbClr val="00A3C4"/>
            </a:solidFill>
          </p:grpSpPr>
          <p:pic>
            <p:nvPicPr>
              <p:cNvPr id="160" name="그래픽 159">
                <a:extLst>
                  <a:ext uri="{FF2B5EF4-FFF2-40B4-BE49-F238E27FC236}">
                    <a16:creationId xmlns:a16="http://schemas.microsoft.com/office/drawing/2014/main" id="{1A87E278-D99C-42A8-B37C-F8ADF7C1DA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6573775" y="3945286"/>
                <a:ext cx="141530" cy="345134"/>
              </a:xfrm>
              <a:prstGeom prst="rect">
                <a:avLst/>
              </a:prstGeom>
            </p:spPr>
          </p:pic>
          <p:pic>
            <p:nvPicPr>
              <p:cNvPr id="161" name="그래픽 160">
                <a:extLst>
                  <a:ext uri="{FF2B5EF4-FFF2-40B4-BE49-F238E27FC236}">
                    <a16:creationId xmlns:a16="http://schemas.microsoft.com/office/drawing/2014/main" id="{DE4718C0-DDBB-4DC1-B9D3-2011C1D8C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6796687" y="3945286"/>
                <a:ext cx="141530" cy="345134"/>
              </a:xfrm>
              <a:prstGeom prst="rect">
                <a:avLst/>
              </a:prstGeom>
            </p:spPr>
          </p:pic>
          <p:pic>
            <p:nvPicPr>
              <p:cNvPr id="162" name="그래픽 161">
                <a:extLst>
                  <a:ext uri="{FF2B5EF4-FFF2-40B4-BE49-F238E27FC236}">
                    <a16:creationId xmlns:a16="http://schemas.microsoft.com/office/drawing/2014/main" id="{55C904D5-9D3B-4DA4-B3D3-5E22AA92DA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7020366" y="3945286"/>
                <a:ext cx="141530" cy="345134"/>
              </a:xfrm>
              <a:prstGeom prst="rect">
                <a:avLst/>
              </a:prstGeom>
            </p:spPr>
          </p:pic>
          <p:pic>
            <p:nvPicPr>
              <p:cNvPr id="163" name="그래픽 162">
                <a:extLst>
                  <a:ext uri="{FF2B5EF4-FFF2-40B4-BE49-F238E27FC236}">
                    <a16:creationId xmlns:a16="http://schemas.microsoft.com/office/drawing/2014/main" id="{FD5D1FCE-99AA-4239-AD1C-99ED77CBC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7238964" y="3945286"/>
                <a:ext cx="141530" cy="345134"/>
              </a:xfrm>
              <a:prstGeom prst="rect">
                <a:avLst/>
              </a:prstGeom>
            </p:spPr>
          </p:pic>
          <p:pic>
            <p:nvPicPr>
              <p:cNvPr id="164" name="그래픽 163">
                <a:extLst>
                  <a:ext uri="{FF2B5EF4-FFF2-40B4-BE49-F238E27FC236}">
                    <a16:creationId xmlns:a16="http://schemas.microsoft.com/office/drawing/2014/main" id="{BD702DF1-926A-4FC8-986E-377508971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7457562" y="3945286"/>
                <a:ext cx="141530" cy="345134"/>
              </a:xfrm>
              <a:prstGeom prst="rect">
                <a:avLst/>
              </a:prstGeom>
            </p:spPr>
          </p:pic>
          <p:pic>
            <p:nvPicPr>
              <p:cNvPr id="165" name="그래픽 164">
                <a:extLst>
                  <a:ext uri="{FF2B5EF4-FFF2-40B4-BE49-F238E27FC236}">
                    <a16:creationId xmlns:a16="http://schemas.microsoft.com/office/drawing/2014/main" id="{1460B242-EF83-43E0-8AA3-CC07EA6DC1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7676158" y="3945286"/>
                <a:ext cx="141530" cy="345134"/>
              </a:xfrm>
              <a:prstGeom prst="rect">
                <a:avLst/>
              </a:prstGeom>
            </p:spPr>
          </p:pic>
        </p:grpSp>
        <p:grpSp>
          <p:nvGrpSpPr>
            <p:cNvPr id="168" name="그룹 167">
              <a:extLst>
                <a:ext uri="{FF2B5EF4-FFF2-40B4-BE49-F238E27FC236}">
                  <a16:creationId xmlns:a16="http://schemas.microsoft.com/office/drawing/2014/main" id="{F50F1EC9-B82F-468C-BB5E-FDF39C2E9E99}"/>
                </a:ext>
              </a:extLst>
            </p:cNvPr>
            <p:cNvGrpSpPr/>
            <p:nvPr/>
          </p:nvGrpSpPr>
          <p:grpSpPr>
            <a:xfrm>
              <a:off x="6825728" y="5088699"/>
              <a:ext cx="1055116" cy="355167"/>
              <a:chOff x="6573776" y="3945286"/>
              <a:chExt cx="1025312" cy="345134"/>
            </a:xfrm>
            <a:solidFill>
              <a:srgbClr val="13839D"/>
            </a:solidFill>
          </p:grpSpPr>
          <p:pic>
            <p:nvPicPr>
              <p:cNvPr id="169" name="그래픽 168">
                <a:extLst>
                  <a:ext uri="{FF2B5EF4-FFF2-40B4-BE49-F238E27FC236}">
                    <a16:creationId xmlns:a16="http://schemas.microsoft.com/office/drawing/2014/main" id="{87A801A1-5B4A-4F43-AEFC-FE60665BB6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6573776" y="3945286"/>
                <a:ext cx="141530" cy="345134"/>
              </a:xfrm>
              <a:prstGeom prst="rect">
                <a:avLst/>
              </a:prstGeom>
            </p:spPr>
          </p:pic>
          <p:pic>
            <p:nvPicPr>
              <p:cNvPr id="170" name="그래픽 169">
                <a:extLst>
                  <a:ext uri="{FF2B5EF4-FFF2-40B4-BE49-F238E27FC236}">
                    <a16:creationId xmlns:a16="http://schemas.microsoft.com/office/drawing/2014/main" id="{71ABC0C0-1C5F-4173-9F9E-3CB05AA379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6796688" y="3945286"/>
                <a:ext cx="141530" cy="345134"/>
              </a:xfrm>
              <a:prstGeom prst="rect">
                <a:avLst/>
              </a:prstGeom>
            </p:spPr>
          </p:pic>
          <p:pic>
            <p:nvPicPr>
              <p:cNvPr id="171" name="그래픽 170">
                <a:extLst>
                  <a:ext uri="{FF2B5EF4-FFF2-40B4-BE49-F238E27FC236}">
                    <a16:creationId xmlns:a16="http://schemas.microsoft.com/office/drawing/2014/main" id="{BC642F4E-E823-4D84-B04B-45779F2576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7020366" y="3945286"/>
                <a:ext cx="141530" cy="345134"/>
              </a:xfrm>
              <a:prstGeom prst="rect">
                <a:avLst/>
              </a:prstGeom>
            </p:spPr>
          </p:pic>
          <p:pic>
            <p:nvPicPr>
              <p:cNvPr id="172" name="그래픽 171">
                <a:extLst>
                  <a:ext uri="{FF2B5EF4-FFF2-40B4-BE49-F238E27FC236}">
                    <a16:creationId xmlns:a16="http://schemas.microsoft.com/office/drawing/2014/main" id="{FC53FA0F-66E8-4589-ADC7-3594E42A6A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7238964" y="3945286"/>
                <a:ext cx="141530" cy="345134"/>
              </a:xfrm>
              <a:prstGeom prst="rect">
                <a:avLst/>
              </a:prstGeom>
            </p:spPr>
          </p:pic>
          <p:pic>
            <p:nvPicPr>
              <p:cNvPr id="173" name="그래픽 172">
                <a:extLst>
                  <a:ext uri="{FF2B5EF4-FFF2-40B4-BE49-F238E27FC236}">
                    <a16:creationId xmlns:a16="http://schemas.microsoft.com/office/drawing/2014/main" id="{44890F95-B0C3-495C-886D-9A46FB2587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7457558" y="3945286"/>
                <a:ext cx="141530" cy="345134"/>
              </a:xfrm>
              <a:prstGeom prst="rect">
                <a:avLst/>
              </a:prstGeom>
            </p:spPr>
          </p:pic>
        </p:grpSp>
        <p:sp>
          <p:nvSpPr>
            <p:cNvPr id="175" name="직사각형 174">
              <a:extLst>
                <a:ext uri="{FF2B5EF4-FFF2-40B4-BE49-F238E27FC236}">
                  <a16:creationId xmlns:a16="http://schemas.microsoft.com/office/drawing/2014/main" id="{4ED89471-1BC7-4E84-8731-E1A631F6B54D}"/>
                </a:ext>
              </a:extLst>
            </p:cNvPr>
            <p:cNvSpPr/>
            <p:nvPr/>
          </p:nvSpPr>
          <p:spPr>
            <a:xfrm>
              <a:off x="5347156" y="3862753"/>
              <a:ext cx="741870" cy="1558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914400" fontAlgn="base" latinLnBrk="0">
                <a:lnSpc>
                  <a:spcPct val="110000"/>
                </a:lnSpc>
              </a:pPr>
              <a:r>
                <a:rPr lang="ko-KR" altLang="en-US" sz="1000" b="1" kern="0" spc="-70">
                  <a:solidFill>
                    <a:srgbClr val="6C9DAC"/>
                  </a:solidFill>
                  <a:cs typeface="Arial" panose="020B0604020202020204" pitchFamily="34" charset="0"/>
                </a:rPr>
                <a:t>전체 </a:t>
              </a:r>
              <a:r>
                <a:rPr lang="ko-KR" altLang="en-US" sz="1000" b="1" kern="0" spc="-70" smtClean="0">
                  <a:solidFill>
                    <a:srgbClr val="6C9DAC"/>
                  </a:solidFill>
                  <a:cs typeface="Arial" panose="020B0604020202020204" pitchFamily="34" charset="0"/>
                </a:rPr>
                <a:t>조사패널</a:t>
              </a:r>
              <a:endParaRPr lang="ko-KR" altLang="en-US" sz="1000" b="1" kern="0" spc="-70" dirty="0">
                <a:solidFill>
                  <a:srgbClr val="6C9DA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6" name="직사각형 175">
              <a:extLst>
                <a:ext uri="{FF2B5EF4-FFF2-40B4-BE49-F238E27FC236}">
                  <a16:creationId xmlns:a16="http://schemas.microsoft.com/office/drawing/2014/main" id="{842B3531-E983-4E0B-A4D2-2DDA8C7DAD2D}"/>
                </a:ext>
              </a:extLst>
            </p:cNvPr>
            <p:cNvSpPr/>
            <p:nvPr/>
          </p:nvSpPr>
          <p:spPr>
            <a:xfrm>
              <a:off x="5332729" y="4531027"/>
              <a:ext cx="715581" cy="1558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fontAlgn="base" latinLnBrk="0">
                <a:lnSpc>
                  <a:spcPct val="110000"/>
                </a:lnSpc>
              </a:pPr>
              <a:r>
                <a:rPr lang="ko-KR" altLang="en-US" sz="1000" b="1" spc="-70" dirty="0">
                  <a:solidFill>
                    <a:srgbClr val="6C9DAC"/>
                  </a:solidFill>
                </a:rPr>
                <a:t>청소기보유자</a:t>
              </a:r>
            </a:p>
          </p:txBody>
        </p:sp>
        <p:sp>
          <p:nvSpPr>
            <p:cNvPr id="177" name="직사각형 176">
              <a:extLst>
                <a:ext uri="{FF2B5EF4-FFF2-40B4-BE49-F238E27FC236}">
                  <a16:creationId xmlns:a16="http://schemas.microsoft.com/office/drawing/2014/main" id="{2933DB0F-6976-4938-9F44-367144625077}"/>
                </a:ext>
              </a:extLst>
            </p:cNvPr>
            <p:cNvSpPr/>
            <p:nvPr/>
          </p:nvSpPr>
          <p:spPr>
            <a:xfrm>
              <a:off x="5332729" y="5180054"/>
              <a:ext cx="954107" cy="1692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fontAlgn="base" latinLnBrk="0">
                <a:lnSpc>
                  <a:spcPct val="110000"/>
                </a:lnSpc>
              </a:pPr>
              <a:r>
                <a:rPr lang="ko-KR" altLang="en-US" sz="1000" b="1" spc="-70" dirty="0">
                  <a:solidFill>
                    <a:srgbClr val="13839D"/>
                  </a:solidFill>
                </a:rPr>
                <a:t>로봇청소기보유자</a:t>
              </a:r>
            </a:p>
          </p:txBody>
        </p:sp>
        <p:sp>
          <p:nvSpPr>
            <p:cNvPr id="178" name="직사각형 177">
              <a:extLst>
                <a:ext uri="{FF2B5EF4-FFF2-40B4-BE49-F238E27FC236}">
                  <a16:creationId xmlns:a16="http://schemas.microsoft.com/office/drawing/2014/main" id="{C33E80C7-0274-4656-AE1E-A5944737B5D8}"/>
                </a:ext>
              </a:extLst>
            </p:cNvPr>
            <p:cNvSpPr/>
            <p:nvPr/>
          </p:nvSpPr>
          <p:spPr>
            <a:xfrm>
              <a:off x="5326071" y="3049729"/>
              <a:ext cx="989053" cy="33855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914400" fontAlgn="base" latinLnBrk="0">
                <a:lnSpc>
                  <a:spcPct val="110000"/>
                </a:lnSpc>
              </a:pPr>
              <a:r>
                <a:rPr lang="ko-KR" altLang="en-US" sz="1000" b="1" kern="0" spc="-70" dirty="0">
                  <a:solidFill>
                    <a:srgbClr val="6C9DAC"/>
                  </a:solidFill>
                  <a:cs typeface="Arial" panose="020B0604020202020204" pitchFamily="34" charset="0"/>
                </a:rPr>
                <a:t>기초정보 </a:t>
              </a:r>
              <a:r>
                <a:rPr lang="ko-KR" altLang="en-US" sz="1000" b="1" kern="0" spc="-70" dirty="0" smtClean="0">
                  <a:solidFill>
                    <a:srgbClr val="6C9DAC"/>
                  </a:solidFill>
                  <a:cs typeface="Arial" panose="020B0604020202020204" pitchFamily="34" charset="0"/>
                </a:rPr>
                <a:t>없</a:t>
              </a:r>
              <a:r>
                <a:rPr lang="ko-KR" altLang="en-US" sz="1000" b="1" kern="0" spc="-70" dirty="0">
                  <a:solidFill>
                    <a:srgbClr val="6C9DAC"/>
                  </a:solidFill>
                  <a:cs typeface="Arial" panose="020B0604020202020204" pitchFamily="34" charset="0"/>
                </a:rPr>
                <a:t>음</a:t>
              </a:r>
              <a:r>
                <a:rPr lang="en-US" altLang="ko-KR" sz="1000" b="1" kern="0" spc="-70" dirty="0" smtClean="0">
                  <a:solidFill>
                    <a:srgbClr val="6C9DAC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1000" b="1" kern="0" spc="-70" dirty="0" smtClean="0">
                  <a:solidFill>
                    <a:srgbClr val="6C9DAC"/>
                  </a:solidFill>
                  <a:cs typeface="Arial" panose="020B0604020202020204" pitchFamily="34" charset="0"/>
                </a:rPr>
              </a:br>
              <a:r>
                <a:rPr lang="en-US" altLang="ko-KR" sz="1000" b="1" kern="0" dirty="0" smtClean="0">
                  <a:solidFill>
                    <a:srgbClr val="6C9DAC"/>
                  </a:solidFill>
                  <a:cs typeface="Arial" panose="020B0604020202020204" pitchFamily="34" charset="0"/>
                </a:rPr>
                <a:t>Random </a:t>
              </a:r>
              <a:r>
                <a:rPr lang="en-US" altLang="ko-KR" sz="1000" b="1" kern="0" dirty="0">
                  <a:solidFill>
                    <a:srgbClr val="6C9DAC"/>
                  </a:solidFill>
                  <a:cs typeface="Arial" panose="020B0604020202020204" pitchFamily="34" charset="0"/>
                </a:rPr>
                <a:t>Mailing</a:t>
              </a:r>
              <a:endParaRPr lang="ko-KR" altLang="en-US" sz="1000" b="1" kern="0" dirty="0">
                <a:solidFill>
                  <a:srgbClr val="6C9DA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9" name="직사각형 178">
              <a:extLst>
                <a:ext uri="{FF2B5EF4-FFF2-40B4-BE49-F238E27FC236}">
                  <a16:creationId xmlns:a16="http://schemas.microsoft.com/office/drawing/2014/main" id="{7E1CF5AF-C319-416C-871C-C69A0D819D26}"/>
                </a:ext>
              </a:extLst>
            </p:cNvPr>
            <p:cNvSpPr/>
            <p:nvPr/>
          </p:nvSpPr>
          <p:spPr>
            <a:xfrm>
              <a:off x="8170975" y="3048846"/>
              <a:ext cx="1264769" cy="33855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 fontAlgn="base" latinLnBrk="0">
                <a:lnSpc>
                  <a:spcPct val="110000"/>
                </a:lnSpc>
              </a:pPr>
              <a:r>
                <a:rPr lang="ko-KR" altLang="en-US" sz="1000" b="1" spc="-70" dirty="0">
                  <a:solidFill>
                    <a:srgbClr val="13839D"/>
                  </a:solidFill>
                </a:rPr>
                <a:t>기초정보 </a:t>
              </a:r>
              <a:r>
                <a:rPr lang="ko-KR" altLang="en-US" sz="1000" b="1" spc="-70" dirty="0" smtClean="0">
                  <a:solidFill>
                    <a:srgbClr val="13839D"/>
                  </a:solidFill>
                </a:rPr>
                <a:t>있</a:t>
              </a:r>
              <a:r>
                <a:rPr lang="ko-KR" altLang="en-US" sz="1000" b="1" spc="-70" dirty="0">
                  <a:solidFill>
                    <a:srgbClr val="13839D"/>
                  </a:solidFill>
                </a:rPr>
                <a:t>음</a:t>
              </a:r>
              <a:r>
                <a:rPr lang="en-US" altLang="ko-KR" sz="1000" b="1" spc="-70" dirty="0" smtClean="0">
                  <a:solidFill>
                    <a:srgbClr val="13839D"/>
                  </a:solidFill>
                </a:rPr>
                <a:t/>
              </a:r>
              <a:br>
                <a:rPr lang="en-US" altLang="ko-KR" sz="1000" b="1" spc="-70" dirty="0" smtClean="0">
                  <a:solidFill>
                    <a:srgbClr val="13839D"/>
                  </a:solidFill>
                </a:rPr>
              </a:br>
              <a:r>
                <a:rPr lang="en-US" altLang="ko-KR" sz="1000" b="1" dirty="0" smtClean="0">
                  <a:solidFill>
                    <a:srgbClr val="13839D"/>
                  </a:solidFill>
                </a:rPr>
                <a:t>Direct </a:t>
              </a:r>
              <a:r>
                <a:rPr lang="en-US" altLang="ko-KR" sz="1000" b="1" dirty="0">
                  <a:solidFill>
                    <a:srgbClr val="13839D"/>
                  </a:solidFill>
                </a:rPr>
                <a:t>Target Mailing</a:t>
              </a:r>
            </a:p>
          </p:txBody>
        </p:sp>
        <p:sp>
          <p:nvSpPr>
            <p:cNvPr id="180" name="직사각형 179">
              <a:extLst>
                <a:ext uri="{FF2B5EF4-FFF2-40B4-BE49-F238E27FC236}">
                  <a16:creationId xmlns:a16="http://schemas.microsoft.com/office/drawing/2014/main" id="{4942B472-9BD8-4A66-9756-9A35ABF2E407}"/>
                </a:ext>
              </a:extLst>
            </p:cNvPr>
            <p:cNvSpPr/>
            <p:nvPr/>
          </p:nvSpPr>
          <p:spPr>
            <a:xfrm>
              <a:off x="5327380" y="5593503"/>
              <a:ext cx="425758" cy="595035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fontAlgn="base" latinLnBrk="0">
                <a:spcAft>
                  <a:spcPts val="700"/>
                </a:spcAft>
              </a:pPr>
              <a:r>
                <a:rPr lang="ko-KR" altLang="en-US" sz="900" spc="-70" dirty="0" err="1">
                  <a:solidFill>
                    <a:srgbClr val="6C9DAC"/>
                  </a:solidFill>
                </a:rPr>
                <a:t>탈락률</a:t>
              </a:r>
              <a:endParaRPr lang="en-US" altLang="ko-KR" sz="900" spc="-70" dirty="0">
                <a:solidFill>
                  <a:srgbClr val="6C9DAC"/>
                </a:solidFill>
              </a:endParaRPr>
            </a:p>
            <a:p>
              <a:pPr fontAlgn="base" latinLnBrk="0">
                <a:spcAft>
                  <a:spcPts val="700"/>
                </a:spcAft>
              </a:pPr>
              <a:r>
                <a:rPr lang="ko-KR" altLang="en-US" sz="900" spc="-70" dirty="0">
                  <a:solidFill>
                    <a:srgbClr val="6C9DAC"/>
                  </a:solidFill>
                </a:rPr>
                <a:t>실사기간</a:t>
              </a:r>
              <a:endParaRPr lang="en-US" altLang="ko-KR" sz="900" spc="-70" dirty="0">
                <a:solidFill>
                  <a:srgbClr val="6C9DAC"/>
                </a:solidFill>
              </a:endParaRPr>
            </a:p>
            <a:p>
              <a:pPr fontAlgn="base" latinLnBrk="0">
                <a:spcAft>
                  <a:spcPts val="700"/>
                </a:spcAft>
              </a:pPr>
              <a:r>
                <a:rPr lang="ko-KR" altLang="en-US" sz="900" spc="-70" dirty="0">
                  <a:solidFill>
                    <a:srgbClr val="6C9DAC"/>
                  </a:solidFill>
                </a:rPr>
                <a:t>비용</a:t>
              </a:r>
            </a:p>
          </p:txBody>
        </p:sp>
        <p:sp>
          <p:nvSpPr>
            <p:cNvPr id="181" name="위쪽 화살표 29">
              <a:extLst>
                <a:ext uri="{FF2B5EF4-FFF2-40B4-BE49-F238E27FC236}">
                  <a16:creationId xmlns:a16="http://schemas.microsoft.com/office/drawing/2014/main" id="{C4716B7F-AA24-4313-9E7C-14E695A73C8D}"/>
                </a:ext>
              </a:extLst>
            </p:cNvPr>
            <p:cNvSpPr/>
            <p:nvPr/>
          </p:nvSpPr>
          <p:spPr>
            <a:xfrm>
              <a:off x="5916293" y="5597466"/>
              <a:ext cx="142146" cy="145636"/>
            </a:xfrm>
            <a:prstGeom prst="upArrow">
              <a:avLst/>
            </a:prstGeom>
            <a:solidFill>
              <a:srgbClr val="70A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>
                <a:solidFill>
                  <a:srgbClr val="70A0B0"/>
                </a:solidFill>
              </a:endParaRPr>
            </a:p>
          </p:txBody>
        </p:sp>
        <p:sp>
          <p:nvSpPr>
            <p:cNvPr id="182" name="위쪽 화살표 29">
              <a:extLst>
                <a:ext uri="{FF2B5EF4-FFF2-40B4-BE49-F238E27FC236}">
                  <a16:creationId xmlns:a16="http://schemas.microsoft.com/office/drawing/2014/main" id="{190CE2A3-2049-41F9-90B6-25EFD4EFF387}"/>
                </a:ext>
              </a:extLst>
            </p:cNvPr>
            <p:cNvSpPr/>
            <p:nvPr/>
          </p:nvSpPr>
          <p:spPr>
            <a:xfrm rot="10800000">
              <a:off x="9293598" y="5597466"/>
              <a:ext cx="142146" cy="145636"/>
            </a:xfrm>
            <a:prstGeom prst="upArrow">
              <a:avLst/>
            </a:prstGeom>
            <a:solidFill>
              <a:srgbClr val="138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/>
            </a:p>
          </p:txBody>
        </p:sp>
        <p:sp>
          <p:nvSpPr>
            <p:cNvPr id="184" name="위쪽 화살표 29">
              <a:extLst>
                <a:ext uri="{FF2B5EF4-FFF2-40B4-BE49-F238E27FC236}">
                  <a16:creationId xmlns:a16="http://schemas.microsoft.com/office/drawing/2014/main" id="{324D4726-557B-4AB6-8AC5-2BF5A11E9C32}"/>
                </a:ext>
              </a:extLst>
            </p:cNvPr>
            <p:cNvSpPr/>
            <p:nvPr/>
          </p:nvSpPr>
          <p:spPr>
            <a:xfrm>
              <a:off x="5916293" y="5805868"/>
              <a:ext cx="142146" cy="145636"/>
            </a:xfrm>
            <a:prstGeom prst="upArrow">
              <a:avLst/>
            </a:prstGeom>
            <a:solidFill>
              <a:srgbClr val="70A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>
                <a:solidFill>
                  <a:srgbClr val="70A0B0"/>
                </a:solidFill>
              </a:endParaRPr>
            </a:p>
          </p:txBody>
        </p:sp>
        <p:sp>
          <p:nvSpPr>
            <p:cNvPr id="185" name="위쪽 화살표 29">
              <a:extLst>
                <a:ext uri="{FF2B5EF4-FFF2-40B4-BE49-F238E27FC236}">
                  <a16:creationId xmlns:a16="http://schemas.microsoft.com/office/drawing/2014/main" id="{E97B44B2-E518-41FE-8F75-D48CB0CDD694}"/>
                </a:ext>
              </a:extLst>
            </p:cNvPr>
            <p:cNvSpPr/>
            <p:nvPr/>
          </p:nvSpPr>
          <p:spPr>
            <a:xfrm rot="10800000">
              <a:off x="9293598" y="5805868"/>
              <a:ext cx="142146" cy="145636"/>
            </a:xfrm>
            <a:prstGeom prst="upArrow">
              <a:avLst/>
            </a:prstGeom>
            <a:solidFill>
              <a:srgbClr val="138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/>
            </a:p>
          </p:txBody>
        </p:sp>
        <p:sp>
          <p:nvSpPr>
            <p:cNvPr id="186" name="위쪽 화살표 29">
              <a:extLst>
                <a:ext uri="{FF2B5EF4-FFF2-40B4-BE49-F238E27FC236}">
                  <a16:creationId xmlns:a16="http://schemas.microsoft.com/office/drawing/2014/main" id="{CAF6B367-6106-49E6-B690-3C689BBE0207}"/>
                </a:ext>
              </a:extLst>
            </p:cNvPr>
            <p:cNvSpPr/>
            <p:nvPr/>
          </p:nvSpPr>
          <p:spPr>
            <a:xfrm>
              <a:off x="5916293" y="6011775"/>
              <a:ext cx="142146" cy="145636"/>
            </a:xfrm>
            <a:prstGeom prst="upArrow">
              <a:avLst/>
            </a:prstGeom>
            <a:solidFill>
              <a:srgbClr val="70A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>
                <a:solidFill>
                  <a:srgbClr val="70A0B0"/>
                </a:solidFill>
              </a:endParaRPr>
            </a:p>
          </p:txBody>
        </p:sp>
        <p:sp>
          <p:nvSpPr>
            <p:cNvPr id="187" name="위쪽 화살표 29">
              <a:extLst>
                <a:ext uri="{FF2B5EF4-FFF2-40B4-BE49-F238E27FC236}">
                  <a16:creationId xmlns:a16="http://schemas.microsoft.com/office/drawing/2014/main" id="{5788E9CC-1117-43C0-8A82-A1EC30B2515A}"/>
                </a:ext>
              </a:extLst>
            </p:cNvPr>
            <p:cNvSpPr/>
            <p:nvPr/>
          </p:nvSpPr>
          <p:spPr>
            <a:xfrm rot="10800000">
              <a:off x="9293598" y="6011775"/>
              <a:ext cx="142146" cy="145636"/>
            </a:xfrm>
            <a:prstGeom prst="upArrow">
              <a:avLst/>
            </a:prstGeom>
            <a:solidFill>
              <a:srgbClr val="138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/>
            </a:p>
          </p:txBody>
        </p: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6C9A0E47-C8CD-44C4-92D8-8202D8CF1AEB}"/>
                </a:ext>
              </a:extLst>
            </p:cNvPr>
            <p:cNvCxnSpPr>
              <a:cxnSpLocks/>
            </p:cNvCxnSpPr>
            <p:nvPr/>
          </p:nvCxnSpPr>
          <p:spPr>
            <a:xfrm>
              <a:off x="9209132" y="3429000"/>
              <a:ext cx="0" cy="1641022"/>
            </a:xfrm>
            <a:prstGeom prst="line">
              <a:avLst/>
            </a:prstGeom>
            <a:ln w="12700">
              <a:solidFill>
                <a:srgbClr val="1383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화살표 연결선 28">
              <a:extLst>
                <a:ext uri="{FF2B5EF4-FFF2-40B4-BE49-F238E27FC236}">
                  <a16:creationId xmlns:a16="http://schemas.microsoft.com/office/drawing/2014/main" id="{49ADA0DA-025B-404F-B1CC-8E4C63353958}"/>
                </a:ext>
              </a:extLst>
            </p:cNvPr>
            <p:cNvCxnSpPr/>
            <p:nvPr/>
          </p:nvCxnSpPr>
          <p:spPr>
            <a:xfrm flipH="1">
              <a:off x="8184587" y="5070022"/>
              <a:ext cx="1017710" cy="0"/>
            </a:xfrm>
            <a:prstGeom prst="straightConnector1">
              <a:avLst/>
            </a:prstGeom>
            <a:ln w="12700">
              <a:solidFill>
                <a:srgbClr val="13839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직선 화살표 연결선 187">
              <a:extLst>
                <a:ext uri="{FF2B5EF4-FFF2-40B4-BE49-F238E27FC236}">
                  <a16:creationId xmlns:a16="http://schemas.microsoft.com/office/drawing/2014/main" id="{197E3AAA-92B1-45CF-AC3E-DD51ABCB2AD3}"/>
                </a:ext>
              </a:extLst>
            </p:cNvPr>
            <p:cNvCxnSpPr>
              <a:cxnSpLocks/>
            </p:cNvCxnSpPr>
            <p:nvPr/>
          </p:nvCxnSpPr>
          <p:spPr>
            <a:xfrm>
              <a:off x="5406764" y="3428145"/>
              <a:ext cx="0" cy="389475"/>
            </a:xfrm>
            <a:prstGeom prst="straightConnector1">
              <a:avLst/>
            </a:prstGeom>
            <a:ln w="12700">
              <a:solidFill>
                <a:srgbClr val="70A0B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직사각형 191">
              <a:extLst>
                <a:ext uri="{FF2B5EF4-FFF2-40B4-BE49-F238E27FC236}">
                  <a16:creationId xmlns:a16="http://schemas.microsoft.com/office/drawing/2014/main" id="{F2161621-8EF4-44CC-A08D-71028ECAE7CB}"/>
                </a:ext>
              </a:extLst>
            </p:cNvPr>
            <p:cNvSpPr/>
            <p:nvPr/>
          </p:nvSpPr>
          <p:spPr>
            <a:xfrm>
              <a:off x="8704685" y="5593503"/>
              <a:ext cx="425758" cy="595035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fontAlgn="base" latinLnBrk="0">
                <a:spcAft>
                  <a:spcPts val="700"/>
                </a:spcAft>
              </a:pPr>
              <a:r>
                <a:rPr lang="ko-KR" altLang="en-US" sz="900" spc="-70" dirty="0" err="1">
                  <a:solidFill>
                    <a:srgbClr val="13839D"/>
                  </a:solidFill>
                </a:rPr>
                <a:t>탈락률</a:t>
              </a:r>
              <a:endParaRPr lang="en-US" altLang="ko-KR" sz="900" spc="-70" dirty="0">
                <a:solidFill>
                  <a:srgbClr val="13839D"/>
                </a:solidFill>
              </a:endParaRPr>
            </a:p>
            <a:p>
              <a:pPr fontAlgn="base" latinLnBrk="0">
                <a:spcAft>
                  <a:spcPts val="700"/>
                </a:spcAft>
              </a:pPr>
              <a:r>
                <a:rPr lang="ko-KR" altLang="en-US" sz="900" spc="-70" dirty="0">
                  <a:solidFill>
                    <a:srgbClr val="13839D"/>
                  </a:solidFill>
                </a:rPr>
                <a:t>실사기간</a:t>
              </a:r>
              <a:endParaRPr lang="en-US" altLang="ko-KR" sz="900" spc="-70" dirty="0">
                <a:solidFill>
                  <a:srgbClr val="13839D"/>
                </a:solidFill>
              </a:endParaRPr>
            </a:p>
            <a:p>
              <a:pPr fontAlgn="base" latinLnBrk="0">
                <a:spcAft>
                  <a:spcPts val="700"/>
                </a:spcAft>
              </a:pPr>
              <a:r>
                <a:rPr lang="ko-KR" altLang="en-US" sz="900" spc="-70" dirty="0">
                  <a:solidFill>
                    <a:srgbClr val="13839D"/>
                  </a:solidFill>
                </a:rPr>
                <a:t>비용</a:t>
              </a:r>
            </a:p>
          </p:txBody>
        </p:sp>
        <p:cxnSp>
          <p:nvCxnSpPr>
            <p:cNvPr id="193" name="직선 화살표 연결선 192">
              <a:extLst>
                <a:ext uri="{FF2B5EF4-FFF2-40B4-BE49-F238E27FC236}">
                  <a16:creationId xmlns:a16="http://schemas.microsoft.com/office/drawing/2014/main" id="{226BAFFD-808C-47B8-93E1-D99F8C27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406764" y="4084628"/>
              <a:ext cx="0" cy="389475"/>
            </a:xfrm>
            <a:prstGeom prst="straightConnector1">
              <a:avLst/>
            </a:prstGeom>
            <a:ln w="12700">
              <a:solidFill>
                <a:srgbClr val="70A0B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직선 화살표 연결선 193">
              <a:extLst>
                <a:ext uri="{FF2B5EF4-FFF2-40B4-BE49-F238E27FC236}">
                  <a16:creationId xmlns:a16="http://schemas.microsoft.com/office/drawing/2014/main" id="{17FBEA00-288A-4AB3-9BB4-D11675BDA4CE}"/>
                </a:ext>
              </a:extLst>
            </p:cNvPr>
            <p:cNvCxnSpPr>
              <a:cxnSpLocks/>
            </p:cNvCxnSpPr>
            <p:nvPr/>
          </p:nvCxnSpPr>
          <p:spPr>
            <a:xfrm>
              <a:off x="5406764" y="4740932"/>
              <a:ext cx="0" cy="389475"/>
            </a:xfrm>
            <a:prstGeom prst="straightConnector1">
              <a:avLst/>
            </a:prstGeom>
            <a:ln w="12700">
              <a:solidFill>
                <a:srgbClr val="70A0B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직선 연결선 195">
              <a:extLst>
                <a:ext uri="{FF2B5EF4-FFF2-40B4-BE49-F238E27FC236}">
                  <a16:creationId xmlns:a16="http://schemas.microsoft.com/office/drawing/2014/main" id="{70100BA9-ACBA-49F2-B730-7BE590744B48}"/>
                </a:ext>
              </a:extLst>
            </p:cNvPr>
            <p:cNvCxnSpPr>
              <a:cxnSpLocks/>
            </p:cNvCxnSpPr>
            <p:nvPr/>
          </p:nvCxnSpPr>
          <p:spPr>
            <a:xfrm>
              <a:off x="543093" y="2035411"/>
              <a:ext cx="4560129" cy="0"/>
            </a:xfrm>
            <a:prstGeom prst="line">
              <a:avLst/>
            </a:prstGeom>
            <a:solidFill>
              <a:schemeClr val="bg1"/>
            </a:solidFill>
            <a:ln w="9525" cap="flat">
              <a:solidFill>
                <a:srgbClr val="6C9DAC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타원 196">
              <a:extLst>
                <a:ext uri="{FF2B5EF4-FFF2-40B4-BE49-F238E27FC236}">
                  <a16:creationId xmlns:a16="http://schemas.microsoft.com/office/drawing/2014/main" id="{AE539178-61A7-4A76-8587-367471B5B615}"/>
                </a:ext>
              </a:extLst>
            </p:cNvPr>
            <p:cNvSpPr/>
            <p:nvPr/>
          </p:nvSpPr>
          <p:spPr>
            <a:xfrm>
              <a:off x="2734434" y="1995017"/>
              <a:ext cx="94972" cy="94972"/>
            </a:xfrm>
            <a:prstGeom prst="ellipse">
              <a:avLst/>
            </a:prstGeom>
            <a:solidFill>
              <a:schemeClr val="bg1"/>
            </a:solidFill>
            <a:ln w="9525" cap="flat">
              <a:solidFill>
                <a:srgbClr val="6C9D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  <a:spcAft>
                  <a:spcPts val="1000"/>
                </a:spcAft>
              </a:pPr>
              <a:endParaRPr lang="ko-KR" altLang="en-US" spc="-70" dirty="0">
                <a:solidFill>
                  <a:srgbClr val="6C9DAC"/>
                </a:solidFill>
              </a:endParaRPr>
            </a:p>
          </p:txBody>
        </p:sp>
        <p:sp>
          <p:nvSpPr>
            <p:cNvPr id="199" name="타원 198">
              <a:extLst>
                <a:ext uri="{FF2B5EF4-FFF2-40B4-BE49-F238E27FC236}">
                  <a16:creationId xmlns:a16="http://schemas.microsoft.com/office/drawing/2014/main" id="{A746BFEA-5520-430F-8958-84476F28AA4B}"/>
                </a:ext>
              </a:extLst>
            </p:cNvPr>
            <p:cNvSpPr/>
            <p:nvPr/>
          </p:nvSpPr>
          <p:spPr>
            <a:xfrm>
              <a:off x="7348985" y="1995017"/>
              <a:ext cx="94972" cy="94972"/>
            </a:xfrm>
            <a:prstGeom prst="ellipse">
              <a:avLst/>
            </a:prstGeom>
            <a:solidFill>
              <a:schemeClr val="bg1"/>
            </a:solidFill>
            <a:ln w="9525" cap="flat">
              <a:solidFill>
                <a:srgbClr val="00A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  <a:spcAft>
                  <a:spcPts val="1000"/>
                </a:spcAft>
              </a:pPr>
              <a:endParaRPr lang="ko-KR" altLang="en-US" spc="-70" dirty="0">
                <a:solidFill>
                  <a:srgbClr val="6C9DAC"/>
                </a:solidFill>
              </a:endParaRPr>
            </a:p>
          </p:txBody>
        </p:sp>
        <p:sp>
          <p:nvSpPr>
            <p:cNvPr id="202" name="Text Box 11">
              <a:extLst>
                <a:ext uri="{FF2B5EF4-FFF2-40B4-BE49-F238E27FC236}">
                  <a16:creationId xmlns:a16="http://schemas.microsoft.com/office/drawing/2014/main" id="{E000F0DB-9C47-4334-BCA4-AE95684ABE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73517" y="1723977"/>
              <a:ext cx="1445909" cy="23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 anchorCtr="0">
              <a:spAutoFit/>
            </a:bodyPr>
            <a:lstStyle>
              <a:defPPr>
                <a:defRPr lang="ko-KR"/>
              </a:defPPr>
              <a:lvl1pPr marL="87313" marR="0" lvl="0" indent="-87313" fontAlgn="base" latinLnBrk="0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prstClr val="white">
                    <a:lumMod val="50000"/>
                  </a:prstClr>
                </a:buClr>
                <a:buSzTx/>
                <a:buFont typeface="Wingdings" pitchFamily="2" charset="2"/>
                <a:buChar char="§"/>
                <a:tabLst/>
                <a:defRPr kumimoji="0" sz="1000" b="0" kern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eaLnBrk="0" hangingPunct="0">
                <a:defRPr sz="1000"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defRPr sz="1000"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defRPr sz="1000"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defRPr sz="1000"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marL="0" indent="0" algn="ctr">
                <a:spcAft>
                  <a:spcPts val="1000"/>
                </a:spcAft>
                <a:buNone/>
                <a:defRPr/>
              </a:pPr>
              <a:r>
                <a:rPr lang="ko-KR" altLang="en-US" sz="1400" b="1" kern="1200" spc="-70" dirty="0">
                  <a:ln>
                    <a:noFill/>
                  </a:ln>
                  <a:solidFill>
                    <a:srgbClr val="00A3C4"/>
                  </a:solidFill>
                  <a:latin typeface="+mn-lt"/>
                  <a:ea typeface="+mn-ea"/>
                </a:rPr>
                <a:t>샘플링 효율성 향상</a:t>
              </a:r>
              <a:endParaRPr lang="en-US" altLang="ko-KR" sz="1400" b="1" kern="1200" spc="-70" dirty="0">
                <a:ln>
                  <a:noFill/>
                </a:ln>
                <a:solidFill>
                  <a:srgbClr val="00A3C4"/>
                </a:solidFill>
                <a:latin typeface="+mn-lt"/>
                <a:ea typeface="+mn-ea"/>
              </a:endParaRPr>
            </a:p>
          </p:txBody>
        </p:sp>
        <p:sp>
          <p:nvSpPr>
            <p:cNvPr id="203" name="Text Box 11">
              <a:extLst>
                <a:ext uri="{FF2B5EF4-FFF2-40B4-BE49-F238E27FC236}">
                  <a16:creationId xmlns:a16="http://schemas.microsoft.com/office/drawing/2014/main" id="{1B2A11EA-161C-4114-AD6E-1FA797D98D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8049" y="1723977"/>
              <a:ext cx="1827744" cy="23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t" anchorCtr="0">
              <a:spAutoFit/>
            </a:bodyPr>
            <a:lstStyle>
              <a:defPPr>
                <a:defRPr lang="ko-KR"/>
              </a:defPPr>
              <a:lvl1pPr marL="87313" marR="0" lvl="0" indent="-87313" fontAlgn="base" latinLnBrk="0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prstClr val="white">
                    <a:lumMod val="50000"/>
                  </a:prstClr>
                </a:buClr>
                <a:buSzTx/>
                <a:buFont typeface="Wingdings" pitchFamily="2" charset="2"/>
                <a:buChar char="§"/>
                <a:tabLst/>
                <a:defRPr kumimoji="0" sz="1000" b="0" kern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eaLnBrk="0" hangingPunct="0">
                <a:defRPr sz="1000"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defRPr sz="1000"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defRPr sz="1000"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defRPr sz="1000"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marL="0" indent="0" algn="ctr">
                <a:spcAft>
                  <a:spcPts val="1000"/>
                </a:spcAft>
                <a:buNone/>
                <a:defRPr/>
              </a:pPr>
              <a:r>
                <a:rPr lang="ko-KR" altLang="en-US" sz="1400" b="1" kern="1200" spc="-70" dirty="0">
                  <a:ln>
                    <a:noFill/>
                  </a:ln>
                  <a:solidFill>
                    <a:srgbClr val="6C9DAC"/>
                  </a:solidFill>
                  <a:latin typeface="+mn-lt"/>
                  <a:ea typeface="+mn-ea"/>
                </a:rPr>
                <a:t>최신 </a:t>
              </a:r>
              <a:r>
                <a:rPr lang="ko-KR" altLang="en-US" sz="1400" b="1" kern="1200" spc="-70" dirty="0" smtClean="0">
                  <a:ln>
                    <a:noFill/>
                  </a:ln>
                  <a:solidFill>
                    <a:srgbClr val="6C9DAC"/>
                  </a:solidFill>
                  <a:latin typeface="+mn-lt"/>
                  <a:ea typeface="+mn-ea"/>
                </a:rPr>
                <a:t>조사패널 </a:t>
              </a:r>
              <a:r>
                <a:rPr lang="ko-KR" altLang="en-US" sz="1400" b="1" kern="1200" spc="-70" dirty="0">
                  <a:ln>
                    <a:noFill/>
                  </a:ln>
                  <a:solidFill>
                    <a:srgbClr val="6C9DAC"/>
                  </a:solidFill>
                  <a:latin typeface="+mn-lt"/>
                  <a:ea typeface="+mn-ea"/>
                </a:rPr>
                <a:t>정보 수집</a:t>
              </a:r>
            </a:p>
          </p:txBody>
        </p:sp>
        <p:sp>
          <p:nvSpPr>
            <p:cNvPr id="87" name="직사각형 86">
              <a:extLst>
                <a:ext uri="{FF2B5EF4-FFF2-40B4-BE49-F238E27FC236}">
                  <a16:creationId xmlns:a16="http://schemas.microsoft.com/office/drawing/2014/main" id="{9605F7AC-FCC2-49B9-BDF7-06B789850688}"/>
                </a:ext>
              </a:extLst>
            </p:cNvPr>
            <p:cNvSpPr/>
            <p:nvPr/>
          </p:nvSpPr>
          <p:spPr>
            <a:xfrm>
              <a:off x="679017" y="3005207"/>
              <a:ext cx="1336589" cy="600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>
                <a:solidFill>
                  <a:srgbClr val="6C9DAC"/>
                </a:solidFill>
              </a:endParaRPr>
            </a:p>
          </p:txBody>
        </p:sp>
        <p:sp>
          <p:nvSpPr>
            <p:cNvPr id="88" name="직사각형 87">
              <a:extLst>
                <a:ext uri="{FF2B5EF4-FFF2-40B4-BE49-F238E27FC236}">
                  <a16:creationId xmlns:a16="http://schemas.microsoft.com/office/drawing/2014/main" id="{7B7AB06E-2B9D-451D-B8EF-216FD7CC49F6}"/>
                </a:ext>
              </a:extLst>
            </p:cNvPr>
            <p:cNvSpPr/>
            <p:nvPr/>
          </p:nvSpPr>
          <p:spPr>
            <a:xfrm>
              <a:off x="2114894" y="3005207"/>
              <a:ext cx="1336589" cy="600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>
                <a:solidFill>
                  <a:srgbClr val="6C9DAC"/>
                </a:solidFill>
              </a:endParaRPr>
            </a:p>
          </p:txBody>
        </p:sp>
        <p:sp>
          <p:nvSpPr>
            <p:cNvPr id="89" name="직사각형 88">
              <a:extLst>
                <a:ext uri="{FF2B5EF4-FFF2-40B4-BE49-F238E27FC236}">
                  <a16:creationId xmlns:a16="http://schemas.microsoft.com/office/drawing/2014/main" id="{72B1D53F-C18A-4347-A6D6-D78557A85BB5}"/>
                </a:ext>
              </a:extLst>
            </p:cNvPr>
            <p:cNvSpPr/>
            <p:nvPr/>
          </p:nvSpPr>
          <p:spPr>
            <a:xfrm>
              <a:off x="3548234" y="3005207"/>
              <a:ext cx="1336589" cy="600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>
                <a:solidFill>
                  <a:srgbClr val="6C9DAC"/>
                </a:solidFill>
              </a:endParaRPr>
            </a:p>
          </p:txBody>
        </p:sp>
        <p:sp>
          <p:nvSpPr>
            <p:cNvPr id="91" name="직사각형 90">
              <a:extLst>
                <a:ext uri="{FF2B5EF4-FFF2-40B4-BE49-F238E27FC236}">
                  <a16:creationId xmlns:a16="http://schemas.microsoft.com/office/drawing/2014/main" id="{B01FEBD8-DAB2-4872-8C73-5D7062404908}"/>
                </a:ext>
              </a:extLst>
            </p:cNvPr>
            <p:cNvSpPr/>
            <p:nvPr/>
          </p:nvSpPr>
          <p:spPr>
            <a:xfrm>
              <a:off x="679017" y="3654840"/>
              <a:ext cx="1336589" cy="600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>
                <a:solidFill>
                  <a:srgbClr val="6C9DAC"/>
                </a:solidFill>
              </a:endParaRPr>
            </a:p>
          </p:txBody>
        </p:sp>
        <p:sp>
          <p:nvSpPr>
            <p:cNvPr id="92" name="직사각형 91">
              <a:extLst>
                <a:ext uri="{FF2B5EF4-FFF2-40B4-BE49-F238E27FC236}">
                  <a16:creationId xmlns:a16="http://schemas.microsoft.com/office/drawing/2014/main" id="{B2919160-772B-40A7-A676-8A116A3F053D}"/>
                </a:ext>
              </a:extLst>
            </p:cNvPr>
            <p:cNvSpPr/>
            <p:nvPr/>
          </p:nvSpPr>
          <p:spPr>
            <a:xfrm>
              <a:off x="2114894" y="3654840"/>
              <a:ext cx="1336589" cy="600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>
                <a:solidFill>
                  <a:srgbClr val="6C9DAC"/>
                </a:solidFill>
              </a:endParaRPr>
            </a:p>
          </p:txBody>
        </p:sp>
        <p:sp>
          <p:nvSpPr>
            <p:cNvPr id="93" name="직사각형 92">
              <a:extLst>
                <a:ext uri="{FF2B5EF4-FFF2-40B4-BE49-F238E27FC236}">
                  <a16:creationId xmlns:a16="http://schemas.microsoft.com/office/drawing/2014/main" id="{1172E445-C9C8-4D6B-BBAD-2D8FEC5B9287}"/>
                </a:ext>
              </a:extLst>
            </p:cNvPr>
            <p:cNvSpPr/>
            <p:nvPr/>
          </p:nvSpPr>
          <p:spPr>
            <a:xfrm>
              <a:off x="3548234" y="3654840"/>
              <a:ext cx="1336589" cy="600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>
                <a:solidFill>
                  <a:srgbClr val="6C9DAC"/>
                </a:solidFill>
              </a:endParaRPr>
            </a:p>
          </p:txBody>
        </p:sp>
        <p:sp>
          <p:nvSpPr>
            <p:cNvPr id="95" name="직사각형 94">
              <a:extLst>
                <a:ext uri="{FF2B5EF4-FFF2-40B4-BE49-F238E27FC236}">
                  <a16:creationId xmlns:a16="http://schemas.microsoft.com/office/drawing/2014/main" id="{F5A38943-9060-4643-BDB6-2F22741700EA}"/>
                </a:ext>
              </a:extLst>
            </p:cNvPr>
            <p:cNvSpPr/>
            <p:nvPr/>
          </p:nvSpPr>
          <p:spPr>
            <a:xfrm>
              <a:off x="679017" y="4304473"/>
              <a:ext cx="1336589" cy="600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>
                <a:solidFill>
                  <a:srgbClr val="6C9DAC"/>
                </a:solidFill>
              </a:endParaRPr>
            </a:p>
          </p:txBody>
        </p:sp>
        <p:sp>
          <p:nvSpPr>
            <p:cNvPr id="96" name="직사각형 95">
              <a:extLst>
                <a:ext uri="{FF2B5EF4-FFF2-40B4-BE49-F238E27FC236}">
                  <a16:creationId xmlns:a16="http://schemas.microsoft.com/office/drawing/2014/main" id="{007738D3-65FA-4EA5-9350-DA4AB4E89391}"/>
                </a:ext>
              </a:extLst>
            </p:cNvPr>
            <p:cNvSpPr/>
            <p:nvPr/>
          </p:nvSpPr>
          <p:spPr>
            <a:xfrm>
              <a:off x="2114894" y="4304473"/>
              <a:ext cx="1336589" cy="600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>
                <a:solidFill>
                  <a:srgbClr val="6C9DAC"/>
                </a:solidFill>
              </a:endParaRPr>
            </a:p>
          </p:txBody>
        </p:sp>
        <p:sp>
          <p:nvSpPr>
            <p:cNvPr id="97" name="직사각형 96">
              <a:extLst>
                <a:ext uri="{FF2B5EF4-FFF2-40B4-BE49-F238E27FC236}">
                  <a16:creationId xmlns:a16="http://schemas.microsoft.com/office/drawing/2014/main" id="{7F49AED2-EBBF-4281-9AE1-2D54D190267B}"/>
                </a:ext>
              </a:extLst>
            </p:cNvPr>
            <p:cNvSpPr/>
            <p:nvPr/>
          </p:nvSpPr>
          <p:spPr>
            <a:xfrm>
              <a:off x="3548234" y="4304473"/>
              <a:ext cx="1336589" cy="600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>
                <a:solidFill>
                  <a:srgbClr val="6C9DAC"/>
                </a:solidFill>
              </a:endParaRPr>
            </a:p>
          </p:txBody>
        </p:sp>
        <p:sp>
          <p:nvSpPr>
            <p:cNvPr id="99" name="직사각형 98">
              <a:extLst>
                <a:ext uri="{FF2B5EF4-FFF2-40B4-BE49-F238E27FC236}">
                  <a16:creationId xmlns:a16="http://schemas.microsoft.com/office/drawing/2014/main" id="{308302B9-2C26-4874-83DA-A82A61D86EB5}"/>
                </a:ext>
              </a:extLst>
            </p:cNvPr>
            <p:cNvSpPr/>
            <p:nvPr/>
          </p:nvSpPr>
          <p:spPr>
            <a:xfrm>
              <a:off x="679017" y="4954106"/>
              <a:ext cx="1336589" cy="600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>
                <a:solidFill>
                  <a:srgbClr val="6C9DAC"/>
                </a:solidFill>
              </a:endParaRPr>
            </a:p>
          </p:txBody>
        </p:sp>
        <p:sp>
          <p:nvSpPr>
            <p:cNvPr id="100" name="직사각형 99">
              <a:extLst>
                <a:ext uri="{FF2B5EF4-FFF2-40B4-BE49-F238E27FC236}">
                  <a16:creationId xmlns:a16="http://schemas.microsoft.com/office/drawing/2014/main" id="{B0DC7088-22F7-411A-A6A3-F16BCD3FD2EC}"/>
                </a:ext>
              </a:extLst>
            </p:cNvPr>
            <p:cNvSpPr/>
            <p:nvPr/>
          </p:nvSpPr>
          <p:spPr>
            <a:xfrm>
              <a:off x="2114894" y="4954106"/>
              <a:ext cx="1336589" cy="600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>
                <a:solidFill>
                  <a:srgbClr val="6C9DAC"/>
                </a:solidFill>
              </a:endParaRPr>
            </a:p>
          </p:txBody>
        </p:sp>
        <p:sp>
          <p:nvSpPr>
            <p:cNvPr id="101" name="직사각형 100">
              <a:extLst>
                <a:ext uri="{FF2B5EF4-FFF2-40B4-BE49-F238E27FC236}">
                  <a16:creationId xmlns:a16="http://schemas.microsoft.com/office/drawing/2014/main" id="{64B09490-2AE5-463D-980E-495E8A62EB8C}"/>
                </a:ext>
              </a:extLst>
            </p:cNvPr>
            <p:cNvSpPr/>
            <p:nvPr/>
          </p:nvSpPr>
          <p:spPr>
            <a:xfrm>
              <a:off x="3548234" y="4954106"/>
              <a:ext cx="1336589" cy="600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>
                <a:solidFill>
                  <a:srgbClr val="6C9DAC"/>
                </a:solidFill>
              </a:endParaRPr>
            </a:p>
          </p:txBody>
        </p:sp>
        <p:sp>
          <p:nvSpPr>
            <p:cNvPr id="103" name="직사각형 102">
              <a:extLst>
                <a:ext uri="{FF2B5EF4-FFF2-40B4-BE49-F238E27FC236}">
                  <a16:creationId xmlns:a16="http://schemas.microsoft.com/office/drawing/2014/main" id="{4641C077-0AAC-4DD2-A2F0-CC07024419AC}"/>
                </a:ext>
              </a:extLst>
            </p:cNvPr>
            <p:cNvSpPr/>
            <p:nvPr/>
          </p:nvSpPr>
          <p:spPr>
            <a:xfrm>
              <a:off x="679017" y="5603738"/>
              <a:ext cx="1336589" cy="600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>
                <a:solidFill>
                  <a:srgbClr val="6C9DAC"/>
                </a:solidFill>
              </a:endParaRPr>
            </a:p>
          </p:txBody>
        </p:sp>
        <p:sp>
          <p:nvSpPr>
            <p:cNvPr id="104" name="직사각형 103">
              <a:extLst>
                <a:ext uri="{FF2B5EF4-FFF2-40B4-BE49-F238E27FC236}">
                  <a16:creationId xmlns:a16="http://schemas.microsoft.com/office/drawing/2014/main" id="{8C8DED72-3C5B-40F7-AE16-B5AF74A1DB85}"/>
                </a:ext>
              </a:extLst>
            </p:cNvPr>
            <p:cNvSpPr/>
            <p:nvPr/>
          </p:nvSpPr>
          <p:spPr>
            <a:xfrm>
              <a:off x="2114894" y="5603738"/>
              <a:ext cx="1336589" cy="600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>
                <a:solidFill>
                  <a:srgbClr val="6C9DAC"/>
                </a:solidFill>
              </a:endParaRPr>
            </a:p>
          </p:txBody>
        </p:sp>
        <p:sp>
          <p:nvSpPr>
            <p:cNvPr id="105" name="직사각형 104">
              <a:extLst>
                <a:ext uri="{FF2B5EF4-FFF2-40B4-BE49-F238E27FC236}">
                  <a16:creationId xmlns:a16="http://schemas.microsoft.com/office/drawing/2014/main" id="{8034639B-7314-431B-89F1-160B9D2BB283}"/>
                </a:ext>
              </a:extLst>
            </p:cNvPr>
            <p:cNvSpPr/>
            <p:nvPr/>
          </p:nvSpPr>
          <p:spPr>
            <a:xfrm>
              <a:off x="3548234" y="5603738"/>
              <a:ext cx="1336589" cy="600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>
                <a:solidFill>
                  <a:srgbClr val="6C9DAC"/>
                </a:solidFill>
              </a:endParaRPr>
            </a:p>
          </p:txBody>
        </p:sp>
        <p:sp>
          <p:nvSpPr>
            <p:cNvPr id="107" name="직사각형 15">
              <a:extLst>
                <a:ext uri="{FF2B5EF4-FFF2-40B4-BE49-F238E27FC236}">
                  <a16:creationId xmlns:a16="http://schemas.microsoft.com/office/drawing/2014/main" id="{76274554-CADB-44D7-9E13-334D1B659C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6011" y="3236064"/>
              <a:ext cx="448841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 latinLnBrk="0"/>
              <a:r>
                <a:rPr lang="ko-KR" altLang="en-US" sz="900" spc="-70" dirty="0">
                  <a:solidFill>
                    <a:srgbClr val="6C9DAC"/>
                  </a:solidFill>
                </a:rPr>
                <a:t>가구 정보</a:t>
              </a:r>
            </a:p>
          </p:txBody>
        </p:sp>
        <p:sp>
          <p:nvSpPr>
            <p:cNvPr id="108" name="직사각형 15">
              <a:extLst>
                <a:ext uri="{FF2B5EF4-FFF2-40B4-BE49-F238E27FC236}">
                  <a16:creationId xmlns:a16="http://schemas.microsoft.com/office/drawing/2014/main" id="{FE438CF0-700E-4C51-9D0E-6AC8ACDEF3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639" y="3236064"/>
              <a:ext cx="448841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 latinLnBrk="0"/>
              <a:r>
                <a:rPr lang="ko-KR" altLang="en-US" sz="900" spc="-70" dirty="0">
                  <a:solidFill>
                    <a:srgbClr val="6C9DAC"/>
                  </a:solidFill>
                </a:rPr>
                <a:t>직업 정보</a:t>
              </a:r>
            </a:p>
          </p:txBody>
        </p:sp>
        <p:sp>
          <p:nvSpPr>
            <p:cNvPr id="109" name="직사각형 15">
              <a:extLst>
                <a:ext uri="{FF2B5EF4-FFF2-40B4-BE49-F238E27FC236}">
                  <a16:creationId xmlns:a16="http://schemas.microsoft.com/office/drawing/2014/main" id="{D6614D21-312E-43DF-A99A-C2398F6068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038" y="3236064"/>
              <a:ext cx="555280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 latinLnBrk="0"/>
              <a:r>
                <a:rPr lang="ko-KR" altLang="en-US" sz="900" spc="-70" dirty="0">
                  <a:solidFill>
                    <a:srgbClr val="6C9DAC"/>
                  </a:solidFill>
                </a:rPr>
                <a:t>가구 내구재</a:t>
              </a:r>
            </a:p>
          </p:txBody>
        </p:sp>
        <p:sp>
          <p:nvSpPr>
            <p:cNvPr id="110" name="직사각형 15">
              <a:extLst>
                <a:ext uri="{FF2B5EF4-FFF2-40B4-BE49-F238E27FC236}">
                  <a16:creationId xmlns:a16="http://schemas.microsoft.com/office/drawing/2014/main" id="{BC3EA1FE-38C6-4E94-8CF4-73E0E2DD0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6011" y="3885697"/>
              <a:ext cx="555280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 latinLnBrk="0"/>
              <a:r>
                <a:rPr lang="ko-KR" altLang="en-US" sz="900" spc="-70">
                  <a:solidFill>
                    <a:srgbClr val="6C9DAC"/>
                  </a:solidFill>
                </a:rPr>
                <a:t>가구 소비재</a:t>
              </a:r>
              <a:endParaRPr lang="ko-KR" altLang="en-US" sz="900" spc="-70" dirty="0">
                <a:solidFill>
                  <a:srgbClr val="6C9DAC"/>
                </a:solidFill>
              </a:endParaRPr>
            </a:p>
          </p:txBody>
        </p:sp>
        <p:sp>
          <p:nvSpPr>
            <p:cNvPr id="111" name="직사각형 15">
              <a:extLst>
                <a:ext uri="{FF2B5EF4-FFF2-40B4-BE49-F238E27FC236}">
                  <a16:creationId xmlns:a16="http://schemas.microsoft.com/office/drawing/2014/main" id="{337B0311-05C0-4A8E-997C-080B5E2C2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639" y="3878002"/>
              <a:ext cx="395942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 latinLnBrk="0"/>
              <a:r>
                <a:rPr lang="en-US" altLang="ko-KR" sz="1000" dirty="0">
                  <a:solidFill>
                    <a:srgbClr val="6C9DAC"/>
                  </a:solidFill>
                  <a:cs typeface="Arial" panose="020B0604020202020204" pitchFamily="34" charset="0"/>
                </a:rPr>
                <a:t>Beauty</a:t>
              </a:r>
              <a:endParaRPr lang="ko-KR" altLang="en-US" sz="1000" dirty="0">
                <a:solidFill>
                  <a:srgbClr val="6C9DA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2" name="직사각형 15">
              <a:extLst>
                <a:ext uri="{FF2B5EF4-FFF2-40B4-BE49-F238E27FC236}">
                  <a16:creationId xmlns:a16="http://schemas.microsoft.com/office/drawing/2014/main" id="{AAD23E79-580C-4D49-BD30-386D6AAEBE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038" y="3878002"/>
              <a:ext cx="453650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 latinLnBrk="0"/>
              <a:r>
                <a:rPr lang="en-US" altLang="ko-KR" sz="1000" dirty="0">
                  <a:solidFill>
                    <a:srgbClr val="6C9DAC"/>
                  </a:solidFill>
                  <a:cs typeface="Arial" panose="020B0604020202020204" pitchFamily="34" charset="0"/>
                </a:rPr>
                <a:t>Fashion</a:t>
              </a:r>
              <a:endParaRPr lang="ko-KR" altLang="en-US" sz="1000" dirty="0">
                <a:solidFill>
                  <a:srgbClr val="6C9DA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" name="직사각형 15">
              <a:extLst>
                <a:ext uri="{FF2B5EF4-FFF2-40B4-BE49-F238E27FC236}">
                  <a16:creationId xmlns:a16="http://schemas.microsoft.com/office/drawing/2014/main" id="{91DF2977-4D53-414C-B8C2-ADA8A17831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038" y="4527635"/>
              <a:ext cx="565861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 latinLnBrk="0"/>
              <a:r>
                <a:rPr lang="en-US" altLang="ko-KR" sz="1000" dirty="0">
                  <a:solidFill>
                    <a:srgbClr val="6C9DAC"/>
                  </a:solidFill>
                  <a:cs typeface="Arial" panose="020B0604020202020204" pitchFamily="34" charset="0"/>
                </a:rPr>
                <a:t>Education</a:t>
              </a:r>
              <a:endParaRPr lang="ko-KR" altLang="en-US" sz="1000" dirty="0">
                <a:solidFill>
                  <a:srgbClr val="6C9DA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4" name="직사각형 15">
              <a:extLst>
                <a:ext uri="{FF2B5EF4-FFF2-40B4-BE49-F238E27FC236}">
                  <a16:creationId xmlns:a16="http://schemas.microsoft.com/office/drawing/2014/main" id="{2E6942EF-B176-4F1D-8AD6-69E0EBA8E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639" y="4527635"/>
              <a:ext cx="368691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 latinLnBrk="0"/>
              <a:r>
                <a:rPr lang="en-US" altLang="ko-KR" sz="1000" dirty="0">
                  <a:solidFill>
                    <a:srgbClr val="6C9DAC"/>
                  </a:solidFill>
                  <a:cs typeface="Arial" panose="020B0604020202020204" pitchFamily="34" charset="0"/>
                </a:rPr>
                <a:t>Health</a:t>
              </a:r>
              <a:endParaRPr lang="ko-KR" altLang="en-US" sz="1000" dirty="0">
                <a:solidFill>
                  <a:srgbClr val="6C9DA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5" name="직사각형 15">
              <a:extLst>
                <a:ext uri="{FF2B5EF4-FFF2-40B4-BE49-F238E27FC236}">
                  <a16:creationId xmlns:a16="http://schemas.microsoft.com/office/drawing/2014/main" id="{4CAC88C8-A629-4A3F-92F1-2220402AF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6011" y="4527635"/>
              <a:ext cx="248466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 latinLnBrk="0"/>
              <a:r>
                <a:rPr lang="en-US" altLang="ko-KR" sz="1000" dirty="0">
                  <a:solidFill>
                    <a:srgbClr val="6C9DAC"/>
                  </a:solidFill>
                  <a:cs typeface="Arial" panose="020B0604020202020204" pitchFamily="34" charset="0"/>
                </a:rPr>
                <a:t>F&amp;B</a:t>
              </a:r>
              <a:endParaRPr lang="ko-KR" altLang="en-US" sz="1000" dirty="0">
                <a:solidFill>
                  <a:srgbClr val="6C9DA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7" name="직사각형 15">
              <a:extLst>
                <a:ext uri="{FF2B5EF4-FFF2-40B4-BE49-F238E27FC236}">
                  <a16:creationId xmlns:a16="http://schemas.microsoft.com/office/drawing/2014/main" id="{4607A17A-B20D-404F-95F8-754E1C6AF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038" y="5177268"/>
              <a:ext cx="355867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 latinLnBrk="0"/>
              <a:r>
                <a:rPr lang="en-US" altLang="ko-KR" sz="1000" dirty="0">
                  <a:solidFill>
                    <a:srgbClr val="6C9DAC"/>
                  </a:solidFill>
                  <a:cs typeface="Arial" panose="020B0604020202020204" pitchFamily="34" charset="0"/>
                </a:rPr>
                <a:t>Digital</a:t>
              </a:r>
              <a:endParaRPr lang="ko-KR" altLang="en-US" sz="1000" dirty="0">
                <a:solidFill>
                  <a:srgbClr val="6C9DA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8" name="직사각형 15">
              <a:extLst>
                <a:ext uri="{FF2B5EF4-FFF2-40B4-BE49-F238E27FC236}">
                  <a16:creationId xmlns:a16="http://schemas.microsoft.com/office/drawing/2014/main" id="{7D992EC6-92AB-4E33-B90E-A7D6A60DCA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639" y="5177268"/>
              <a:ext cx="537006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 latinLnBrk="0"/>
              <a:r>
                <a:rPr lang="en-US" altLang="ko-KR" sz="1000" dirty="0">
                  <a:solidFill>
                    <a:srgbClr val="6C9DAC"/>
                  </a:solidFill>
                  <a:cs typeface="Arial" panose="020B0604020202020204" pitchFamily="34" charset="0"/>
                </a:rPr>
                <a:t>Shopping</a:t>
              </a:r>
              <a:endParaRPr lang="ko-KR" altLang="en-US" sz="1000" dirty="0">
                <a:solidFill>
                  <a:srgbClr val="6C9DA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9" name="직사각형 15">
              <a:extLst>
                <a:ext uri="{FF2B5EF4-FFF2-40B4-BE49-F238E27FC236}">
                  <a16:creationId xmlns:a16="http://schemas.microsoft.com/office/drawing/2014/main" id="{E65CC3D9-7B18-43A5-859B-44B632B4FE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6011" y="5184963"/>
              <a:ext cx="743793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 latinLnBrk="0"/>
              <a:r>
                <a:rPr lang="en-US" altLang="ko-KR" sz="900" dirty="0">
                  <a:solidFill>
                    <a:srgbClr val="6C9DAC"/>
                  </a:solidFill>
                  <a:cs typeface="Arial" panose="020B0604020202020204" pitchFamily="34" charset="0"/>
                </a:rPr>
                <a:t>Transportation</a:t>
              </a:r>
              <a:endParaRPr lang="ko-KR" altLang="en-US" sz="900" dirty="0">
                <a:solidFill>
                  <a:srgbClr val="6C9DA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0" name="직사각형 15">
              <a:extLst>
                <a:ext uri="{FF2B5EF4-FFF2-40B4-BE49-F238E27FC236}">
                  <a16:creationId xmlns:a16="http://schemas.microsoft.com/office/drawing/2014/main" id="{ED1853DF-4D2F-4052-976D-1C3D6CE60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038" y="5826900"/>
              <a:ext cx="453650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 latinLnBrk="0"/>
              <a:r>
                <a:rPr lang="en-US" altLang="ko-KR" sz="1000" dirty="0">
                  <a:solidFill>
                    <a:srgbClr val="6C9DAC"/>
                  </a:solidFill>
                  <a:cs typeface="Arial" panose="020B0604020202020204" pitchFamily="34" charset="0"/>
                </a:rPr>
                <a:t>Finance</a:t>
              </a:r>
              <a:endParaRPr lang="ko-KR" altLang="en-US" sz="1000" dirty="0">
                <a:solidFill>
                  <a:srgbClr val="6C9DA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1" name="직사각형 15">
              <a:extLst>
                <a:ext uri="{FF2B5EF4-FFF2-40B4-BE49-F238E27FC236}">
                  <a16:creationId xmlns:a16="http://schemas.microsoft.com/office/drawing/2014/main" id="{2CF75667-D20C-4FE3-8DE8-EC8BFDF1FA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639" y="5826900"/>
              <a:ext cx="347852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 latinLnBrk="0"/>
              <a:r>
                <a:rPr lang="en-US" altLang="ko-KR" sz="1000" dirty="0">
                  <a:solidFill>
                    <a:srgbClr val="6C9DAC"/>
                  </a:solidFill>
                  <a:cs typeface="Arial" panose="020B0604020202020204" pitchFamily="34" charset="0"/>
                </a:rPr>
                <a:t>Media</a:t>
              </a:r>
              <a:endParaRPr lang="ko-KR" altLang="en-US" sz="1000" dirty="0">
                <a:solidFill>
                  <a:srgbClr val="6C9DA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2" name="직사각형 15">
              <a:extLst>
                <a:ext uri="{FF2B5EF4-FFF2-40B4-BE49-F238E27FC236}">
                  <a16:creationId xmlns:a16="http://schemas.microsoft.com/office/drawing/2014/main" id="{578AED21-F3E4-4D19-84CF-0F0C7408B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6011" y="5826900"/>
              <a:ext cx="368691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 latinLnBrk="0"/>
              <a:r>
                <a:rPr lang="en-US" altLang="ko-KR" sz="1000" dirty="0">
                  <a:solidFill>
                    <a:srgbClr val="6C9DAC"/>
                  </a:solidFill>
                  <a:cs typeface="Arial" panose="020B0604020202020204" pitchFamily="34" charset="0"/>
                </a:rPr>
                <a:t>Hobby</a:t>
              </a:r>
              <a:endParaRPr lang="ko-KR" altLang="en-US" sz="1000" dirty="0">
                <a:solidFill>
                  <a:srgbClr val="6C9DAC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03952" y="3181052"/>
              <a:ext cx="256907" cy="255045"/>
            </a:xfrm>
            <a:prstGeom prst="rect">
              <a:avLst/>
            </a:prstGeom>
          </p:spPr>
        </p:pic>
        <p:pic>
          <p:nvPicPr>
            <p:cNvPr id="122" name="그림 12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223976" y="3149255"/>
              <a:ext cx="247094" cy="317062"/>
            </a:xfrm>
            <a:prstGeom prst="rect">
              <a:avLst/>
            </a:prstGeom>
          </p:spPr>
        </p:pic>
        <p:pic>
          <p:nvPicPr>
            <p:cNvPr id="124" name="그림 123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689947" y="3152252"/>
              <a:ext cx="260681" cy="271285"/>
            </a:xfrm>
            <a:prstGeom prst="rect">
              <a:avLst/>
            </a:prstGeom>
          </p:spPr>
        </p:pic>
        <p:pic>
          <p:nvPicPr>
            <p:cNvPr id="127" name="그림 126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95989" y="3857464"/>
              <a:ext cx="272832" cy="194964"/>
            </a:xfrm>
            <a:prstGeom prst="rect">
              <a:avLst/>
            </a:prstGeom>
          </p:spPr>
        </p:pic>
        <p:pic>
          <p:nvPicPr>
            <p:cNvPr id="128" name="그림 127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213075" y="3815926"/>
              <a:ext cx="268896" cy="278040"/>
            </a:xfrm>
            <a:prstGeom prst="rect">
              <a:avLst/>
            </a:prstGeom>
          </p:spPr>
        </p:pic>
        <p:pic>
          <p:nvPicPr>
            <p:cNvPr id="130" name="그림 12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667485" y="3850590"/>
              <a:ext cx="305604" cy="208713"/>
            </a:xfrm>
            <a:prstGeom prst="rect">
              <a:avLst/>
            </a:prstGeom>
          </p:spPr>
        </p:pic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67011" y="4504511"/>
              <a:ext cx="330789" cy="200136"/>
            </a:xfrm>
            <a:prstGeom prst="rect">
              <a:avLst/>
            </a:prstGeom>
          </p:spPr>
        </p:pic>
        <p:pic>
          <p:nvPicPr>
            <p:cNvPr id="133" name="그림 132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201136" y="4513277"/>
              <a:ext cx="292775" cy="182605"/>
            </a:xfrm>
            <a:prstGeom prst="rect">
              <a:avLst/>
            </a:prstGeom>
          </p:spPr>
        </p:pic>
        <p:pic>
          <p:nvPicPr>
            <p:cNvPr id="135" name="그림 134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678024" y="4494765"/>
              <a:ext cx="284527" cy="219628"/>
            </a:xfrm>
            <a:prstGeom prst="rect">
              <a:avLst/>
            </a:prstGeom>
          </p:spPr>
        </p:pic>
        <p:pic>
          <p:nvPicPr>
            <p:cNvPr id="32" name="그림 31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06782" y="5145959"/>
              <a:ext cx="251246" cy="216506"/>
            </a:xfrm>
            <a:prstGeom prst="rect">
              <a:avLst/>
            </a:prstGeom>
          </p:spPr>
        </p:pic>
        <p:pic>
          <p:nvPicPr>
            <p:cNvPr id="150" name="그림 149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193365" y="5145607"/>
              <a:ext cx="308316" cy="217210"/>
            </a:xfrm>
            <a:prstGeom prst="rect">
              <a:avLst/>
            </a:prstGeom>
          </p:spPr>
        </p:pic>
        <p:pic>
          <p:nvPicPr>
            <p:cNvPr id="151" name="그림 150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3671503" y="5143463"/>
              <a:ext cx="297568" cy="221498"/>
            </a:xfrm>
            <a:prstGeom prst="rect">
              <a:avLst/>
            </a:prstGeom>
          </p:spPr>
        </p:pic>
        <p:pic>
          <p:nvPicPr>
            <p:cNvPr id="200" name="그림 199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825034" y="5776533"/>
              <a:ext cx="214742" cy="254623"/>
            </a:xfrm>
            <a:prstGeom prst="rect">
              <a:avLst/>
            </a:prstGeom>
          </p:spPr>
        </p:pic>
        <p:pic>
          <p:nvPicPr>
            <p:cNvPr id="201" name="그림 200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2216851" y="5783736"/>
              <a:ext cx="261345" cy="240216"/>
            </a:xfrm>
            <a:prstGeom prst="rect">
              <a:avLst/>
            </a:prstGeom>
          </p:spPr>
        </p:pic>
        <p:pic>
          <p:nvPicPr>
            <p:cNvPr id="205" name="그림 204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3690228" y="5778589"/>
              <a:ext cx="260119" cy="2505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343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0"/>
          <p:cNvSpPr>
            <a:spLocks noGrp="1"/>
          </p:cNvSpPr>
          <p:nvPr>
            <p:ph type="body" sz="quarter" idx="11"/>
          </p:nvPr>
        </p:nvSpPr>
        <p:spPr>
          <a:xfrm>
            <a:off x="5507992" y="332656"/>
            <a:ext cx="4144724" cy="946669"/>
          </a:xfrm>
        </p:spPr>
        <p:txBody>
          <a:bodyPr/>
          <a:lstStyle/>
          <a:p>
            <a:r>
              <a:rPr lang="ko-KR" altLang="en-US" dirty="0"/>
              <a:t>조사와 </a:t>
            </a:r>
            <a:r>
              <a:rPr lang="ko-KR" altLang="en-US" dirty="0" err="1"/>
              <a:t>빅데이터를</a:t>
            </a:r>
            <a:r>
              <a:rPr lang="ko-KR" altLang="en-US" dirty="0"/>
              <a:t> 함께 분석함으로써</a:t>
            </a:r>
            <a:br>
              <a:rPr lang="ko-KR" altLang="en-US" dirty="0"/>
            </a:br>
            <a:r>
              <a:rPr lang="ko-KR" altLang="en-US" dirty="0"/>
              <a:t>통합적 </a:t>
            </a:r>
            <a:r>
              <a:rPr lang="ko-KR" altLang="en-US" dirty="0" err="1"/>
              <a:t>인사이트를</a:t>
            </a:r>
            <a:r>
              <a:rPr lang="ko-KR" altLang="en-US" dirty="0"/>
              <a:t/>
            </a:r>
            <a:br>
              <a:rPr lang="ko-KR" altLang="en-US" dirty="0"/>
            </a:br>
            <a:r>
              <a:rPr lang="ko-KR" altLang="en-US" dirty="0"/>
              <a:t>제공합니다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560512" y="332656"/>
            <a:ext cx="1728037" cy="300339"/>
          </a:xfrm>
        </p:spPr>
        <p:txBody>
          <a:bodyPr/>
          <a:lstStyle/>
          <a:p>
            <a:r>
              <a:rPr lang="ko-KR" altLang="en-US" dirty="0" err="1"/>
              <a:t>패널빅데이터</a:t>
            </a:r>
            <a:r>
              <a:rPr lang="en-US" altLang="ko-KR" baseline="30000" dirty="0"/>
              <a:t>®</a:t>
            </a:r>
            <a:endParaRPr lang="ko-KR" altLang="en-US" baseline="30000" dirty="0"/>
          </a:p>
        </p:txBody>
      </p:sp>
      <p:grpSp>
        <p:nvGrpSpPr>
          <p:cNvPr id="5" name="그룹 4"/>
          <p:cNvGrpSpPr/>
          <p:nvPr/>
        </p:nvGrpSpPr>
        <p:grpSpPr>
          <a:xfrm>
            <a:off x="560512" y="1681842"/>
            <a:ext cx="8653157" cy="4903418"/>
            <a:chOff x="560512" y="1681842"/>
            <a:chExt cx="8653157" cy="4903418"/>
          </a:xfrm>
        </p:grpSpPr>
        <p:sp>
          <p:nvSpPr>
            <p:cNvPr id="214" name="직사각형 213">
              <a:extLst>
                <a:ext uri="{FF2B5EF4-FFF2-40B4-BE49-F238E27FC236}">
                  <a16:creationId xmlns:a16="http://schemas.microsoft.com/office/drawing/2014/main" id="{29CCE10C-C15B-488D-8FBA-6DEB4CDBAA20}"/>
                </a:ext>
              </a:extLst>
            </p:cNvPr>
            <p:cNvSpPr/>
            <p:nvPr/>
          </p:nvSpPr>
          <p:spPr>
            <a:xfrm>
              <a:off x="560512" y="5740640"/>
              <a:ext cx="3866764" cy="66479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fontAlgn="base" latinLnBrk="0">
                <a:lnSpc>
                  <a:spcPct val="120000"/>
                </a:lnSpc>
                <a:tabLst>
                  <a:tab pos="452438" algn="l"/>
                  <a:tab pos="627063" algn="l"/>
                </a:tabLst>
              </a:pPr>
              <a:r>
                <a:rPr lang="ko-KR" altLang="en-US" sz="1100" spc="-70" dirty="0">
                  <a:solidFill>
                    <a:srgbClr val="00A3C4"/>
                  </a:solidFill>
                  <a:cs typeface="Arial" panose="020B0604020202020204" pitchFamily="34" charset="0"/>
                </a:rPr>
                <a:t>조사 데이터 </a:t>
              </a:r>
              <a:r>
                <a:rPr lang="en-US" altLang="ko-KR" sz="1100" spc="-70" dirty="0">
                  <a:solidFill>
                    <a:srgbClr val="00A3C4"/>
                  </a:solidFill>
                  <a:cs typeface="Arial" panose="020B0604020202020204" pitchFamily="34" charset="0"/>
                </a:rPr>
                <a:t>+ </a:t>
              </a:r>
              <a:r>
                <a:rPr lang="ko-KR" altLang="en-US" sz="1100" spc="-70" dirty="0" smtClean="0">
                  <a:solidFill>
                    <a:srgbClr val="00A3C4"/>
                  </a:solidFill>
                  <a:cs typeface="Arial" panose="020B0604020202020204" pitchFamily="34" charset="0"/>
                </a:rPr>
                <a:t>조사패널 프로파일 정보</a:t>
              </a:r>
              <a:r>
                <a:rPr lang="en-US" altLang="ko-KR" sz="1100" spc="-70" dirty="0" smtClean="0">
                  <a:solidFill>
                    <a:srgbClr val="00A3C4"/>
                  </a:solidFill>
                  <a:cs typeface="Arial" panose="020B0604020202020204" pitchFamily="34" charset="0"/>
                </a:rPr>
                <a:t>, </a:t>
              </a:r>
            </a:p>
            <a:p>
              <a:pPr fontAlgn="base" latinLnBrk="0">
                <a:lnSpc>
                  <a:spcPct val="120000"/>
                </a:lnSpc>
                <a:tabLst>
                  <a:tab pos="452438" algn="l"/>
                  <a:tab pos="627063" algn="l"/>
                </a:tabLst>
              </a:pPr>
              <a:r>
                <a:rPr lang="en-US" altLang="ko-KR" sz="1100" dirty="0" smtClean="0">
                  <a:solidFill>
                    <a:srgbClr val="00A3C4"/>
                  </a:solidFill>
                  <a:cs typeface="Arial" panose="020B0604020202020204" pitchFamily="34" charset="0"/>
                </a:rPr>
                <a:t>On/Off</a:t>
              </a:r>
              <a:r>
                <a:rPr lang="en-US" altLang="ko-KR" sz="1100" spc="-70" dirty="0" smtClean="0">
                  <a:solidFill>
                    <a:srgbClr val="00A3C4"/>
                  </a:solidFill>
                  <a:cs typeface="Arial" panose="020B0604020202020204" pitchFamily="34" charset="0"/>
                </a:rPr>
                <a:t> </a:t>
              </a:r>
              <a:r>
                <a:rPr lang="ko-KR" altLang="en-US" sz="1100" spc="-70" dirty="0" smtClean="0">
                  <a:solidFill>
                    <a:srgbClr val="00A3C4"/>
                  </a:solidFill>
                  <a:cs typeface="Arial" panose="020B0604020202020204" pitchFamily="34" charset="0"/>
                </a:rPr>
                <a:t>행동</a:t>
              </a:r>
              <a:r>
                <a:rPr lang="en-US" altLang="ko-KR" sz="1100" spc="-70" dirty="0" smtClean="0">
                  <a:solidFill>
                    <a:srgbClr val="00A3C4"/>
                  </a:solidFill>
                  <a:cs typeface="Arial" panose="020B0604020202020204" pitchFamily="34" charset="0"/>
                </a:rPr>
                <a:t>, </a:t>
              </a:r>
              <a:r>
                <a:rPr lang="ko-KR" altLang="en-US" sz="1100" spc="-70" dirty="0" err="1" smtClean="0">
                  <a:solidFill>
                    <a:srgbClr val="00A3C4"/>
                  </a:solidFill>
                  <a:cs typeface="Arial" panose="020B0604020202020204" pitchFamily="34" charset="0"/>
                </a:rPr>
                <a:t>실구매</a:t>
              </a:r>
              <a:r>
                <a:rPr lang="ko-KR" altLang="en-US" sz="1100" spc="-70" dirty="0" smtClean="0">
                  <a:solidFill>
                    <a:srgbClr val="00A3C4"/>
                  </a:solidFill>
                  <a:cs typeface="Arial" panose="020B0604020202020204" pitchFamily="34" charset="0"/>
                </a:rPr>
                <a:t> 행동 정보 결합</a:t>
              </a:r>
              <a:endParaRPr lang="en-US" altLang="ko-KR" sz="1100" spc="-70" dirty="0" smtClean="0">
                <a:solidFill>
                  <a:srgbClr val="00A3C4"/>
                </a:solidFill>
                <a:cs typeface="Arial" panose="020B0604020202020204" pitchFamily="34" charset="0"/>
              </a:endParaRPr>
            </a:p>
            <a:p>
              <a:pPr fontAlgn="base" latinLnBrk="0">
                <a:lnSpc>
                  <a:spcPct val="120000"/>
                </a:lnSpc>
                <a:tabLst>
                  <a:tab pos="452438" algn="l"/>
                  <a:tab pos="627063" algn="l"/>
                </a:tabLst>
              </a:pPr>
              <a:r>
                <a:rPr lang="ko-KR" altLang="en-US" sz="1400" b="1" spc="-70" dirty="0" smtClean="0">
                  <a:solidFill>
                    <a:srgbClr val="00A3C4"/>
                  </a:solidFill>
                  <a:cs typeface="Arial" panose="020B0604020202020204" pitchFamily="34" charset="0"/>
                </a:rPr>
                <a:t>통합적 </a:t>
              </a:r>
              <a:r>
                <a:rPr lang="ko-KR" altLang="en-US" sz="1400" b="1" spc="-70" dirty="0">
                  <a:solidFill>
                    <a:srgbClr val="00A3C4"/>
                  </a:solidFill>
                  <a:cs typeface="Arial" panose="020B0604020202020204" pitchFamily="34" charset="0"/>
                </a:rPr>
                <a:t>관점의 새롭고 깊이 있는 고객 인사이트 발굴</a:t>
              </a:r>
            </a:p>
          </p:txBody>
        </p:sp>
        <p:sp>
          <p:nvSpPr>
            <p:cNvPr id="45" name="사각형: 둥근 모서리 44">
              <a:extLst>
                <a:ext uri="{FF2B5EF4-FFF2-40B4-BE49-F238E27FC236}">
                  <a16:creationId xmlns:a16="http://schemas.microsoft.com/office/drawing/2014/main" id="{C51EFF7D-F6A9-42D3-95BE-2A616CFD0FAF}"/>
                </a:ext>
              </a:extLst>
            </p:cNvPr>
            <p:cNvSpPr/>
            <p:nvPr/>
          </p:nvSpPr>
          <p:spPr>
            <a:xfrm>
              <a:off x="1384026" y="3258358"/>
              <a:ext cx="4427026" cy="1739412"/>
            </a:xfrm>
            <a:prstGeom prst="roundRect">
              <a:avLst>
                <a:gd name="adj" fmla="val 50000"/>
              </a:avLst>
            </a:prstGeom>
            <a:solidFill>
              <a:srgbClr val="00A3C4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/>
            </a:p>
          </p:txBody>
        </p:sp>
        <p:pic>
          <p:nvPicPr>
            <p:cNvPr id="216" name="그래픽 215">
              <a:extLst>
                <a:ext uri="{FF2B5EF4-FFF2-40B4-BE49-F238E27FC236}">
                  <a16:creationId xmlns:a16="http://schemas.microsoft.com/office/drawing/2014/main" id="{A2E57C02-0BAD-49A9-9356-34BB60669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220337" y="2995882"/>
              <a:ext cx="2275338" cy="2275338"/>
            </a:xfrm>
            <a:prstGeom prst="rect">
              <a:avLst/>
            </a:prstGeom>
          </p:spPr>
        </p:pic>
        <p:sp>
          <p:nvSpPr>
            <p:cNvPr id="132" name="타원 131">
              <a:extLst>
                <a:ext uri="{FF2B5EF4-FFF2-40B4-BE49-F238E27FC236}">
                  <a16:creationId xmlns:a16="http://schemas.microsoft.com/office/drawing/2014/main" id="{1E4D2EC1-9843-4231-B8E2-79EC46F80AE8}"/>
                </a:ext>
              </a:extLst>
            </p:cNvPr>
            <p:cNvSpPr/>
            <p:nvPr/>
          </p:nvSpPr>
          <p:spPr>
            <a:xfrm>
              <a:off x="1606627" y="3386290"/>
              <a:ext cx="1492610" cy="1492610"/>
            </a:xfrm>
            <a:prstGeom prst="ellipse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txBody>
            <a:bodyPr vert="horz" wrap="none" lIns="0" tIns="144000" rIns="0" bIns="0" anchor="ctr">
              <a:noAutofit/>
            </a:bodyPr>
            <a:lstStyle/>
            <a:p>
              <a:pPr algn="ctr" fontAlgn="base" latinLnBrk="0">
                <a:buClr>
                  <a:prstClr val="white">
                    <a:lumMod val="65000"/>
                  </a:prstClr>
                </a:buClr>
                <a:buSzPct val="100000"/>
              </a:pPr>
              <a:endParaRPr lang="en-US" altLang="ko-KR" sz="1400" b="1" spc="-70" dirty="0">
                <a:solidFill>
                  <a:srgbClr val="00A3C4"/>
                </a:solidFill>
              </a:endParaRPr>
            </a:p>
            <a:p>
              <a:pPr algn="ctr" fontAlgn="base" latinLnBrk="0">
                <a:buClr>
                  <a:prstClr val="white">
                    <a:lumMod val="65000"/>
                  </a:prstClr>
                </a:buClr>
                <a:buSzPct val="100000"/>
              </a:pPr>
              <a:endParaRPr lang="en-US" altLang="ko-KR" sz="1400" b="1" spc="-70" dirty="0">
                <a:solidFill>
                  <a:srgbClr val="00A3C4"/>
                </a:solidFill>
              </a:endParaRPr>
            </a:p>
            <a:p>
              <a:pPr algn="ctr" fontAlgn="base" latinLnBrk="0">
                <a:buClr>
                  <a:prstClr val="white">
                    <a:lumMod val="65000"/>
                  </a:prstClr>
                </a:buClr>
                <a:buSzPct val="100000"/>
              </a:pPr>
              <a:r>
                <a:rPr lang="ko-KR" altLang="en-US" sz="1400" b="1" spc="-70" dirty="0">
                  <a:solidFill>
                    <a:srgbClr val="00A3C4"/>
                  </a:solidFill>
                </a:rPr>
                <a:t>조사결과</a:t>
              </a:r>
            </a:p>
          </p:txBody>
        </p:sp>
        <p:pic>
          <p:nvPicPr>
            <p:cNvPr id="7" name="그래픽 6">
              <a:extLst>
                <a:ext uri="{FF2B5EF4-FFF2-40B4-BE49-F238E27FC236}">
                  <a16:creationId xmlns:a16="http://schemas.microsoft.com/office/drawing/2014/main" id="{55CFCA70-8361-4105-8955-6805D76C36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rcRect b="-2"/>
            <a:stretch/>
          </p:blipFill>
          <p:spPr>
            <a:xfrm>
              <a:off x="3171171" y="4094406"/>
              <a:ext cx="1184634" cy="45720"/>
            </a:xfrm>
            <a:prstGeom prst="rect">
              <a:avLst/>
            </a:prstGeom>
          </p:spPr>
        </p:pic>
        <p:grpSp>
          <p:nvGrpSpPr>
            <p:cNvPr id="14" name="그룹 13"/>
            <p:cNvGrpSpPr/>
            <p:nvPr/>
          </p:nvGrpSpPr>
          <p:grpSpPr>
            <a:xfrm>
              <a:off x="4310249" y="1681842"/>
              <a:ext cx="4903420" cy="4903418"/>
              <a:chOff x="4241307" y="1612900"/>
              <a:chExt cx="5041304" cy="5041302"/>
            </a:xfrm>
          </p:grpSpPr>
          <p:pic>
            <p:nvPicPr>
              <p:cNvPr id="219" name="그래픽 218">
                <a:extLst>
                  <a:ext uri="{FF2B5EF4-FFF2-40B4-BE49-F238E27FC236}">
                    <a16:creationId xmlns:a16="http://schemas.microsoft.com/office/drawing/2014/main" id="{A521B3F5-AB37-48B4-A532-466AB24E4A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4241307" y="1612900"/>
                <a:ext cx="5041304" cy="5041302"/>
              </a:xfrm>
              <a:prstGeom prst="rect">
                <a:avLst/>
              </a:prstGeom>
            </p:spPr>
          </p:pic>
          <p:pic>
            <p:nvPicPr>
              <p:cNvPr id="10" name="그래픽 9">
                <a:extLst>
                  <a:ext uri="{FF2B5EF4-FFF2-40B4-BE49-F238E27FC236}">
                    <a16:creationId xmlns:a16="http://schemas.microsoft.com/office/drawing/2014/main" id="{92AC61B6-A958-41A4-85A9-80B4C67EFB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324592" y="1696185"/>
                <a:ext cx="4874734" cy="4874732"/>
              </a:xfrm>
              <a:prstGeom prst="rect">
                <a:avLst/>
              </a:prstGeom>
            </p:spPr>
          </p:pic>
          <p:pic>
            <p:nvPicPr>
              <p:cNvPr id="218" name="그래픽 217">
                <a:extLst>
                  <a:ext uri="{FF2B5EF4-FFF2-40B4-BE49-F238E27FC236}">
                    <a16:creationId xmlns:a16="http://schemas.microsoft.com/office/drawing/2014/main" id="{D23EFAC1-B44A-435B-9544-37F7B224A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4511429" y="1883022"/>
                <a:ext cx="4501061" cy="4501059"/>
              </a:xfrm>
              <a:prstGeom prst="rect">
                <a:avLst/>
              </a:prstGeom>
            </p:spPr>
          </p:pic>
          <p:pic>
            <p:nvPicPr>
              <p:cNvPr id="2" name="그래픽 1">
                <a:extLst>
                  <a:ext uri="{FF2B5EF4-FFF2-40B4-BE49-F238E27FC236}">
                    <a16:creationId xmlns:a16="http://schemas.microsoft.com/office/drawing/2014/main" id="{A18E48FE-3903-4375-9B05-3C78B8B8D3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p:blipFill>
            <p:spPr>
              <a:xfrm>
                <a:off x="4521263" y="1892856"/>
                <a:ext cx="4481392" cy="4481390"/>
              </a:xfrm>
              <a:prstGeom prst="rect">
                <a:avLst/>
              </a:prstGeom>
            </p:spPr>
          </p:pic>
          <p:pic>
            <p:nvPicPr>
              <p:cNvPr id="9" name="그래픽 8">
                <a:extLst>
                  <a:ext uri="{FF2B5EF4-FFF2-40B4-BE49-F238E27FC236}">
                    <a16:creationId xmlns:a16="http://schemas.microsoft.com/office/drawing/2014/main" id="{FEB1D69E-CE0E-44C8-82B1-E59CEF1DFA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p:blipFill>
            <p:spPr>
              <a:xfrm>
                <a:off x="6095214" y="3466807"/>
                <a:ext cx="1333490" cy="1333489"/>
              </a:xfrm>
              <a:prstGeom prst="rect">
                <a:avLst/>
              </a:prstGeom>
            </p:spPr>
          </p:pic>
        </p:grpSp>
        <p:pic>
          <p:nvPicPr>
            <p:cNvPr id="3" name="그래픽 2">
              <a:extLst>
                <a:ext uri="{FF2B5EF4-FFF2-40B4-BE49-F238E27FC236}">
                  <a16:creationId xmlns:a16="http://schemas.microsoft.com/office/drawing/2014/main" id="{9D9DE666-D6F6-4013-9D2F-1E1B88A27D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/>
          </p:blipFill>
          <p:spPr>
            <a:xfrm>
              <a:off x="5766045" y="3127113"/>
              <a:ext cx="1991828" cy="2001925"/>
            </a:xfrm>
            <a:prstGeom prst="rect">
              <a:avLst/>
            </a:prstGeom>
          </p:spPr>
        </p:pic>
        <p:sp>
          <p:nvSpPr>
            <p:cNvPr id="183" name="직사각형 182">
              <a:extLst>
                <a:ext uri="{FF2B5EF4-FFF2-40B4-BE49-F238E27FC236}">
                  <a16:creationId xmlns:a16="http://schemas.microsoft.com/office/drawing/2014/main" id="{21642047-F7E6-44BD-9DD0-450BDEA0AFD2}"/>
                </a:ext>
              </a:extLst>
            </p:cNvPr>
            <p:cNvSpPr/>
            <p:nvPr/>
          </p:nvSpPr>
          <p:spPr>
            <a:xfrm>
              <a:off x="5061012" y="4880854"/>
              <a:ext cx="477054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fontAlgn="base" latinLnBrk="0">
                <a:tabLst>
                  <a:tab pos="452438" algn="l"/>
                  <a:tab pos="627063" algn="l"/>
                </a:tabLst>
              </a:pPr>
              <a:r>
                <a:rPr lang="ko-KR" altLang="en-US" sz="1000" b="1" spc="-70" dirty="0">
                  <a:solidFill>
                    <a:schemeClr val="bg1"/>
                  </a:solidFill>
                </a:rPr>
                <a:t>소셜</a:t>
              </a:r>
              <a:endParaRPr lang="en-US" altLang="ko-KR" sz="1000" b="1" spc="-70" dirty="0">
                <a:solidFill>
                  <a:schemeClr val="bg1"/>
                </a:solidFill>
              </a:endParaRPr>
            </a:p>
            <a:p>
              <a:pPr algn="ctr" fontAlgn="base" latinLnBrk="0">
                <a:tabLst>
                  <a:tab pos="452438" algn="l"/>
                  <a:tab pos="627063" algn="l"/>
                </a:tabLst>
              </a:pPr>
              <a:r>
                <a:rPr lang="ko-KR" altLang="en-US" sz="1000" b="1" spc="-70" dirty="0">
                  <a:solidFill>
                    <a:schemeClr val="bg1"/>
                  </a:solidFill>
                </a:rPr>
                <a:t>빅데이터</a:t>
              </a:r>
              <a:endParaRPr lang="en-US" altLang="ko-KR" sz="1000" b="1" spc="-70" dirty="0">
                <a:solidFill>
                  <a:schemeClr val="bg1"/>
                </a:solidFill>
              </a:endParaRPr>
            </a:p>
          </p:txBody>
        </p:sp>
        <p:sp>
          <p:nvSpPr>
            <p:cNvPr id="205" name="직사각형 204">
              <a:extLst>
                <a:ext uri="{FF2B5EF4-FFF2-40B4-BE49-F238E27FC236}">
                  <a16:creationId xmlns:a16="http://schemas.microsoft.com/office/drawing/2014/main" id="{C3BE6E01-B1F6-403C-9412-DE66DBDCF22B}"/>
                </a:ext>
              </a:extLst>
            </p:cNvPr>
            <p:cNvSpPr/>
            <p:nvPr/>
          </p:nvSpPr>
          <p:spPr>
            <a:xfrm>
              <a:off x="7821407" y="4880854"/>
              <a:ext cx="741870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fontAlgn="base" latinLnBrk="0">
                <a:tabLst>
                  <a:tab pos="452438" algn="l"/>
                  <a:tab pos="627063" algn="l"/>
                </a:tabLst>
              </a:pPr>
              <a:r>
                <a:rPr lang="ko-KR" altLang="en-US" sz="1000" b="1" spc="-70" dirty="0">
                  <a:solidFill>
                    <a:schemeClr val="bg1"/>
                  </a:solidFill>
                </a:rPr>
                <a:t>상품 </a:t>
              </a:r>
              <a:r>
                <a:rPr lang="ko-KR" altLang="en-US" sz="1000" b="1" spc="-70" dirty="0" smtClean="0">
                  <a:solidFill>
                    <a:schemeClr val="bg1"/>
                  </a:solidFill>
                </a:rPr>
                <a:t>구매정보</a:t>
              </a:r>
              <a:endParaRPr lang="en-US" altLang="ko-KR" sz="1000" b="1" spc="-70" dirty="0">
                <a:solidFill>
                  <a:schemeClr val="bg1"/>
                </a:solidFill>
              </a:endParaRPr>
            </a:p>
          </p:txBody>
        </p:sp>
        <p:sp>
          <p:nvSpPr>
            <p:cNvPr id="206" name="직사각형 205">
              <a:extLst>
                <a:ext uri="{FF2B5EF4-FFF2-40B4-BE49-F238E27FC236}">
                  <a16:creationId xmlns:a16="http://schemas.microsoft.com/office/drawing/2014/main" id="{6D6752B3-FD7E-4603-932F-DEE00C16EBF2}"/>
                </a:ext>
              </a:extLst>
            </p:cNvPr>
            <p:cNvSpPr/>
            <p:nvPr/>
          </p:nvSpPr>
          <p:spPr>
            <a:xfrm>
              <a:off x="6523432" y="5694329"/>
              <a:ext cx="477054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fontAlgn="base" latinLnBrk="0">
                <a:tabLst>
                  <a:tab pos="452438" algn="l"/>
                  <a:tab pos="627063" algn="l"/>
                </a:tabLst>
              </a:pPr>
              <a:r>
                <a:rPr lang="ko-KR" altLang="en-US" sz="1000" b="1" spc="-70" dirty="0">
                  <a:solidFill>
                    <a:schemeClr val="bg1"/>
                  </a:solidFill>
                </a:rPr>
                <a:t>미디어</a:t>
              </a:r>
              <a:endParaRPr lang="en-US" altLang="ko-KR" sz="1000" b="1" spc="-70" dirty="0">
                <a:solidFill>
                  <a:schemeClr val="bg1"/>
                </a:solidFill>
              </a:endParaRPr>
            </a:p>
            <a:p>
              <a:pPr algn="ctr" fontAlgn="base" latinLnBrk="0">
                <a:tabLst>
                  <a:tab pos="452438" algn="l"/>
                  <a:tab pos="627063" algn="l"/>
                </a:tabLst>
              </a:pPr>
              <a:r>
                <a:rPr lang="ko-KR" altLang="en-US" sz="1000" b="1" spc="-70" dirty="0">
                  <a:solidFill>
                    <a:schemeClr val="bg1"/>
                  </a:solidFill>
                </a:rPr>
                <a:t>이용정보</a:t>
              </a:r>
              <a:endParaRPr lang="en-US" altLang="ko-KR" sz="1000" b="1" spc="-70" dirty="0">
                <a:solidFill>
                  <a:schemeClr val="bg1"/>
                </a:solidFill>
              </a:endParaRPr>
            </a:p>
          </p:txBody>
        </p:sp>
        <p:sp>
          <p:nvSpPr>
            <p:cNvPr id="209" name="직사각형 208">
              <a:extLst>
                <a:ext uri="{FF2B5EF4-FFF2-40B4-BE49-F238E27FC236}">
                  <a16:creationId xmlns:a16="http://schemas.microsoft.com/office/drawing/2014/main" id="{C4B29F01-3E14-45B5-A931-F0C2C67B6F61}"/>
                </a:ext>
              </a:extLst>
            </p:cNvPr>
            <p:cNvSpPr/>
            <p:nvPr/>
          </p:nvSpPr>
          <p:spPr>
            <a:xfrm>
              <a:off x="6420841" y="4344044"/>
              <a:ext cx="682239" cy="21544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fontAlgn="base" latinLnBrk="0">
                <a:tabLst>
                  <a:tab pos="452438" algn="l"/>
                  <a:tab pos="627063" algn="l"/>
                </a:tabLst>
              </a:pPr>
              <a:r>
                <a:rPr lang="ko-KR" altLang="en-US" sz="1400" b="1" spc="-70" dirty="0" smtClean="0">
                  <a:solidFill>
                    <a:srgbClr val="00A3C4"/>
                  </a:solidFill>
                </a:rPr>
                <a:t>조사패널</a:t>
              </a:r>
              <a:endParaRPr lang="en-US" altLang="ko-KR" sz="1400" b="1" spc="-70" dirty="0">
                <a:solidFill>
                  <a:srgbClr val="00A3C4"/>
                </a:solidFill>
              </a:endParaRPr>
            </a:p>
          </p:txBody>
        </p:sp>
        <p:pic>
          <p:nvPicPr>
            <p:cNvPr id="15" name="그래픽 14">
              <a:extLst>
                <a:ext uri="{FF2B5EF4-FFF2-40B4-BE49-F238E27FC236}">
                  <a16:creationId xmlns:a16="http://schemas.microsoft.com/office/drawing/2014/main" id="{BD0BD330-F8EB-45AD-BDEF-B21FE1A53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2"/>
                </a:ext>
              </a:extLst>
            </a:blip>
            <a:stretch>
              <a:fillRect/>
            </a:stretch>
          </p:blipFill>
          <p:spPr>
            <a:xfrm>
              <a:off x="8006667" y="4494391"/>
              <a:ext cx="371351" cy="330090"/>
            </a:xfrm>
            <a:prstGeom prst="rect">
              <a:avLst/>
            </a:prstGeom>
          </p:spPr>
        </p:pic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6A984209-DF7D-4D79-89D8-7FF9AAB20E78}"/>
                </a:ext>
              </a:extLst>
            </p:cNvPr>
            <p:cNvSpPr/>
            <p:nvPr/>
          </p:nvSpPr>
          <p:spPr>
            <a:xfrm>
              <a:off x="5061012" y="3631388"/>
              <a:ext cx="477054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fontAlgn="base" latinLnBrk="0">
                <a:tabLst>
                  <a:tab pos="452438" algn="l"/>
                  <a:tab pos="627063" algn="l"/>
                </a:tabLst>
              </a:pPr>
              <a:r>
                <a:rPr lang="en-US" altLang="ko-KR" sz="1000" b="1" dirty="0" smtClean="0">
                  <a:solidFill>
                    <a:schemeClr val="bg1"/>
                  </a:solidFill>
                </a:rPr>
                <a:t>APP</a:t>
              </a:r>
            </a:p>
            <a:p>
              <a:pPr algn="ctr" fontAlgn="base" latinLnBrk="0">
                <a:tabLst>
                  <a:tab pos="452438" algn="l"/>
                  <a:tab pos="627063" algn="l"/>
                </a:tabLst>
              </a:pPr>
              <a:r>
                <a:rPr lang="ko-KR" altLang="en-US" sz="1000" b="1" spc="-70" dirty="0" smtClean="0">
                  <a:solidFill>
                    <a:schemeClr val="bg1"/>
                  </a:solidFill>
                </a:rPr>
                <a:t>이용정보</a:t>
              </a:r>
              <a:endParaRPr lang="en-US" altLang="ko-KR" sz="1000" b="1" spc="-70" dirty="0">
                <a:solidFill>
                  <a:schemeClr val="bg1"/>
                </a:solidFill>
              </a:endParaRPr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8F1B6B6A-347C-4BDD-A781-7ABEB4C8F34F}"/>
                </a:ext>
              </a:extLst>
            </p:cNvPr>
            <p:cNvSpPr/>
            <p:nvPr/>
          </p:nvSpPr>
          <p:spPr>
            <a:xfrm>
              <a:off x="5889104" y="2689175"/>
              <a:ext cx="477054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fontAlgn="base" latinLnBrk="0">
                <a:tabLst>
                  <a:tab pos="452438" algn="l"/>
                  <a:tab pos="627063" algn="l"/>
                </a:tabLst>
              </a:pPr>
              <a:r>
                <a:rPr lang="ko-KR" altLang="en-US" sz="1000" b="1" spc="-70" dirty="0" smtClean="0">
                  <a:solidFill>
                    <a:schemeClr val="bg1"/>
                  </a:solidFill>
                </a:rPr>
                <a:t>오프라인</a:t>
              </a:r>
              <a:endParaRPr lang="en-US" altLang="ko-KR" sz="1000" b="1" spc="-70" dirty="0" smtClean="0">
                <a:solidFill>
                  <a:schemeClr val="bg1"/>
                </a:solidFill>
              </a:endParaRPr>
            </a:p>
            <a:p>
              <a:pPr algn="ctr" fontAlgn="base" latinLnBrk="0">
                <a:tabLst>
                  <a:tab pos="452438" algn="l"/>
                  <a:tab pos="627063" algn="l"/>
                </a:tabLst>
              </a:pPr>
              <a:r>
                <a:rPr lang="ko-KR" altLang="en-US" sz="1000" b="1" spc="-70" dirty="0" smtClean="0">
                  <a:solidFill>
                    <a:schemeClr val="bg1"/>
                  </a:solidFill>
                </a:rPr>
                <a:t>방문정보</a:t>
              </a:r>
              <a:endParaRPr lang="en-US" altLang="ko-KR" sz="1000" b="1" spc="-70" dirty="0">
                <a:solidFill>
                  <a:schemeClr val="bg1"/>
                </a:solidFill>
              </a:endParaRPr>
            </a:p>
          </p:txBody>
        </p:sp>
        <p:sp>
          <p:nvSpPr>
            <p:cNvPr id="41" name="Freeform 32"/>
            <p:cNvSpPr>
              <a:spLocks noEditPoints="1"/>
            </p:cNvSpPr>
            <p:nvPr/>
          </p:nvSpPr>
          <p:spPr bwMode="auto">
            <a:xfrm>
              <a:off x="6013463" y="2310684"/>
              <a:ext cx="228336" cy="295155"/>
            </a:xfrm>
            <a:custGeom>
              <a:avLst/>
              <a:gdLst/>
              <a:ahLst/>
              <a:cxnLst>
                <a:cxn ang="0">
                  <a:pos x="42" y="106"/>
                </a:cxn>
                <a:cxn ang="0">
                  <a:pos x="84" y="46"/>
                </a:cxn>
                <a:cxn ang="0">
                  <a:pos x="42" y="0"/>
                </a:cxn>
                <a:cxn ang="0">
                  <a:pos x="0" y="46"/>
                </a:cxn>
                <a:cxn ang="0">
                  <a:pos x="42" y="106"/>
                </a:cxn>
                <a:cxn ang="0">
                  <a:pos x="18" y="39"/>
                </a:cxn>
                <a:cxn ang="0">
                  <a:pos x="42" y="16"/>
                </a:cxn>
                <a:cxn ang="0">
                  <a:pos x="66" y="39"/>
                </a:cxn>
                <a:cxn ang="0">
                  <a:pos x="42" y="63"/>
                </a:cxn>
                <a:cxn ang="0">
                  <a:pos x="18" y="39"/>
                </a:cxn>
              </a:cxnLst>
              <a:rect l="0" t="0" r="r" b="b"/>
              <a:pathLst>
                <a:path w="84" h="106">
                  <a:moveTo>
                    <a:pt x="42" y="106"/>
                  </a:moveTo>
                  <a:cubicBezTo>
                    <a:pt x="42" y="106"/>
                    <a:pt x="84" y="71"/>
                    <a:pt x="84" y="46"/>
                  </a:cubicBezTo>
                  <a:cubicBezTo>
                    <a:pt x="84" y="21"/>
                    <a:pt x="65" y="0"/>
                    <a:pt x="42" y="0"/>
                  </a:cubicBezTo>
                  <a:cubicBezTo>
                    <a:pt x="19" y="0"/>
                    <a:pt x="0" y="21"/>
                    <a:pt x="0" y="46"/>
                  </a:cubicBezTo>
                  <a:cubicBezTo>
                    <a:pt x="0" y="71"/>
                    <a:pt x="42" y="106"/>
                    <a:pt x="42" y="106"/>
                  </a:cubicBezTo>
                  <a:close/>
                  <a:moveTo>
                    <a:pt x="18" y="39"/>
                  </a:moveTo>
                  <a:cubicBezTo>
                    <a:pt x="18" y="26"/>
                    <a:pt x="29" y="16"/>
                    <a:pt x="42" y="16"/>
                  </a:cubicBezTo>
                  <a:cubicBezTo>
                    <a:pt x="55" y="16"/>
                    <a:pt x="66" y="26"/>
                    <a:pt x="66" y="39"/>
                  </a:cubicBezTo>
                  <a:cubicBezTo>
                    <a:pt x="66" y="53"/>
                    <a:pt x="55" y="63"/>
                    <a:pt x="42" y="63"/>
                  </a:cubicBezTo>
                  <a:cubicBezTo>
                    <a:pt x="29" y="63"/>
                    <a:pt x="18" y="53"/>
                    <a:pt x="18" y="39"/>
                  </a:cubicBezTo>
                  <a:close/>
                </a:path>
              </a:pathLst>
            </a:custGeom>
            <a:noFill/>
            <a:ln w="1460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 latinLnBrk="0"/>
              <a:endParaRPr lang="ko-KR" altLang="en-US"/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A60DD5BA-0101-40B5-8B94-A5B22309AF00}"/>
                </a:ext>
              </a:extLst>
            </p:cNvPr>
            <p:cNvSpPr/>
            <p:nvPr/>
          </p:nvSpPr>
          <p:spPr>
            <a:xfrm>
              <a:off x="7221252" y="2677410"/>
              <a:ext cx="477054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fontAlgn="base" latinLnBrk="0">
                <a:tabLst>
                  <a:tab pos="452438" algn="l"/>
                  <a:tab pos="627063" algn="l"/>
                </a:tabLst>
              </a:pPr>
              <a:r>
                <a:rPr lang="ko-KR" altLang="en-US" sz="1000" b="1" spc="-70" dirty="0">
                  <a:solidFill>
                    <a:schemeClr val="bg1"/>
                  </a:solidFill>
                </a:rPr>
                <a:t>카드</a:t>
              </a:r>
              <a:endParaRPr lang="en-US" altLang="ko-KR" sz="1000" b="1" spc="-70" dirty="0">
                <a:solidFill>
                  <a:schemeClr val="bg1"/>
                </a:solidFill>
              </a:endParaRPr>
            </a:p>
            <a:p>
              <a:pPr algn="ctr" fontAlgn="base" latinLnBrk="0">
                <a:tabLst>
                  <a:tab pos="452438" algn="l"/>
                  <a:tab pos="627063" algn="l"/>
                </a:tabLst>
              </a:pPr>
              <a:r>
                <a:rPr lang="ko-KR" altLang="en-US" sz="1000" b="1" spc="-70" dirty="0">
                  <a:solidFill>
                    <a:schemeClr val="bg1"/>
                  </a:solidFill>
                </a:rPr>
                <a:t>결제정보</a:t>
              </a:r>
              <a:endParaRPr lang="en-US" altLang="ko-KR" sz="1000" b="1" spc="-70" dirty="0">
                <a:solidFill>
                  <a:schemeClr val="bg1"/>
                </a:solidFill>
              </a:endParaRPr>
            </a:p>
          </p:txBody>
        </p:sp>
        <p:pic>
          <p:nvPicPr>
            <p:cNvPr id="43" name="그래픽 16">
              <a:extLst>
                <a:ext uri="{FF2B5EF4-FFF2-40B4-BE49-F238E27FC236}">
                  <a16:creationId xmlns:a16="http://schemas.microsoft.com/office/drawing/2014/main" id="{B60A48F9-260A-4AF5-99AC-1E6309936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4"/>
                </a:ext>
              </a:extLst>
            </a:blip>
            <a:stretch>
              <a:fillRect/>
            </a:stretch>
          </p:blipFill>
          <p:spPr>
            <a:xfrm>
              <a:off x="7235153" y="2204864"/>
              <a:ext cx="397002" cy="381120"/>
            </a:xfrm>
            <a:prstGeom prst="rect">
              <a:avLst/>
            </a:prstGeom>
          </p:spPr>
        </p:pic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2B25A9CD-556C-48BC-B20C-86F351B15F7B}"/>
                </a:ext>
              </a:extLst>
            </p:cNvPr>
            <p:cNvSpPr/>
            <p:nvPr/>
          </p:nvSpPr>
          <p:spPr>
            <a:xfrm>
              <a:off x="7953815" y="3661283"/>
              <a:ext cx="477054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fontAlgn="base" latinLnBrk="0">
                <a:tabLst>
                  <a:tab pos="452438" algn="l"/>
                  <a:tab pos="627063" algn="l"/>
                </a:tabLst>
              </a:pPr>
              <a:r>
                <a:rPr lang="ko-KR" altLang="en-US" sz="1000" b="1" spc="-70" dirty="0">
                  <a:solidFill>
                    <a:schemeClr val="bg1"/>
                  </a:solidFill>
                </a:rPr>
                <a:t>웹사이트</a:t>
              </a:r>
              <a:endParaRPr lang="en-US" altLang="ko-KR" sz="1000" b="1" spc="-70" dirty="0">
                <a:solidFill>
                  <a:schemeClr val="bg1"/>
                </a:solidFill>
              </a:endParaRPr>
            </a:p>
            <a:p>
              <a:pPr algn="ctr" fontAlgn="base" latinLnBrk="0">
                <a:tabLst>
                  <a:tab pos="452438" algn="l"/>
                  <a:tab pos="627063" algn="l"/>
                </a:tabLst>
              </a:pPr>
              <a:r>
                <a:rPr lang="ko-KR" altLang="en-US" sz="1000" b="1" spc="-70" dirty="0">
                  <a:solidFill>
                    <a:schemeClr val="bg1"/>
                  </a:solidFill>
                </a:rPr>
                <a:t>방문정보</a:t>
              </a:r>
              <a:endParaRPr lang="en-US" altLang="ko-KR" sz="1000" b="1" spc="-70" dirty="0">
                <a:solidFill>
                  <a:schemeClr val="bg1"/>
                </a:solidFill>
              </a:endParaRPr>
            </a:p>
          </p:txBody>
        </p:sp>
        <p:sp>
          <p:nvSpPr>
            <p:cNvPr id="34" name="사각형: 둥근 모서리 3">
              <a:extLst>
                <a:ext uri="{FF2B5EF4-FFF2-40B4-BE49-F238E27FC236}">
                  <a16:creationId xmlns:a16="http://schemas.microsoft.com/office/drawing/2014/main" id="{1377BFE5-2E2A-4EB3-A343-200AF8BAF7AC}"/>
                </a:ext>
              </a:extLst>
            </p:cNvPr>
            <p:cNvSpPr/>
            <p:nvPr/>
          </p:nvSpPr>
          <p:spPr>
            <a:xfrm>
              <a:off x="6149959" y="3104964"/>
              <a:ext cx="1224000" cy="324000"/>
            </a:xfrm>
            <a:prstGeom prst="roundRect">
              <a:avLst>
                <a:gd name="adj" fmla="val 50000"/>
              </a:avLst>
            </a:prstGeom>
            <a:solidFill>
              <a:srgbClr val="D0E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base" latinLnBrk="0"/>
              <a:r>
                <a:rPr lang="ko-KR" altLang="en-US" sz="1000" b="1" dirty="0">
                  <a:solidFill>
                    <a:srgbClr val="00A3C4"/>
                  </a:solidFill>
                </a:rPr>
                <a:t>프로파일 </a:t>
              </a:r>
              <a:r>
                <a:rPr lang="ko-KR" altLang="en-US" sz="1000" b="1" dirty="0" smtClean="0">
                  <a:solidFill>
                    <a:srgbClr val="00A3C4"/>
                  </a:solidFill>
                </a:rPr>
                <a:t>정보</a:t>
              </a:r>
              <a:endParaRPr lang="en-US" altLang="ko-KR" sz="1000" b="1" dirty="0" smtClean="0">
                <a:solidFill>
                  <a:srgbClr val="00A3C4"/>
                </a:solidFill>
              </a:endParaRPr>
            </a:p>
            <a:p>
              <a:pPr algn="ctr" fontAlgn="base" latinLnBrk="0"/>
              <a:r>
                <a:rPr lang="en-US" altLang="ko-KR" sz="900" dirty="0" smtClean="0">
                  <a:solidFill>
                    <a:srgbClr val="00A3C4"/>
                  </a:solidFill>
                </a:rPr>
                <a:t>(800</a:t>
              </a:r>
              <a:r>
                <a:rPr lang="ko-KR" altLang="en-US" sz="900" dirty="0" smtClean="0">
                  <a:solidFill>
                    <a:srgbClr val="00A3C4"/>
                  </a:solidFill>
                </a:rPr>
                <a:t>개</a:t>
              </a:r>
              <a:r>
                <a:rPr lang="en-US" altLang="ko-KR" sz="900" dirty="0" smtClean="0">
                  <a:solidFill>
                    <a:srgbClr val="00A3C4"/>
                  </a:solidFill>
                </a:rPr>
                <a:t>)</a:t>
              </a:r>
              <a:endParaRPr lang="ko-KR" altLang="en-US" sz="900" dirty="0"/>
            </a:p>
          </p:txBody>
        </p:sp>
        <p:pic>
          <p:nvPicPr>
            <p:cNvPr id="35" name="그림 34"/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2065431" y="3743863"/>
              <a:ext cx="642452" cy="469452"/>
            </a:xfrm>
            <a:prstGeom prst="rect">
              <a:avLst/>
            </a:prstGeom>
          </p:spPr>
        </p:pic>
        <p:pic>
          <p:nvPicPr>
            <p:cNvPr id="49" name="그림 48"/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6319006" y="3791106"/>
              <a:ext cx="885906" cy="457458"/>
            </a:xfrm>
            <a:prstGeom prst="rect">
              <a:avLst/>
            </a:prstGeom>
          </p:spPr>
        </p:pic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5103248" y="4455213"/>
              <a:ext cx="392581" cy="406329"/>
            </a:xfrm>
            <a:prstGeom prst="rect">
              <a:avLst/>
            </a:prstGeom>
          </p:spPr>
        </p:pic>
        <p:pic>
          <p:nvPicPr>
            <p:cNvPr id="53" name="그림 52"/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6586564" y="5296159"/>
              <a:ext cx="350790" cy="315616"/>
            </a:xfrm>
            <a:prstGeom prst="rect">
              <a:avLst/>
            </a:prstGeom>
          </p:spPr>
        </p:pic>
        <p:pic>
          <p:nvPicPr>
            <p:cNvPr id="74" name="그림 73"/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5158636" y="3207377"/>
              <a:ext cx="280395" cy="365747"/>
            </a:xfrm>
            <a:prstGeom prst="rect">
              <a:avLst/>
            </a:prstGeom>
          </p:spPr>
        </p:pic>
        <p:pic>
          <p:nvPicPr>
            <p:cNvPr id="102" name="그림 101"/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>
              <a:off x="7964347" y="3197846"/>
              <a:ext cx="448023" cy="3626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064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텍스트 개체 틀 10"/>
          <p:cNvSpPr>
            <a:spLocks noGrp="1"/>
          </p:cNvSpPr>
          <p:nvPr>
            <p:ph type="body" sz="quarter" idx="11"/>
          </p:nvPr>
        </p:nvSpPr>
        <p:spPr>
          <a:xfrm>
            <a:off x="5055495" y="332656"/>
            <a:ext cx="4597221" cy="969496"/>
          </a:xfrm>
        </p:spPr>
        <p:txBody>
          <a:bodyPr/>
          <a:lstStyle/>
          <a:p>
            <a:r>
              <a:rPr lang="ko-KR" altLang="en-US" dirty="0" err="1" smtClean="0"/>
              <a:t>패널빅데이터</a:t>
            </a:r>
            <a:r>
              <a:rPr lang="en-US" altLang="ko-KR" baseline="30000" dirty="0" smtClean="0">
                <a:cs typeface="Arial" panose="020B0604020202020204" pitchFamily="34" charset="0"/>
              </a:rPr>
              <a:t>®</a:t>
            </a:r>
            <a:r>
              <a:rPr lang="ko-KR" altLang="en-US" dirty="0" smtClean="0"/>
              <a:t>는 일반 </a:t>
            </a:r>
            <a:r>
              <a:rPr lang="ko-KR" altLang="en-US" dirty="0" err="1" smtClean="0"/>
              <a:t>빅데이터와는</a:t>
            </a:r>
            <a:r>
              <a:rPr lang="ko-KR" altLang="en-US" dirty="0" smtClean="0"/>
              <a:t> 달리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태도 데이터를 포함한</a:t>
            </a:r>
            <a:endParaRPr lang="en-US" altLang="ko-KR" dirty="0" smtClean="0"/>
          </a:p>
          <a:p>
            <a:r>
              <a:rPr lang="ko-KR" altLang="en-US" dirty="0" smtClean="0"/>
              <a:t>세그먼트 별 분석이 가능합니다</a:t>
            </a:r>
            <a:endParaRPr lang="ko-KR" altLang="en-US" dirty="0"/>
          </a:p>
        </p:txBody>
      </p:sp>
      <p:grpSp>
        <p:nvGrpSpPr>
          <p:cNvPr id="12" name="그룹 11"/>
          <p:cNvGrpSpPr/>
          <p:nvPr/>
        </p:nvGrpSpPr>
        <p:grpSpPr>
          <a:xfrm>
            <a:off x="686322" y="1993693"/>
            <a:ext cx="8815171" cy="4171611"/>
            <a:chOff x="686322" y="1993693"/>
            <a:chExt cx="8815171" cy="4171611"/>
          </a:xfrm>
        </p:grpSpPr>
        <p:cxnSp>
          <p:nvCxnSpPr>
            <p:cNvPr id="70" name="직선 연결선 69"/>
            <p:cNvCxnSpPr/>
            <p:nvPr/>
          </p:nvCxnSpPr>
          <p:spPr>
            <a:xfrm flipV="1">
              <a:off x="4294195" y="2793701"/>
              <a:ext cx="1600254" cy="1"/>
            </a:xfrm>
            <a:prstGeom prst="line">
              <a:avLst/>
            </a:prstGeom>
            <a:solidFill>
              <a:srgbClr val="CAECF3"/>
            </a:solidFill>
            <a:ln w="12700">
              <a:solidFill>
                <a:srgbClr val="CAECF3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직선 연결선 98"/>
            <p:cNvCxnSpPr/>
            <p:nvPr/>
          </p:nvCxnSpPr>
          <p:spPr>
            <a:xfrm flipV="1">
              <a:off x="4294195" y="3773569"/>
              <a:ext cx="1600254" cy="1"/>
            </a:xfrm>
            <a:prstGeom prst="line">
              <a:avLst/>
            </a:prstGeom>
            <a:solidFill>
              <a:srgbClr val="CAECF3"/>
            </a:solidFill>
            <a:ln w="12700">
              <a:solidFill>
                <a:srgbClr val="CAECF3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직선 연결선 103"/>
            <p:cNvCxnSpPr/>
            <p:nvPr/>
          </p:nvCxnSpPr>
          <p:spPr>
            <a:xfrm flipV="1">
              <a:off x="4294195" y="4753437"/>
              <a:ext cx="1600254" cy="1"/>
            </a:xfrm>
            <a:prstGeom prst="line">
              <a:avLst/>
            </a:prstGeom>
            <a:solidFill>
              <a:srgbClr val="CAECF3"/>
            </a:solidFill>
            <a:ln w="12700">
              <a:solidFill>
                <a:srgbClr val="CAECF3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직선 연결선 108"/>
            <p:cNvCxnSpPr/>
            <p:nvPr/>
          </p:nvCxnSpPr>
          <p:spPr>
            <a:xfrm flipV="1">
              <a:off x="4294195" y="5733304"/>
              <a:ext cx="1600254" cy="1"/>
            </a:xfrm>
            <a:prstGeom prst="line">
              <a:avLst/>
            </a:prstGeom>
            <a:solidFill>
              <a:srgbClr val="CAECF3"/>
            </a:solidFill>
            <a:ln w="12700">
              <a:solidFill>
                <a:srgbClr val="CAECF3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타원 71"/>
            <p:cNvSpPr/>
            <p:nvPr/>
          </p:nvSpPr>
          <p:spPr>
            <a:xfrm>
              <a:off x="4662322" y="2361701"/>
              <a:ext cx="864000" cy="864000"/>
            </a:xfrm>
            <a:prstGeom prst="ellipse">
              <a:avLst/>
            </a:prstGeom>
            <a:solidFill>
              <a:srgbClr val="138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lvl="0" algn="ctr" fontAlgn="base" latinLnBrk="0">
                <a:lnSpc>
                  <a:spcPct val="110000"/>
                </a:lnSpc>
              </a:pPr>
              <a:r>
                <a:rPr lang="en-US" altLang="ko-KR" sz="1100" b="1" dirty="0">
                  <a:solidFill>
                    <a:schemeClr val="bg1"/>
                  </a:solidFill>
                  <a:cs typeface="바탕" pitchFamily="18" charset="0"/>
                </a:rPr>
                <a:t>CRM Data</a:t>
              </a:r>
            </a:p>
            <a:p>
              <a:pPr lvl="0" algn="ctr" fontAlgn="base" latinLnBrk="0">
                <a:lnSpc>
                  <a:spcPct val="110000"/>
                </a:lnSpc>
              </a:pPr>
              <a:r>
                <a:rPr lang="en-US" altLang="ko-KR" sz="900" spc="-70" dirty="0" smtClean="0">
                  <a:solidFill>
                    <a:schemeClr val="bg1"/>
                  </a:solidFill>
                  <a:cs typeface="바탕" pitchFamily="18" charset="0"/>
                </a:rPr>
                <a:t>(</a:t>
              </a:r>
              <a:r>
                <a:rPr lang="ko-KR" altLang="en-US" sz="900" spc="-70" dirty="0">
                  <a:solidFill>
                    <a:schemeClr val="bg1"/>
                  </a:solidFill>
                  <a:cs typeface="바탕" pitchFamily="18" charset="0"/>
                </a:rPr>
                <a:t>예</a:t>
              </a:r>
              <a:r>
                <a:rPr lang="en-US" altLang="ko-KR" sz="900" spc="-70" dirty="0">
                  <a:solidFill>
                    <a:schemeClr val="bg1"/>
                  </a:solidFill>
                  <a:cs typeface="바탕" pitchFamily="18" charset="0"/>
                </a:rPr>
                <a:t>) </a:t>
              </a:r>
              <a:r>
                <a:rPr lang="ko-KR" altLang="en-US" sz="900" spc="-70" dirty="0">
                  <a:solidFill>
                    <a:schemeClr val="bg1"/>
                  </a:solidFill>
                  <a:cs typeface="바탕" pitchFamily="18" charset="0"/>
                </a:rPr>
                <a:t>카드</a:t>
              </a:r>
              <a:r>
                <a:rPr lang="en-US" altLang="ko-KR" sz="900" spc="-70" dirty="0">
                  <a:solidFill>
                    <a:schemeClr val="bg1"/>
                  </a:solidFill>
                  <a:cs typeface="바탕" pitchFamily="18" charset="0"/>
                </a:rPr>
                <a:t>, </a:t>
              </a:r>
              <a:r>
                <a:rPr lang="ko-KR" altLang="en-US" sz="900" spc="-70" dirty="0">
                  <a:solidFill>
                    <a:schemeClr val="bg1"/>
                  </a:solidFill>
                  <a:cs typeface="바탕" pitchFamily="18" charset="0"/>
                </a:rPr>
                <a:t>통신</a:t>
              </a:r>
              <a:endParaRPr lang="ko-KR" altLang="en-US" sz="900" spc="-70" dirty="0">
                <a:solidFill>
                  <a:schemeClr val="bg1"/>
                </a:solidFill>
              </a:endParaRPr>
            </a:p>
          </p:txBody>
        </p:sp>
        <p:sp>
          <p:nvSpPr>
            <p:cNvPr id="100" name="타원 99"/>
            <p:cNvSpPr/>
            <p:nvPr/>
          </p:nvSpPr>
          <p:spPr>
            <a:xfrm>
              <a:off x="4662322" y="3341569"/>
              <a:ext cx="864000" cy="864000"/>
            </a:xfrm>
            <a:prstGeom prst="ellipse">
              <a:avLst/>
            </a:prstGeom>
            <a:solidFill>
              <a:srgbClr val="138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lvl="0" algn="ctr" fontAlgn="base" latinLnBrk="0">
                <a:lnSpc>
                  <a:spcPct val="110000"/>
                </a:lnSpc>
              </a:pPr>
              <a:r>
                <a:rPr lang="en-US" altLang="ko-KR" sz="1100" b="1" dirty="0">
                  <a:solidFill>
                    <a:schemeClr val="bg1"/>
                  </a:solidFill>
                  <a:cs typeface="바탕" pitchFamily="18" charset="0"/>
                </a:rPr>
                <a:t>Public/</a:t>
              </a:r>
              <a:br>
                <a:rPr lang="en-US" altLang="ko-KR" sz="1100" b="1" dirty="0">
                  <a:solidFill>
                    <a:schemeClr val="bg1"/>
                  </a:solidFill>
                  <a:cs typeface="바탕" pitchFamily="18" charset="0"/>
                </a:rPr>
              </a:br>
              <a:r>
                <a:rPr lang="en-US" altLang="ko-KR" sz="1100" b="1" dirty="0">
                  <a:solidFill>
                    <a:schemeClr val="bg1"/>
                  </a:solidFill>
                  <a:cs typeface="바탕" pitchFamily="18" charset="0"/>
                </a:rPr>
                <a:t>Social </a:t>
              </a:r>
              <a:r>
                <a:rPr lang="en-US" altLang="ko-KR" sz="1100" b="1" dirty="0" smtClean="0">
                  <a:solidFill>
                    <a:schemeClr val="bg1"/>
                  </a:solidFill>
                  <a:cs typeface="바탕" pitchFamily="18" charset="0"/>
                </a:rPr>
                <a:t>Data</a:t>
              </a:r>
              <a:endParaRPr lang="ko-KR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105" name="타원 104"/>
            <p:cNvSpPr/>
            <p:nvPr/>
          </p:nvSpPr>
          <p:spPr>
            <a:xfrm>
              <a:off x="4662322" y="4321437"/>
              <a:ext cx="864000" cy="864000"/>
            </a:xfrm>
            <a:prstGeom prst="ellipse">
              <a:avLst/>
            </a:prstGeom>
            <a:solidFill>
              <a:srgbClr val="138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lvl="0" algn="ctr" fontAlgn="base" latinLnBrk="0">
                <a:lnSpc>
                  <a:spcPct val="110000"/>
                </a:lnSpc>
              </a:pPr>
              <a:r>
                <a:rPr lang="en-US" altLang="ko-KR" sz="1100" b="1" dirty="0" smtClean="0">
                  <a:solidFill>
                    <a:schemeClr val="bg1"/>
                  </a:solidFill>
                  <a:cs typeface="바탕" pitchFamily="18" charset="0"/>
                </a:rPr>
                <a:t>Data Type</a:t>
              </a:r>
              <a:endParaRPr lang="en-US" altLang="ko-KR" sz="1100" b="1" dirty="0">
                <a:solidFill>
                  <a:schemeClr val="bg1"/>
                </a:solidFill>
                <a:cs typeface="바탕" pitchFamily="18" charset="0"/>
              </a:endParaRPr>
            </a:p>
          </p:txBody>
        </p:sp>
        <p:sp>
          <p:nvSpPr>
            <p:cNvPr id="110" name="타원 109"/>
            <p:cNvSpPr/>
            <p:nvPr/>
          </p:nvSpPr>
          <p:spPr>
            <a:xfrm>
              <a:off x="4662322" y="5301304"/>
              <a:ext cx="864000" cy="864000"/>
            </a:xfrm>
            <a:prstGeom prst="ellipse">
              <a:avLst/>
            </a:prstGeom>
            <a:solidFill>
              <a:srgbClr val="138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lvl="0" algn="ctr" fontAlgn="base" latinLnBrk="0">
                <a:lnSpc>
                  <a:spcPct val="110000"/>
                </a:lnSpc>
              </a:pPr>
              <a:r>
                <a:rPr lang="en-US" altLang="ko-KR" sz="1100" b="1" dirty="0">
                  <a:solidFill>
                    <a:schemeClr val="bg1"/>
                  </a:solidFill>
                  <a:cs typeface="바탕" pitchFamily="18" charset="0"/>
                </a:rPr>
                <a:t>Data</a:t>
              </a:r>
              <a:br>
                <a:rPr lang="en-US" altLang="ko-KR" sz="1100" b="1" dirty="0">
                  <a:solidFill>
                    <a:schemeClr val="bg1"/>
                  </a:solidFill>
                  <a:cs typeface="바탕" pitchFamily="18" charset="0"/>
                </a:rPr>
              </a:br>
              <a:r>
                <a:rPr lang="en-US" altLang="ko-KR" sz="1100" b="1" dirty="0">
                  <a:solidFill>
                    <a:schemeClr val="bg1"/>
                  </a:solidFill>
                  <a:cs typeface="바탕" pitchFamily="18" charset="0"/>
                </a:rPr>
                <a:t>Integration</a:t>
              </a:r>
            </a:p>
          </p:txBody>
        </p:sp>
        <p:sp>
          <p:nvSpPr>
            <p:cNvPr id="62" name="Freeform 3"/>
            <p:cNvSpPr/>
            <p:nvPr/>
          </p:nvSpPr>
          <p:spPr>
            <a:xfrm>
              <a:off x="686322" y="2361701"/>
              <a:ext cx="3420000" cy="864000"/>
            </a:xfrm>
            <a:custGeom>
              <a:avLst/>
              <a:gdLst>
                <a:gd name="connsiteX0" fmla="*/ 0 w 3353454"/>
                <a:gd name="connsiteY0" fmla="*/ 0 h 853590"/>
                <a:gd name="connsiteX1" fmla="*/ 3353454 w 3353454"/>
                <a:gd name="connsiteY1" fmla="*/ 0 h 853590"/>
                <a:gd name="connsiteX2" fmla="*/ 3353454 w 3353454"/>
                <a:gd name="connsiteY2" fmla="*/ 853590 h 853590"/>
                <a:gd name="connsiteX3" fmla="*/ 0 w 3353454"/>
                <a:gd name="connsiteY3" fmla="*/ 853590 h 853590"/>
                <a:gd name="connsiteX4" fmla="*/ 0 w 3353454"/>
                <a:gd name="connsiteY4" fmla="*/ 0 h 85359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3353454" h="853590">
                  <a:moveTo>
                    <a:pt x="0" y="0"/>
                  </a:moveTo>
                  <a:lnTo>
                    <a:pt x="3353454" y="0"/>
                  </a:lnTo>
                  <a:lnTo>
                    <a:pt x="3353454" y="853590"/>
                  </a:lnTo>
                  <a:lnTo>
                    <a:pt x="0" y="853590"/>
                  </a:lnTo>
                  <a:lnTo>
                    <a:pt x="0" y="0"/>
                  </a:lnTo>
                </a:path>
              </a:pathLst>
            </a:custGeom>
            <a:solidFill>
              <a:srgbClr val="EAF1F3"/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 fontAlgn="base" latinLnBrk="0">
                <a:lnSpc>
                  <a:spcPct val="110000"/>
                </a:lnSpc>
                <a:tabLst>
                  <a:tab pos="266700" algn="l"/>
                  <a:tab pos="546100" algn="l"/>
                  <a:tab pos="863600" algn="l"/>
                  <a:tab pos="1168400" algn="l"/>
                  <a:tab pos="1219200" algn="l"/>
                  <a:tab pos="1549400" algn="l"/>
                  <a:tab pos="1778000" algn="l"/>
                  <a:tab pos="2044700" algn="l"/>
                  <a:tab pos="2070100" algn="l"/>
                </a:tabLst>
              </a:pPr>
              <a:r>
                <a:rPr lang="en-US" altLang="zh-CN" sz="1000" spc="-7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바탕" pitchFamily="18" charset="0"/>
                </a:rPr>
                <a:t>자사</a:t>
              </a:r>
              <a:r>
                <a:rPr lang="en-US" altLang="zh-CN" sz="1000" spc="-7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itchFamily="18" charset="0"/>
                </a:rPr>
                <a:t> </a:t>
              </a:r>
              <a:r>
                <a:rPr lang="en-US" altLang="zh-CN" sz="1000" spc="-7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바탕" pitchFamily="18" charset="0"/>
                </a:rPr>
                <a:t>고객의</a:t>
              </a:r>
              <a:r>
                <a:rPr lang="en-US" altLang="zh-CN" sz="1000" spc="-7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itchFamily="18" charset="0"/>
                </a:rPr>
                <a:t> </a:t>
              </a:r>
              <a:r>
                <a:rPr lang="en-US" altLang="zh-CN" sz="1000" spc="-7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바탕" pitchFamily="18" charset="0"/>
                </a:rPr>
                <a:t>자사</a:t>
              </a:r>
              <a:r>
                <a:rPr lang="en-US" altLang="zh-CN" sz="1000" spc="-7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itchFamily="18" charset="0"/>
                </a:rPr>
                <a:t> </a:t>
              </a:r>
              <a:r>
                <a:rPr lang="en-US" altLang="zh-CN" sz="1000" spc="-7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바탕" pitchFamily="18" charset="0"/>
                </a:rPr>
                <a:t>서비스</a:t>
              </a:r>
              <a:r>
                <a:rPr lang="en-US" altLang="zh-CN" sz="1000" spc="-7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itchFamily="18" charset="0"/>
                </a:rPr>
                <a:t> </a:t>
              </a:r>
              <a:r>
                <a:rPr lang="en-US" altLang="zh-CN" sz="1000" spc="-7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바탕" pitchFamily="18" charset="0"/>
                </a:rPr>
                <a:t>이용정보만</a:t>
              </a:r>
              <a:r>
                <a:rPr lang="en-US" altLang="zh-CN" sz="1000" spc="-7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itchFamily="18" charset="0"/>
                </a:rPr>
                <a:t> </a:t>
              </a:r>
              <a:r>
                <a:rPr lang="en-US" altLang="zh-CN" sz="1000" spc="-7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바탕" pitchFamily="18" charset="0"/>
                </a:rPr>
                <a:t>이용할</a:t>
              </a:r>
              <a:r>
                <a:rPr lang="en-US" altLang="zh-CN" sz="1000" spc="-7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itchFamily="18" charset="0"/>
                </a:rPr>
                <a:t> </a:t>
              </a:r>
              <a:r>
                <a:rPr lang="en-US" altLang="zh-CN" sz="1000" spc="-7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바탕" pitchFamily="18" charset="0"/>
                </a:rPr>
                <a:t>수</a:t>
              </a:r>
              <a:r>
                <a:rPr lang="en-US" altLang="zh-CN" sz="1000" spc="-7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Times New Roman" pitchFamily="18" charset="0"/>
                </a:rPr>
                <a:t> </a:t>
              </a:r>
              <a:r>
                <a:rPr lang="en-US" altLang="zh-CN" sz="1000" spc="-7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바탕" pitchFamily="18" charset="0"/>
                </a:rPr>
                <a:t>있음</a:t>
              </a:r>
              <a:endParaRPr lang="en-US" altLang="zh-CN" sz="1000" spc="-70" dirty="0">
                <a:solidFill>
                  <a:schemeClr val="tx1">
                    <a:lumMod val="65000"/>
                    <a:lumOff val="35000"/>
                  </a:schemeClr>
                </a:solidFill>
                <a:cs typeface="바탕" pitchFamily="18" charset="0"/>
              </a:endParaRPr>
            </a:p>
            <a:p>
              <a:pPr lvl="0" algn="r" fontAlgn="base" latinLnBrk="0">
                <a:lnSpc>
                  <a:spcPct val="110000"/>
                </a:lnSpc>
                <a:tabLst>
                  <a:tab pos="266700" algn="l"/>
                  <a:tab pos="546100" algn="l"/>
                  <a:tab pos="863600" algn="l"/>
                  <a:tab pos="1168400" algn="l"/>
                  <a:tab pos="1219200" algn="l"/>
                  <a:tab pos="1549400" algn="l"/>
                  <a:tab pos="1778000" algn="l"/>
                  <a:tab pos="2044700" algn="l"/>
                  <a:tab pos="2070100" algn="l"/>
                </a:tabLst>
              </a:pPr>
              <a:r>
                <a:rPr lang="en-US" altLang="zh-CN" sz="900" spc="-70" dirty="0">
                  <a:solidFill>
                    <a:srgbClr val="777777"/>
                  </a:solidFill>
                  <a:cs typeface="바탕" pitchFamily="18" charset="0"/>
                </a:rPr>
                <a:t>(예) </a:t>
              </a:r>
              <a:r>
                <a:rPr lang="en-US" altLang="zh-CN" sz="900" spc="-70" dirty="0" err="1">
                  <a:solidFill>
                    <a:srgbClr val="777777"/>
                  </a:solidFill>
                  <a:cs typeface="바탕" pitchFamily="18" charset="0"/>
                </a:rPr>
                <a:t>신한카드</a:t>
              </a:r>
              <a:r>
                <a:rPr lang="en-US" altLang="zh-CN" sz="900" spc="-70" dirty="0">
                  <a:solidFill>
                    <a:srgbClr val="777777"/>
                  </a:solidFill>
                  <a:cs typeface="바탕" pitchFamily="18" charset="0"/>
                </a:rPr>
                <a:t>,</a:t>
              </a:r>
              <a:r>
                <a:rPr lang="en-US" altLang="zh-CN" sz="900" spc="-70" dirty="0">
                  <a:solidFill>
                    <a:srgbClr val="777777"/>
                  </a:solidFill>
                  <a:cs typeface="Times New Roman" pitchFamily="18" charset="0"/>
                </a:rPr>
                <a:t> </a:t>
              </a:r>
              <a:r>
                <a:rPr lang="en-US" altLang="zh-CN" sz="900" spc="-70" dirty="0" err="1">
                  <a:solidFill>
                    <a:srgbClr val="777777"/>
                  </a:solidFill>
                  <a:cs typeface="바탕" pitchFamily="18" charset="0"/>
                </a:rPr>
                <a:t>SK텔레콤</a:t>
              </a:r>
              <a:r>
                <a:rPr lang="en-US" altLang="zh-CN" sz="900" spc="-70" dirty="0">
                  <a:solidFill>
                    <a:srgbClr val="777777"/>
                  </a:solidFill>
                  <a:cs typeface="Times New Roman" pitchFamily="18" charset="0"/>
                </a:rPr>
                <a:t> </a:t>
              </a:r>
              <a:r>
                <a:rPr lang="en-US" altLang="zh-CN" sz="900" spc="-70" dirty="0" err="1">
                  <a:solidFill>
                    <a:srgbClr val="777777"/>
                  </a:solidFill>
                  <a:cs typeface="바탕" pitchFamily="18" charset="0"/>
                </a:rPr>
                <a:t>등에서</a:t>
              </a:r>
              <a:r>
                <a:rPr lang="en-US" altLang="zh-CN" sz="900" spc="-70" dirty="0">
                  <a:solidFill>
                    <a:srgbClr val="777777"/>
                  </a:solidFill>
                  <a:cs typeface="Times New Roman" pitchFamily="18" charset="0"/>
                </a:rPr>
                <a:t> </a:t>
              </a:r>
              <a:r>
                <a:rPr lang="en-US" altLang="zh-CN" sz="900" spc="-70" dirty="0" err="1">
                  <a:solidFill>
                    <a:srgbClr val="777777"/>
                  </a:solidFill>
                  <a:cs typeface="바탕" pitchFamily="18" charset="0"/>
                </a:rPr>
                <a:t>판매하는</a:t>
              </a:r>
              <a:r>
                <a:rPr lang="en-US" altLang="zh-CN" sz="900" spc="-70" dirty="0">
                  <a:solidFill>
                    <a:srgbClr val="777777"/>
                  </a:solidFill>
                  <a:cs typeface="Times New Roman" pitchFamily="18" charset="0"/>
                </a:rPr>
                <a:t> </a:t>
              </a:r>
              <a:r>
                <a:rPr lang="en-US" altLang="zh-CN" sz="900" spc="-70" dirty="0" err="1" smtClean="0">
                  <a:solidFill>
                    <a:srgbClr val="777777"/>
                  </a:solidFill>
                  <a:cs typeface="바탕" pitchFamily="18" charset="0"/>
                </a:rPr>
                <a:t>빅데이터는</a:t>
              </a:r>
              <a:r>
                <a:rPr lang="en-US" altLang="zh-CN" sz="900" spc="-70" dirty="0" smtClean="0">
                  <a:solidFill>
                    <a:srgbClr val="777777"/>
                  </a:solidFill>
                  <a:cs typeface="바탕" pitchFamily="18" charset="0"/>
                </a:rPr>
                <a:t/>
              </a:r>
              <a:br>
                <a:rPr lang="en-US" altLang="zh-CN" sz="900" spc="-70" dirty="0" smtClean="0">
                  <a:solidFill>
                    <a:srgbClr val="777777"/>
                  </a:solidFill>
                  <a:cs typeface="바탕" pitchFamily="18" charset="0"/>
                </a:rPr>
              </a:br>
              <a:r>
                <a:rPr lang="en-US" altLang="zh-CN" sz="900" spc="-70" dirty="0" err="1" smtClean="0">
                  <a:solidFill>
                    <a:srgbClr val="777777"/>
                  </a:solidFill>
                  <a:cs typeface="바탕" pitchFamily="18" charset="0"/>
                </a:rPr>
                <a:t>자사</a:t>
              </a:r>
              <a:r>
                <a:rPr lang="en-US" altLang="zh-CN" sz="900" spc="-70" dirty="0" smtClean="0">
                  <a:solidFill>
                    <a:srgbClr val="777777"/>
                  </a:solidFill>
                  <a:cs typeface="Times New Roman" pitchFamily="18" charset="0"/>
                </a:rPr>
                <a:t> </a:t>
              </a:r>
              <a:r>
                <a:rPr lang="en-US" altLang="zh-CN" sz="900" spc="-70" dirty="0" err="1">
                  <a:solidFill>
                    <a:srgbClr val="777777"/>
                  </a:solidFill>
                  <a:cs typeface="바탕" pitchFamily="18" charset="0"/>
                </a:rPr>
                <a:t>거래</a:t>
              </a:r>
              <a:r>
                <a:rPr lang="en-US" altLang="zh-CN" sz="900" spc="-70" dirty="0">
                  <a:solidFill>
                    <a:srgbClr val="777777"/>
                  </a:solidFill>
                  <a:cs typeface="Times New Roman" pitchFamily="18" charset="0"/>
                </a:rPr>
                <a:t> </a:t>
              </a:r>
              <a:r>
                <a:rPr lang="en-US" altLang="zh-CN" sz="900" spc="-70" dirty="0" err="1">
                  <a:solidFill>
                    <a:srgbClr val="777777"/>
                  </a:solidFill>
                  <a:cs typeface="바탕" pitchFamily="18" charset="0"/>
                </a:rPr>
                <a:t>데이터에</a:t>
              </a:r>
              <a:r>
                <a:rPr lang="en-US" altLang="zh-CN" sz="900" spc="-70" dirty="0">
                  <a:solidFill>
                    <a:srgbClr val="777777"/>
                  </a:solidFill>
                  <a:cs typeface="Times New Roman" pitchFamily="18" charset="0"/>
                </a:rPr>
                <a:t> </a:t>
              </a:r>
              <a:r>
                <a:rPr lang="en-US" altLang="zh-CN" sz="900" spc="-70" dirty="0" err="1">
                  <a:solidFill>
                    <a:srgbClr val="777777"/>
                  </a:solidFill>
                  <a:cs typeface="바탕" pitchFamily="18" charset="0"/>
                </a:rPr>
                <a:t>국한됨</a:t>
              </a:r>
              <a:endParaRPr lang="zh-CN" altLang="en-US" sz="900" spc="-70" dirty="0"/>
            </a:p>
          </p:txBody>
        </p:sp>
        <p:sp>
          <p:nvSpPr>
            <p:cNvPr id="60" name="Freeform 3"/>
            <p:cNvSpPr/>
            <p:nvPr/>
          </p:nvSpPr>
          <p:spPr>
            <a:xfrm>
              <a:off x="686322" y="1993693"/>
              <a:ext cx="3420000" cy="287864"/>
            </a:xfrm>
            <a:custGeom>
              <a:avLst/>
              <a:gdLst>
                <a:gd name="connsiteX0" fmla="*/ 0 w 3722063"/>
                <a:gd name="connsiteY0" fmla="*/ 287864 h 287864"/>
                <a:gd name="connsiteX1" fmla="*/ 3722063 w 3722063"/>
                <a:gd name="connsiteY1" fmla="*/ 287864 h 287864"/>
                <a:gd name="connsiteX2" fmla="*/ 3722063 w 3722063"/>
                <a:gd name="connsiteY2" fmla="*/ 0 h 287864"/>
                <a:gd name="connsiteX3" fmla="*/ 0 w 3722063"/>
                <a:gd name="connsiteY3" fmla="*/ 0 h 287864"/>
                <a:gd name="connsiteX4" fmla="*/ 0 w 3722063"/>
                <a:gd name="connsiteY4" fmla="*/ 287864 h 287864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3722063" h="287864">
                  <a:moveTo>
                    <a:pt x="0" y="287864"/>
                  </a:moveTo>
                  <a:lnTo>
                    <a:pt x="3722063" y="287864"/>
                  </a:lnTo>
                  <a:lnTo>
                    <a:pt x="3722063" y="0"/>
                  </a:lnTo>
                  <a:lnTo>
                    <a:pt x="0" y="0"/>
                  </a:lnTo>
                  <a:lnTo>
                    <a:pt x="0" y="287864"/>
                  </a:lnTo>
                </a:path>
              </a:pathLst>
            </a:custGeom>
            <a:solidFill>
              <a:srgbClr val="6C9DAC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indent="38100" algn="ctr" fontAlgn="base" latinLnBrk="0">
                <a:lnSpc>
                  <a:spcPts val="1900"/>
                </a:lnSpc>
              </a:pPr>
              <a:r>
                <a:rPr lang="ko-KR" altLang="en-US" sz="1300" b="1" kern="0" spc="-70" dirty="0" smtClean="0">
                  <a:solidFill>
                    <a:srgbClr val="FFFFFF"/>
                  </a:solidFill>
                  <a:cs typeface="바탕" pitchFamily="18" charset="0"/>
                </a:rPr>
                <a:t>일반 빅데이터</a:t>
              </a:r>
              <a:endParaRPr lang="ko-KR" altLang="en-US" sz="1300" b="1" kern="0" spc="-70" dirty="0">
                <a:solidFill>
                  <a:srgbClr val="FFFFFF"/>
                </a:solidFill>
                <a:cs typeface="바탕" pitchFamily="18" charset="0"/>
              </a:endParaRPr>
            </a:p>
          </p:txBody>
        </p:sp>
        <p:sp>
          <p:nvSpPr>
            <p:cNvPr id="66" name="Freeform 3"/>
            <p:cNvSpPr/>
            <p:nvPr/>
          </p:nvSpPr>
          <p:spPr>
            <a:xfrm>
              <a:off x="3945012" y="2112180"/>
              <a:ext cx="99259" cy="50890"/>
            </a:xfrm>
            <a:custGeom>
              <a:avLst/>
              <a:gdLst>
                <a:gd name="connsiteX0" fmla="*/ 0 w 99259"/>
                <a:gd name="connsiteY0" fmla="*/ 0 h 50890"/>
                <a:gd name="connsiteX1" fmla="*/ 49629 w 99259"/>
                <a:gd name="connsiteY1" fmla="*/ 50890 h 50890"/>
                <a:gd name="connsiteX2" fmla="*/ 99259 w 99259"/>
                <a:gd name="connsiteY2" fmla="*/ 0 h 50890"/>
                <a:gd name="connsiteX3" fmla="*/ 0 w 99259"/>
                <a:gd name="connsiteY3" fmla="*/ 0 h 5089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</a:cxnLst>
              <a:rect l="l" t="t" r="r" b="b"/>
              <a:pathLst>
                <a:path w="99259" h="50890">
                  <a:moveTo>
                    <a:pt x="0" y="0"/>
                  </a:moveTo>
                  <a:lnTo>
                    <a:pt x="49629" y="50890"/>
                  </a:lnTo>
                  <a:lnTo>
                    <a:pt x="99259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zh-CN" altLang="en-US" spc="-70"/>
            </a:p>
          </p:txBody>
        </p:sp>
        <p:sp>
          <p:nvSpPr>
            <p:cNvPr id="101" name="Freeform 3"/>
            <p:cNvSpPr/>
            <p:nvPr/>
          </p:nvSpPr>
          <p:spPr>
            <a:xfrm>
              <a:off x="686322" y="3341569"/>
              <a:ext cx="3420000" cy="864000"/>
            </a:xfrm>
            <a:custGeom>
              <a:avLst/>
              <a:gdLst>
                <a:gd name="connsiteX0" fmla="*/ 0 w 3353454"/>
                <a:gd name="connsiteY0" fmla="*/ 0 h 853590"/>
                <a:gd name="connsiteX1" fmla="*/ 3353454 w 3353454"/>
                <a:gd name="connsiteY1" fmla="*/ 0 h 853590"/>
                <a:gd name="connsiteX2" fmla="*/ 3353454 w 3353454"/>
                <a:gd name="connsiteY2" fmla="*/ 853590 h 853590"/>
                <a:gd name="connsiteX3" fmla="*/ 0 w 3353454"/>
                <a:gd name="connsiteY3" fmla="*/ 853590 h 853590"/>
                <a:gd name="connsiteX4" fmla="*/ 0 w 3353454"/>
                <a:gd name="connsiteY4" fmla="*/ 0 h 85359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3353454" h="853590">
                  <a:moveTo>
                    <a:pt x="0" y="0"/>
                  </a:moveTo>
                  <a:lnTo>
                    <a:pt x="3353454" y="0"/>
                  </a:lnTo>
                  <a:lnTo>
                    <a:pt x="3353454" y="853590"/>
                  </a:lnTo>
                  <a:lnTo>
                    <a:pt x="0" y="853590"/>
                  </a:lnTo>
                  <a:lnTo>
                    <a:pt x="0" y="0"/>
                  </a:lnTo>
                </a:path>
              </a:pathLst>
            </a:custGeom>
            <a:solidFill>
              <a:srgbClr val="EAF1F3"/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 fontAlgn="base" latinLnBrk="0">
                <a:lnSpc>
                  <a:spcPct val="110000"/>
                </a:lnSpc>
                <a:tabLst>
                  <a:tab pos="266700" algn="l"/>
                  <a:tab pos="546100" algn="l"/>
                  <a:tab pos="863600" algn="l"/>
                  <a:tab pos="1168400" algn="l"/>
                  <a:tab pos="1219200" algn="l"/>
                  <a:tab pos="1549400" algn="l"/>
                  <a:tab pos="1778000" algn="l"/>
                  <a:tab pos="2044700" algn="l"/>
                  <a:tab pos="2070100" algn="l"/>
                </a:tabLst>
              </a:pPr>
              <a:r>
                <a:rPr lang="ko-KR" altLang="en-US" sz="1000" spc="-7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바탕" pitchFamily="18" charset="0"/>
                </a:rPr>
                <a:t>정보 생산 주체를 알 수 없음</a:t>
              </a:r>
            </a:p>
            <a:p>
              <a:pPr lvl="0" algn="r" fontAlgn="base" latinLnBrk="0">
                <a:lnSpc>
                  <a:spcPct val="110000"/>
                </a:lnSpc>
                <a:tabLst>
                  <a:tab pos="266700" algn="l"/>
                  <a:tab pos="546100" algn="l"/>
                  <a:tab pos="863600" algn="l"/>
                  <a:tab pos="1168400" algn="l"/>
                  <a:tab pos="1219200" algn="l"/>
                  <a:tab pos="1549400" algn="l"/>
                  <a:tab pos="1778000" algn="l"/>
                  <a:tab pos="2044700" algn="l"/>
                  <a:tab pos="2070100" algn="l"/>
                </a:tabLst>
              </a:pPr>
              <a:r>
                <a:rPr lang="en-US" altLang="ko-KR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바탕" pitchFamily="18" charset="0"/>
                </a:rPr>
                <a:t>Heavy </a:t>
              </a:r>
              <a:r>
                <a:rPr lang="en-US" altLang="ko-KR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바탕" pitchFamily="18" charset="0"/>
                </a:rPr>
                <a:t>User</a:t>
              </a:r>
              <a:r>
                <a:rPr lang="en-US" altLang="ko-KR" sz="1000" spc="-7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바탕" pitchFamily="18" charset="0"/>
                </a:rPr>
                <a:t> </a:t>
              </a:r>
              <a:r>
                <a:rPr lang="ko-KR" altLang="en-US" sz="1000" spc="-7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바탕" pitchFamily="18" charset="0"/>
                </a:rPr>
                <a:t>위주의 왜곡된 해석 가능</a:t>
              </a:r>
            </a:p>
            <a:p>
              <a:pPr lvl="0" algn="r" fontAlgn="base" latinLnBrk="0">
                <a:lnSpc>
                  <a:spcPct val="110000"/>
                </a:lnSpc>
                <a:tabLst>
                  <a:tab pos="266700" algn="l"/>
                  <a:tab pos="546100" algn="l"/>
                  <a:tab pos="863600" algn="l"/>
                  <a:tab pos="1168400" algn="l"/>
                  <a:tab pos="1219200" algn="l"/>
                  <a:tab pos="1549400" algn="l"/>
                  <a:tab pos="1778000" algn="l"/>
                  <a:tab pos="2044700" algn="l"/>
                  <a:tab pos="2070100" algn="l"/>
                </a:tabLst>
              </a:pPr>
              <a:r>
                <a:rPr lang="en-US" altLang="ko-KR" sz="1000" spc="-70" dirty="0">
                  <a:solidFill>
                    <a:srgbClr val="777777"/>
                  </a:solidFill>
                  <a:cs typeface="바탕" pitchFamily="18" charset="0"/>
                </a:rPr>
                <a:t>(</a:t>
              </a:r>
              <a:r>
                <a:rPr lang="ko-KR" altLang="en-US" sz="1000" spc="-70" dirty="0">
                  <a:solidFill>
                    <a:srgbClr val="777777"/>
                  </a:solidFill>
                  <a:cs typeface="바탕" pitchFamily="18" charset="0"/>
                </a:rPr>
                <a:t>예</a:t>
              </a:r>
              <a:r>
                <a:rPr lang="en-US" altLang="ko-KR" sz="1000" spc="-70" dirty="0" smtClean="0">
                  <a:solidFill>
                    <a:srgbClr val="777777"/>
                  </a:solidFill>
                  <a:cs typeface="바탕" pitchFamily="18" charset="0"/>
                </a:rPr>
                <a:t>) </a:t>
              </a:r>
              <a:r>
                <a:rPr lang="ko-KR" altLang="en-US" sz="1000" spc="-70" dirty="0" err="1" smtClean="0">
                  <a:solidFill>
                    <a:srgbClr val="777777"/>
                  </a:solidFill>
                  <a:cs typeface="바탕" pitchFamily="18" charset="0"/>
                </a:rPr>
                <a:t>댓글부대</a:t>
              </a:r>
              <a:r>
                <a:rPr lang="en-US" altLang="ko-KR" sz="1000" spc="-70" dirty="0">
                  <a:solidFill>
                    <a:srgbClr val="777777"/>
                  </a:solidFill>
                  <a:cs typeface="바탕" pitchFamily="18" charset="0"/>
                </a:rPr>
                <a:t>, </a:t>
              </a:r>
              <a:r>
                <a:rPr lang="ko-KR" altLang="en-US" sz="1000" spc="-70" dirty="0" err="1">
                  <a:solidFill>
                    <a:srgbClr val="777777"/>
                  </a:solidFill>
                  <a:cs typeface="바탕" pitchFamily="18" charset="0"/>
                </a:rPr>
                <a:t>드루킹</a:t>
              </a:r>
              <a:endParaRPr lang="zh-CN" altLang="en-US" sz="1000" spc="-70" dirty="0">
                <a:solidFill>
                  <a:srgbClr val="777777"/>
                </a:solidFill>
                <a:cs typeface="바탕" pitchFamily="18" charset="0"/>
              </a:endParaRPr>
            </a:p>
          </p:txBody>
        </p:sp>
        <p:sp>
          <p:nvSpPr>
            <p:cNvPr id="106" name="Freeform 3"/>
            <p:cNvSpPr/>
            <p:nvPr/>
          </p:nvSpPr>
          <p:spPr>
            <a:xfrm>
              <a:off x="686322" y="4321437"/>
              <a:ext cx="3420000" cy="864000"/>
            </a:xfrm>
            <a:custGeom>
              <a:avLst/>
              <a:gdLst>
                <a:gd name="connsiteX0" fmla="*/ 0 w 3353454"/>
                <a:gd name="connsiteY0" fmla="*/ 0 h 853590"/>
                <a:gd name="connsiteX1" fmla="*/ 3353454 w 3353454"/>
                <a:gd name="connsiteY1" fmla="*/ 0 h 853590"/>
                <a:gd name="connsiteX2" fmla="*/ 3353454 w 3353454"/>
                <a:gd name="connsiteY2" fmla="*/ 853590 h 853590"/>
                <a:gd name="connsiteX3" fmla="*/ 0 w 3353454"/>
                <a:gd name="connsiteY3" fmla="*/ 853590 h 853590"/>
                <a:gd name="connsiteX4" fmla="*/ 0 w 3353454"/>
                <a:gd name="connsiteY4" fmla="*/ 0 h 85359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3353454" h="853590">
                  <a:moveTo>
                    <a:pt x="0" y="0"/>
                  </a:moveTo>
                  <a:lnTo>
                    <a:pt x="3353454" y="0"/>
                  </a:lnTo>
                  <a:lnTo>
                    <a:pt x="3353454" y="853590"/>
                  </a:lnTo>
                  <a:lnTo>
                    <a:pt x="0" y="853590"/>
                  </a:lnTo>
                  <a:lnTo>
                    <a:pt x="0" y="0"/>
                  </a:lnTo>
                </a:path>
              </a:pathLst>
            </a:custGeom>
            <a:solidFill>
              <a:srgbClr val="EAF1F3"/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 fontAlgn="base" latinLnBrk="0">
                <a:lnSpc>
                  <a:spcPct val="110000"/>
                </a:lnSpc>
                <a:tabLst>
                  <a:tab pos="266700" algn="l"/>
                  <a:tab pos="546100" algn="l"/>
                  <a:tab pos="863600" algn="l"/>
                  <a:tab pos="1168400" algn="l"/>
                  <a:tab pos="1219200" algn="l"/>
                  <a:tab pos="1549400" algn="l"/>
                  <a:tab pos="1778000" algn="l"/>
                  <a:tab pos="2044700" algn="l"/>
                  <a:tab pos="2070100" algn="l"/>
                </a:tabLst>
              </a:pPr>
              <a:r>
                <a:rPr lang="ko-KR" altLang="en-US" sz="1000" spc="-7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바탕" pitchFamily="18" charset="0"/>
                </a:rPr>
                <a:t>행동</a:t>
              </a:r>
              <a:r>
                <a:rPr lang="en-US" altLang="ko-KR" sz="1000" spc="-7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바탕" pitchFamily="18" charset="0"/>
                </a:rPr>
                <a:t>(</a:t>
              </a:r>
              <a:r>
                <a:rPr lang="ko-KR" altLang="en-US" sz="1000" spc="-7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바탕" pitchFamily="18" charset="0"/>
                </a:rPr>
                <a:t>소비</a:t>
              </a:r>
              <a:r>
                <a:rPr lang="en-US" altLang="ko-KR" sz="1000" spc="-7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바탕" pitchFamily="18" charset="0"/>
                </a:rPr>
                <a:t>) </a:t>
              </a:r>
              <a:r>
                <a:rPr lang="ko-KR" altLang="en-US" sz="1000" spc="-7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바탕" pitchFamily="18" charset="0"/>
                </a:rPr>
                <a:t>데이터</a:t>
              </a:r>
              <a:endParaRPr lang="zh-CN" altLang="en-US" sz="1000" spc="-70" dirty="0">
                <a:solidFill>
                  <a:schemeClr val="tx1">
                    <a:lumMod val="65000"/>
                    <a:lumOff val="35000"/>
                  </a:schemeClr>
                </a:solidFill>
                <a:cs typeface="바탕" pitchFamily="18" charset="0"/>
              </a:endParaRPr>
            </a:p>
          </p:txBody>
        </p:sp>
        <p:sp>
          <p:nvSpPr>
            <p:cNvPr id="111" name="Freeform 3"/>
            <p:cNvSpPr/>
            <p:nvPr/>
          </p:nvSpPr>
          <p:spPr>
            <a:xfrm>
              <a:off x="686322" y="5301304"/>
              <a:ext cx="3420000" cy="864000"/>
            </a:xfrm>
            <a:custGeom>
              <a:avLst/>
              <a:gdLst>
                <a:gd name="connsiteX0" fmla="*/ 0 w 3353454"/>
                <a:gd name="connsiteY0" fmla="*/ 0 h 853590"/>
                <a:gd name="connsiteX1" fmla="*/ 3353454 w 3353454"/>
                <a:gd name="connsiteY1" fmla="*/ 0 h 853590"/>
                <a:gd name="connsiteX2" fmla="*/ 3353454 w 3353454"/>
                <a:gd name="connsiteY2" fmla="*/ 853590 h 853590"/>
                <a:gd name="connsiteX3" fmla="*/ 0 w 3353454"/>
                <a:gd name="connsiteY3" fmla="*/ 853590 h 853590"/>
                <a:gd name="connsiteX4" fmla="*/ 0 w 3353454"/>
                <a:gd name="connsiteY4" fmla="*/ 0 h 85359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3353454" h="853590">
                  <a:moveTo>
                    <a:pt x="0" y="0"/>
                  </a:moveTo>
                  <a:lnTo>
                    <a:pt x="3353454" y="0"/>
                  </a:lnTo>
                  <a:lnTo>
                    <a:pt x="3353454" y="853590"/>
                  </a:lnTo>
                  <a:lnTo>
                    <a:pt x="0" y="853590"/>
                  </a:lnTo>
                  <a:lnTo>
                    <a:pt x="0" y="0"/>
                  </a:lnTo>
                </a:path>
              </a:pathLst>
            </a:custGeom>
            <a:solidFill>
              <a:srgbClr val="EAF1F3"/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 fontAlgn="base" latinLnBrk="0">
                <a:lnSpc>
                  <a:spcPct val="110000"/>
                </a:lnSpc>
                <a:tabLst>
                  <a:tab pos="266700" algn="l"/>
                  <a:tab pos="546100" algn="l"/>
                  <a:tab pos="863600" algn="l"/>
                  <a:tab pos="1168400" algn="l"/>
                  <a:tab pos="1219200" algn="l"/>
                  <a:tab pos="1549400" algn="l"/>
                  <a:tab pos="1778000" algn="l"/>
                  <a:tab pos="2044700" algn="l"/>
                  <a:tab pos="2070100" algn="l"/>
                </a:tabLst>
              </a:pPr>
              <a:r>
                <a:rPr lang="ko-KR" altLang="en-US" sz="1000" spc="-7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바탕" pitchFamily="18" charset="0"/>
                </a:rPr>
                <a:t>개별 </a:t>
              </a:r>
              <a:r>
                <a:rPr lang="ko-KR" altLang="en-US" sz="1000" spc="-70" dirty="0" err="1">
                  <a:solidFill>
                    <a:schemeClr val="tx1">
                      <a:lumMod val="65000"/>
                      <a:lumOff val="35000"/>
                    </a:schemeClr>
                  </a:solidFill>
                  <a:cs typeface="바탕" pitchFamily="18" charset="0"/>
                </a:rPr>
                <a:t>빅데이터</a:t>
              </a:r>
              <a:r>
                <a:rPr lang="ko-KR" altLang="en-US" sz="1000" spc="-7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바탕" pitchFamily="18" charset="0"/>
                </a:rPr>
                <a:t> 차원의 분석만 가능</a:t>
              </a:r>
              <a:endParaRPr lang="zh-CN" altLang="en-US" sz="1000" spc="-70" dirty="0">
                <a:solidFill>
                  <a:schemeClr val="tx1">
                    <a:lumMod val="65000"/>
                    <a:lumOff val="35000"/>
                  </a:schemeClr>
                </a:solidFill>
                <a:cs typeface="바탕" pitchFamily="18" charset="0"/>
              </a:endParaRPr>
            </a:p>
          </p:txBody>
        </p:sp>
        <p:sp>
          <p:nvSpPr>
            <p:cNvPr id="68" name="Freeform 3"/>
            <p:cNvSpPr/>
            <p:nvPr/>
          </p:nvSpPr>
          <p:spPr>
            <a:xfrm>
              <a:off x="6081493" y="2361701"/>
              <a:ext cx="3420000" cy="864000"/>
            </a:xfrm>
            <a:custGeom>
              <a:avLst/>
              <a:gdLst>
                <a:gd name="connsiteX0" fmla="*/ 0 w 3353454"/>
                <a:gd name="connsiteY0" fmla="*/ 0 h 853590"/>
                <a:gd name="connsiteX1" fmla="*/ 3353454 w 3353454"/>
                <a:gd name="connsiteY1" fmla="*/ 0 h 853590"/>
                <a:gd name="connsiteX2" fmla="*/ 3353454 w 3353454"/>
                <a:gd name="connsiteY2" fmla="*/ 853590 h 853590"/>
                <a:gd name="connsiteX3" fmla="*/ 0 w 3353454"/>
                <a:gd name="connsiteY3" fmla="*/ 853590 h 853590"/>
                <a:gd name="connsiteX4" fmla="*/ 0 w 3353454"/>
                <a:gd name="connsiteY4" fmla="*/ 0 h 85359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3353454" h="853590">
                  <a:moveTo>
                    <a:pt x="0" y="0"/>
                  </a:moveTo>
                  <a:lnTo>
                    <a:pt x="3353454" y="0"/>
                  </a:lnTo>
                  <a:lnTo>
                    <a:pt x="3353454" y="853590"/>
                  </a:lnTo>
                  <a:lnTo>
                    <a:pt x="0" y="853590"/>
                  </a:lnTo>
                  <a:lnTo>
                    <a:pt x="0" y="0"/>
                  </a:lnTo>
                </a:path>
              </a:pathLst>
            </a:custGeom>
            <a:solidFill>
              <a:srgbClr val="D3EFF5">
                <a:alpha val="84706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fontAlgn="base" latinLnBrk="0">
                <a:lnSpc>
                  <a:spcPct val="110000"/>
                </a:lnSpc>
                <a:tabLst>
                  <a:tab pos="1282700" algn="l"/>
                  <a:tab pos="2438400" algn="l"/>
                  <a:tab pos="2895600" algn="l"/>
                  <a:tab pos="3797300" algn="l"/>
                </a:tabLst>
              </a:pPr>
              <a:r>
                <a:rPr lang="en-US" altLang="zh-CN" sz="1000" spc="-70" dirty="0" err="1">
                  <a:solidFill>
                    <a:srgbClr val="13839D"/>
                  </a:solidFill>
                </a:rPr>
                <a:t>모든</a:t>
              </a:r>
              <a:r>
                <a:rPr lang="en-US" altLang="zh-CN" sz="1000" spc="-70" dirty="0">
                  <a:solidFill>
                    <a:srgbClr val="13839D"/>
                  </a:solidFill>
                </a:rPr>
                <a:t> </a:t>
              </a:r>
              <a:r>
                <a:rPr lang="en-US" altLang="zh-CN" sz="1000" spc="-70" dirty="0" err="1">
                  <a:solidFill>
                    <a:srgbClr val="13839D"/>
                  </a:solidFill>
                </a:rPr>
                <a:t>회사에서</a:t>
              </a:r>
              <a:r>
                <a:rPr lang="en-US" altLang="zh-CN" sz="1000" spc="-70" dirty="0">
                  <a:solidFill>
                    <a:srgbClr val="13839D"/>
                  </a:solidFill>
                </a:rPr>
                <a:t> </a:t>
              </a:r>
              <a:r>
                <a:rPr lang="en-US" altLang="zh-CN" sz="1000" spc="-70" dirty="0" err="1">
                  <a:solidFill>
                    <a:srgbClr val="13839D"/>
                  </a:solidFill>
                </a:rPr>
                <a:t>제공하는</a:t>
              </a:r>
              <a:r>
                <a:rPr lang="en-US" altLang="zh-CN" sz="1000" spc="-70" dirty="0">
                  <a:solidFill>
                    <a:srgbClr val="13839D"/>
                  </a:solidFill>
                </a:rPr>
                <a:t> </a:t>
              </a:r>
              <a:r>
                <a:rPr lang="en-US" altLang="zh-CN" sz="1000" spc="-70" dirty="0" err="1">
                  <a:solidFill>
                    <a:srgbClr val="13839D"/>
                  </a:solidFill>
                </a:rPr>
                <a:t>서비스</a:t>
              </a:r>
              <a:r>
                <a:rPr lang="en-US" altLang="zh-CN" sz="1000" spc="-70" dirty="0">
                  <a:solidFill>
                    <a:srgbClr val="13839D"/>
                  </a:solidFill>
                </a:rPr>
                <a:t> </a:t>
              </a:r>
              <a:r>
                <a:rPr lang="en-US" altLang="zh-CN" sz="1000" spc="-70" dirty="0" err="1">
                  <a:solidFill>
                    <a:srgbClr val="13839D"/>
                  </a:solidFill>
                </a:rPr>
                <a:t>데이터가</a:t>
              </a:r>
              <a:r>
                <a:rPr lang="en-US" altLang="zh-CN" sz="1000" spc="-70" dirty="0">
                  <a:solidFill>
                    <a:srgbClr val="13839D"/>
                  </a:solidFill>
                </a:rPr>
                <a:t> </a:t>
              </a:r>
              <a:r>
                <a:rPr lang="en-US" altLang="zh-CN" sz="1000" spc="-70" dirty="0" err="1">
                  <a:solidFill>
                    <a:srgbClr val="13839D"/>
                  </a:solidFill>
                </a:rPr>
                <a:t>포함됨</a:t>
              </a:r>
              <a:endParaRPr lang="en-US" altLang="zh-CN" sz="1000" spc="-70" dirty="0">
                <a:solidFill>
                  <a:srgbClr val="13839D"/>
                </a:solidFill>
              </a:endParaRPr>
            </a:p>
            <a:p>
              <a:pPr lvl="0" fontAlgn="base" latinLnBrk="0">
                <a:lnSpc>
                  <a:spcPct val="110000"/>
                </a:lnSpc>
                <a:tabLst>
                  <a:tab pos="1282700" algn="l"/>
                  <a:tab pos="2438400" algn="l"/>
                  <a:tab pos="2895600" algn="l"/>
                  <a:tab pos="3797300" algn="l"/>
                </a:tabLst>
              </a:pPr>
              <a:r>
                <a:rPr lang="en-US" altLang="zh-CN" sz="900" spc="-70" dirty="0">
                  <a:solidFill>
                    <a:srgbClr val="13839D"/>
                  </a:solidFill>
                </a:rPr>
                <a:t>(예</a:t>
              </a:r>
              <a:r>
                <a:rPr lang="en-US" altLang="zh-CN" sz="900" spc="-70" dirty="0" smtClean="0">
                  <a:solidFill>
                    <a:srgbClr val="13839D"/>
                  </a:solidFill>
                </a:rPr>
                <a:t>) </a:t>
              </a:r>
              <a:r>
                <a:rPr lang="en-US" altLang="zh-CN" sz="900" spc="-70" dirty="0" err="1" smtClean="0">
                  <a:solidFill>
                    <a:srgbClr val="13839D"/>
                  </a:solidFill>
                </a:rPr>
                <a:t>결제정보의</a:t>
              </a:r>
              <a:r>
                <a:rPr lang="en-US" altLang="zh-CN" sz="900" spc="-70" dirty="0" smtClean="0">
                  <a:solidFill>
                    <a:srgbClr val="13839D"/>
                  </a:solidFill>
                </a:rPr>
                <a:t> </a:t>
              </a:r>
              <a:r>
                <a:rPr lang="en-US" altLang="zh-CN" sz="900" spc="-70" dirty="0" err="1">
                  <a:solidFill>
                    <a:srgbClr val="13839D"/>
                  </a:solidFill>
                </a:rPr>
                <a:t>경우</a:t>
              </a:r>
              <a:r>
                <a:rPr lang="en-US" altLang="zh-CN" sz="900" spc="-70" dirty="0">
                  <a:solidFill>
                    <a:srgbClr val="13839D"/>
                  </a:solidFill>
                </a:rPr>
                <a:t>, </a:t>
              </a:r>
              <a:r>
                <a:rPr lang="en-US" altLang="zh-CN" sz="900" spc="-70" dirty="0" err="1">
                  <a:solidFill>
                    <a:srgbClr val="13839D"/>
                  </a:solidFill>
                </a:rPr>
                <a:t>모든</a:t>
              </a:r>
              <a:r>
                <a:rPr lang="en-US" altLang="zh-CN" sz="900" spc="-70" dirty="0">
                  <a:solidFill>
                    <a:srgbClr val="13839D"/>
                  </a:solidFill>
                </a:rPr>
                <a:t> </a:t>
              </a:r>
              <a:r>
                <a:rPr lang="en-US" altLang="zh-CN" sz="900" spc="-70" dirty="0" err="1">
                  <a:solidFill>
                    <a:srgbClr val="13839D"/>
                  </a:solidFill>
                </a:rPr>
                <a:t>카드사</a:t>
              </a:r>
              <a:r>
                <a:rPr lang="en-US" altLang="zh-CN" sz="900" spc="-70" dirty="0">
                  <a:solidFill>
                    <a:srgbClr val="13839D"/>
                  </a:solidFill>
                </a:rPr>
                <a:t> </a:t>
              </a:r>
              <a:r>
                <a:rPr lang="en-US" altLang="zh-CN" sz="900" spc="-70" dirty="0" err="1">
                  <a:solidFill>
                    <a:srgbClr val="13839D"/>
                  </a:solidFill>
                </a:rPr>
                <a:t>이용</a:t>
              </a:r>
              <a:r>
                <a:rPr lang="en-US" altLang="zh-CN" sz="900" spc="-70" dirty="0">
                  <a:solidFill>
                    <a:srgbClr val="13839D"/>
                  </a:solidFill>
                </a:rPr>
                <a:t> </a:t>
              </a:r>
              <a:r>
                <a:rPr lang="en-US" altLang="zh-CN" sz="900" spc="-70" dirty="0" err="1">
                  <a:solidFill>
                    <a:srgbClr val="13839D"/>
                  </a:solidFill>
                </a:rPr>
                <a:t>정보</a:t>
              </a:r>
              <a:endParaRPr lang="zh-CN" altLang="en-US" sz="900" spc="-70" dirty="0">
                <a:solidFill>
                  <a:srgbClr val="13839D"/>
                </a:solidFill>
              </a:endParaRPr>
            </a:p>
          </p:txBody>
        </p:sp>
        <p:sp>
          <p:nvSpPr>
            <p:cNvPr id="51" name="Freeform 3"/>
            <p:cNvSpPr/>
            <p:nvPr/>
          </p:nvSpPr>
          <p:spPr>
            <a:xfrm>
              <a:off x="6081493" y="1993693"/>
              <a:ext cx="3420000" cy="287864"/>
            </a:xfrm>
            <a:custGeom>
              <a:avLst/>
              <a:gdLst>
                <a:gd name="connsiteX0" fmla="*/ 0 w 3722063"/>
                <a:gd name="connsiteY0" fmla="*/ 287864 h 287864"/>
                <a:gd name="connsiteX1" fmla="*/ 3722063 w 3722063"/>
                <a:gd name="connsiteY1" fmla="*/ 287864 h 287864"/>
                <a:gd name="connsiteX2" fmla="*/ 3722063 w 3722063"/>
                <a:gd name="connsiteY2" fmla="*/ 0 h 287864"/>
                <a:gd name="connsiteX3" fmla="*/ 0 w 3722063"/>
                <a:gd name="connsiteY3" fmla="*/ 0 h 287864"/>
                <a:gd name="connsiteX4" fmla="*/ 0 w 3722063"/>
                <a:gd name="connsiteY4" fmla="*/ 287864 h 287864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3722063" h="287864">
                  <a:moveTo>
                    <a:pt x="0" y="287864"/>
                  </a:moveTo>
                  <a:lnTo>
                    <a:pt x="3722063" y="287864"/>
                  </a:lnTo>
                  <a:lnTo>
                    <a:pt x="3722063" y="0"/>
                  </a:lnTo>
                  <a:lnTo>
                    <a:pt x="0" y="0"/>
                  </a:lnTo>
                  <a:lnTo>
                    <a:pt x="0" y="287864"/>
                  </a:lnTo>
                </a:path>
              </a:pathLst>
            </a:custGeom>
            <a:solidFill>
              <a:srgbClr val="00A3C4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indent="38100" algn="ctr" fontAlgn="base" latinLnBrk="0">
                <a:lnSpc>
                  <a:spcPts val="1900"/>
                </a:lnSpc>
              </a:pPr>
              <a:r>
                <a:rPr lang="ko-KR" altLang="en-US" sz="1300" b="1" kern="0" spc="-70" dirty="0" err="1" smtClean="0">
                  <a:solidFill>
                    <a:srgbClr val="FFFFFF"/>
                  </a:solidFill>
                  <a:cs typeface="바탕" pitchFamily="18" charset="0"/>
                </a:rPr>
                <a:t>패널빅데이터</a:t>
              </a:r>
              <a:r>
                <a:rPr lang="en-US" altLang="ko-KR" sz="1300" b="1" kern="0" spc="-70" baseline="30000" dirty="0" smtClean="0">
                  <a:solidFill>
                    <a:srgbClr val="FFFFFF"/>
                  </a:solidFill>
                  <a:cs typeface="바탕" pitchFamily="18" charset="0"/>
                </a:rPr>
                <a:t>®</a:t>
              </a:r>
              <a:endParaRPr lang="ko-KR" altLang="en-US" sz="1300" b="1" kern="0" spc="-70" baseline="30000" dirty="0">
                <a:solidFill>
                  <a:srgbClr val="FFFFFF"/>
                </a:solidFill>
                <a:cs typeface="바탕" pitchFamily="18" charset="0"/>
              </a:endParaRPr>
            </a:p>
          </p:txBody>
        </p:sp>
        <p:sp>
          <p:nvSpPr>
            <p:cNvPr id="69" name="Freeform 3"/>
            <p:cNvSpPr/>
            <p:nvPr/>
          </p:nvSpPr>
          <p:spPr>
            <a:xfrm>
              <a:off x="9340183" y="2112180"/>
              <a:ext cx="99259" cy="50890"/>
            </a:xfrm>
            <a:custGeom>
              <a:avLst/>
              <a:gdLst>
                <a:gd name="connsiteX0" fmla="*/ 0 w 99259"/>
                <a:gd name="connsiteY0" fmla="*/ 0 h 50890"/>
                <a:gd name="connsiteX1" fmla="*/ 49629 w 99259"/>
                <a:gd name="connsiteY1" fmla="*/ 50890 h 50890"/>
                <a:gd name="connsiteX2" fmla="*/ 99259 w 99259"/>
                <a:gd name="connsiteY2" fmla="*/ 0 h 50890"/>
                <a:gd name="connsiteX3" fmla="*/ 0 w 99259"/>
                <a:gd name="connsiteY3" fmla="*/ 0 h 5089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</a:cxnLst>
              <a:rect l="l" t="t" r="r" b="b"/>
              <a:pathLst>
                <a:path w="99259" h="50890">
                  <a:moveTo>
                    <a:pt x="0" y="0"/>
                  </a:moveTo>
                  <a:lnTo>
                    <a:pt x="49629" y="50890"/>
                  </a:lnTo>
                  <a:lnTo>
                    <a:pt x="99259" y="0"/>
                  </a:lnTo>
                  <a:lnTo>
                    <a:pt x="0" y="0"/>
                  </a:lnTo>
                </a:path>
              </a:pathLst>
            </a:custGeom>
            <a:solidFill>
              <a:srgbClr val="FFFFFF">
                <a:alpha val="100000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zh-CN" altLang="en-US" spc="-70"/>
            </a:p>
          </p:txBody>
        </p:sp>
        <p:sp>
          <p:nvSpPr>
            <p:cNvPr id="102" name="Freeform 3"/>
            <p:cNvSpPr/>
            <p:nvPr/>
          </p:nvSpPr>
          <p:spPr>
            <a:xfrm>
              <a:off x="6081493" y="3341569"/>
              <a:ext cx="3420000" cy="864000"/>
            </a:xfrm>
            <a:custGeom>
              <a:avLst/>
              <a:gdLst>
                <a:gd name="connsiteX0" fmla="*/ 0 w 3353454"/>
                <a:gd name="connsiteY0" fmla="*/ 0 h 853590"/>
                <a:gd name="connsiteX1" fmla="*/ 3353454 w 3353454"/>
                <a:gd name="connsiteY1" fmla="*/ 0 h 853590"/>
                <a:gd name="connsiteX2" fmla="*/ 3353454 w 3353454"/>
                <a:gd name="connsiteY2" fmla="*/ 853590 h 853590"/>
                <a:gd name="connsiteX3" fmla="*/ 0 w 3353454"/>
                <a:gd name="connsiteY3" fmla="*/ 853590 h 853590"/>
                <a:gd name="connsiteX4" fmla="*/ 0 w 3353454"/>
                <a:gd name="connsiteY4" fmla="*/ 0 h 85359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3353454" h="853590">
                  <a:moveTo>
                    <a:pt x="0" y="0"/>
                  </a:moveTo>
                  <a:lnTo>
                    <a:pt x="3353454" y="0"/>
                  </a:lnTo>
                  <a:lnTo>
                    <a:pt x="3353454" y="853590"/>
                  </a:lnTo>
                  <a:lnTo>
                    <a:pt x="0" y="853590"/>
                  </a:lnTo>
                  <a:lnTo>
                    <a:pt x="0" y="0"/>
                  </a:lnTo>
                </a:path>
              </a:pathLst>
            </a:custGeom>
            <a:solidFill>
              <a:srgbClr val="D3EFF5">
                <a:alpha val="84706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fontAlgn="base" latinLnBrk="0">
                <a:lnSpc>
                  <a:spcPct val="110000"/>
                </a:lnSpc>
                <a:tabLst>
                  <a:tab pos="1282700" algn="l"/>
                  <a:tab pos="2438400" algn="l"/>
                  <a:tab pos="2895600" algn="l"/>
                  <a:tab pos="3797300" algn="l"/>
                </a:tabLst>
              </a:pPr>
              <a:r>
                <a:rPr lang="ko-KR" altLang="en-US" sz="1000" spc="-70" dirty="0">
                  <a:solidFill>
                    <a:srgbClr val="13839D"/>
                  </a:solidFill>
                </a:rPr>
                <a:t>정보 생산 주체를 알 수 있음</a:t>
              </a:r>
            </a:p>
            <a:p>
              <a:pPr lvl="0" fontAlgn="base" latinLnBrk="0">
                <a:lnSpc>
                  <a:spcPct val="110000"/>
                </a:lnSpc>
                <a:tabLst>
                  <a:tab pos="1282700" algn="l"/>
                  <a:tab pos="2438400" algn="l"/>
                  <a:tab pos="2895600" algn="l"/>
                  <a:tab pos="3797300" algn="l"/>
                </a:tabLst>
              </a:pPr>
              <a:r>
                <a:rPr lang="ko-KR" altLang="en-US" sz="1000" spc="-70" dirty="0" smtClean="0">
                  <a:solidFill>
                    <a:srgbClr val="13839D"/>
                  </a:solidFill>
                </a:rPr>
                <a:t>전체는 </a:t>
              </a:r>
              <a:r>
                <a:rPr lang="ko-KR" altLang="en-US" sz="1000" spc="-70" dirty="0">
                  <a:solidFill>
                    <a:srgbClr val="13839D"/>
                  </a:solidFill>
                </a:rPr>
                <a:t>물론 세그먼트 별 분석도 </a:t>
              </a:r>
              <a:r>
                <a:rPr lang="ko-KR" altLang="en-US" sz="1000" spc="-70" dirty="0" smtClean="0">
                  <a:solidFill>
                    <a:srgbClr val="13839D"/>
                  </a:solidFill>
                </a:rPr>
                <a:t>가능</a:t>
              </a:r>
              <a:endParaRPr lang="zh-CN" altLang="en-US" sz="1000" spc="-70" dirty="0">
                <a:solidFill>
                  <a:srgbClr val="13839D"/>
                </a:solidFill>
              </a:endParaRPr>
            </a:p>
          </p:txBody>
        </p:sp>
        <p:sp>
          <p:nvSpPr>
            <p:cNvPr id="107" name="Freeform 3"/>
            <p:cNvSpPr/>
            <p:nvPr/>
          </p:nvSpPr>
          <p:spPr>
            <a:xfrm>
              <a:off x="6081493" y="4321437"/>
              <a:ext cx="3420000" cy="864000"/>
            </a:xfrm>
            <a:custGeom>
              <a:avLst/>
              <a:gdLst>
                <a:gd name="connsiteX0" fmla="*/ 0 w 3353454"/>
                <a:gd name="connsiteY0" fmla="*/ 0 h 853590"/>
                <a:gd name="connsiteX1" fmla="*/ 3353454 w 3353454"/>
                <a:gd name="connsiteY1" fmla="*/ 0 h 853590"/>
                <a:gd name="connsiteX2" fmla="*/ 3353454 w 3353454"/>
                <a:gd name="connsiteY2" fmla="*/ 853590 h 853590"/>
                <a:gd name="connsiteX3" fmla="*/ 0 w 3353454"/>
                <a:gd name="connsiteY3" fmla="*/ 853590 h 853590"/>
                <a:gd name="connsiteX4" fmla="*/ 0 w 3353454"/>
                <a:gd name="connsiteY4" fmla="*/ 0 h 85359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3353454" h="853590">
                  <a:moveTo>
                    <a:pt x="0" y="0"/>
                  </a:moveTo>
                  <a:lnTo>
                    <a:pt x="3353454" y="0"/>
                  </a:lnTo>
                  <a:lnTo>
                    <a:pt x="3353454" y="853590"/>
                  </a:lnTo>
                  <a:lnTo>
                    <a:pt x="0" y="853590"/>
                  </a:lnTo>
                  <a:lnTo>
                    <a:pt x="0" y="0"/>
                  </a:lnTo>
                </a:path>
              </a:pathLst>
            </a:custGeom>
            <a:solidFill>
              <a:srgbClr val="D3EFF5">
                <a:alpha val="84706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fontAlgn="base" latinLnBrk="0">
                <a:lnSpc>
                  <a:spcPct val="110000"/>
                </a:lnSpc>
                <a:tabLst>
                  <a:tab pos="1282700" algn="l"/>
                  <a:tab pos="2438400" algn="l"/>
                  <a:tab pos="2895600" algn="l"/>
                  <a:tab pos="3797300" algn="l"/>
                </a:tabLst>
              </a:pPr>
              <a:r>
                <a:rPr lang="ko-KR" altLang="en-US" sz="1000" spc="-70" dirty="0" smtClean="0">
                  <a:solidFill>
                    <a:srgbClr val="13839D"/>
                  </a:solidFill>
                </a:rPr>
                <a:t>행동</a:t>
              </a:r>
              <a:r>
                <a:rPr lang="en-US" altLang="ko-KR" sz="1000" spc="-70" dirty="0">
                  <a:solidFill>
                    <a:srgbClr val="13839D"/>
                  </a:solidFill>
                </a:rPr>
                <a:t>(</a:t>
              </a:r>
              <a:r>
                <a:rPr lang="ko-KR" altLang="en-US" sz="1000" spc="-70" dirty="0">
                  <a:solidFill>
                    <a:srgbClr val="13839D"/>
                  </a:solidFill>
                </a:rPr>
                <a:t>소비</a:t>
              </a:r>
              <a:r>
                <a:rPr lang="en-US" altLang="ko-KR" sz="1000" spc="-70" dirty="0">
                  <a:solidFill>
                    <a:srgbClr val="13839D"/>
                  </a:solidFill>
                </a:rPr>
                <a:t>) </a:t>
              </a:r>
              <a:r>
                <a:rPr lang="ko-KR" altLang="en-US" sz="1000" spc="-70" dirty="0">
                  <a:solidFill>
                    <a:srgbClr val="13839D"/>
                  </a:solidFill>
                </a:rPr>
                <a:t>데이터 </a:t>
              </a:r>
              <a:r>
                <a:rPr lang="en-US" altLang="ko-KR" sz="1000" spc="-70" dirty="0">
                  <a:solidFill>
                    <a:srgbClr val="13839D"/>
                  </a:solidFill>
                </a:rPr>
                <a:t>+ </a:t>
              </a:r>
              <a:r>
                <a:rPr lang="ko-KR" altLang="en-US" sz="1000" spc="-70" dirty="0">
                  <a:solidFill>
                    <a:srgbClr val="13839D"/>
                  </a:solidFill>
                </a:rPr>
                <a:t>태도 </a:t>
              </a:r>
              <a:r>
                <a:rPr lang="ko-KR" altLang="en-US" sz="1000" spc="-70" dirty="0" smtClean="0">
                  <a:solidFill>
                    <a:srgbClr val="13839D"/>
                  </a:solidFill>
                </a:rPr>
                <a:t>데이터</a:t>
              </a:r>
              <a:endParaRPr lang="zh-CN" altLang="en-US" sz="1000" spc="-70" dirty="0">
                <a:solidFill>
                  <a:srgbClr val="13839D"/>
                </a:solidFill>
              </a:endParaRPr>
            </a:p>
          </p:txBody>
        </p:sp>
        <p:sp>
          <p:nvSpPr>
            <p:cNvPr id="112" name="Freeform 3"/>
            <p:cNvSpPr/>
            <p:nvPr/>
          </p:nvSpPr>
          <p:spPr>
            <a:xfrm>
              <a:off x="6081493" y="5301304"/>
              <a:ext cx="3420000" cy="864000"/>
            </a:xfrm>
            <a:custGeom>
              <a:avLst/>
              <a:gdLst>
                <a:gd name="connsiteX0" fmla="*/ 0 w 3353454"/>
                <a:gd name="connsiteY0" fmla="*/ 0 h 853590"/>
                <a:gd name="connsiteX1" fmla="*/ 3353454 w 3353454"/>
                <a:gd name="connsiteY1" fmla="*/ 0 h 853590"/>
                <a:gd name="connsiteX2" fmla="*/ 3353454 w 3353454"/>
                <a:gd name="connsiteY2" fmla="*/ 853590 h 853590"/>
                <a:gd name="connsiteX3" fmla="*/ 0 w 3353454"/>
                <a:gd name="connsiteY3" fmla="*/ 853590 h 853590"/>
                <a:gd name="connsiteX4" fmla="*/ 0 w 3353454"/>
                <a:gd name="connsiteY4" fmla="*/ 0 h 85359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</a:cxnLst>
              <a:rect l="l" t="t" r="r" b="b"/>
              <a:pathLst>
                <a:path w="3353454" h="853590">
                  <a:moveTo>
                    <a:pt x="0" y="0"/>
                  </a:moveTo>
                  <a:lnTo>
                    <a:pt x="3353454" y="0"/>
                  </a:lnTo>
                  <a:lnTo>
                    <a:pt x="3353454" y="853590"/>
                  </a:lnTo>
                  <a:lnTo>
                    <a:pt x="0" y="853590"/>
                  </a:lnTo>
                  <a:lnTo>
                    <a:pt x="0" y="0"/>
                  </a:lnTo>
                </a:path>
              </a:pathLst>
            </a:custGeom>
            <a:solidFill>
              <a:srgbClr val="D3EFF5">
                <a:alpha val="84706"/>
              </a:srgbClr>
            </a:solidFill>
            <a:ln w="12700">
              <a:solidFill>
                <a:srgbClr val="000000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fontAlgn="base" latinLnBrk="0">
                <a:lnSpc>
                  <a:spcPct val="110000"/>
                </a:lnSpc>
                <a:tabLst>
                  <a:tab pos="1282700" algn="l"/>
                  <a:tab pos="2438400" algn="l"/>
                  <a:tab pos="2895600" algn="l"/>
                  <a:tab pos="3797300" algn="l"/>
                </a:tabLst>
              </a:pPr>
              <a:r>
                <a:rPr lang="en-US" altLang="ko-KR" sz="1000" spc="-70" dirty="0" smtClean="0">
                  <a:solidFill>
                    <a:srgbClr val="13839D"/>
                  </a:solidFill>
                </a:rPr>
                <a:t>‘</a:t>
              </a:r>
              <a:r>
                <a:rPr lang="ko-KR" altLang="en-US" sz="1000" spc="-70" dirty="0" smtClean="0">
                  <a:solidFill>
                    <a:srgbClr val="13839D"/>
                  </a:solidFill>
                </a:rPr>
                <a:t>패널 </a:t>
              </a:r>
              <a:r>
                <a:rPr lang="en-US" altLang="ko-KR" sz="1000" dirty="0" smtClean="0">
                  <a:solidFill>
                    <a:srgbClr val="13839D"/>
                  </a:solidFill>
                </a:rPr>
                <a:t>ID</a:t>
              </a:r>
              <a:r>
                <a:rPr lang="en-US" altLang="ko-KR" sz="1000" spc="-70" dirty="0" smtClean="0">
                  <a:solidFill>
                    <a:srgbClr val="13839D"/>
                  </a:solidFill>
                </a:rPr>
                <a:t>’</a:t>
              </a:r>
              <a:r>
                <a:rPr lang="ko-KR" altLang="en-US" sz="1000" spc="-70" dirty="0" smtClean="0">
                  <a:solidFill>
                    <a:srgbClr val="13839D"/>
                  </a:solidFill>
                </a:rPr>
                <a:t>를 </a:t>
              </a:r>
              <a:r>
                <a:rPr lang="en-US" altLang="ko-KR" sz="1000" dirty="0">
                  <a:solidFill>
                    <a:srgbClr val="13839D"/>
                  </a:solidFill>
                </a:rPr>
                <a:t>Key</a:t>
              </a:r>
              <a:r>
                <a:rPr lang="ko-KR" altLang="en-US" sz="1000" spc="-70" dirty="0">
                  <a:solidFill>
                    <a:srgbClr val="13839D"/>
                  </a:solidFill>
                </a:rPr>
                <a:t>값으로 다양한 </a:t>
              </a:r>
              <a:r>
                <a:rPr lang="ko-KR" altLang="en-US" sz="1000" spc="-70" dirty="0" err="1">
                  <a:solidFill>
                    <a:srgbClr val="13839D"/>
                  </a:solidFill>
                </a:rPr>
                <a:t>빅데이터를</a:t>
              </a:r>
              <a:r>
                <a:rPr lang="ko-KR" altLang="en-US" sz="1000" spc="-70" dirty="0">
                  <a:solidFill>
                    <a:srgbClr val="13839D"/>
                  </a:solidFill>
                </a:rPr>
                <a:t> </a:t>
              </a:r>
              <a:r>
                <a:rPr lang="ko-KR" altLang="en-US" sz="1000" spc="-70" dirty="0" smtClean="0">
                  <a:solidFill>
                    <a:srgbClr val="13839D"/>
                  </a:solidFill>
                </a:rPr>
                <a:t>통합해서 </a:t>
              </a:r>
              <a:r>
                <a:rPr lang="en-US" altLang="ko-KR" sz="1000" spc="-70" dirty="0" smtClean="0">
                  <a:solidFill>
                    <a:srgbClr val="13839D"/>
                  </a:solidFill>
                </a:rPr>
                <a:t/>
              </a:r>
              <a:br>
                <a:rPr lang="en-US" altLang="ko-KR" sz="1000" spc="-70" dirty="0" smtClean="0">
                  <a:solidFill>
                    <a:srgbClr val="13839D"/>
                  </a:solidFill>
                </a:rPr>
              </a:br>
              <a:r>
                <a:rPr lang="ko-KR" altLang="en-US" sz="1000" spc="-70" dirty="0" smtClean="0">
                  <a:solidFill>
                    <a:srgbClr val="13839D"/>
                  </a:solidFill>
                </a:rPr>
                <a:t>분석할 </a:t>
              </a:r>
              <a:r>
                <a:rPr lang="ko-KR" altLang="en-US" sz="1000" spc="-70" dirty="0">
                  <a:solidFill>
                    <a:srgbClr val="13839D"/>
                  </a:solidFill>
                </a:rPr>
                <a:t>수 있음</a:t>
              </a:r>
              <a:endParaRPr lang="zh-CN" altLang="en-US" sz="1000" spc="-70" dirty="0">
                <a:solidFill>
                  <a:srgbClr val="13839D"/>
                </a:solidFill>
              </a:endParaRPr>
            </a:p>
          </p:txBody>
        </p:sp>
      </p:grpSp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560512" y="332656"/>
            <a:ext cx="2638543" cy="300339"/>
          </a:xfrm>
        </p:spPr>
        <p:txBody>
          <a:bodyPr/>
          <a:lstStyle/>
          <a:p>
            <a:r>
              <a:rPr lang="ko-KR" altLang="en-US" dirty="0" err="1"/>
              <a:t>패널빅데이터</a:t>
            </a:r>
            <a:r>
              <a:rPr lang="en-US" altLang="ko-KR" baseline="30000" dirty="0"/>
              <a:t>®</a:t>
            </a:r>
            <a:r>
              <a:rPr lang="en-US" altLang="ko-KR" dirty="0"/>
              <a:t> </a:t>
            </a:r>
            <a:r>
              <a:rPr lang="ko-KR" altLang="en-US" dirty="0"/>
              <a:t>차별성 </a:t>
            </a:r>
          </a:p>
        </p:txBody>
      </p:sp>
    </p:spTree>
    <p:extLst>
      <p:ext uri="{BB962C8B-B14F-4D97-AF65-F5344CB8AC3E}">
        <p14:creationId xmlns:p14="http://schemas.microsoft.com/office/powerpoint/2010/main" val="206368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BC09F8F-013F-493C-97E8-8FC6B0F283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4826" y="2018313"/>
            <a:ext cx="4316009" cy="4841923"/>
          </a:xfrm>
          <a:prstGeom prst="rect">
            <a:avLst/>
          </a:prstGeom>
        </p:spPr>
      </p:pic>
      <p:sp>
        <p:nvSpPr>
          <p:cNvPr id="6" name="텍스트 개체 틀 5"/>
          <p:cNvSpPr>
            <a:spLocks noGrp="1"/>
          </p:cNvSpPr>
          <p:nvPr>
            <p:ph type="body" sz="quarter" idx="11"/>
          </p:nvPr>
        </p:nvSpPr>
        <p:spPr>
          <a:xfrm>
            <a:off x="5198933" y="332656"/>
            <a:ext cx="4453783" cy="969496"/>
          </a:xfrm>
        </p:spPr>
        <p:txBody>
          <a:bodyPr/>
          <a:lstStyle/>
          <a:p>
            <a:r>
              <a:rPr lang="en-US" altLang="ko-KR" dirty="0" smtClean="0"/>
              <a:t>RC</a:t>
            </a:r>
            <a:r>
              <a:rPr lang="ko-KR" altLang="en-US" dirty="0" smtClean="0"/>
              <a:t>를 통해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조사 상담부터 사후 관리까지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일원화된 고객 지원 서비스를 제공합니다</a:t>
            </a:r>
            <a:endParaRPr lang="ko-KR" altLang="en-US" dirty="0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AE0D42C3-8A9D-4FE3-AC3A-51A93EAA50EF}"/>
              </a:ext>
            </a:extLst>
          </p:cNvPr>
          <p:cNvSpPr/>
          <p:nvPr/>
        </p:nvSpPr>
        <p:spPr>
          <a:xfrm>
            <a:off x="560512" y="1607836"/>
            <a:ext cx="1788951" cy="2347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fontAlgn="base" latinLnBrk="0">
              <a:lnSpc>
                <a:spcPct val="120000"/>
              </a:lnSpc>
              <a:tabLst>
                <a:tab pos="452438" algn="l"/>
                <a:tab pos="627063" algn="l"/>
              </a:tabLst>
            </a:pPr>
            <a:r>
              <a:rPr lang="en-US" altLang="ko-KR" sz="1400" b="1" dirty="0" smtClean="0">
                <a:solidFill>
                  <a:srgbClr val="00A3C4"/>
                </a:solidFill>
                <a:cs typeface="Arial" panose="020B0604020202020204" pitchFamily="34" charset="0"/>
              </a:rPr>
              <a:t>Research Consultant</a:t>
            </a:r>
            <a:endParaRPr lang="en-US" altLang="ko-KR" sz="1400" b="1" dirty="0">
              <a:solidFill>
                <a:srgbClr val="00A3C4"/>
              </a:solidFill>
              <a:cs typeface="Arial" panose="020B0604020202020204" pitchFamily="34" charset="0"/>
            </a:endParaRPr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0"/>
          </p:nvPr>
        </p:nvSpPr>
        <p:spPr>
          <a:xfrm>
            <a:off x="560512" y="332656"/>
            <a:ext cx="2128147" cy="549381"/>
          </a:xfrm>
        </p:spPr>
        <p:txBody>
          <a:bodyPr/>
          <a:lstStyle/>
          <a:p>
            <a:r>
              <a:rPr lang="en-US" altLang="ko-KR" dirty="0"/>
              <a:t>Expert Group</a:t>
            </a:r>
          </a:p>
          <a:p>
            <a:r>
              <a:rPr lang="ko-KR" altLang="en-US" sz="1400" b="0" spc="-70" dirty="0"/>
              <a:t>클라이언트 서비스 전문조직</a:t>
            </a:r>
          </a:p>
        </p:txBody>
      </p:sp>
      <p:grpSp>
        <p:nvGrpSpPr>
          <p:cNvPr id="13" name="그룹 12"/>
          <p:cNvGrpSpPr/>
          <p:nvPr/>
        </p:nvGrpSpPr>
        <p:grpSpPr>
          <a:xfrm>
            <a:off x="622512" y="2741115"/>
            <a:ext cx="4859258" cy="3142788"/>
            <a:chOff x="622512" y="2741115"/>
            <a:chExt cx="4859258" cy="3142788"/>
          </a:xfrm>
        </p:grpSpPr>
        <p:sp>
          <p:nvSpPr>
            <p:cNvPr id="72" name="타원 71">
              <a:extLst>
                <a:ext uri="{FF2B5EF4-FFF2-40B4-BE49-F238E27FC236}">
                  <a16:creationId xmlns:a16="http://schemas.microsoft.com/office/drawing/2014/main" id="{47DCC34D-F814-45FE-A21F-15744F035A2C}"/>
                </a:ext>
              </a:extLst>
            </p:cNvPr>
            <p:cNvSpPr/>
            <p:nvPr/>
          </p:nvSpPr>
          <p:spPr>
            <a:xfrm>
              <a:off x="622512" y="2741115"/>
              <a:ext cx="1574806" cy="1574804"/>
            </a:xfrm>
            <a:prstGeom prst="ellipse">
              <a:avLst/>
            </a:prstGeom>
            <a:solidFill>
              <a:sysClr val="window" lastClr="FFFFFF"/>
            </a:solidFill>
            <a:ln w="165100">
              <a:solidFill>
                <a:srgbClr val="C4EAF1"/>
              </a:solidFill>
            </a:ln>
            <a:effectLst/>
          </p:spPr>
          <p:txBody>
            <a:bodyPr rot="0" spcFirstLastPara="0" vertOverflow="overflow" horzOverflow="overflow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0" cap="none" spc="-70" normalizeH="0" baseline="0" noProof="0" dirty="0"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타원 72">
              <a:extLst>
                <a:ext uri="{FF2B5EF4-FFF2-40B4-BE49-F238E27FC236}">
                  <a16:creationId xmlns:a16="http://schemas.microsoft.com/office/drawing/2014/main" id="{6AA4F7A7-DE06-4264-971E-2C5A04B3439D}"/>
                </a:ext>
              </a:extLst>
            </p:cNvPr>
            <p:cNvSpPr/>
            <p:nvPr/>
          </p:nvSpPr>
          <p:spPr>
            <a:xfrm>
              <a:off x="2264740" y="2741115"/>
              <a:ext cx="1574806" cy="1574804"/>
            </a:xfrm>
            <a:prstGeom prst="ellipse">
              <a:avLst/>
            </a:prstGeom>
            <a:solidFill>
              <a:sysClr val="window" lastClr="FFFFFF"/>
            </a:solidFill>
            <a:ln w="165100">
              <a:solidFill>
                <a:srgbClr val="C4EAF1"/>
              </a:solidFill>
            </a:ln>
            <a:effectLst/>
          </p:spPr>
          <p:txBody>
            <a:bodyPr rot="0" spcFirstLastPara="0" vertOverflow="overflow" horzOverflow="overflow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0" cap="none" spc="-70" normalizeH="0" baseline="0" noProof="0" dirty="0"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타원 73">
              <a:extLst>
                <a:ext uri="{FF2B5EF4-FFF2-40B4-BE49-F238E27FC236}">
                  <a16:creationId xmlns:a16="http://schemas.microsoft.com/office/drawing/2014/main" id="{A5EA9709-D931-4714-8543-39875D33D7F7}"/>
                </a:ext>
              </a:extLst>
            </p:cNvPr>
            <p:cNvSpPr/>
            <p:nvPr/>
          </p:nvSpPr>
          <p:spPr>
            <a:xfrm>
              <a:off x="3906964" y="2741115"/>
              <a:ext cx="1574806" cy="1574804"/>
            </a:xfrm>
            <a:prstGeom prst="ellipse">
              <a:avLst/>
            </a:prstGeom>
            <a:solidFill>
              <a:sysClr val="window" lastClr="FFFFFF"/>
            </a:solidFill>
            <a:ln w="165100">
              <a:solidFill>
                <a:srgbClr val="C4EAF1"/>
              </a:solidFill>
            </a:ln>
            <a:effectLst/>
          </p:spPr>
          <p:txBody>
            <a:bodyPr rot="0" spcFirstLastPara="0" vertOverflow="overflow" horzOverflow="overflow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0" cap="none" spc="-70" normalizeH="0" baseline="0" noProof="0" dirty="0"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F90DCC26-5714-4947-9484-3520CB80146D}"/>
                </a:ext>
              </a:extLst>
            </p:cNvPr>
            <p:cNvSpPr/>
            <p:nvPr/>
          </p:nvSpPr>
          <p:spPr>
            <a:xfrm flipH="1">
              <a:off x="869915" y="4883629"/>
              <a:ext cx="1080000" cy="800219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marL="0" lvl="1" algn="ctr" defTabSz="914400" fontAlgn="base" latinLnBrk="0">
                <a:lnSpc>
                  <a:spcPct val="120000"/>
                </a:lnSpc>
              </a:pPr>
              <a:r>
                <a:rPr lang="ko-KR" altLang="en-US" sz="1000" kern="0" spc="-70" dirty="0" err="1">
                  <a:solidFill>
                    <a:srgbClr val="777777"/>
                  </a:solidFill>
                  <a:cs typeface="Arial" panose="020B0604020202020204" pitchFamily="34" charset="0"/>
                </a:rPr>
                <a:t>고객사가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 </a:t>
              </a: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당면한</a:t>
              </a:r>
              <a: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</a:b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이슈를 파악해</a:t>
              </a:r>
              <a: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</a:b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조사 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진행과 </a:t>
              </a: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관련한</a:t>
              </a:r>
              <a: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</a:b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기본적인 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안내 제공</a:t>
              </a:r>
              <a:endParaRPr lang="en-US" altLang="ko-KR" sz="1000" kern="0" spc="-70" dirty="0">
                <a:solidFill>
                  <a:srgbClr val="777777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0" name="타원 49">
              <a:extLst>
                <a:ext uri="{FF2B5EF4-FFF2-40B4-BE49-F238E27FC236}">
                  <a16:creationId xmlns:a16="http://schemas.microsoft.com/office/drawing/2014/main" id="{49195748-A8D9-48E8-9DAA-30A7DB5AD938}"/>
                </a:ext>
              </a:extLst>
            </p:cNvPr>
            <p:cNvSpPr/>
            <p:nvPr/>
          </p:nvSpPr>
          <p:spPr>
            <a:xfrm>
              <a:off x="622512" y="2750357"/>
              <a:ext cx="1574806" cy="1574804"/>
            </a:xfrm>
            <a:prstGeom prst="ellipse">
              <a:avLst/>
            </a:prstGeom>
            <a:solidFill>
              <a:sysClr val="window" lastClr="FFFFFF"/>
            </a:solidFill>
            <a:ln w="6350">
              <a:noFill/>
            </a:ln>
            <a:effectLst/>
          </p:spPr>
          <p:txBody>
            <a:bodyPr rot="0" spcFirstLastPara="0" vertOverflow="overflow" horzOverflow="overflow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0" cap="none" spc="-70" normalizeH="0" baseline="0" noProof="0" dirty="0"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타원 50">
              <a:extLst>
                <a:ext uri="{FF2B5EF4-FFF2-40B4-BE49-F238E27FC236}">
                  <a16:creationId xmlns:a16="http://schemas.microsoft.com/office/drawing/2014/main" id="{3149C576-D0A8-44E0-9263-3F32F63286EC}"/>
                </a:ext>
              </a:extLst>
            </p:cNvPr>
            <p:cNvSpPr/>
            <p:nvPr/>
          </p:nvSpPr>
          <p:spPr>
            <a:xfrm>
              <a:off x="2264740" y="2750357"/>
              <a:ext cx="1574806" cy="1574804"/>
            </a:xfrm>
            <a:prstGeom prst="ellipse">
              <a:avLst/>
            </a:prstGeom>
            <a:solidFill>
              <a:sysClr val="window" lastClr="FFFFFF"/>
            </a:solidFill>
            <a:ln w="6350">
              <a:noFill/>
            </a:ln>
            <a:effectLst/>
          </p:spPr>
          <p:txBody>
            <a:bodyPr rot="0" spcFirstLastPara="0" vertOverflow="overflow" horzOverflow="overflow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0" cap="none" spc="-70" normalizeH="0" baseline="0" noProof="0" dirty="0"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타원 51">
              <a:extLst>
                <a:ext uri="{FF2B5EF4-FFF2-40B4-BE49-F238E27FC236}">
                  <a16:creationId xmlns:a16="http://schemas.microsoft.com/office/drawing/2014/main" id="{2C2A7184-5064-4A14-A5B5-36266FC67D06}"/>
                </a:ext>
              </a:extLst>
            </p:cNvPr>
            <p:cNvSpPr/>
            <p:nvPr/>
          </p:nvSpPr>
          <p:spPr>
            <a:xfrm>
              <a:off x="3906964" y="2750357"/>
              <a:ext cx="1574806" cy="1574804"/>
            </a:xfrm>
            <a:prstGeom prst="ellipse">
              <a:avLst/>
            </a:prstGeom>
            <a:solidFill>
              <a:sysClr val="window" lastClr="FFFFFF"/>
            </a:solidFill>
            <a:ln w="6350">
              <a:noFill/>
            </a:ln>
            <a:effectLst/>
          </p:spPr>
          <p:txBody>
            <a:bodyPr rot="0" spcFirstLastPara="0" vertOverflow="overflow" horzOverflow="overflow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0" cap="none" spc="-70" normalizeH="0" baseline="0" noProof="0" dirty="0"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DE8DFE56-F176-4F38-8B9F-D759646966AC}"/>
                </a:ext>
              </a:extLst>
            </p:cNvPr>
            <p:cNvSpPr/>
            <p:nvPr/>
          </p:nvSpPr>
          <p:spPr>
            <a:xfrm>
              <a:off x="1882828" y="3448377"/>
              <a:ext cx="2451586" cy="178762"/>
            </a:xfrm>
            <a:prstGeom prst="rect">
              <a:avLst/>
            </a:prstGeom>
            <a:solidFill>
              <a:sysClr val="window" lastClr="FFFFFF"/>
            </a:solidFill>
            <a:ln w="28575">
              <a:noFill/>
            </a:ln>
            <a:effectLst/>
          </p:spPr>
          <p:txBody>
            <a:bodyPr rot="0" spcFirstLastPara="0" vertOverflow="overflow" horzOverflow="overflow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000" b="0" i="0" u="none" strike="noStrike" kern="0" cap="none" spc="-70" normalizeH="0" baseline="0" noProof="0" dirty="0"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D44DA12B-2885-4E1B-A3CA-6284F46E229B}"/>
                </a:ext>
              </a:extLst>
            </p:cNvPr>
            <p:cNvSpPr/>
            <p:nvPr/>
          </p:nvSpPr>
          <p:spPr>
            <a:xfrm>
              <a:off x="1048438" y="3759701"/>
              <a:ext cx="722955" cy="2369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ko-KR" altLang="en-US" sz="1400" b="1" spc="-70" dirty="0">
                  <a:solidFill>
                    <a:srgbClr val="00A3C4"/>
                  </a:solidFill>
                  <a:cs typeface="Arial" panose="020B0604020202020204" pitchFamily="34" charset="0"/>
                </a:rPr>
                <a:t>조사 상담</a:t>
              </a:r>
            </a:p>
          </p:txBody>
        </p:sp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id="{B2BC61B4-EB2D-4CD9-8E27-2F0CC9C68816}"/>
                </a:ext>
              </a:extLst>
            </p:cNvPr>
            <p:cNvSpPr/>
            <p:nvPr/>
          </p:nvSpPr>
          <p:spPr>
            <a:xfrm>
              <a:off x="2690666" y="3759701"/>
              <a:ext cx="722955" cy="2369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ko-KR" altLang="en-US" sz="1400" b="1" spc="-70" dirty="0">
                  <a:solidFill>
                    <a:srgbClr val="00A3C4"/>
                  </a:solidFill>
                  <a:cs typeface="Arial" panose="020B0604020202020204" pitchFamily="34" charset="0"/>
                </a:rPr>
                <a:t>조사 설계</a:t>
              </a:r>
            </a:p>
          </p:txBody>
        </p:sp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id="{C7CA0489-766D-443F-92AA-56C4B7FD49E3}"/>
                </a:ext>
              </a:extLst>
            </p:cNvPr>
            <p:cNvSpPr/>
            <p:nvPr/>
          </p:nvSpPr>
          <p:spPr>
            <a:xfrm>
              <a:off x="4332890" y="3759701"/>
              <a:ext cx="722955" cy="2369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ko-KR" altLang="en-US" sz="1400" b="1" spc="-70" dirty="0">
                  <a:solidFill>
                    <a:srgbClr val="00A3C4"/>
                  </a:solidFill>
                  <a:cs typeface="Arial" panose="020B0604020202020204" pitchFamily="34" charset="0"/>
                </a:rPr>
                <a:t>사후 관리</a:t>
              </a:r>
            </a:p>
          </p:txBody>
        </p:sp>
        <p:sp>
          <p:nvSpPr>
            <p:cNvPr id="62" name="직사각형 61">
              <a:extLst>
                <a:ext uri="{FF2B5EF4-FFF2-40B4-BE49-F238E27FC236}">
                  <a16:creationId xmlns:a16="http://schemas.microsoft.com/office/drawing/2014/main" id="{E8C04E8F-3BD2-4E73-8E29-938B24277F00}"/>
                </a:ext>
              </a:extLst>
            </p:cNvPr>
            <p:cNvSpPr/>
            <p:nvPr/>
          </p:nvSpPr>
          <p:spPr>
            <a:xfrm flipH="1">
              <a:off x="4154367" y="4883629"/>
              <a:ext cx="1080000" cy="1000274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marL="0" lvl="1" algn="ctr" defTabSz="914400" fontAlgn="base" latinLnBrk="0">
                <a:lnSpc>
                  <a:spcPct val="120000"/>
                </a:lnSpc>
              </a:pPr>
              <a:r>
                <a:rPr lang="ko-KR" altLang="en-US" sz="1000" kern="0" spc="-70" dirty="0" err="1">
                  <a:solidFill>
                    <a:srgbClr val="777777"/>
                  </a:solidFill>
                  <a:cs typeface="Arial" panose="020B0604020202020204" pitchFamily="34" charset="0"/>
                </a:rPr>
                <a:t>고객사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 </a:t>
              </a: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별</a:t>
              </a:r>
              <a: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</a:b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전담 </a:t>
              </a:r>
              <a:r>
                <a:rPr lang="en-US" altLang="ko-KR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RC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를</a:t>
              </a:r>
              <a:r>
                <a:rPr lang="en-US" altLang="ko-KR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 </a:t>
              </a: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지정해</a:t>
              </a:r>
              <a: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</a:b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조사 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완료 </a:t>
              </a: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이후에도</a:t>
              </a:r>
              <a: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</a:b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지속적인</a:t>
              </a:r>
              <a: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</a:b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가교 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역할 수행</a:t>
              </a:r>
              <a:endParaRPr lang="en-US" altLang="ko-KR" sz="1000" kern="0" spc="-70" dirty="0">
                <a:solidFill>
                  <a:srgbClr val="777777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id="{BC943833-0016-4E65-9DE0-CDF5C5A06CE8}"/>
                </a:ext>
              </a:extLst>
            </p:cNvPr>
            <p:cNvSpPr/>
            <p:nvPr/>
          </p:nvSpPr>
          <p:spPr>
            <a:xfrm flipH="1">
              <a:off x="2512143" y="4883629"/>
              <a:ext cx="1080000" cy="800219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marL="0" lvl="1" algn="ctr" defTabSz="914400" fontAlgn="base" latinLnBrk="0">
                <a:lnSpc>
                  <a:spcPct val="120000"/>
                </a:lnSpc>
              </a:pP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담당 </a:t>
              </a: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연구부서와</a:t>
              </a:r>
              <a: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</a:b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협업해 효율적인</a:t>
              </a:r>
              <a: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</a:b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조사 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운영을 </a:t>
              </a: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위한</a:t>
              </a:r>
              <a: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</a:b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맞춤형 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제안</a:t>
              </a:r>
              <a:endParaRPr lang="en-US" altLang="ko-KR" sz="1000" kern="0" spc="-70" dirty="0">
                <a:solidFill>
                  <a:srgbClr val="777777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A34D1425-0136-4682-9DE2-B637A3267619}"/>
                </a:ext>
              </a:extLst>
            </p:cNvPr>
            <p:cNvCxnSpPr>
              <a:cxnSpLocks/>
            </p:cNvCxnSpPr>
            <p:nvPr/>
          </p:nvCxnSpPr>
          <p:spPr>
            <a:xfrm>
              <a:off x="1409915" y="4393594"/>
              <a:ext cx="0" cy="433191"/>
            </a:xfrm>
            <a:prstGeom prst="line">
              <a:avLst/>
            </a:prstGeom>
            <a:solidFill>
              <a:sysClr val="window" lastClr="FFFFFF"/>
            </a:solidFill>
            <a:ln w="9525">
              <a:solidFill>
                <a:srgbClr val="00A3C4"/>
              </a:solidFill>
            </a:ln>
            <a:effectLst/>
          </p:spPr>
        </p:cxnSp>
        <p:cxnSp>
          <p:nvCxnSpPr>
            <p:cNvPr id="78" name="직선 연결선 77">
              <a:extLst>
                <a:ext uri="{FF2B5EF4-FFF2-40B4-BE49-F238E27FC236}">
                  <a16:creationId xmlns:a16="http://schemas.microsoft.com/office/drawing/2014/main" id="{B9B9F183-47F4-4946-860B-CD8FA17BD2B9}"/>
                </a:ext>
              </a:extLst>
            </p:cNvPr>
            <p:cNvCxnSpPr/>
            <p:nvPr/>
          </p:nvCxnSpPr>
          <p:spPr>
            <a:xfrm flipH="1">
              <a:off x="3052142" y="4393594"/>
              <a:ext cx="2" cy="433191"/>
            </a:xfrm>
            <a:prstGeom prst="line">
              <a:avLst/>
            </a:prstGeom>
            <a:solidFill>
              <a:sysClr val="window" lastClr="FFFFFF"/>
            </a:solidFill>
            <a:ln w="9525">
              <a:solidFill>
                <a:srgbClr val="00A3C4"/>
              </a:solidFill>
            </a:ln>
            <a:effectLst/>
          </p:spPr>
        </p:cxnSp>
        <p:cxnSp>
          <p:nvCxnSpPr>
            <p:cNvPr id="79" name="직선 연결선 78">
              <a:extLst>
                <a:ext uri="{FF2B5EF4-FFF2-40B4-BE49-F238E27FC236}">
                  <a16:creationId xmlns:a16="http://schemas.microsoft.com/office/drawing/2014/main" id="{E38CDA01-7A50-4B9C-A56B-89E2514B4191}"/>
                </a:ext>
              </a:extLst>
            </p:cNvPr>
            <p:cNvCxnSpPr/>
            <p:nvPr/>
          </p:nvCxnSpPr>
          <p:spPr>
            <a:xfrm flipH="1">
              <a:off x="4694366" y="4393594"/>
              <a:ext cx="2" cy="433191"/>
            </a:xfrm>
            <a:prstGeom prst="line">
              <a:avLst/>
            </a:prstGeom>
            <a:solidFill>
              <a:sysClr val="window" lastClr="FFFFFF"/>
            </a:solidFill>
            <a:ln w="9525">
              <a:solidFill>
                <a:srgbClr val="00A3C4"/>
              </a:solidFill>
            </a:ln>
            <a:effectLst/>
          </p:spPr>
        </p:cxnSp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3285FFA5-FF42-41B7-BFF8-1DAD2691D936}"/>
                </a:ext>
              </a:extLst>
            </p:cNvPr>
            <p:cNvSpPr/>
            <p:nvPr/>
          </p:nvSpPr>
          <p:spPr>
            <a:xfrm>
              <a:off x="1373915" y="4368971"/>
              <a:ext cx="72000" cy="72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A3C4"/>
              </a:solidFill>
            </a:ln>
            <a:effectLst/>
          </p:spPr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r>
                <a:rPr lang="en-US" altLang="ko-KR" spc="-70" dirty="0"/>
                <a:t> </a:t>
              </a:r>
              <a:endParaRPr lang="ko-KR" altLang="en-US" spc="-70" dirty="0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677576A2-8C03-422D-A4E0-19358B2CA83B}"/>
                </a:ext>
              </a:extLst>
            </p:cNvPr>
            <p:cNvSpPr/>
            <p:nvPr/>
          </p:nvSpPr>
          <p:spPr>
            <a:xfrm>
              <a:off x="3016143" y="4368971"/>
              <a:ext cx="72000" cy="72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A3C4"/>
              </a:solidFill>
            </a:ln>
            <a:effectLst/>
          </p:spPr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r>
                <a:rPr lang="en-US" altLang="ko-KR" spc="-70" dirty="0"/>
                <a:t> </a:t>
              </a:r>
              <a:endParaRPr lang="ko-KR" altLang="en-US" spc="-70" dirty="0"/>
            </a:p>
          </p:txBody>
        </p:sp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8432E99E-959D-48B4-B2B0-000DE787EA31}"/>
                </a:ext>
              </a:extLst>
            </p:cNvPr>
            <p:cNvSpPr/>
            <p:nvPr/>
          </p:nvSpPr>
          <p:spPr>
            <a:xfrm>
              <a:off x="4658367" y="4368971"/>
              <a:ext cx="72000" cy="72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A3C4"/>
              </a:solidFill>
            </a:ln>
            <a:effectLst/>
          </p:spPr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r>
                <a:rPr lang="en-US" altLang="ko-KR" spc="-70" dirty="0"/>
                <a:t> </a:t>
              </a:r>
              <a:endParaRPr lang="ko-KR" altLang="en-US" spc="-70" dirty="0"/>
            </a:p>
          </p:txBody>
        </p:sp>
        <p:pic>
          <p:nvPicPr>
            <p:cNvPr id="30" name="그림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3990" y="3013599"/>
              <a:ext cx="691850" cy="628795"/>
            </a:xfrm>
            <a:prstGeom prst="rect">
              <a:avLst/>
            </a:prstGeom>
          </p:spPr>
        </p:pic>
        <p:pic>
          <p:nvPicPr>
            <p:cNvPr id="32" name="그림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65035" y="3062562"/>
              <a:ext cx="374217" cy="561325"/>
            </a:xfrm>
            <a:prstGeom prst="rect">
              <a:avLst/>
            </a:prstGeom>
          </p:spPr>
        </p:pic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17867" y="3170104"/>
              <a:ext cx="753001" cy="430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91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35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560512" y="332656"/>
            <a:ext cx="1638269" cy="549381"/>
          </a:xfrm>
        </p:spPr>
        <p:txBody>
          <a:bodyPr/>
          <a:lstStyle/>
          <a:p>
            <a:r>
              <a:rPr lang="en-US" altLang="ko-KR" dirty="0"/>
              <a:t>Expert </a:t>
            </a:r>
            <a:r>
              <a:rPr lang="en-US" altLang="ko-KR" dirty="0" smtClean="0"/>
              <a:t>Group</a:t>
            </a:r>
          </a:p>
          <a:p>
            <a:r>
              <a:rPr lang="ko-KR" altLang="en-US" sz="1400" b="0" spc="-70" dirty="0"/>
              <a:t>리서치 자문 조직 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>
          <a:xfrm>
            <a:off x="5755495" y="332656"/>
            <a:ext cx="3897221" cy="969496"/>
          </a:xfrm>
        </p:spPr>
        <p:txBody>
          <a:bodyPr/>
          <a:lstStyle/>
          <a:p>
            <a:r>
              <a:rPr lang="ko-KR" altLang="en-US" dirty="0"/>
              <a:t>전문지식과 경험을 갖춘 </a:t>
            </a:r>
            <a:r>
              <a:rPr lang="ko-KR" altLang="en-US" dirty="0" smtClean="0"/>
              <a:t>전문가들이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조사 제안</a:t>
            </a:r>
            <a:r>
              <a:rPr lang="ko-KR" altLang="en-US" sz="500" dirty="0" smtClean="0"/>
              <a:t> </a:t>
            </a:r>
            <a:r>
              <a:rPr lang="ko-KR" altLang="en-US" dirty="0" smtClean="0"/>
              <a:t>→</a:t>
            </a:r>
            <a:r>
              <a:rPr lang="ko-KR" altLang="en-US" sz="500" dirty="0" smtClean="0"/>
              <a:t> </a:t>
            </a:r>
            <a:r>
              <a:rPr lang="ko-KR" altLang="en-US" dirty="0"/>
              <a:t>설계</a:t>
            </a:r>
            <a:r>
              <a:rPr lang="ko-KR" altLang="en-US" sz="500" dirty="0"/>
              <a:t> </a:t>
            </a:r>
            <a:r>
              <a:rPr lang="ko-KR" altLang="en-US" dirty="0"/>
              <a:t>→</a:t>
            </a:r>
            <a:r>
              <a:rPr lang="ko-KR" altLang="en-US" sz="500" dirty="0"/>
              <a:t> </a:t>
            </a:r>
            <a:r>
              <a:rPr lang="ko-KR" altLang="en-US" dirty="0" smtClean="0"/>
              <a:t>수행</a:t>
            </a:r>
            <a:r>
              <a:rPr lang="ko-KR" altLang="en-US" sz="500" dirty="0"/>
              <a:t> </a:t>
            </a:r>
            <a:r>
              <a:rPr lang="ko-KR" altLang="en-US" dirty="0"/>
              <a:t>→</a:t>
            </a:r>
            <a:r>
              <a:rPr lang="ko-KR" altLang="en-US" sz="500" dirty="0"/>
              <a:t> </a:t>
            </a:r>
            <a:r>
              <a:rPr lang="ko-KR" altLang="en-US" dirty="0" smtClean="0"/>
              <a:t>분석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전 단계에서 자문을 </a:t>
            </a:r>
            <a:r>
              <a:rPr lang="ko-KR" altLang="en-US" dirty="0"/>
              <a:t>지원합니다</a:t>
            </a: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AE0D42C3-8A9D-4FE3-AC3A-51A93EAA50EF}"/>
              </a:ext>
            </a:extLst>
          </p:cNvPr>
          <p:cNvSpPr/>
          <p:nvPr/>
        </p:nvSpPr>
        <p:spPr>
          <a:xfrm>
            <a:off x="560512" y="1607836"/>
            <a:ext cx="1691169" cy="2585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fontAlgn="base" latinLnBrk="0">
              <a:lnSpc>
                <a:spcPct val="120000"/>
              </a:lnSpc>
              <a:tabLst>
                <a:tab pos="452438" algn="l"/>
                <a:tab pos="627063" algn="l"/>
              </a:tabLst>
            </a:pPr>
            <a:r>
              <a:rPr lang="en-US" altLang="ko-KR" sz="1400" b="1" dirty="0">
                <a:solidFill>
                  <a:srgbClr val="00A3C4"/>
                </a:solidFill>
                <a:cs typeface="Arial" panose="020B0604020202020204" pitchFamily="34" charset="0"/>
              </a:rPr>
              <a:t>Research Specialist</a:t>
            </a:r>
          </a:p>
        </p:txBody>
      </p:sp>
      <p:grpSp>
        <p:nvGrpSpPr>
          <p:cNvPr id="19" name="그룹 18"/>
          <p:cNvGrpSpPr/>
          <p:nvPr/>
        </p:nvGrpSpPr>
        <p:grpSpPr>
          <a:xfrm>
            <a:off x="1038441" y="1797825"/>
            <a:ext cx="8071236" cy="4662756"/>
            <a:chOff x="1038441" y="1797825"/>
            <a:chExt cx="8071236" cy="4662756"/>
          </a:xfrm>
        </p:grpSpPr>
        <p:sp>
          <p:nvSpPr>
            <p:cNvPr id="71" name="타원 70">
              <a:extLst>
                <a:ext uri="{FF2B5EF4-FFF2-40B4-BE49-F238E27FC236}">
                  <a16:creationId xmlns:a16="http://schemas.microsoft.com/office/drawing/2014/main" id="{436536F6-0146-4E2E-9FEE-4A9F738EA68F}"/>
                </a:ext>
              </a:extLst>
            </p:cNvPr>
            <p:cNvSpPr/>
            <p:nvPr/>
          </p:nvSpPr>
          <p:spPr>
            <a:xfrm>
              <a:off x="1038441" y="1797825"/>
              <a:ext cx="4662758" cy="4662756"/>
            </a:xfrm>
            <a:prstGeom prst="ellipse">
              <a:avLst/>
            </a:prstGeom>
            <a:solidFill>
              <a:srgbClr val="00A3C4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/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85F126BE-A71A-40A3-9EB1-327B6D62065B}"/>
                </a:ext>
              </a:extLst>
            </p:cNvPr>
            <p:cNvSpPr/>
            <p:nvPr/>
          </p:nvSpPr>
          <p:spPr>
            <a:xfrm>
              <a:off x="1659888" y="2419272"/>
              <a:ext cx="3419864" cy="3419862"/>
            </a:xfrm>
            <a:prstGeom prst="ellipse">
              <a:avLst/>
            </a:prstGeom>
            <a:solidFill>
              <a:srgbClr val="00A3C4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/>
            </a:p>
          </p:txBody>
        </p:sp>
        <p:sp>
          <p:nvSpPr>
            <p:cNvPr id="55" name="타원 54">
              <a:extLst>
                <a:ext uri="{FF2B5EF4-FFF2-40B4-BE49-F238E27FC236}">
                  <a16:creationId xmlns:a16="http://schemas.microsoft.com/office/drawing/2014/main" id="{D55E42E5-12CF-4714-A707-C62FB35A9219}"/>
                </a:ext>
              </a:extLst>
            </p:cNvPr>
            <p:cNvSpPr/>
            <p:nvPr/>
          </p:nvSpPr>
          <p:spPr>
            <a:xfrm>
              <a:off x="1907121" y="2666505"/>
              <a:ext cx="2925398" cy="292539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0A3C4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/>
            </a:p>
          </p:txBody>
        </p:sp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8014E8A0-58B2-4FB8-A081-3C201A67CE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55181" y="2768261"/>
              <a:ext cx="1513786" cy="555"/>
            </a:xfrm>
            <a:prstGeom prst="line">
              <a:avLst/>
            </a:prstGeom>
            <a:ln w="9525">
              <a:solidFill>
                <a:srgbClr val="00A3C4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직선 연결선 74">
              <a:extLst>
                <a:ext uri="{FF2B5EF4-FFF2-40B4-BE49-F238E27FC236}">
                  <a16:creationId xmlns:a16="http://schemas.microsoft.com/office/drawing/2014/main" id="{D0088C0A-9973-457F-9856-B73A2A88E5E9}"/>
                </a:ext>
              </a:extLst>
            </p:cNvPr>
            <p:cNvCxnSpPr>
              <a:cxnSpLocks/>
            </p:cNvCxnSpPr>
            <p:nvPr/>
          </p:nvCxnSpPr>
          <p:spPr>
            <a:xfrm>
              <a:off x="5025877" y="3686723"/>
              <a:ext cx="950710" cy="0"/>
            </a:xfrm>
            <a:prstGeom prst="line">
              <a:avLst/>
            </a:prstGeom>
            <a:ln w="9525">
              <a:solidFill>
                <a:srgbClr val="00A3C4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연결선 75">
              <a:extLst>
                <a:ext uri="{FF2B5EF4-FFF2-40B4-BE49-F238E27FC236}">
                  <a16:creationId xmlns:a16="http://schemas.microsoft.com/office/drawing/2014/main" id="{7AF9EB18-D64A-4424-8936-218A9D7F941D}"/>
                </a:ext>
              </a:extLst>
            </p:cNvPr>
            <p:cNvCxnSpPr>
              <a:cxnSpLocks/>
            </p:cNvCxnSpPr>
            <p:nvPr/>
          </p:nvCxnSpPr>
          <p:spPr>
            <a:xfrm>
              <a:off x="5030163" y="4607449"/>
              <a:ext cx="938804" cy="0"/>
            </a:xfrm>
            <a:prstGeom prst="line">
              <a:avLst/>
            </a:prstGeom>
            <a:ln w="9525">
              <a:solidFill>
                <a:srgbClr val="00A3C4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직선 연결선 76">
              <a:extLst>
                <a:ext uri="{FF2B5EF4-FFF2-40B4-BE49-F238E27FC236}">
                  <a16:creationId xmlns:a16="http://schemas.microsoft.com/office/drawing/2014/main" id="{C2461DB8-EE94-47BF-B367-D1DCDA5C6B49}"/>
                </a:ext>
              </a:extLst>
            </p:cNvPr>
            <p:cNvCxnSpPr>
              <a:cxnSpLocks/>
            </p:cNvCxnSpPr>
            <p:nvPr/>
          </p:nvCxnSpPr>
          <p:spPr>
            <a:xfrm>
              <a:off x="4346744" y="5525635"/>
              <a:ext cx="1279525" cy="0"/>
            </a:xfrm>
            <a:prstGeom prst="line">
              <a:avLst/>
            </a:prstGeom>
            <a:ln w="9525">
              <a:solidFill>
                <a:srgbClr val="00A3C4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타원 56">
              <a:extLst>
                <a:ext uri="{FF2B5EF4-FFF2-40B4-BE49-F238E27FC236}">
                  <a16:creationId xmlns:a16="http://schemas.microsoft.com/office/drawing/2014/main" id="{693C6F60-9657-4D7E-BED1-93FDBF315105}"/>
                </a:ext>
              </a:extLst>
            </p:cNvPr>
            <p:cNvSpPr/>
            <p:nvPr/>
          </p:nvSpPr>
          <p:spPr>
            <a:xfrm>
              <a:off x="4383181" y="2732538"/>
              <a:ext cx="72000" cy="72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A3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r>
                <a:rPr lang="en-US" altLang="ko-KR" dirty="0"/>
                <a:t> </a:t>
              </a:r>
              <a:endParaRPr lang="ko-KR" altLang="en-US" dirty="0"/>
            </a:p>
          </p:txBody>
        </p:sp>
        <p:sp>
          <p:nvSpPr>
            <p:cNvPr id="59" name="타원 58">
              <a:extLst>
                <a:ext uri="{FF2B5EF4-FFF2-40B4-BE49-F238E27FC236}">
                  <a16:creationId xmlns:a16="http://schemas.microsoft.com/office/drawing/2014/main" id="{BFF12DAB-97FB-4520-8284-B8617528E4A3}"/>
                </a:ext>
              </a:extLst>
            </p:cNvPr>
            <p:cNvSpPr/>
            <p:nvPr/>
          </p:nvSpPr>
          <p:spPr>
            <a:xfrm>
              <a:off x="4996622" y="3650723"/>
              <a:ext cx="72000" cy="72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A3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r>
                <a:rPr lang="en-US" altLang="ko-KR" dirty="0"/>
                <a:t> </a:t>
              </a:r>
              <a:endParaRPr lang="ko-KR" altLang="en-US" dirty="0"/>
            </a:p>
          </p:txBody>
        </p: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id="{B5CF1B2C-6793-40FA-B60E-B66211CEFDC4}"/>
                </a:ext>
              </a:extLst>
            </p:cNvPr>
            <p:cNvSpPr/>
            <p:nvPr/>
          </p:nvSpPr>
          <p:spPr>
            <a:xfrm>
              <a:off x="4993982" y="4571449"/>
              <a:ext cx="72000" cy="72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A3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r>
                <a:rPr lang="en-US" altLang="ko-KR" dirty="0"/>
                <a:t> </a:t>
              </a:r>
              <a:endParaRPr lang="ko-KR" altLang="en-US" dirty="0"/>
            </a:p>
          </p:txBody>
        </p:sp>
        <p:sp>
          <p:nvSpPr>
            <p:cNvPr id="61" name="타원 60">
              <a:extLst>
                <a:ext uri="{FF2B5EF4-FFF2-40B4-BE49-F238E27FC236}">
                  <a16:creationId xmlns:a16="http://schemas.microsoft.com/office/drawing/2014/main" id="{8CCFF167-A672-4191-B442-D8BA8CFECA43}"/>
                </a:ext>
              </a:extLst>
            </p:cNvPr>
            <p:cNvSpPr/>
            <p:nvPr/>
          </p:nvSpPr>
          <p:spPr>
            <a:xfrm>
              <a:off x="4319603" y="5489635"/>
              <a:ext cx="72000" cy="72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0A3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r>
                <a:rPr lang="en-US" altLang="ko-KR" dirty="0"/>
                <a:t> </a:t>
              </a:r>
              <a:endParaRPr lang="ko-KR" altLang="en-US" dirty="0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7CDBD0EB-D093-44DD-B25B-B18447ABA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656" y="2448149"/>
              <a:ext cx="640802" cy="640778"/>
            </a:xfrm>
            <a:custGeom>
              <a:avLst/>
              <a:gdLst>
                <a:gd name="T0" fmla="*/ 2147483647 w 93"/>
                <a:gd name="T1" fmla="*/ 2147483647 h 93"/>
                <a:gd name="T2" fmla="*/ 2147483647 w 93"/>
                <a:gd name="T3" fmla="*/ 2147483647 h 93"/>
                <a:gd name="T4" fmla="*/ 2147483647 w 93"/>
                <a:gd name="T5" fmla="*/ 2147483647 h 93"/>
                <a:gd name="T6" fmla="*/ 2147483647 w 93"/>
                <a:gd name="T7" fmla="*/ 2147483647 h 93"/>
                <a:gd name="T8" fmla="*/ 2147483647 w 93"/>
                <a:gd name="T9" fmla="*/ 2147483647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"/>
                <a:gd name="T16" fmla="*/ 0 h 93"/>
                <a:gd name="T17" fmla="*/ 93 w 93"/>
                <a:gd name="T18" fmla="*/ 93 h 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" h="93">
                  <a:moveTo>
                    <a:pt x="76" y="77"/>
                  </a:moveTo>
                  <a:cubicBezTo>
                    <a:pt x="60" y="93"/>
                    <a:pt x="33" y="93"/>
                    <a:pt x="16" y="77"/>
                  </a:cubicBezTo>
                  <a:cubicBezTo>
                    <a:pt x="0" y="60"/>
                    <a:pt x="0" y="33"/>
                    <a:pt x="16" y="17"/>
                  </a:cubicBezTo>
                  <a:cubicBezTo>
                    <a:pt x="33" y="0"/>
                    <a:pt x="60" y="0"/>
                    <a:pt x="76" y="17"/>
                  </a:cubicBezTo>
                  <a:cubicBezTo>
                    <a:pt x="93" y="33"/>
                    <a:pt x="93" y="60"/>
                    <a:pt x="76" y="77"/>
                  </a:cubicBezTo>
                  <a:close/>
                </a:path>
              </a:pathLst>
            </a:custGeom>
            <a:solidFill>
              <a:srgbClr val="00A3C4"/>
            </a:solidFill>
            <a:ln>
              <a:noFill/>
            </a:ln>
          </p:spPr>
          <p:txBody>
            <a:bodyPr lIns="76621" tIns="38310" rIns="76621" bIns="38310"/>
            <a:lstStyle/>
            <a:p>
              <a:pPr fontAlgn="base" latinLnBrk="0">
                <a:lnSpc>
                  <a:spcPct val="110000"/>
                </a:lnSpc>
              </a:pPr>
              <a:endParaRPr lang="ko-KR" alt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9F3EC2F8-C0FB-4CEA-B818-6DBF7DE6E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6764" y="3363793"/>
              <a:ext cx="645872" cy="645860"/>
            </a:xfrm>
            <a:custGeom>
              <a:avLst/>
              <a:gdLst>
                <a:gd name="T0" fmla="*/ 2147483647 w 94"/>
                <a:gd name="T1" fmla="*/ 2147483647 h 94"/>
                <a:gd name="T2" fmla="*/ 2147483647 w 94"/>
                <a:gd name="T3" fmla="*/ 2147483647 h 94"/>
                <a:gd name="T4" fmla="*/ 2147483647 w 94"/>
                <a:gd name="T5" fmla="*/ 2147483647 h 94"/>
                <a:gd name="T6" fmla="*/ 2147483647 w 94"/>
                <a:gd name="T7" fmla="*/ 2147483647 h 94"/>
                <a:gd name="T8" fmla="*/ 2147483647 w 94"/>
                <a:gd name="T9" fmla="*/ 2147483647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94"/>
                <a:gd name="T17" fmla="*/ 94 w 94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94">
                  <a:moveTo>
                    <a:pt x="58" y="88"/>
                  </a:moveTo>
                  <a:cubicBezTo>
                    <a:pt x="35" y="94"/>
                    <a:pt x="12" y="80"/>
                    <a:pt x="6" y="58"/>
                  </a:cubicBezTo>
                  <a:cubicBezTo>
                    <a:pt x="0" y="35"/>
                    <a:pt x="13" y="12"/>
                    <a:pt x="36" y="6"/>
                  </a:cubicBezTo>
                  <a:cubicBezTo>
                    <a:pt x="59" y="0"/>
                    <a:pt x="82" y="13"/>
                    <a:pt x="88" y="36"/>
                  </a:cubicBezTo>
                  <a:cubicBezTo>
                    <a:pt x="94" y="58"/>
                    <a:pt x="81" y="82"/>
                    <a:pt x="58" y="88"/>
                  </a:cubicBezTo>
                  <a:close/>
                </a:path>
              </a:pathLst>
            </a:custGeom>
            <a:solidFill>
              <a:srgbClr val="00A3C4"/>
            </a:solidFill>
            <a:ln>
              <a:noFill/>
            </a:ln>
          </p:spPr>
          <p:txBody>
            <a:bodyPr lIns="76621" tIns="38310" rIns="76621" bIns="38310"/>
            <a:lstStyle/>
            <a:p>
              <a:pPr fontAlgn="base" latinLnBrk="0">
                <a:lnSpc>
                  <a:spcPct val="110000"/>
                </a:lnSpc>
              </a:pPr>
              <a:endParaRPr lang="ko-KR" altLang="en-US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8140D60B-0AE8-48EB-A2EB-4199D1246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6764" y="4284519"/>
              <a:ext cx="645872" cy="645860"/>
            </a:xfrm>
            <a:custGeom>
              <a:avLst/>
              <a:gdLst>
                <a:gd name="T0" fmla="*/ 2147483647 w 94"/>
                <a:gd name="T1" fmla="*/ 2147483647 h 94"/>
                <a:gd name="T2" fmla="*/ 2147483647 w 94"/>
                <a:gd name="T3" fmla="*/ 2147483647 h 94"/>
                <a:gd name="T4" fmla="*/ 2147483647 w 94"/>
                <a:gd name="T5" fmla="*/ 2147483647 h 94"/>
                <a:gd name="T6" fmla="*/ 2147483647 w 94"/>
                <a:gd name="T7" fmla="*/ 2147483647 h 94"/>
                <a:gd name="T8" fmla="*/ 2147483647 w 94"/>
                <a:gd name="T9" fmla="*/ 2147483647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94"/>
                <a:gd name="T17" fmla="*/ 94 w 94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94">
                  <a:moveTo>
                    <a:pt x="36" y="88"/>
                  </a:moveTo>
                  <a:cubicBezTo>
                    <a:pt x="14" y="82"/>
                    <a:pt x="0" y="58"/>
                    <a:pt x="6" y="36"/>
                  </a:cubicBezTo>
                  <a:cubicBezTo>
                    <a:pt x="12" y="13"/>
                    <a:pt x="36" y="0"/>
                    <a:pt x="58" y="6"/>
                  </a:cubicBezTo>
                  <a:cubicBezTo>
                    <a:pt x="81" y="12"/>
                    <a:pt x="94" y="35"/>
                    <a:pt x="88" y="58"/>
                  </a:cubicBezTo>
                  <a:cubicBezTo>
                    <a:pt x="82" y="80"/>
                    <a:pt x="59" y="94"/>
                    <a:pt x="36" y="88"/>
                  </a:cubicBezTo>
                  <a:close/>
                </a:path>
              </a:pathLst>
            </a:custGeom>
            <a:solidFill>
              <a:srgbClr val="00A3C4"/>
            </a:solidFill>
            <a:ln>
              <a:noFill/>
            </a:ln>
          </p:spPr>
          <p:txBody>
            <a:bodyPr lIns="76621" tIns="38310" rIns="76621" bIns="38310"/>
            <a:lstStyle/>
            <a:p>
              <a:pPr fontAlgn="base" latinLnBrk="0">
                <a:lnSpc>
                  <a:spcPct val="110000"/>
                </a:lnSpc>
              </a:pPr>
              <a:endParaRPr lang="ko-KR" altLang="en-US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D3294007-E545-42CF-88FA-877E8BD36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656" y="5205246"/>
              <a:ext cx="640802" cy="640778"/>
            </a:xfrm>
            <a:custGeom>
              <a:avLst/>
              <a:gdLst>
                <a:gd name="T0" fmla="*/ 2147483647 w 93"/>
                <a:gd name="T1" fmla="*/ 2147483647 h 93"/>
                <a:gd name="T2" fmla="*/ 2147483647 w 93"/>
                <a:gd name="T3" fmla="*/ 2147483647 h 93"/>
                <a:gd name="T4" fmla="*/ 2147483647 w 93"/>
                <a:gd name="T5" fmla="*/ 2147483647 h 93"/>
                <a:gd name="T6" fmla="*/ 2147483647 w 93"/>
                <a:gd name="T7" fmla="*/ 2147483647 h 93"/>
                <a:gd name="T8" fmla="*/ 2147483647 w 93"/>
                <a:gd name="T9" fmla="*/ 2147483647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3"/>
                <a:gd name="T16" fmla="*/ 0 h 93"/>
                <a:gd name="T17" fmla="*/ 93 w 93"/>
                <a:gd name="T18" fmla="*/ 93 h 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3" h="93">
                  <a:moveTo>
                    <a:pt x="17" y="77"/>
                  </a:moveTo>
                  <a:cubicBezTo>
                    <a:pt x="0" y="60"/>
                    <a:pt x="0" y="33"/>
                    <a:pt x="17" y="17"/>
                  </a:cubicBezTo>
                  <a:cubicBezTo>
                    <a:pt x="33" y="0"/>
                    <a:pt x="60" y="0"/>
                    <a:pt x="77" y="17"/>
                  </a:cubicBezTo>
                  <a:cubicBezTo>
                    <a:pt x="93" y="33"/>
                    <a:pt x="93" y="60"/>
                    <a:pt x="77" y="77"/>
                  </a:cubicBezTo>
                  <a:cubicBezTo>
                    <a:pt x="60" y="93"/>
                    <a:pt x="33" y="93"/>
                    <a:pt x="17" y="77"/>
                  </a:cubicBezTo>
                  <a:close/>
                </a:path>
              </a:pathLst>
            </a:custGeom>
            <a:solidFill>
              <a:srgbClr val="00A3C4"/>
            </a:solidFill>
            <a:ln>
              <a:noFill/>
            </a:ln>
          </p:spPr>
          <p:txBody>
            <a:bodyPr lIns="76621" tIns="38310" rIns="76621" bIns="38310"/>
            <a:lstStyle/>
            <a:p>
              <a:pPr fontAlgn="base" latinLnBrk="0">
                <a:lnSpc>
                  <a:spcPct val="110000"/>
                </a:lnSpc>
              </a:pPr>
              <a:endParaRPr lang="ko-KR" altLang="en-US"/>
            </a:p>
          </p:txBody>
        </p:sp>
        <p:sp>
          <p:nvSpPr>
            <p:cNvPr id="35" name="직사각형 27">
              <a:extLst>
                <a:ext uri="{FF2B5EF4-FFF2-40B4-BE49-F238E27FC236}">
                  <a16:creationId xmlns:a16="http://schemas.microsoft.com/office/drawing/2014/main" id="{6208D5CF-0D2E-4834-87BD-6DFEC750D0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8187" y="2476695"/>
              <a:ext cx="2537554" cy="583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 anchorCtr="0">
              <a:spAutoFit/>
            </a:bodyPr>
            <a:lstStyle/>
            <a:p>
              <a:pPr fontAlgn="base" latinLnBrk="0">
                <a:lnSpc>
                  <a:spcPct val="110000"/>
                </a:lnSpc>
                <a:spcAft>
                  <a:spcPts val="300"/>
                </a:spcAft>
                <a:defRPr/>
              </a:pPr>
              <a:r>
                <a:rPr lang="en-US" altLang="ko-KR" sz="1300" b="1" kern="0" dirty="0">
                  <a:ln w="9525">
                    <a:noFill/>
                  </a:ln>
                  <a:solidFill>
                    <a:srgbClr val="00A3C4"/>
                  </a:solidFill>
                </a:rPr>
                <a:t>Marketing &amp; Quantitative Expert</a:t>
              </a:r>
            </a:p>
            <a:p>
              <a:pPr fontAlgn="base" latinLnBrk="0">
                <a:lnSpc>
                  <a:spcPct val="110000"/>
                </a:lnSpc>
                <a:spcAft>
                  <a:spcPts val="300"/>
                </a:spcAft>
                <a:defRPr/>
              </a:pP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비즈니스 이슈 해결을 위한 </a:t>
              </a:r>
              <a: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</a:b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정량적 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접근 자문 및 마케팅 </a:t>
              </a:r>
              <a:r>
                <a:rPr lang="ko-KR" altLang="en-US" sz="1000" kern="0" spc="-70" dirty="0" err="1">
                  <a:solidFill>
                    <a:srgbClr val="777777"/>
                  </a:solidFill>
                  <a:cs typeface="Arial" panose="020B0604020202020204" pitchFamily="34" charset="0"/>
                </a:rPr>
                <a:t>인사이트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 제공</a:t>
              </a:r>
            </a:p>
          </p:txBody>
        </p:sp>
        <p:sp>
          <p:nvSpPr>
            <p:cNvPr id="36" name="직사각형 27">
              <a:extLst>
                <a:ext uri="{FF2B5EF4-FFF2-40B4-BE49-F238E27FC236}">
                  <a16:creationId xmlns:a16="http://schemas.microsoft.com/office/drawing/2014/main" id="{C82D9607-B520-49E3-8DF8-E818897505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1816" y="3394880"/>
              <a:ext cx="2460610" cy="583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 anchorCtr="0">
              <a:spAutoFit/>
            </a:bodyPr>
            <a:lstStyle/>
            <a:p>
              <a:pPr fontAlgn="base" latinLnBrk="0">
                <a:lnSpc>
                  <a:spcPct val="110000"/>
                </a:lnSpc>
                <a:spcAft>
                  <a:spcPts val="300"/>
                </a:spcAft>
                <a:defRPr/>
              </a:pPr>
              <a:r>
                <a:rPr lang="en-US" altLang="ko-KR" sz="1300" b="1" kern="0" dirty="0">
                  <a:ln w="9525">
                    <a:noFill/>
                  </a:ln>
                  <a:solidFill>
                    <a:srgbClr val="00A3C4"/>
                  </a:solidFill>
                </a:rPr>
                <a:t>Consumer &amp; Qualitative Expert</a:t>
              </a:r>
            </a:p>
            <a:p>
              <a:pPr fontAlgn="base" latinLnBrk="0">
                <a:lnSpc>
                  <a:spcPct val="110000"/>
                </a:lnSpc>
                <a:spcAft>
                  <a:spcPts val="300"/>
                </a:spcAft>
                <a:defRPr/>
              </a:pP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소비자 생활</a:t>
              </a:r>
              <a:r>
                <a:rPr lang="en-US" altLang="ko-KR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/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행동</a:t>
              </a:r>
              <a:r>
                <a:rPr lang="en-US" altLang="ko-KR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/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사고방식 이해를 위한 </a:t>
              </a:r>
              <a: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</a:b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정성적 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접근 자문 및 소비자 </a:t>
              </a:r>
              <a:r>
                <a:rPr lang="ko-KR" altLang="en-US" sz="1000" kern="0" spc="-70" dirty="0" err="1">
                  <a:solidFill>
                    <a:srgbClr val="777777"/>
                  </a:solidFill>
                  <a:cs typeface="Arial" panose="020B0604020202020204" pitchFamily="34" charset="0"/>
                </a:rPr>
                <a:t>인사이트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 제공</a:t>
              </a:r>
            </a:p>
          </p:txBody>
        </p:sp>
        <p:sp>
          <p:nvSpPr>
            <p:cNvPr id="37" name="직사각형 27">
              <a:extLst>
                <a:ext uri="{FF2B5EF4-FFF2-40B4-BE49-F238E27FC236}">
                  <a16:creationId xmlns:a16="http://schemas.microsoft.com/office/drawing/2014/main" id="{55AEBD2C-4E6A-4BA8-AD79-4A84255C71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1816" y="4308906"/>
              <a:ext cx="2487861" cy="597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 anchorCtr="0">
              <a:spAutoFit/>
            </a:bodyPr>
            <a:lstStyle/>
            <a:p>
              <a:pPr fontAlgn="base" latinLnBrk="0">
                <a:lnSpc>
                  <a:spcPct val="110000"/>
                </a:lnSpc>
                <a:spcAft>
                  <a:spcPts val="300"/>
                </a:spcAft>
                <a:defRPr/>
              </a:pPr>
              <a:r>
                <a:rPr lang="en-US" altLang="ko-KR" sz="1300" b="1" kern="0" dirty="0">
                  <a:ln w="9525">
                    <a:noFill/>
                  </a:ln>
                  <a:solidFill>
                    <a:srgbClr val="00A3C4"/>
                  </a:solidFill>
                </a:rPr>
                <a:t>Marketing Science &amp; AA Expert</a:t>
              </a:r>
            </a:p>
            <a:p>
              <a:pPr fontAlgn="base" latinLnBrk="0">
                <a:lnSpc>
                  <a:spcPct val="110000"/>
                </a:lnSpc>
                <a:spcAft>
                  <a:spcPts val="300"/>
                </a:spcAft>
                <a:defRPr/>
              </a:pP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고급 통계</a:t>
              </a:r>
              <a:r>
                <a:rPr lang="en-US" altLang="ko-KR" sz="1000" kern="0" dirty="0">
                  <a:solidFill>
                    <a:srgbClr val="777777"/>
                  </a:solidFill>
                  <a:cs typeface="Arial" panose="020B0604020202020204" pitchFamily="34" charset="0"/>
                </a:rPr>
                <a:t>(Advanced Analytics)</a:t>
              </a:r>
              <a:r>
                <a:rPr lang="en-US" altLang="ko-KR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 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분석 지원 및 </a:t>
              </a:r>
              <a: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</a:b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조사 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이슈에 </a:t>
              </a:r>
              <a:r>
                <a:rPr lang="en-US" altLang="ko-KR" sz="1000" kern="0" dirty="0">
                  <a:solidFill>
                    <a:srgbClr val="777777"/>
                  </a:solidFill>
                  <a:cs typeface="Arial" panose="020B0604020202020204" pitchFamily="34" charset="0"/>
                </a:rPr>
                <a:t>Customized</a:t>
              </a:r>
              <a:r>
                <a:rPr lang="ko-KR" altLang="en-US" sz="1000" kern="0" dirty="0">
                  <a:solidFill>
                    <a:srgbClr val="777777"/>
                  </a:solidFill>
                  <a:cs typeface="Arial" panose="020B0604020202020204" pitchFamily="34" charset="0"/>
                </a:rPr>
                <a:t>된 </a:t>
              </a:r>
              <a:r>
                <a:rPr lang="en-US" altLang="ko-KR" sz="1000" kern="0" dirty="0">
                  <a:solidFill>
                    <a:srgbClr val="777777"/>
                  </a:solidFill>
                  <a:cs typeface="Arial" panose="020B0604020202020204" pitchFamily="34" charset="0"/>
                </a:rPr>
                <a:t>Solution</a:t>
              </a:r>
              <a:r>
                <a:rPr lang="en-US" altLang="ko-KR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 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자문</a:t>
              </a:r>
            </a:p>
          </p:txBody>
        </p:sp>
        <p:sp>
          <p:nvSpPr>
            <p:cNvPr id="42" name="직사각형 27">
              <a:extLst>
                <a:ext uri="{FF2B5EF4-FFF2-40B4-BE49-F238E27FC236}">
                  <a16:creationId xmlns:a16="http://schemas.microsoft.com/office/drawing/2014/main" id="{2362CE66-6F41-4E45-9969-7985097F9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8187" y="5311730"/>
              <a:ext cx="2649764" cy="427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 anchorCtr="0">
              <a:spAutoFit/>
            </a:bodyPr>
            <a:lstStyle/>
            <a:p>
              <a:pPr fontAlgn="base" latinLnBrk="0">
                <a:lnSpc>
                  <a:spcPct val="110000"/>
                </a:lnSpc>
                <a:spcAft>
                  <a:spcPts val="300"/>
                </a:spcAft>
                <a:defRPr/>
              </a:pPr>
              <a:r>
                <a:rPr lang="en-US" altLang="ko-KR" sz="1300" b="1" kern="0" dirty="0">
                  <a:ln w="9525">
                    <a:noFill/>
                  </a:ln>
                  <a:solidFill>
                    <a:srgbClr val="00A3C4"/>
                  </a:solidFill>
                </a:rPr>
                <a:t>UX &amp; Design Expert</a:t>
              </a:r>
            </a:p>
            <a:p>
              <a:pPr fontAlgn="base" latinLnBrk="0">
                <a:lnSpc>
                  <a:spcPct val="110000"/>
                </a:lnSpc>
                <a:spcAft>
                  <a:spcPts val="300"/>
                </a:spcAft>
                <a:defRPr/>
              </a:pPr>
              <a:r>
                <a:rPr lang="en-US" altLang="ko-KR" sz="1000" kern="0" dirty="0">
                  <a:solidFill>
                    <a:srgbClr val="777777"/>
                  </a:solidFill>
                  <a:cs typeface="Arial" panose="020B0604020202020204" pitchFamily="34" charset="0"/>
                </a:rPr>
                <a:t>UX/UI/UT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를 위한 접근 및 분석 지원</a:t>
              </a:r>
              <a: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ko-KR" sz="1000" kern="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Solution</a:t>
              </a:r>
              <a: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 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자문</a:t>
              </a:r>
            </a:p>
          </p:txBody>
        </p:sp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9918" y="3397731"/>
              <a:ext cx="1899805" cy="1413094"/>
            </a:xfrm>
            <a:prstGeom prst="rect">
              <a:avLst/>
            </a:prstGeom>
          </p:spPr>
        </p:pic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4068" y="2630691"/>
              <a:ext cx="368781" cy="323076"/>
            </a:xfrm>
            <a:prstGeom prst="rect">
              <a:avLst/>
            </a:prstGeom>
          </p:spPr>
        </p:pic>
        <p:pic>
          <p:nvPicPr>
            <p:cNvPr id="53" name="그림 5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15670" y="3564558"/>
              <a:ext cx="340645" cy="270922"/>
            </a:xfrm>
            <a:prstGeom prst="rect">
              <a:avLst/>
            </a:prstGeom>
          </p:spPr>
        </p:pic>
        <p:pic>
          <p:nvPicPr>
            <p:cNvPr id="54" name="그림 5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36209" y="4455480"/>
              <a:ext cx="307915" cy="268212"/>
            </a:xfrm>
            <a:prstGeom prst="rect">
              <a:avLst/>
            </a:prstGeom>
          </p:spPr>
        </p:pic>
        <p:pic>
          <p:nvPicPr>
            <p:cNvPr id="56" name="그림 5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34473" y="5351960"/>
              <a:ext cx="272756" cy="33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482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>
          <a:xfrm>
            <a:off x="560512" y="332656"/>
            <a:ext cx="1638269" cy="549381"/>
          </a:xfrm>
        </p:spPr>
        <p:txBody>
          <a:bodyPr/>
          <a:lstStyle/>
          <a:p>
            <a:r>
              <a:rPr lang="en-US" altLang="ko-KR" dirty="0"/>
              <a:t>Expert Group</a:t>
            </a:r>
            <a:br>
              <a:rPr lang="en-US" altLang="ko-KR" dirty="0"/>
            </a:br>
            <a:r>
              <a:rPr lang="ko-KR" altLang="en-US" sz="1400" b="0" spc="-70" dirty="0" err="1" smtClean="0"/>
              <a:t>패널빅데이터</a:t>
            </a:r>
            <a:r>
              <a:rPr lang="en-US" altLang="ko-KR" sz="1400" spc="-70" baseline="30000" dirty="0" smtClean="0">
                <a:cs typeface="Arial" panose="020B0604020202020204" pitchFamily="34" charset="0"/>
              </a:rPr>
              <a:t>® </a:t>
            </a:r>
            <a:r>
              <a:rPr lang="ko-KR" altLang="en-US" sz="1400" b="0" spc="-70" dirty="0" smtClean="0"/>
              <a:t>센터</a:t>
            </a:r>
            <a:endParaRPr lang="ko-KR" altLang="en-US" sz="1400" b="0" spc="-70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/>
          </p:nvPr>
        </p:nvSpPr>
        <p:spPr>
          <a:xfrm>
            <a:off x="6312058" y="332656"/>
            <a:ext cx="3340658" cy="969496"/>
          </a:xfrm>
        </p:spPr>
        <p:txBody>
          <a:bodyPr/>
          <a:lstStyle/>
          <a:p>
            <a:r>
              <a:rPr lang="ko-KR" altLang="en-US" dirty="0" err="1" smtClean="0"/>
              <a:t>패널빅데이터</a:t>
            </a:r>
            <a:r>
              <a:rPr lang="en-US" altLang="ko-KR" baseline="30000" dirty="0" smtClean="0">
                <a:cs typeface="Arial" panose="020B0604020202020204" pitchFamily="34" charset="0"/>
              </a:rPr>
              <a:t>®</a:t>
            </a:r>
            <a:r>
              <a:rPr lang="ko-KR" altLang="en-US" dirty="0" smtClean="0"/>
              <a:t>에 </a:t>
            </a:r>
            <a:r>
              <a:rPr lang="en-US" altLang="ko-KR" spc="0" dirty="0"/>
              <a:t>AI</a:t>
            </a:r>
            <a:r>
              <a:rPr lang="ko-KR" altLang="en-US" dirty="0"/>
              <a:t>를 </a:t>
            </a:r>
            <a:r>
              <a:rPr lang="ko-KR" altLang="en-US" dirty="0" smtClean="0"/>
              <a:t>적용해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미래 </a:t>
            </a:r>
            <a:r>
              <a:rPr lang="ko-KR" altLang="en-US" dirty="0"/>
              <a:t>가치가 </a:t>
            </a:r>
            <a:r>
              <a:rPr lang="ko-KR" altLang="en-US" dirty="0" smtClean="0"/>
              <a:t>높은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새로운 비즈니스를 발굴합니다</a:t>
            </a:r>
            <a:endParaRPr lang="ko-KR" altLang="en-US" dirty="0"/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AE0D42C3-8A9D-4FE3-AC3A-51A93EAA50EF}"/>
              </a:ext>
            </a:extLst>
          </p:cNvPr>
          <p:cNvSpPr/>
          <p:nvPr/>
        </p:nvSpPr>
        <p:spPr>
          <a:xfrm>
            <a:off x="560512" y="1607836"/>
            <a:ext cx="2737224" cy="4431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fontAlgn="base" latinLnBrk="0">
              <a:lnSpc>
                <a:spcPct val="120000"/>
              </a:lnSpc>
              <a:tabLst>
                <a:tab pos="452438" algn="l"/>
                <a:tab pos="627063" algn="l"/>
              </a:tabLst>
            </a:pPr>
            <a:r>
              <a:rPr lang="en-US" altLang="ko-KR" sz="1400" b="1" dirty="0">
                <a:solidFill>
                  <a:srgbClr val="00A3C4"/>
                </a:solidFill>
                <a:cs typeface="Arial" panose="020B0604020202020204" pitchFamily="34" charset="0"/>
              </a:rPr>
              <a:t>Panel Big Data </a:t>
            </a:r>
            <a:r>
              <a:rPr lang="en-US" altLang="ko-KR" sz="1400" b="1" dirty="0" smtClean="0">
                <a:solidFill>
                  <a:srgbClr val="00A3C4"/>
                </a:solidFill>
                <a:cs typeface="Arial" panose="020B0604020202020204" pitchFamily="34" charset="0"/>
              </a:rPr>
              <a:t>Scientist</a:t>
            </a:r>
          </a:p>
          <a:p>
            <a:pPr fontAlgn="base" latinLnBrk="0">
              <a:lnSpc>
                <a:spcPct val="120000"/>
              </a:lnSpc>
              <a:tabLst>
                <a:tab pos="452438" algn="l"/>
                <a:tab pos="627063" algn="l"/>
              </a:tabLst>
            </a:pPr>
            <a:r>
              <a:rPr lang="ko-KR" altLang="en-US" sz="1000" dirty="0" err="1" smtClean="0">
                <a:solidFill>
                  <a:srgbClr val="00A3C4"/>
                </a:solidFill>
                <a:cs typeface="Arial" panose="020B0604020202020204" pitchFamily="34" charset="0"/>
              </a:rPr>
              <a:t>패널빅데이터</a:t>
            </a:r>
            <a:r>
              <a:rPr lang="en-US" altLang="ko-KR" sz="1000" spc="-70" baseline="30000" dirty="0" smtClean="0">
                <a:solidFill>
                  <a:srgbClr val="00B9DE"/>
                </a:solidFill>
                <a:cs typeface="Arial" panose="020B0604020202020204" pitchFamily="34" charset="0"/>
              </a:rPr>
              <a:t>®</a:t>
            </a:r>
            <a:r>
              <a:rPr lang="ko-KR" altLang="en-US" sz="1000" dirty="0" smtClean="0">
                <a:solidFill>
                  <a:srgbClr val="00A3C4"/>
                </a:solidFill>
                <a:cs typeface="Arial" panose="020B0604020202020204" pitchFamily="34" charset="0"/>
              </a:rPr>
              <a:t> </a:t>
            </a:r>
            <a:r>
              <a:rPr lang="en-US" altLang="ko-KR" sz="1000" dirty="0">
                <a:solidFill>
                  <a:srgbClr val="00A3C4"/>
                </a:solidFill>
                <a:cs typeface="Arial" panose="020B0604020202020204" pitchFamily="34" charset="0"/>
              </a:rPr>
              <a:t>+ AI</a:t>
            </a:r>
            <a:r>
              <a:rPr lang="ko-KR" altLang="en-US" sz="1000" dirty="0">
                <a:solidFill>
                  <a:srgbClr val="00A3C4"/>
                </a:solidFill>
                <a:cs typeface="Arial" panose="020B0604020202020204" pitchFamily="34" charset="0"/>
              </a:rPr>
              <a:t>모델링 </a:t>
            </a:r>
            <a:r>
              <a:rPr lang="en-US" altLang="ko-KR" sz="1000" dirty="0">
                <a:solidFill>
                  <a:srgbClr val="00A3C4"/>
                </a:solidFill>
                <a:cs typeface="Arial" panose="020B0604020202020204" pitchFamily="34" charset="0"/>
              </a:rPr>
              <a:t>= </a:t>
            </a:r>
            <a:r>
              <a:rPr lang="ko-KR" altLang="en-US" sz="1000" dirty="0">
                <a:solidFill>
                  <a:srgbClr val="00A3C4"/>
                </a:solidFill>
                <a:cs typeface="Arial" panose="020B0604020202020204" pitchFamily="34" charset="0"/>
              </a:rPr>
              <a:t>신규 </a:t>
            </a:r>
            <a:r>
              <a:rPr lang="ko-KR" altLang="en-US" sz="1000" dirty="0" err="1">
                <a:solidFill>
                  <a:srgbClr val="00A3C4"/>
                </a:solidFill>
                <a:cs typeface="Arial" panose="020B0604020202020204" pitchFamily="34" charset="0"/>
              </a:rPr>
              <a:t>비지니스</a:t>
            </a:r>
            <a:r>
              <a:rPr lang="ko-KR" altLang="en-US" sz="1000" dirty="0">
                <a:solidFill>
                  <a:srgbClr val="00A3C4"/>
                </a:solidFill>
                <a:cs typeface="Arial" panose="020B0604020202020204" pitchFamily="34" charset="0"/>
              </a:rPr>
              <a:t> 모델</a:t>
            </a:r>
            <a:endParaRPr lang="en-US" altLang="ko-KR" sz="1000" dirty="0">
              <a:solidFill>
                <a:srgbClr val="00A3C4"/>
              </a:solidFill>
              <a:cs typeface="Arial" panose="020B0604020202020204" pitchFamily="34" charset="0"/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908694" y="2953996"/>
            <a:ext cx="8376612" cy="2697808"/>
            <a:chOff x="908694" y="2953996"/>
            <a:chExt cx="8376612" cy="2697808"/>
          </a:xfrm>
        </p:grpSpPr>
        <p:sp>
          <p:nvSpPr>
            <p:cNvPr id="2" name="사각형: 둥근 모서리 1">
              <a:extLst>
                <a:ext uri="{FF2B5EF4-FFF2-40B4-BE49-F238E27FC236}">
                  <a16:creationId xmlns:a16="http://schemas.microsoft.com/office/drawing/2014/main" id="{774F7BA0-9CD4-4840-B92B-F4816EBF6F32}"/>
                </a:ext>
              </a:extLst>
            </p:cNvPr>
            <p:cNvSpPr/>
            <p:nvPr/>
          </p:nvSpPr>
          <p:spPr>
            <a:xfrm>
              <a:off x="908694" y="2953996"/>
              <a:ext cx="4864911" cy="2697808"/>
            </a:xfrm>
            <a:prstGeom prst="roundRect">
              <a:avLst>
                <a:gd name="adj" fmla="val 50000"/>
              </a:avLst>
            </a:prstGeom>
            <a:solidFill>
              <a:srgbClr val="00A3C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/>
            </a:p>
          </p:txBody>
        </p:sp>
        <p:sp>
          <p:nvSpPr>
            <p:cNvPr id="52" name="타원 51">
              <a:extLst>
                <a:ext uri="{FF2B5EF4-FFF2-40B4-BE49-F238E27FC236}">
                  <a16:creationId xmlns:a16="http://schemas.microsoft.com/office/drawing/2014/main" id="{F631D6D0-07A9-425E-9AB8-10C86FD27BA7}"/>
                </a:ext>
              </a:extLst>
            </p:cNvPr>
            <p:cNvSpPr/>
            <p:nvPr/>
          </p:nvSpPr>
          <p:spPr>
            <a:xfrm>
              <a:off x="974751" y="3024070"/>
              <a:ext cx="2552716" cy="2552714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en-US" altLang="ko-KR" spc="-70" dirty="0"/>
            </a:p>
          </p:txBody>
        </p:sp>
        <p:sp>
          <p:nvSpPr>
            <p:cNvPr id="71" name="사각형: 둥근 모서리 70">
              <a:extLst>
                <a:ext uri="{FF2B5EF4-FFF2-40B4-BE49-F238E27FC236}">
                  <a16:creationId xmlns:a16="http://schemas.microsoft.com/office/drawing/2014/main" id="{1AC63080-6575-4ECB-958D-6C9A6CFFBD32}"/>
                </a:ext>
              </a:extLst>
            </p:cNvPr>
            <p:cNvSpPr/>
            <p:nvPr/>
          </p:nvSpPr>
          <p:spPr>
            <a:xfrm>
              <a:off x="3055620" y="2956560"/>
              <a:ext cx="6229686" cy="2692680"/>
            </a:xfrm>
            <a:prstGeom prst="roundRect">
              <a:avLst>
                <a:gd name="adj" fmla="val 50000"/>
              </a:avLst>
            </a:prstGeom>
            <a:solidFill>
              <a:srgbClr val="00A3C4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E84A8951-8BBB-4903-B485-E52583218D08}"/>
                </a:ext>
              </a:extLst>
            </p:cNvPr>
            <p:cNvSpPr/>
            <p:nvPr/>
          </p:nvSpPr>
          <p:spPr>
            <a:xfrm>
              <a:off x="3139417" y="3026302"/>
              <a:ext cx="2552716" cy="2552714"/>
            </a:xfrm>
            <a:prstGeom prst="ellipse">
              <a:avLst/>
            </a:prstGeom>
            <a:solidFill>
              <a:srgbClr val="00A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6EF6668-66C6-4E63-8153-3ED798934C25}"/>
                </a:ext>
              </a:extLst>
            </p:cNvPr>
            <p:cNvSpPr txBox="1"/>
            <p:nvPr/>
          </p:nvSpPr>
          <p:spPr>
            <a:xfrm>
              <a:off x="6876814" y="3419631"/>
              <a:ext cx="104868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fontAlgn="base" latinLnBrk="0"/>
              <a:r>
                <a:rPr lang="ko-KR" altLang="en-US" sz="1200" b="1" spc="-70" dirty="0">
                  <a:solidFill>
                    <a:schemeClr val="bg1"/>
                  </a:solidFill>
                </a:rPr>
                <a:t>탐색적 고객분석</a:t>
              </a:r>
            </a:p>
          </p:txBody>
        </p:sp>
        <p:sp>
          <p:nvSpPr>
            <p:cNvPr id="72" name="타원 71">
              <a:extLst>
                <a:ext uri="{FF2B5EF4-FFF2-40B4-BE49-F238E27FC236}">
                  <a16:creationId xmlns:a16="http://schemas.microsoft.com/office/drawing/2014/main" id="{CFB77D32-DE53-4D08-974F-44610CD32529}"/>
                </a:ext>
              </a:extLst>
            </p:cNvPr>
            <p:cNvSpPr/>
            <p:nvPr/>
          </p:nvSpPr>
          <p:spPr>
            <a:xfrm>
              <a:off x="967711" y="3019741"/>
              <a:ext cx="2552716" cy="2552714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en-US" altLang="ko-KR" sz="300" spc="-7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712A1B4-DF3D-4DD1-A309-B4AC2A63ACD3}"/>
                </a:ext>
              </a:extLst>
            </p:cNvPr>
            <p:cNvSpPr txBox="1"/>
            <p:nvPr/>
          </p:nvSpPr>
          <p:spPr>
            <a:xfrm>
              <a:off x="6876814" y="5037028"/>
              <a:ext cx="127150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fontAlgn="base" latinLnBrk="0"/>
              <a:r>
                <a:rPr lang="en-US" altLang="ko-KR" sz="1200" b="1" dirty="0">
                  <a:solidFill>
                    <a:schemeClr val="bg1"/>
                  </a:solidFill>
                </a:rPr>
                <a:t>VOC</a:t>
              </a:r>
              <a:r>
                <a:rPr lang="en-US" altLang="ko-KR" sz="1200" b="1" spc="-70" dirty="0">
                  <a:solidFill>
                    <a:schemeClr val="bg1"/>
                  </a:solidFill>
                </a:rPr>
                <a:t> </a:t>
              </a:r>
              <a:r>
                <a:rPr lang="ko-KR" altLang="en-US" sz="1200" b="1" spc="-70" dirty="0">
                  <a:solidFill>
                    <a:schemeClr val="bg1"/>
                  </a:solidFill>
                </a:rPr>
                <a:t>자동분류 모형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B38A41B-F97A-418D-A9E0-9F7A7F7C3512}"/>
                </a:ext>
              </a:extLst>
            </p:cNvPr>
            <p:cNvSpPr txBox="1"/>
            <p:nvPr/>
          </p:nvSpPr>
          <p:spPr>
            <a:xfrm>
              <a:off x="6876814" y="4228329"/>
              <a:ext cx="1193596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fontAlgn="base" latinLnBrk="0"/>
              <a:r>
                <a:rPr lang="ko-KR" altLang="en-US" sz="1200" b="1" spc="-70" dirty="0">
                  <a:solidFill>
                    <a:schemeClr val="bg1"/>
                  </a:solidFill>
                </a:rPr>
                <a:t>통합 광고효과조사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D94C86B-5CB2-4153-8405-564C180A3543}"/>
                </a:ext>
              </a:extLst>
            </p:cNvPr>
            <p:cNvSpPr txBox="1"/>
            <p:nvPr/>
          </p:nvSpPr>
          <p:spPr>
            <a:xfrm>
              <a:off x="1691289" y="3465004"/>
              <a:ext cx="1105559" cy="215444"/>
            </a:xfrm>
            <a:prstGeom prst="rect">
              <a:avLst/>
            </a:prstGeom>
            <a:noFill/>
            <a:ln>
              <a:solidFill>
                <a:schemeClr val="bg1">
                  <a:alpha val="0"/>
                </a:schemeClr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pPr algn="ctr" fontAlgn="base" latinLnBrk="0"/>
              <a:r>
                <a:rPr lang="ko-KR" altLang="en-US" sz="1400" b="1" spc="-70" dirty="0" err="1" smtClean="0">
                  <a:solidFill>
                    <a:srgbClr val="00A3C4"/>
                  </a:solidFill>
                </a:rPr>
                <a:t>패널빅데이터</a:t>
              </a:r>
              <a:r>
                <a:rPr lang="en-US" altLang="ko-KR" sz="1400" spc="-70" baseline="30000" dirty="0" smtClean="0">
                  <a:solidFill>
                    <a:srgbClr val="00A3C4"/>
                  </a:solidFill>
                  <a:cs typeface="Arial" panose="020B0604020202020204" pitchFamily="34" charset="0"/>
                </a:rPr>
                <a:t>®</a:t>
              </a:r>
              <a:endParaRPr lang="ko-KR" altLang="en-US" sz="1400" b="1" spc="-70" dirty="0">
                <a:solidFill>
                  <a:srgbClr val="00A3C4"/>
                </a:solidFill>
              </a:endParaRPr>
            </a:p>
          </p:txBody>
        </p:sp>
        <p:pic>
          <p:nvPicPr>
            <p:cNvPr id="60" name="그래픽 59">
              <a:extLst>
                <a:ext uri="{FF2B5EF4-FFF2-40B4-BE49-F238E27FC236}">
                  <a16:creationId xmlns:a16="http://schemas.microsoft.com/office/drawing/2014/main" id="{B275AD81-15E9-4EDD-886E-B2B42C2D0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979757" y="3366563"/>
              <a:ext cx="115302" cy="290803"/>
            </a:xfrm>
            <a:prstGeom prst="rect">
              <a:avLst/>
            </a:prstGeom>
          </p:spPr>
        </p:pic>
        <p:pic>
          <p:nvPicPr>
            <p:cNvPr id="61" name="그래픽 60">
              <a:extLst>
                <a:ext uri="{FF2B5EF4-FFF2-40B4-BE49-F238E27FC236}">
                  <a16:creationId xmlns:a16="http://schemas.microsoft.com/office/drawing/2014/main" id="{5163C23F-7B4D-448F-835A-0C4A87B52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979757" y="4175261"/>
              <a:ext cx="115302" cy="290803"/>
            </a:xfrm>
            <a:prstGeom prst="rect">
              <a:avLst/>
            </a:prstGeom>
          </p:spPr>
        </p:pic>
        <p:pic>
          <p:nvPicPr>
            <p:cNvPr id="62" name="그래픽 61">
              <a:extLst>
                <a:ext uri="{FF2B5EF4-FFF2-40B4-BE49-F238E27FC236}">
                  <a16:creationId xmlns:a16="http://schemas.microsoft.com/office/drawing/2014/main" id="{18D77701-C4B2-451A-961E-19D505C09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979757" y="4983960"/>
              <a:ext cx="115302" cy="290803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77A8CAE-79BF-45CC-89EF-27A3B6CFB398}"/>
                </a:ext>
              </a:extLst>
            </p:cNvPr>
            <p:cNvSpPr txBox="1"/>
            <p:nvPr/>
          </p:nvSpPr>
          <p:spPr>
            <a:xfrm>
              <a:off x="4049810" y="3465004"/>
              <a:ext cx="731931" cy="215444"/>
            </a:xfrm>
            <a:prstGeom prst="rect">
              <a:avLst/>
            </a:prstGeom>
            <a:noFill/>
            <a:ln>
              <a:solidFill>
                <a:schemeClr val="bg1">
                  <a:alpha val="0"/>
                </a:schemeClr>
              </a:solidFill>
            </a:ln>
          </p:spPr>
          <p:txBody>
            <a:bodyPr wrap="none" lIns="0" tIns="0" rIns="0" bIns="0" rtlCol="0">
              <a:spAutoFit/>
            </a:bodyPr>
            <a:lstStyle/>
            <a:p>
              <a:pPr algn="ctr" fontAlgn="base" latinLnBrk="0"/>
              <a:r>
                <a:rPr lang="en-US" altLang="ko-KR" sz="1400" b="1" dirty="0">
                  <a:solidFill>
                    <a:schemeClr val="bg1"/>
                  </a:solidFill>
                </a:rPr>
                <a:t>AI</a:t>
              </a:r>
              <a:r>
                <a:rPr lang="en-US" altLang="ko-KR" sz="1400" b="1" spc="-70" dirty="0">
                  <a:solidFill>
                    <a:schemeClr val="bg1"/>
                  </a:solidFill>
                </a:rPr>
                <a:t> </a:t>
              </a:r>
              <a:r>
                <a:rPr lang="ko-KR" altLang="en-US" sz="1400" b="1" spc="-70" dirty="0">
                  <a:solidFill>
                    <a:schemeClr val="bg1"/>
                  </a:solidFill>
                </a:rPr>
                <a:t>모델링</a:t>
              </a: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FB93F4E9-F0E0-4EF6-8624-554393B3AC7A}"/>
                </a:ext>
              </a:extLst>
            </p:cNvPr>
            <p:cNvSpPr/>
            <p:nvPr/>
          </p:nvSpPr>
          <p:spPr>
            <a:xfrm>
              <a:off x="6286203" y="3256661"/>
              <a:ext cx="510606" cy="5106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/>
            </a:p>
          </p:txBody>
        </p:sp>
        <p:sp>
          <p:nvSpPr>
            <p:cNvPr id="69" name="타원 68">
              <a:extLst>
                <a:ext uri="{FF2B5EF4-FFF2-40B4-BE49-F238E27FC236}">
                  <a16:creationId xmlns:a16="http://schemas.microsoft.com/office/drawing/2014/main" id="{17F4E59A-4BBD-4286-85F5-1E507B9CEC80}"/>
                </a:ext>
              </a:extLst>
            </p:cNvPr>
            <p:cNvSpPr/>
            <p:nvPr/>
          </p:nvSpPr>
          <p:spPr>
            <a:xfrm>
              <a:off x="6286203" y="4874058"/>
              <a:ext cx="510606" cy="5106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/>
            </a:p>
          </p:txBody>
        </p:sp>
        <p:sp>
          <p:nvSpPr>
            <p:cNvPr id="68" name="타원 67">
              <a:extLst>
                <a:ext uri="{FF2B5EF4-FFF2-40B4-BE49-F238E27FC236}">
                  <a16:creationId xmlns:a16="http://schemas.microsoft.com/office/drawing/2014/main" id="{D24A8DB8-DB29-47A2-B18A-2A4E974708EC}"/>
                </a:ext>
              </a:extLst>
            </p:cNvPr>
            <p:cNvSpPr/>
            <p:nvPr/>
          </p:nvSpPr>
          <p:spPr>
            <a:xfrm>
              <a:off x="6286203" y="4065359"/>
              <a:ext cx="510606" cy="5106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pc="-70"/>
            </a:p>
          </p:txBody>
        </p:sp>
        <p:pic>
          <p:nvPicPr>
            <p:cNvPr id="30" name="그림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9780" y="3886908"/>
              <a:ext cx="1155225" cy="1129866"/>
            </a:xfrm>
            <a:prstGeom prst="rect">
              <a:avLst/>
            </a:prstGeom>
          </p:spPr>
        </p:pic>
        <p:pic>
          <p:nvPicPr>
            <p:cNvPr id="32" name="그림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07409" y="3377867"/>
              <a:ext cx="268194" cy="268194"/>
            </a:xfrm>
            <a:prstGeom prst="rect">
              <a:avLst/>
            </a:prstGeom>
          </p:spPr>
        </p:pic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94501" y="4204574"/>
              <a:ext cx="294011" cy="232177"/>
            </a:xfrm>
            <a:prstGeom prst="rect">
              <a:avLst/>
            </a:prstGeom>
          </p:spPr>
        </p:pic>
        <p:pic>
          <p:nvPicPr>
            <p:cNvPr id="36" name="그림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4791" y="4987614"/>
              <a:ext cx="213430" cy="335029"/>
            </a:xfrm>
            <a:prstGeom prst="rect">
              <a:avLst/>
            </a:prstGeom>
          </p:spPr>
        </p:pic>
        <p:pic>
          <p:nvPicPr>
            <p:cNvPr id="40" name="그래픽 10">
              <a:extLst>
                <a:ext uri="{FF2B5EF4-FFF2-40B4-BE49-F238E27FC236}">
                  <a16:creationId xmlns:a16="http://schemas.microsoft.com/office/drawing/2014/main" id="{2D8CB73A-26C1-4FBE-9BA5-D88FCE518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1455923" y="3906087"/>
              <a:ext cx="1418181" cy="1216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259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560512" y="332656"/>
            <a:ext cx="1638269" cy="533351"/>
          </a:xfrm>
        </p:spPr>
        <p:txBody>
          <a:bodyPr/>
          <a:lstStyle/>
          <a:p>
            <a:r>
              <a:rPr lang="en-US" altLang="ko-KR" dirty="0"/>
              <a:t>Expert Group</a:t>
            </a:r>
            <a:br>
              <a:rPr lang="en-US" altLang="ko-KR" dirty="0"/>
            </a:br>
            <a:r>
              <a:rPr lang="ko-KR" altLang="en-US" sz="1400" b="0" spc="-70" dirty="0" err="1"/>
              <a:t>트렌드모니터</a:t>
            </a:r>
            <a:endParaRPr lang="ko-KR" altLang="en-US" sz="1400" b="0" spc="-70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>
          <a:xfrm>
            <a:off x="5693940" y="332656"/>
            <a:ext cx="3958776" cy="946669"/>
          </a:xfrm>
        </p:spPr>
        <p:txBody>
          <a:bodyPr/>
          <a:lstStyle/>
          <a:p>
            <a:r>
              <a:rPr lang="ko-KR" altLang="en-US" dirty="0"/>
              <a:t>사회 전반의 </a:t>
            </a:r>
            <a:r>
              <a:rPr lang="ko-KR" altLang="en-US" dirty="0" err="1" smtClean="0"/>
              <a:t>트렌드를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심도 </a:t>
            </a:r>
            <a:r>
              <a:rPr lang="ko-KR" altLang="en-US" dirty="0"/>
              <a:t>있게 </a:t>
            </a:r>
            <a:r>
              <a:rPr lang="ko-KR" altLang="en-US" dirty="0" smtClean="0"/>
              <a:t>분석하여 서적을 출간하고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다양한 강연을 </a:t>
            </a:r>
            <a:r>
              <a:rPr lang="ko-KR" altLang="en-US" dirty="0"/>
              <a:t>진행합니다</a:t>
            </a: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AE0D42C3-8A9D-4FE3-AC3A-51A93EAA50EF}"/>
              </a:ext>
            </a:extLst>
          </p:cNvPr>
          <p:cNvSpPr/>
          <p:nvPr/>
        </p:nvSpPr>
        <p:spPr>
          <a:xfrm>
            <a:off x="560512" y="1607836"/>
            <a:ext cx="2879956" cy="6278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fontAlgn="base" latinLnBrk="0">
              <a:lnSpc>
                <a:spcPct val="120000"/>
              </a:lnSpc>
              <a:tabLst>
                <a:tab pos="452438" algn="l"/>
                <a:tab pos="627063" algn="l"/>
              </a:tabLst>
            </a:pPr>
            <a:r>
              <a:rPr lang="ko-KR" altLang="en-US" sz="1400" b="1" spc="-70" dirty="0">
                <a:solidFill>
                  <a:srgbClr val="00A3C4"/>
                </a:solidFill>
                <a:cs typeface="Arial" panose="020B0604020202020204" pitchFamily="34" charset="0"/>
              </a:rPr>
              <a:t>클릭해 보세요</a:t>
            </a:r>
            <a:r>
              <a:rPr lang="en-US" altLang="ko-KR" sz="1400" b="1" spc="-70" dirty="0">
                <a:solidFill>
                  <a:srgbClr val="00A3C4"/>
                </a:solidFill>
                <a:cs typeface="Arial" panose="020B0604020202020204" pitchFamily="34" charset="0"/>
              </a:rPr>
              <a:t>! </a:t>
            </a:r>
            <a:r>
              <a:rPr lang="en-US" altLang="ko-KR" sz="1000" dirty="0">
                <a:solidFill>
                  <a:srgbClr val="00A3C4"/>
                </a:solidFill>
                <a:cs typeface="Arial" panose="020B0604020202020204" pitchFamily="34" charset="0"/>
              </a:rPr>
              <a:t>https://</a:t>
            </a:r>
            <a:r>
              <a:rPr lang="en-US" altLang="ko-KR" sz="1000" dirty="0" smtClean="0">
                <a:solidFill>
                  <a:srgbClr val="00A3C4"/>
                </a:solidFill>
                <a:cs typeface="Arial" panose="020B0604020202020204" pitchFamily="34" charset="0"/>
              </a:rPr>
              <a:t>www.trendmonitor.co.kr</a:t>
            </a:r>
          </a:p>
          <a:p>
            <a:pPr fontAlgn="base" latinLnBrk="0">
              <a:lnSpc>
                <a:spcPct val="120000"/>
              </a:lnSpc>
              <a:tabLst>
                <a:tab pos="452438" algn="l"/>
                <a:tab pos="627063" algn="l"/>
              </a:tabLst>
            </a:pPr>
            <a:r>
              <a:rPr lang="ko-KR" altLang="en-US" sz="1000" spc="-70" dirty="0">
                <a:solidFill>
                  <a:srgbClr val="777777"/>
                </a:solidFill>
                <a:cs typeface="Arial" panose="020B0604020202020204" pitchFamily="34" charset="0"/>
              </a:rPr>
              <a:t>최신 </a:t>
            </a:r>
            <a:r>
              <a:rPr lang="ko-KR" altLang="en-US" sz="1000" spc="-70" dirty="0" err="1">
                <a:solidFill>
                  <a:srgbClr val="777777"/>
                </a:solidFill>
                <a:cs typeface="Arial" panose="020B0604020202020204" pitchFamily="34" charset="0"/>
              </a:rPr>
              <a:t>트렌드</a:t>
            </a:r>
            <a:r>
              <a:rPr lang="ko-KR" altLang="en-US" sz="1000" spc="-70" dirty="0">
                <a:solidFill>
                  <a:srgbClr val="777777"/>
                </a:solidFill>
                <a:cs typeface="Arial" panose="020B0604020202020204" pitchFamily="34" charset="0"/>
              </a:rPr>
              <a:t> 관련 분석 결과 홈페이지에 </a:t>
            </a:r>
            <a:r>
              <a:rPr lang="ko-KR" altLang="en-US" sz="1000" spc="-70" dirty="0" smtClean="0">
                <a:solidFill>
                  <a:srgbClr val="777777"/>
                </a:solidFill>
                <a:cs typeface="Arial" panose="020B0604020202020204" pitchFamily="34" charset="0"/>
              </a:rPr>
              <a:t>게재</a:t>
            </a:r>
            <a:r>
              <a:rPr lang="en-US" altLang="ko-KR" sz="1000" spc="-70" dirty="0" smtClean="0">
                <a:solidFill>
                  <a:srgbClr val="777777"/>
                </a:solidFill>
                <a:cs typeface="Arial" panose="020B0604020202020204" pitchFamily="34" charset="0"/>
              </a:rPr>
              <a:t/>
            </a:r>
            <a:br>
              <a:rPr lang="en-US" altLang="ko-KR" sz="1000" spc="-70" dirty="0" smtClean="0">
                <a:solidFill>
                  <a:srgbClr val="777777"/>
                </a:solidFill>
                <a:cs typeface="Arial" panose="020B0604020202020204" pitchFamily="34" charset="0"/>
              </a:rPr>
            </a:br>
            <a:r>
              <a:rPr lang="ko-KR" altLang="en-US" sz="1000" spc="-70" dirty="0" smtClean="0">
                <a:solidFill>
                  <a:srgbClr val="777777"/>
                </a:solidFill>
                <a:cs typeface="Arial" panose="020B0604020202020204" pitchFamily="34" charset="0"/>
              </a:rPr>
              <a:t>매주 </a:t>
            </a:r>
            <a:r>
              <a:rPr lang="ko-KR" altLang="en-US" sz="1000" spc="-70" dirty="0">
                <a:solidFill>
                  <a:srgbClr val="777777"/>
                </a:solidFill>
                <a:cs typeface="Arial" panose="020B0604020202020204" pitchFamily="34" charset="0"/>
              </a:rPr>
              <a:t>평균</a:t>
            </a:r>
            <a:r>
              <a:rPr lang="ko-KR" altLang="en-US" sz="1000" dirty="0">
                <a:solidFill>
                  <a:srgbClr val="777777"/>
                </a:solidFill>
                <a:cs typeface="Arial" panose="020B0604020202020204" pitchFamily="34" charset="0"/>
              </a:rPr>
              <a:t> </a:t>
            </a:r>
            <a:r>
              <a:rPr lang="en-US" altLang="ko-KR" sz="1000" dirty="0">
                <a:solidFill>
                  <a:srgbClr val="777777"/>
                </a:solidFill>
                <a:cs typeface="Arial" panose="020B0604020202020204" pitchFamily="34" charset="0"/>
              </a:rPr>
              <a:t>10</a:t>
            </a:r>
            <a:r>
              <a:rPr lang="ko-KR" altLang="en-US" sz="1000" spc="-70" dirty="0">
                <a:solidFill>
                  <a:srgbClr val="777777"/>
                </a:solidFill>
                <a:cs typeface="Arial" panose="020B0604020202020204" pitchFamily="34" charset="0"/>
              </a:rPr>
              <a:t>개 이상의 언론사들이 인용 보도 </a:t>
            </a:r>
            <a:endParaRPr lang="en-US" altLang="ko-KR" sz="1000" spc="-70" dirty="0">
              <a:solidFill>
                <a:srgbClr val="777777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5" name="표 34">
            <a:extLst>
              <a:ext uri="{FF2B5EF4-FFF2-40B4-BE49-F238E27FC236}">
                <a16:creationId xmlns:a16="http://schemas.microsoft.com/office/drawing/2014/main" id="{FBE55B04-6DB8-483D-883B-DEDABF68F9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577968"/>
              </p:ext>
            </p:extLst>
          </p:nvPr>
        </p:nvGraphicFramePr>
        <p:xfrm>
          <a:off x="288032" y="3868931"/>
          <a:ext cx="9617964" cy="241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1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14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014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01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14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14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14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14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14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14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149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0149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88000">
                <a:tc gridSpan="12">
                  <a:txBody>
                    <a:bodyPr/>
                    <a:lstStyle/>
                    <a:p>
                      <a:pPr algn="ctr" fontAlgn="base" latinLnBrk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100" b="1" i="0" u="none" strike="noStrike" kern="1200" spc="-70" baseline="0" dirty="0" err="1" smtClean="0">
                          <a:solidFill>
                            <a:srgbClr val="00A3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트렌드모니터</a:t>
                      </a:r>
                      <a:r>
                        <a:rPr lang="ko-KR" altLang="en-US" sz="1100" b="1" i="0" u="none" strike="noStrike" kern="1200" spc="-70" baseline="0" dirty="0" smtClean="0">
                          <a:solidFill>
                            <a:srgbClr val="00A3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출간 서적 </a:t>
                      </a:r>
                      <a:r>
                        <a:rPr lang="en-US" altLang="ko-KR" sz="1100" b="0" i="0" u="none" strike="noStrike" kern="1200" spc="0" baseline="0" dirty="0" smtClean="0">
                          <a:solidFill>
                            <a:srgbClr val="00A3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(’10~’21)</a:t>
                      </a: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F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 latinLnBrk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ko-KR" altLang="en-US" sz="1000" b="0" i="0" u="none" strike="noStrike" kern="1200" spc="-70" baseline="0" dirty="0">
                        <a:solidFill>
                          <a:srgbClr val="6C9DA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 latinLnBrk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ko-KR" altLang="en-US" sz="1000" b="0" i="0" u="none" strike="noStrike" kern="1200" spc="-70" baseline="0" dirty="0">
                        <a:solidFill>
                          <a:srgbClr val="6C9DA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 latinLnBrk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ko-KR" altLang="en-US" sz="1000" b="0" i="0" u="none" strike="noStrike" kern="1200" spc="-70" baseline="0" dirty="0">
                        <a:solidFill>
                          <a:srgbClr val="6C9DA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 latinLnBrk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ko-KR" altLang="en-US" sz="1000" b="0" i="0" u="none" strike="noStrike" kern="1200" spc="-70" baseline="0" dirty="0">
                        <a:solidFill>
                          <a:srgbClr val="6C9DA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 latinLnBrk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ko-KR" altLang="en-US" sz="1000" b="0" i="0" u="none" strike="noStrike" kern="1200" spc="-70" baseline="0" dirty="0">
                        <a:solidFill>
                          <a:srgbClr val="6C9DA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 latinLnBrk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ko-KR" altLang="en-US" sz="1000" b="0" i="0" u="none" strike="noStrike" kern="1200" spc="-70" baseline="0" dirty="0">
                        <a:solidFill>
                          <a:srgbClr val="6C9DA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 latinLnBrk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ko-KR" altLang="en-US" sz="1000" b="0" i="0" u="none" strike="noStrike" kern="1200" spc="-70" baseline="0" dirty="0">
                        <a:solidFill>
                          <a:srgbClr val="6C9DA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 latinLnBrk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ko-KR" altLang="en-US" sz="1000" b="0" i="0" u="none" strike="noStrike" kern="1200" spc="-70" baseline="0" dirty="0">
                        <a:solidFill>
                          <a:srgbClr val="6C9DA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 latinLnBrk="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ko-KR" altLang="en-US" sz="1000" b="0" i="0" u="none" strike="noStrike" kern="1200" spc="-70" baseline="0" dirty="0">
                        <a:solidFill>
                          <a:srgbClr val="6C9DA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 latinLnBrk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en-US" altLang="ko-KR" sz="1100" b="0" i="0" u="none" strike="noStrike" kern="1200" spc="0" baseline="0" dirty="0" smtClean="0">
                        <a:solidFill>
                          <a:srgbClr val="00A3C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F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ase" latinLnBrk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en-US" altLang="ko-KR" sz="1100" b="0" i="0" u="none" strike="noStrike" kern="1200" spc="0" baseline="0" dirty="0" smtClean="0">
                        <a:solidFill>
                          <a:srgbClr val="00A3C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1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kern="1200" spc="0" baseline="0" dirty="0">
                          <a:solidFill>
                            <a:srgbClr val="00A3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2010</a:t>
                      </a:r>
                      <a:endParaRPr lang="ko-KR" altLang="en-US" sz="1000" b="0" i="0" u="none" strike="noStrike" kern="1200" spc="0" baseline="0" dirty="0">
                        <a:solidFill>
                          <a:srgbClr val="00A3C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kern="1200" spc="0" baseline="0" dirty="0">
                          <a:solidFill>
                            <a:srgbClr val="00A3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2011</a:t>
                      </a:r>
                      <a:endParaRPr lang="ko-KR" altLang="en-US" sz="1000" b="0" i="0" u="none" strike="noStrike" kern="1200" spc="0" baseline="0" dirty="0">
                        <a:solidFill>
                          <a:srgbClr val="00A3C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kern="1200" spc="0" baseline="0" dirty="0">
                          <a:solidFill>
                            <a:srgbClr val="00A3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2012</a:t>
                      </a:r>
                      <a:endParaRPr lang="ko-KR" altLang="en-US" sz="1000" b="0" i="0" u="none" strike="noStrike" kern="1200" spc="0" baseline="0" dirty="0">
                        <a:solidFill>
                          <a:srgbClr val="00A3C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kern="1200" spc="0" baseline="0" dirty="0">
                          <a:solidFill>
                            <a:srgbClr val="00A3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2013</a:t>
                      </a:r>
                      <a:endParaRPr lang="ko-KR" altLang="en-US" sz="1000" b="0" i="0" u="none" strike="noStrike" kern="1200" spc="0" baseline="0" dirty="0">
                        <a:solidFill>
                          <a:srgbClr val="00A3C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kern="1200" spc="0" baseline="0" dirty="0">
                          <a:solidFill>
                            <a:srgbClr val="00A3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2014</a:t>
                      </a:r>
                      <a:endParaRPr lang="ko-KR" altLang="en-US" sz="1000" b="0" i="0" u="none" strike="noStrike" kern="1200" spc="0" baseline="0" dirty="0">
                        <a:solidFill>
                          <a:srgbClr val="00A3C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kern="1200" spc="0" baseline="0" dirty="0">
                          <a:solidFill>
                            <a:srgbClr val="00A3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2015</a:t>
                      </a:r>
                      <a:endParaRPr lang="ko-KR" altLang="en-US" sz="1000" b="0" i="0" u="none" strike="noStrike" kern="1200" spc="0" baseline="0" dirty="0">
                        <a:solidFill>
                          <a:srgbClr val="00A3C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kern="1200" spc="0" baseline="0" dirty="0">
                          <a:solidFill>
                            <a:srgbClr val="00A3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  <a:endParaRPr lang="ko-KR" altLang="en-US" sz="1000" b="0" i="0" u="none" strike="noStrike" kern="1200" spc="0" baseline="0" dirty="0">
                        <a:solidFill>
                          <a:srgbClr val="00A3C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kern="1200" spc="0" baseline="0" dirty="0">
                          <a:solidFill>
                            <a:srgbClr val="00A3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  <a:endParaRPr lang="ko-KR" altLang="en-US" sz="1000" b="0" i="0" u="none" strike="noStrike" kern="1200" spc="0" baseline="0" dirty="0">
                        <a:solidFill>
                          <a:srgbClr val="00A3C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kern="1200" spc="0" baseline="0" dirty="0">
                          <a:solidFill>
                            <a:srgbClr val="00A3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  <a:endParaRPr lang="ko-KR" altLang="en-US" sz="1000" b="0" i="0" u="none" strike="noStrike" kern="1200" spc="0" baseline="0" dirty="0">
                        <a:solidFill>
                          <a:srgbClr val="00A3C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kern="1200" spc="0" baseline="0" dirty="0">
                          <a:solidFill>
                            <a:srgbClr val="00A3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endParaRPr lang="ko-KR" altLang="en-US" sz="1000" b="0" i="0" u="none" strike="noStrike" kern="1200" spc="0" baseline="0" dirty="0">
                        <a:solidFill>
                          <a:srgbClr val="00A3C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kern="1200" spc="0" baseline="0" dirty="0" smtClean="0">
                          <a:solidFill>
                            <a:srgbClr val="00A3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  <a:endParaRPr lang="ko-KR" altLang="en-US" sz="1000" b="0" i="0" u="none" strike="noStrike" kern="1200" spc="0" baseline="0" dirty="0">
                        <a:solidFill>
                          <a:srgbClr val="00A3C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kern="1200" spc="0" baseline="0" dirty="0" smtClean="0">
                          <a:solidFill>
                            <a:srgbClr val="00A3C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  <a:endParaRPr lang="ko-KR" altLang="en-US" sz="1000" b="0" i="0" u="none" strike="noStrike" kern="1200" spc="0" baseline="0" dirty="0">
                        <a:solidFill>
                          <a:srgbClr val="00A3C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ko-KR" altLang="en-US" sz="1000" b="0" i="0" u="none" strike="noStrike" kern="1200" spc="0" baseline="0" dirty="0">
                        <a:solidFill>
                          <a:srgbClr val="6C9DA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ko-KR" altLang="en-US" sz="1000" b="0" i="0" u="none" strike="noStrike" kern="1200" spc="0" baseline="0" dirty="0">
                        <a:solidFill>
                          <a:srgbClr val="6C9DA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ko-KR" altLang="en-US" sz="1000" b="0" i="0" u="none" strike="noStrike" kern="1200" spc="0" baseline="0" dirty="0">
                        <a:solidFill>
                          <a:srgbClr val="6C9DA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ko-KR" altLang="en-US" sz="1000" b="0" i="0" u="none" strike="noStrike" kern="1200" spc="0" baseline="0" dirty="0">
                        <a:solidFill>
                          <a:srgbClr val="6C9DA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ko-KR" altLang="en-US" sz="1000" b="0" i="0" u="none" strike="noStrike" kern="1200" spc="0" baseline="0" dirty="0">
                        <a:solidFill>
                          <a:srgbClr val="6C9DA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ko-KR" altLang="en-US" sz="1000" b="0" i="0" u="none" strike="noStrike" kern="1200" spc="0" baseline="0" dirty="0">
                        <a:solidFill>
                          <a:srgbClr val="6C9DA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ko-KR" altLang="en-US" sz="1000" b="0" i="0" u="none" strike="noStrike" kern="1200" spc="0" baseline="0" dirty="0">
                        <a:solidFill>
                          <a:srgbClr val="6C9DA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ko-KR" altLang="en-US" sz="1000" b="0" i="0" u="none" strike="noStrike" kern="1200" spc="0" baseline="0" dirty="0">
                        <a:solidFill>
                          <a:srgbClr val="6C9DA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ko-KR" altLang="en-US" sz="1000" b="0" i="0" u="none" strike="noStrike" kern="1200" spc="0" baseline="0" dirty="0">
                        <a:solidFill>
                          <a:srgbClr val="6C9DA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ko-KR" altLang="en-US" sz="1000" b="0" i="0" u="none" strike="noStrike" kern="1200" spc="0" baseline="0" dirty="0">
                        <a:solidFill>
                          <a:srgbClr val="6C9DA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ko-KR" altLang="en-US" sz="1000" b="0" i="0" u="none" strike="noStrike" kern="1200" spc="0" baseline="0" dirty="0">
                        <a:solidFill>
                          <a:srgbClr val="6C9DA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ko-KR" altLang="en-US" sz="1000" b="0" i="0" u="none" strike="noStrike" kern="1200" spc="0" baseline="0" dirty="0">
                        <a:solidFill>
                          <a:srgbClr val="6C9DAC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kern="1200" spc="-7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소비자는</a:t>
                      </a:r>
                      <a:endParaRPr lang="ko-KR" altLang="en-US" sz="1000" b="0" i="0" u="none" strike="noStrike" kern="1200" spc="-70" baseline="0" dirty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fontAlgn="base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kern="1200" spc="-70" baseline="0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무엇을 </a:t>
                      </a:r>
                      <a:endParaRPr lang="en-US" altLang="ko-KR" sz="1000" b="0" i="0" u="none" strike="noStrike" kern="1200" spc="-70" baseline="0" dirty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fontAlgn="base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kern="1200" spc="-70" baseline="0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원하는가</a:t>
                      </a:r>
                    </a:p>
                  </a:txBody>
                  <a:tcPr marL="9360" marR="9360" marT="36000" marB="0">
                    <a:lnL w="12700" cmpd="sng">
                      <a:noFill/>
                    </a:lnL>
                    <a:lnR w="3175" cap="flat" cmpd="sng" algn="ctr">
                      <a:solidFill>
                        <a:srgbClr val="C2D6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kern="1200" spc="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Catch </a:t>
                      </a:r>
                      <a:r>
                        <a:rPr lang="en-US" altLang="ko-KR" sz="1000" b="0" i="0" u="none" strike="noStrike" kern="1200" spc="0" baseline="0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up</a:t>
                      </a:r>
                    </a:p>
                    <a:p>
                      <a:pPr marL="0" algn="ctr" defTabSz="914400" rtl="0" eaLnBrk="1" fontAlgn="base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kern="1200" spc="-70" baseline="0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시리즈 소비자</a:t>
                      </a:r>
                      <a:endParaRPr lang="en-US" altLang="ko-KR" sz="1000" b="0" i="0" u="none" strike="noStrike" kern="1200" spc="-70" baseline="0" dirty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fontAlgn="base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kern="1200" spc="-70" baseline="0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생각 읽기</a:t>
                      </a:r>
                    </a:p>
                  </a:txBody>
                  <a:tcPr marL="9360" marR="9360" marT="36000" marB="0">
                    <a:lnL w="3175" cap="flat" cmpd="sng" algn="ctr">
                      <a:solidFill>
                        <a:srgbClr val="C2D6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2D6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kern="1200" spc="-7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장기불황</a:t>
                      </a:r>
                      <a:r>
                        <a:rPr lang="en-US" altLang="ko-KR" sz="1000" b="0" i="0" u="none" strike="noStrike" kern="1200" spc="-7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US" altLang="ko-KR" sz="1000" b="0" i="0" u="none" strike="noStrike" kern="1200" spc="-70" baseline="0" dirty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fontAlgn="base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kern="1200" spc="-70" baseline="0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시대</a:t>
                      </a:r>
                      <a:r>
                        <a:rPr lang="en-US" altLang="ko-KR" sz="1000" b="0" i="0" u="none" strike="noStrike" kern="1200" spc="-70" baseline="0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marL="0" algn="ctr" defTabSz="914400" rtl="0" eaLnBrk="1" fontAlgn="base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kern="1200" spc="-70" baseline="0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소비자를 읽는</a:t>
                      </a:r>
                      <a:endParaRPr lang="en-US" altLang="ko-KR" sz="1000" b="0" i="0" u="none" strike="noStrike" kern="1200" spc="-70" baseline="0" dirty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fontAlgn="base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kern="1200" spc="-70" baseline="0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98</a:t>
                      </a:r>
                      <a:r>
                        <a:rPr lang="ko-KR" altLang="en-US" sz="1000" b="0" i="0" u="none" strike="noStrike" kern="1200" spc="-70" baseline="0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개의 코드</a:t>
                      </a:r>
                      <a:endParaRPr lang="en-US" altLang="ko-KR" sz="1000" b="0" i="0" u="none" strike="noStrike" kern="1200" spc="-70" baseline="0" dirty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360" marR="9360" marT="36000" marB="0">
                    <a:lnL w="3175" cap="flat" cmpd="sng" algn="ctr">
                      <a:solidFill>
                        <a:srgbClr val="C2D6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2D6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kern="1200" spc="-7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불안 </a:t>
                      </a:r>
                      <a:r>
                        <a:rPr lang="ko-KR" altLang="en-US" sz="1000" b="0" i="0" u="none" strike="noStrike" kern="1200" spc="-70" baseline="0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권하는 대한민국</a:t>
                      </a:r>
                      <a:r>
                        <a:rPr lang="en-US" altLang="ko-KR" sz="1000" b="0" i="0" u="none" strike="noStrike" kern="1200" spc="-70" baseline="0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marL="0" algn="ctr" defTabSz="914400" rtl="0" eaLnBrk="1" fontAlgn="base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kern="1200" spc="-70" baseline="0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소비자들의 마음을 읽는다</a:t>
                      </a:r>
                      <a:endParaRPr lang="en-US" altLang="ko-KR" sz="1000" b="0" i="0" u="none" strike="noStrike" kern="1200" spc="-70" baseline="0" dirty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360" marR="9360" marT="36000" marB="0">
                    <a:lnL w="3175" cap="flat" cmpd="sng" algn="ctr">
                      <a:solidFill>
                        <a:srgbClr val="C2D6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2D6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kern="1200" spc="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Trend </a:t>
                      </a:r>
                      <a:r>
                        <a:rPr lang="en-US" altLang="ko-KR" sz="1000" b="0" i="0" u="none" strike="noStrike" kern="1200" spc="0" baseline="0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monitor </a:t>
                      </a:r>
                      <a:r>
                        <a:rPr lang="en-US" altLang="ko-KR" sz="1000" b="0" i="0" u="none" strike="noStrike" kern="1200" spc="-7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2015 100</a:t>
                      </a:r>
                      <a:r>
                        <a:rPr lang="ko-KR" altLang="en-US" sz="1000" b="0" i="0" u="none" strike="noStrike" kern="1200" spc="-7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만 소비자에게 </a:t>
                      </a:r>
                      <a:r>
                        <a:rPr lang="ko-KR" altLang="en-US" sz="1000" b="0" i="0" u="none" strike="noStrike" kern="1200" spc="-70" baseline="0" dirty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물었다</a:t>
                      </a:r>
                      <a:endParaRPr lang="en-US" altLang="ko-KR" sz="1000" b="0" i="0" u="none" strike="noStrike" kern="1200" spc="-70" baseline="0" dirty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360" marR="9360" marT="36000" marB="0">
                    <a:lnL w="3175" cap="flat" cmpd="sng" algn="ctr">
                      <a:solidFill>
                        <a:srgbClr val="C2D6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2D6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kern="1200" spc="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2016</a:t>
                      </a:r>
                    </a:p>
                    <a:p>
                      <a:pPr algn="ctr" fontAlgn="base" latinLnBrk="0"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kern="1200" spc="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대한민국</a:t>
                      </a:r>
                      <a:endParaRPr lang="en-US" altLang="ko-KR" sz="1000" b="0" i="0" u="none" strike="noStrike" kern="1200" spc="0" baseline="0" dirty="0" smtClean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 fontAlgn="base" latinLnBrk="0"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kern="1200" spc="0" baseline="0" dirty="0" err="1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트렌드</a:t>
                      </a:r>
                      <a:endParaRPr lang="en-US" altLang="ko-KR" sz="1000" b="0" i="0" u="none" strike="noStrike" kern="1200" spc="0" baseline="0" dirty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36000" marB="0">
                    <a:lnL w="3175" cap="flat" cmpd="sng" algn="ctr">
                      <a:solidFill>
                        <a:srgbClr val="C2D6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2D6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kern="1200" spc="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2017</a:t>
                      </a:r>
                    </a:p>
                    <a:p>
                      <a:pPr algn="ctr" fontAlgn="base" latinLnBrk="0"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kern="1200" spc="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대한민국</a:t>
                      </a:r>
                      <a:endParaRPr lang="en-US" altLang="ko-KR" sz="1000" b="0" i="0" u="none" strike="noStrike" kern="1200" spc="0" baseline="0" dirty="0" smtClean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 fontAlgn="base" latinLnBrk="0"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kern="1200" spc="0" baseline="0" dirty="0" err="1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트렌드</a:t>
                      </a:r>
                      <a:endParaRPr lang="en-US" altLang="ko-KR" sz="1000" b="0" i="0" u="none" strike="noStrike" kern="1200" spc="0" baseline="0" dirty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36000" marB="0">
                    <a:lnL w="3175" cap="flat" cmpd="sng" algn="ctr">
                      <a:solidFill>
                        <a:srgbClr val="C2D6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2D6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kern="1200" spc="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2018</a:t>
                      </a:r>
                    </a:p>
                    <a:p>
                      <a:pPr algn="ctr" fontAlgn="base" latinLnBrk="0"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kern="1200" spc="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대한민국</a:t>
                      </a:r>
                      <a:endParaRPr lang="en-US" altLang="ko-KR" sz="1000" b="0" i="0" u="none" strike="noStrike" kern="1200" spc="0" baseline="0" dirty="0" smtClean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 fontAlgn="base" latinLnBrk="0"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kern="1200" spc="0" baseline="0" dirty="0" err="1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트렌드</a:t>
                      </a:r>
                      <a:endParaRPr lang="en-US" altLang="ko-KR" sz="1000" b="0" i="0" u="none" strike="noStrike" kern="1200" spc="0" baseline="0" dirty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36000" marB="0">
                    <a:lnL w="3175" cap="flat" cmpd="sng" algn="ctr">
                      <a:solidFill>
                        <a:srgbClr val="C2D6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2D6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 latinLnBrk="0"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kern="1200" spc="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2019</a:t>
                      </a:r>
                    </a:p>
                    <a:p>
                      <a:pPr algn="ctr" fontAlgn="base" latinLnBrk="0"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kern="1200" spc="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대한민국</a:t>
                      </a:r>
                      <a:endParaRPr lang="en-US" altLang="ko-KR" sz="1000" b="0" i="0" u="none" strike="noStrike" kern="1200" spc="0" baseline="0" dirty="0" smtClean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 fontAlgn="base" latinLnBrk="0"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kern="1200" spc="0" baseline="0" dirty="0" err="1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트렌드</a:t>
                      </a:r>
                      <a:endParaRPr lang="en-US" altLang="ko-KR" sz="1000" b="0" i="0" u="none" strike="noStrike" kern="1200" spc="0" baseline="0" dirty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36000" marB="0">
                    <a:lnL w="3175" cap="flat" cmpd="sng" algn="ctr">
                      <a:solidFill>
                        <a:srgbClr val="C2D6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2D6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kern="1200" spc="-7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2020</a:t>
                      </a:r>
                    </a:p>
                    <a:p>
                      <a:pPr marL="0" algn="ctr" defTabSz="914400" rtl="0" eaLnBrk="1" fontAlgn="base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kern="1200" spc="-70" baseline="0" dirty="0" err="1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트렌드</a:t>
                      </a:r>
                      <a:endParaRPr lang="en-US" altLang="ko-KR" sz="1000" b="0" i="0" u="none" strike="noStrike" kern="1200" spc="-70" baseline="0" dirty="0" smtClean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fontAlgn="base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kern="1200" spc="-7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모니터</a:t>
                      </a:r>
                      <a:endParaRPr lang="en-US" altLang="ko-KR" sz="1000" b="0" i="0" u="none" strike="noStrike" kern="1200" spc="-70" baseline="0" dirty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360" marR="9360" marT="36000" marB="0">
                    <a:lnL w="3175" cap="flat" cmpd="sng" algn="ctr">
                      <a:solidFill>
                        <a:srgbClr val="C2D6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2D6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kern="1200" spc="-7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2021</a:t>
                      </a:r>
                    </a:p>
                    <a:p>
                      <a:pPr marL="0" algn="ctr" defTabSz="914400" rtl="0" eaLnBrk="1" fontAlgn="base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kern="1200" spc="-70" baseline="0" dirty="0" err="1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트렌드</a:t>
                      </a:r>
                      <a:endParaRPr lang="en-US" altLang="ko-KR" sz="1000" b="0" i="0" u="none" strike="noStrike" kern="1200" spc="-70" baseline="0" dirty="0" smtClean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fontAlgn="base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kern="1200" spc="-7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모니터</a:t>
                      </a:r>
                      <a:endParaRPr lang="en-US" altLang="ko-KR" sz="1000" b="0" i="0" u="none" strike="noStrike" kern="1200" spc="-70" baseline="0" dirty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360" marR="9360" marT="36000" marB="0">
                    <a:lnL w="3175" cap="flat" cmpd="sng" algn="ctr">
                      <a:solidFill>
                        <a:srgbClr val="C2D6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C2D6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1000" b="0" i="0" u="none" strike="noStrike" kern="1200" spc="-7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2022</a:t>
                      </a:r>
                    </a:p>
                    <a:p>
                      <a:pPr marL="0" algn="ctr" defTabSz="914400" rtl="0" eaLnBrk="1" fontAlgn="base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kern="1200" spc="-70" baseline="0" dirty="0" err="1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트렌드</a:t>
                      </a:r>
                      <a:endParaRPr lang="en-US" altLang="ko-KR" sz="1000" b="0" i="0" u="none" strike="noStrike" kern="1200" spc="-70" baseline="0" dirty="0" smtClean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fontAlgn="base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1000" b="0" i="0" u="none" strike="noStrike" kern="1200" spc="-70" baseline="0" dirty="0" smtClean="0">
                          <a:solidFill>
                            <a:srgbClr val="777777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모니터</a:t>
                      </a:r>
                      <a:endParaRPr lang="en-US" altLang="ko-KR" sz="1000" b="0" i="0" u="none" strike="noStrike" kern="1200" spc="-70" baseline="0" dirty="0" smtClean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fontAlgn="base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en-US" altLang="ko-KR" sz="1000" b="0" i="0" u="none" strike="noStrike" kern="1200" spc="-70" baseline="0" dirty="0">
                        <a:solidFill>
                          <a:srgbClr val="777777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360" marR="9360" marT="36000" marB="0">
                    <a:lnL w="3175" cap="flat" cmpd="sng" algn="ctr">
                      <a:solidFill>
                        <a:srgbClr val="C2D6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D78C1E4C-E33D-4C51-B31D-5CE1ED156C50}"/>
              </a:ext>
            </a:extLst>
          </p:cNvPr>
          <p:cNvCxnSpPr>
            <a:cxnSpLocks/>
          </p:cNvCxnSpPr>
          <p:nvPr/>
        </p:nvCxnSpPr>
        <p:spPr>
          <a:xfrm>
            <a:off x="426274" y="4488055"/>
            <a:ext cx="9479726" cy="0"/>
          </a:xfrm>
          <a:prstGeom prst="line">
            <a:avLst/>
          </a:prstGeom>
          <a:ln w="6350">
            <a:solidFill>
              <a:srgbClr val="C2D6D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D:\03. CI\catchup_1.jpg">
            <a:extLst>
              <a:ext uri="{FF2B5EF4-FFF2-40B4-BE49-F238E27FC236}">
                <a16:creationId xmlns:a16="http://schemas.microsoft.com/office/drawing/2014/main" id="{38F48221-B586-4ACA-9DA5-6067772BE7B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003" y="5592624"/>
            <a:ext cx="468000" cy="6120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38" name="Picture 2" descr="D:\03. CI\catchup_1.jpg">
            <a:extLst>
              <a:ext uri="{FF2B5EF4-FFF2-40B4-BE49-F238E27FC236}">
                <a16:creationId xmlns:a16="http://schemas.microsoft.com/office/drawing/2014/main" id="{1FD27E7B-72A1-4957-AF03-F33D310FFC3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9813" y="5592624"/>
            <a:ext cx="468000" cy="612000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3D8A197A-9364-4F70-9A9F-2F3CD859CCE2}"/>
              </a:ext>
            </a:extLst>
          </p:cNvPr>
          <p:cNvPicPr preferRelativeResize="0"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19" y="5592624"/>
            <a:ext cx="468000" cy="612000"/>
          </a:xfrm>
          <a:prstGeom prst="rect">
            <a:avLst/>
          </a:prstGeom>
          <a:solidFill>
            <a:schemeClr val="accent2"/>
          </a:solidFill>
          <a:ln w="3175">
            <a:solidFill>
              <a:srgbClr val="FFC000"/>
            </a:solidFill>
          </a:ln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61ACC538-33E0-4842-A304-9F4E8C49583C}"/>
              </a:ext>
            </a:extLst>
          </p:cNvPr>
          <p:cNvPicPr preferRelativeResize="0"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397" y="5592624"/>
            <a:ext cx="468000" cy="612000"/>
          </a:xfrm>
          <a:prstGeom prst="rect">
            <a:avLst/>
          </a:prstGeom>
          <a:ln w="3175">
            <a:solidFill>
              <a:srgbClr val="C00000"/>
            </a:solidFill>
          </a:ln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E4AB49EC-8842-4EE4-98E8-33427CEB9734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8962" y="5581160"/>
            <a:ext cx="468000" cy="612000"/>
          </a:xfrm>
          <a:prstGeom prst="rect">
            <a:avLst/>
          </a:prstGeom>
          <a:noFill/>
          <a:ln w="3175">
            <a:solidFill>
              <a:srgbClr val="6C9DA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9D3CEBFA-6466-4420-B562-F4DFFCF301B8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5222" y="5573930"/>
            <a:ext cx="468000" cy="612000"/>
          </a:xfrm>
          <a:prstGeom prst="rect">
            <a:avLst/>
          </a:prstGeom>
          <a:noFill/>
          <a:ln w="3175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8E5C99D0-4D41-4276-92EB-37E4F4622646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51144" y="5589240"/>
            <a:ext cx="468000" cy="612000"/>
          </a:xfrm>
          <a:prstGeom prst="rect">
            <a:avLst/>
          </a:prstGeom>
          <a:noFill/>
          <a:ln w="3175">
            <a:solidFill>
              <a:srgbClr val="6C9DA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9" name="Picture 3">
            <a:extLst>
              <a:ext uri="{FF2B5EF4-FFF2-40B4-BE49-F238E27FC236}">
                <a16:creationId xmlns:a16="http://schemas.microsoft.com/office/drawing/2014/main" id="{7967B067-4852-4032-8152-3D936C48159F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79244" y="5573930"/>
            <a:ext cx="468000" cy="612000"/>
          </a:xfrm>
          <a:prstGeom prst="rect">
            <a:avLst/>
          </a:prstGeom>
          <a:noFill/>
          <a:ln w="3175">
            <a:solidFill>
              <a:srgbClr val="FF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70" name="그룹 69"/>
          <p:cNvGrpSpPr/>
          <p:nvPr/>
        </p:nvGrpSpPr>
        <p:grpSpPr>
          <a:xfrm>
            <a:off x="1146230" y="5589240"/>
            <a:ext cx="624723" cy="657984"/>
            <a:chOff x="1556671" y="5665162"/>
            <a:chExt cx="624723" cy="657984"/>
          </a:xfrm>
        </p:grpSpPr>
        <p:pic>
          <p:nvPicPr>
            <p:cNvPr id="71" name="Picture 2">
              <a:extLst>
                <a:ext uri="{FF2B5EF4-FFF2-40B4-BE49-F238E27FC236}">
                  <a16:creationId xmlns:a16="http://schemas.microsoft.com/office/drawing/2014/main" id="{4443E651-A2D7-4507-A3BE-98325AC5E58C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671" y="5665162"/>
              <a:ext cx="301920" cy="37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3" descr="D:\03. CI\catchup_2.jpg">
              <a:extLst>
                <a:ext uri="{FF2B5EF4-FFF2-40B4-BE49-F238E27FC236}">
                  <a16:creationId xmlns:a16="http://schemas.microsoft.com/office/drawing/2014/main" id="{6B2AC270-E2D4-4069-93E6-8DA93F27DE41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8072" y="5805454"/>
              <a:ext cx="301920" cy="37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2" descr="D:\03. CI\catchup_1.jpg">
              <a:extLst>
                <a:ext uri="{FF2B5EF4-FFF2-40B4-BE49-F238E27FC236}">
                  <a16:creationId xmlns:a16="http://schemas.microsoft.com/office/drawing/2014/main" id="{F6E22E28-B964-479F-9381-5AD6B0AE74C5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9474" y="5945746"/>
              <a:ext cx="301920" cy="37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4" name="그림 73">
            <a:extLst>
              <a:ext uri="{FF2B5EF4-FFF2-40B4-BE49-F238E27FC236}">
                <a16:creationId xmlns:a16="http://schemas.microsoft.com/office/drawing/2014/main" id="{6BE831EF-CDF3-4E98-BFDD-D4D27A29DE25}"/>
              </a:ext>
            </a:extLst>
          </p:cNvPr>
          <p:cNvPicPr preferRelativeResize="0"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203" y="5585394"/>
            <a:ext cx="468000" cy="612000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</p:pic>
      <p:pic>
        <p:nvPicPr>
          <p:cNvPr id="75" name="그림 74"/>
          <p:cNvPicPr preferRelativeResize="0">
            <a:picLocks/>
          </p:cNvPicPr>
          <p:nvPr/>
        </p:nvPicPr>
        <p:blipFill rotWithShape="1">
          <a:blip r:embed="rId15"/>
          <a:srcRect l="12150" t="7162" r="5067" b="20948"/>
          <a:stretch/>
        </p:blipFill>
        <p:spPr>
          <a:xfrm>
            <a:off x="8463432" y="5589240"/>
            <a:ext cx="468000" cy="60815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76" name="타원 75">
            <a:extLst>
              <a:ext uri="{FF2B5EF4-FFF2-40B4-BE49-F238E27FC236}">
                <a16:creationId xmlns:a16="http://schemas.microsoft.com/office/drawing/2014/main" id="{7475DA8D-0E11-44EC-88CF-FB16C1071B3C}"/>
              </a:ext>
            </a:extLst>
          </p:cNvPr>
          <p:cNvSpPr/>
          <p:nvPr/>
        </p:nvSpPr>
        <p:spPr>
          <a:xfrm>
            <a:off x="4646962" y="4452055"/>
            <a:ext cx="72000" cy="72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A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10000"/>
              </a:lnSpc>
            </a:pPr>
            <a:endParaRPr lang="ko-KR" altLang="en-US"/>
          </a:p>
        </p:txBody>
      </p:sp>
      <p:sp>
        <p:nvSpPr>
          <p:cNvPr id="77" name="타원 76">
            <a:extLst>
              <a:ext uri="{FF2B5EF4-FFF2-40B4-BE49-F238E27FC236}">
                <a16:creationId xmlns:a16="http://schemas.microsoft.com/office/drawing/2014/main" id="{7475DA8D-0E11-44EC-88CF-FB16C1071B3C}"/>
              </a:ext>
            </a:extLst>
          </p:cNvPr>
          <p:cNvSpPr/>
          <p:nvPr/>
        </p:nvSpPr>
        <p:spPr>
          <a:xfrm>
            <a:off x="5457056" y="4452056"/>
            <a:ext cx="72000" cy="72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A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10000"/>
              </a:lnSpc>
            </a:pPr>
            <a:endParaRPr lang="ko-KR" altLang="en-US"/>
          </a:p>
        </p:txBody>
      </p:sp>
      <p:sp>
        <p:nvSpPr>
          <p:cNvPr id="79" name="타원 78">
            <a:extLst>
              <a:ext uri="{FF2B5EF4-FFF2-40B4-BE49-F238E27FC236}">
                <a16:creationId xmlns:a16="http://schemas.microsoft.com/office/drawing/2014/main" id="{7475DA8D-0E11-44EC-88CF-FB16C1071B3C}"/>
              </a:ext>
            </a:extLst>
          </p:cNvPr>
          <p:cNvSpPr/>
          <p:nvPr/>
        </p:nvSpPr>
        <p:spPr>
          <a:xfrm>
            <a:off x="6249144" y="4459134"/>
            <a:ext cx="72000" cy="72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A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10000"/>
              </a:lnSpc>
            </a:pPr>
            <a:endParaRPr lang="ko-KR" altLang="en-US"/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7475DA8D-0E11-44EC-88CF-FB16C1071B3C}"/>
              </a:ext>
            </a:extLst>
          </p:cNvPr>
          <p:cNvSpPr/>
          <p:nvPr/>
        </p:nvSpPr>
        <p:spPr>
          <a:xfrm>
            <a:off x="7077244" y="4452056"/>
            <a:ext cx="72000" cy="72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A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10000"/>
              </a:lnSpc>
            </a:pPr>
            <a:endParaRPr lang="ko-KR" altLang="en-US"/>
          </a:p>
        </p:txBody>
      </p:sp>
      <p:sp>
        <p:nvSpPr>
          <p:cNvPr id="81" name="타원 80">
            <a:extLst>
              <a:ext uri="{FF2B5EF4-FFF2-40B4-BE49-F238E27FC236}">
                <a16:creationId xmlns:a16="http://schemas.microsoft.com/office/drawing/2014/main" id="{7475DA8D-0E11-44EC-88CF-FB16C1071B3C}"/>
              </a:ext>
            </a:extLst>
          </p:cNvPr>
          <p:cNvSpPr/>
          <p:nvPr/>
        </p:nvSpPr>
        <p:spPr>
          <a:xfrm>
            <a:off x="7859416" y="4452056"/>
            <a:ext cx="72000" cy="72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A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10000"/>
              </a:lnSpc>
            </a:pPr>
            <a:endParaRPr lang="ko-KR" altLang="en-US"/>
          </a:p>
        </p:txBody>
      </p:sp>
      <p:sp>
        <p:nvSpPr>
          <p:cNvPr id="82" name="타원 81">
            <a:extLst>
              <a:ext uri="{FF2B5EF4-FFF2-40B4-BE49-F238E27FC236}">
                <a16:creationId xmlns:a16="http://schemas.microsoft.com/office/drawing/2014/main" id="{7475DA8D-0E11-44EC-88CF-FB16C1071B3C}"/>
              </a:ext>
            </a:extLst>
          </p:cNvPr>
          <p:cNvSpPr/>
          <p:nvPr/>
        </p:nvSpPr>
        <p:spPr>
          <a:xfrm>
            <a:off x="8661420" y="4452056"/>
            <a:ext cx="72000" cy="72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A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10000"/>
              </a:lnSpc>
            </a:pPr>
            <a:endParaRPr lang="ko-KR" altLang="en-US"/>
          </a:p>
        </p:txBody>
      </p:sp>
      <p:sp>
        <p:nvSpPr>
          <p:cNvPr id="83" name="타원 82">
            <a:extLst>
              <a:ext uri="{FF2B5EF4-FFF2-40B4-BE49-F238E27FC236}">
                <a16:creationId xmlns:a16="http://schemas.microsoft.com/office/drawing/2014/main" id="{7475DA8D-0E11-44EC-88CF-FB16C1071B3C}"/>
              </a:ext>
            </a:extLst>
          </p:cNvPr>
          <p:cNvSpPr/>
          <p:nvPr/>
        </p:nvSpPr>
        <p:spPr>
          <a:xfrm>
            <a:off x="9445097" y="4449330"/>
            <a:ext cx="72000" cy="72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A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10000"/>
              </a:lnSpc>
            </a:pPr>
            <a:endParaRPr lang="ko-KR" altLang="en-US"/>
          </a:p>
        </p:txBody>
      </p:sp>
      <p:sp>
        <p:nvSpPr>
          <p:cNvPr id="84" name="타원 83">
            <a:extLst>
              <a:ext uri="{FF2B5EF4-FFF2-40B4-BE49-F238E27FC236}">
                <a16:creationId xmlns:a16="http://schemas.microsoft.com/office/drawing/2014/main" id="{7475DA8D-0E11-44EC-88CF-FB16C1071B3C}"/>
              </a:ext>
            </a:extLst>
          </p:cNvPr>
          <p:cNvSpPr/>
          <p:nvPr/>
        </p:nvSpPr>
        <p:spPr>
          <a:xfrm>
            <a:off x="3836876" y="4452056"/>
            <a:ext cx="72000" cy="72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A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10000"/>
              </a:lnSpc>
            </a:pPr>
            <a:endParaRPr lang="ko-KR" altLang="en-US"/>
          </a:p>
        </p:txBody>
      </p:sp>
      <p:sp>
        <p:nvSpPr>
          <p:cNvPr id="85" name="타원 84">
            <a:extLst>
              <a:ext uri="{FF2B5EF4-FFF2-40B4-BE49-F238E27FC236}">
                <a16:creationId xmlns:a16="http://schemas.microsoft.com/office/drawing/2014/main" id="{7475DA8D-0E11-44EC-88CF-FB16C1071B3C}"/>
              </a:ext>
            </a:extLst>
          </p:cNvPr>
          <p:cNvSpPr/>
          <p:nvPr/>
        </p:nvSpPr>
        <p:spPr>
          <a:xfrm>
            <a:off x="3044788" y="4452056"/>
            <a:ext cx="72000" cy="72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A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10000"/>
              </a:lnSpc>
            </a:pPr>
            <a:endParaRPr lang="ko-KR" altLang="en-US"/>
          </a:p>
        </p:txBody>
      </p:sp>
      <p:sp>
        <p:nvSpPr>
          <p:cNvPr id="86" name="타원 85">
            <a:extLst>
              <a:ext uri="{FF2B5EF4-FFF2-40B4-BE49-F238E27FC236}">
                <a16:creationId xmlns:a16="http://schemas.microsoft.com/office/drawing/2014/main" id="{7475DA8D-0E11-44EC-88CF-FB16C1071B3C}"/>
              </a:ext>
            </a:extLst>
          </p:cNvPr>
          <p:cNvSpPr/>
          <p:nvPr/>
        </p:nvSpPr>
        <p:spPr>
          <a:xfrm>
            <a:off x="2252700" y="4452056"/>
            <a:ext cx="72000" cy="72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A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10000"/>
              </a:lnSpc>
            </a:pPr>
            <a:endParaRPr lang="ko-KR" altLang="en-US"/>
          </a:p>
        </p:txBody>
      </p:sp>
      <p:sp>
        <p:nvSpPr>
          <p:cNvPr id="45" name="타원 44">
            <a:extLst>
              <a:ext uri="{FF2B5EF4-FFF2-40B4-BE49-F238E27FC236}">
                <a16:creationId xmlns:a16="http://schemas.microsoft.com/office/drawing/2014/main" id="{7475DA8D-0E11-44EC-88CF-FB16C1071B3C}"/>
              </a:ext>
            </a:extLst>
          </p:cNvPr>
          <p:cNvSpPr/>
          <p:nvPr/>
        </p:nvSpPr>
        <p:spPr>
          <a:xfrm>
            <a:off x="668532" y="4459134"/>
            <a:ext cx="72000" cy="72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A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10000"/>
              </a:lnSpc>
            </a:pPr>
            <a:endParaRPr lang="ko-KR" altLang="en-US"/>
          </a:p>
        </p:txBody>
      </p:sp>
      <p:sp>
        <p:nvSpPr>
          <p:cNvPr id="46" name="타원 45">
            <a:extLst>
              <a:ext uri="{FF2B5EF4-FFF2-40B4-BE49-F238E27FC236}">
                <a16:creationId xmlns:a16="http://schemas.microsoft.com/office/drawing/2014/main" id="{7475DA8D-0E11-44EC-88CF-FB16C1071B3C}"/>
              </a:ext>
            </a:extLst>
          </p:cNvPr>
          <p:cNvSpPr/>
          <p:nvPr/>
        </p:nvSpPr>
        <p:spPr>
          <a:xfrm>
            <a:off x="1422591" y="4453449"/>
            <a:ext cx="72000" cy="720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A3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>
              <a:lnSpc>
                <a:spcPct val="110000"/>
              </a:lnSpc>
            </a:pPr>
            <a:endParaRPr lang="ko-KR" altLang="en-US"/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65424" y="5569697"/>
            <a:ext cx="466691" cy="63492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8" name="그림 47"/>
          <p:cNvPicPr>
            <a:picLocks noChangeAspect="1"/>
          </p:cNvPicPr>
          <p:nvPr/>
        </p:nvPicPr>
        <p:blipFill rotWithShape="1">
          <a:blip r:embed="rId17"/>
          <a:srcRect t="-2330" b="16692"/>
          <a:stretch/>
        </p:blipFill>
        <p:spPr>
          <a:xfrm>
            <a:off x="5504152" y="1607836"/>
            <a:ext cx="4086754" cy="207319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8905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288000" y="1472713"/>
            <a:ext cx="9618001" cy="5382000"/>
            <a:chOff x="288000" y="1472713"/>
            <a:chExt cx="9618001" cy="5382000"/>
          </a:xfrm>
        </p:grpSpPr>
        <p:pic>
          <p:nvPicPr>
            <p:cNvPr id="6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88" t="26373" b="21454"/>
            <a:stretch/>
          </p:blipFill>
          <p:spPr bwMode="auto">
            <a:xfrm>
              <a:off x="288000" y="1472713"/>
              <a:ext cx="6623766" cy="538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직사각형 67">
              <a:extLst>
                <a:ext uri="{FF2B5EF4-FFF2-40B4-BE49-F238E27FC236}">
                  <a16:creationId xmlns:a16="http://schemas.microsoft.com/office/drawing/2014/main" id="{C8DB273F-67C7-4C43-A5F8-0E674A9CDC84}"/>
                </a:ext>
              </a:extLst>
            </p:cNvPr>
            <p:cNvSpPr/>
            <p:nvPr/>
          </p:nvSpPr>
          <p:spPr>
            <a:xfrm>
              <a:off x="288001" y="1479913"/>
              <a:ext cx="9618000" cy="5374800"/>
            </a:xfrm>
            <a:prstGeom prst="rect">
              <a:avLst/>
            </a:prstGeom>
            <a:solidFill>
              <a:srgbClr val="00A3C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en-US" altLang="ko-KR" dirty="0"/>
            </a:p>
          </p:txBody>
        </p:sp>
        <p:pic>
          <p:nvPicPr>
            <p:cNvPr id="43" name="그림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78727" y="6615891"/>
              <a:ext cx="754223" cy="133200"/>
            </a:xfrm>
            <a:prstGeom prst="rect">
              <a:avLst/>
            </a:prstGeom>
          </p:spPr>
        </p:pic>
      </p:grpSp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>
          <a:xfrm>
            <a:off x="560512" y="332656"/>
            <a:ext cx="2322752" cy="300788"/>
          </a:xfrm>
        </p:spPr>
        <p:txBody>
          <a:bodyPr/>
          <a:lstStyle/>
          <a:p>
            <a:r>
              <a:rPr lang="en-US" altLang="ko-KR" dirty="0"/>
              <a:t>Automated System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1"/>
          </p:nvPr>
        </p:nvSpPr>
        <p:spPr>
          <a:xfrm>
            <a:off x="4951429" y="332656"/>
            <a:ext cx="4701287" cy="969496"/>
          </a:xfrm>
        </p:spPr>
        <p:txBody>
          <a:bodyPr/>
          <a:lstStyle/>
          <a:p>
            <a:r>
              <a:rPr lang="ko-KR" altLang="en-US" dirty="0"/>
              <a:t>조사 </a:t>
            </a:r>
            <a:r>
              <a:rPr lang="ko-KR" altLang="en-US" dirty="0" smtClean="0"/>
              <a:t>프로세스에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자동화 </a:t>
            </a:r>
            <a:r>
              <a:rPr lang="ko-KR" altLang="en-US" dirty="0"/>
              <a:t>시스템을 </a:t>
            </a:r>
            <a:r>
              <a:rPr lang="ko-KR" altLang="en-US" dirty="0" smtClean="0"/>
              <a:t>도입하여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빠르고 </a:t>
            </a:r>
            <a:r>
              <a:rPr lang="ko-KR" altLang="en-US" dirty="0"/>
              <a:t>정확한 </a:t>
            </a:r>
            <a:r>
              <a:rPr lang="ko-KR" altLang="en-US" dirty="0" smtClean="0"/>
              <a:t>프로젝트 수행이 </a:t>
            </a:r>
            <a:r>
              <a:rPr lang="ko-KR" altLang="en-US" dirty="0"/>
              <a:t>가능합니다</a:t>
            </a:r>
          </a:p>
        </p:txBody>
      </p:sp>
      <p:grpSp>
        <p:nvGrpSpPr>
          <p:cNvPr id="14" name="그룹 13"/>
          <p:cNvGrpSpPr/>
          <p:nvPr/>
        </p:nvGrpSpPr>
        <p:grpSpPr>
          <a:xfrm>
            <a:off x="646437" y="1926292"/>
            <a:ext cx="8392433" cy="4208114"/>
            <a:chOff x="646437" y="1926292"/>
            <a:chExt cx="8392433" cy="4208114"/>
          </a:xfrm>
        </p:grpSpPr>
        <p:sp>
          <p:nvSpPr>
            <p:cNvPr id="69" name="Oval 14">
              <a:extLst>
                <a:ext uri="{FF2B5EF4-FFF2-40B4-BE49-F238E27FC236}">
                  <a16:creationId xmlns:a16="http://schemas.microsoft.com/office/drawing/2014/main" id="{E48E0F17-11B1-410B-AC6A-CD25AD829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37" y="2870000"/>
              <a:ext cx="2339116" cy="23390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0" tIns="0" rIns="0" bIns="0" anchor="ctr" anchorCtr="0"/>
            <a:lstStyle/>
            <a:p>
              <a:pPr algn="ctr" defTabSz="953193" fontAlgn="base" latinLnBrk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ko-KR" b="1" dirty="0">
                <a:solidFill>
                  <a:schemeClr val="bg1"/>
                </a:solidFill>
              </a:endParaRPr>
            </a:p>
          </p:txBody>
        </p:sp>
        <p:sp>
          <p:nvSpPr>
            <p:cNvPr id="70" name="사각형: 둥근 모서리 50">
              <a:extLst>
                <a:ext uri="{FF2B5EF4-FFF2-40B4-BE49-F238E27FC236}">
                  <a16:creationId xmlns:a16="http://schemas.microsoft.com/office/drawing/2014/main" id="{1823546D-4264-47D7-BB6A-D1573E359D86}"/>
                </a:ext>
              </a:extLst>
            </p:cNvPr>
            <p:cNvSpPr/>
            <p:nvPr/>
          </p:nvSpPr>
          <p:spPr>
            <a:xfrm>
              <a:off x="3289463" y="3611056"/>
              <a:ext cx="2688038" cy="8743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/>
            </a:p>
          </p:txBody>
        </p:sp>
        <p:sp>
          <p:nvSpPr>
            <p:cNvPr id="71" name="사각형: 둥근 모서리 58">
              <a:extLst>
                <a:ext uri="{FF2B5EF4-FFF2-40B4-BE49-F238E27FC236}">
                  <a16:creationId xmlns:a16="http://schemas.microsoft.com/office/drawing/2014/main" id="{30DA296A-8B19-4087-829F-18137AEAD904}"/>
                </a:ext>
              </a:extLst>
            </p:cNvPr>
            <p:cNvSpPr/>
            <p:nvPr/>
          </p:nvSpPr>
          <p:spPr>
            <a:xfrm>
              <a:off x="2558870" y="5260066"/>
              <a:ext cx="6480000" cy="8743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/>
            </a:p>
          </p:txBody>
        </p:sp>
        <p:sp>
          <p:nvSpPr>
            <p:cNvPr id="72" name="사각형: 둥근 모서리 10">
              <a:extLst>
                <a:ext uri="{FF2B5EF4-FFF2-40B4-BE49-F238E27FC236}">
                  <a16:creationId xmlns:a16="http://schemas.microsoft.com/office/drawing/2014/main" id="{5443927C-C486-4C6A-88BB-3EB6E5037885}"/>
                </a:ext>
              </a:extLst>
            </p:cNvPr>
            <p:cNvSpPr/>
            <p:nvPr/>
          </p:nvSpPr>
          <p:spPr>
            <a:xfrm>
              <a:off x="2558869" y="1926292"/>
              <a:ext cx="6480000" cy="8743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/>
            </a:p>
          </p:txBody>
        </p:sp>
        <p:sp>
          <p:nvSpPr>
            <p:cNvPr id="75" name="직사각형 74">
              <a:extLst>
                <a:ext uri="{FF2B5EF4-FFF2-40B4-BE49-F238E27FC236}">
                  <a16:creationId xmlns:a16="http://schemas.microsoft.com/office/drawing/2014/main" id="{CA062332-56E1-4130-BC3A-05441310DC80}"/>
                </a:ext>
              </a:extLst>
            </p:cNvPr>
            <p:cNvSpPr/>
            <p:nvPr/>
          </p:nvSpPr>
          <p:spPr>
            <a:xfrm>
              <a:off x="4124908" y="3862021"/>
              <a:ext cx="1383712" cy="37241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en-US" altLang="ko-KR" sz="1200" b="1" dirty="0">
                  <a:solidFill>
                    <a:srgbClr val="13839D"/>
                  </a:solidFill>
                  <a:cs typeface="Arial" panose="020B0604020202020204" pitchFamily="34" charset="0"/>
                </a:rPr>
                <a:t>Smart Gang</a:t>
              </a:r>
            </a:p>
            <a:p>
              <a:pPr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갱서베이 실사관리 솔루션</a:t>
              </a:r>
            </a:p>
          </p:txBody>
        </p:sp>
        <p:pic>
          <p:nvPicPr>
            <p:cNvPr id="76" name="Picture 2" descr="C:\Users\kmseo\Downloads\GettyImages-995038978.jpg">
              <a:extLst>
                <a:ext uri="{FF2B5EF4-FFF2-40B4-BE49-F238E27FC236}">
                  <a16:creationId xmlns:a16="http://schemas.microsoft.com/office/drawing/2014/main" id="{104B4B53-6FB3-4C12-AE5D-6CA69292A0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"/>
            <a:stretch/>
          </p:blipFill>
          <p:spPr bwMode="auto">
            <a:xfrm>
              <a:off x="758279" y="2986346"/>
              <a:ext cx="2100354" cy="2106342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Oval 14">
              <a:extLst>
                <a:ext uri="{FF2B5EF4-FFF2-40B4-BE49-F238E27FC236}">
                  <a16:creationId xmlns:a16="http://schemas.microsoft.com/office/drawing/2014/main" id="{FA536AF8-4A8B-42D0-BB30-BA9373B62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766" y="2983706"/>
              <a:ext cx="2111696" cy="2111622"/>
            </a:xfrm>
            <a:prstGeom prst="ellipse">
              <a:avLst/>
            </a:prstGeom>
            <a:solidFill>
              <a:srgbClr val="00A3C4">
                <a:alpha val="65000"/>
              </a:srgbClr>
            </a:solidFill>
            <a:ln>
              <a:noFill/>
            </a:ln>
          </p:spPr>
          <p:txBody>
            <a:bodyPr wrap="none" lIns="0" tIns="0" rIns="0" bIns="0" anchor="ctr" anchorCtr="0"/>
            <a:lstStyle/>
            <a:p>
              <a:pPr algn="ctr" defTabSz="953193" fontAlgn="base" latinLnBrk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ko-KR" b="1" dirty="0">
                  <a:solidFill>
                    <a:schemeClr val="bg1"/>
                  </a:solidFill>
                  <a:cs typeface="Arial" panose="020B0604020202020204" pitchFamily="34" charset="0"/>
                </a:rPr>
                <a:t>Automated</a:t>
              </a:r>
              <a:br>
                <a:rPr lang="en-US" altLang="ko-KR" b="1" dirty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en-US" altLang="ko-KR" b="1" dirty="0">
                  <a:solidFill>
                    <a:schemeClr val="bg1"/>
                  </a:solidFill>
                  <a:cs typeface="Arial" panose="020B0604020202020204" pitchFamily="34" charset="0"/>
                </a:rPr>
                <a:t>System</a:t>
              </a:r>
            </a:p>
          </p:txBody>
        </p:sp>
        <p:sp>
          <p:nvSpPr>
            <p:cNvPr id="82" name="직사각형 81">
              <a:extLst>
                <a:ext uri="{FF2B5EF4-FFF2-40B4-BE49-F238E27FC236}">
                  <a16:creationId xmlns:a16="http://schemas.microsoft.com/office/drawing/2014/main" id="{757A2E77-B23C-4865-8E58-13BE1BF76388}"/>
                </a:ext>
              </a:extLst>
            </p:cNvPr>
            <p:cNvSpPr/>
            <p:nvPr/>
          </p:nvSpPr>
          <p:spPr>
            <a:xfrm>
              <a:off x="7609867" y="2092619"/>
              <a:ext cx="906658" cy="54168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en-US" altLang="ko-KR" sz="1200" b="1" dirty="0">
                  <a:solidFill>
                    <a:srgbClr val="00A3C4"/>
                  </a:solidFill>
                  <a:cs typeface="Arial" panose="020B0604020202020204" pitchFamily="34" charset="0"/>
                </a:rPr>
                <a:t>ISAS</a:t>
              </a:r>
            </a:p>
            <a:p>
              <a:pPr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웹 설문 </a:t>
              </a:r>
              <a:endParaRPr lang="en-US" altLang="ko-KR" sz="1000" kern="0" spc="-7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자동 제작 솔루션</a:t>
              </a:r>
            </a:p>
          </p:txBody>
        </p:sp>
        <p:sp>
          <p:nvSpPr>
            <p:cNvPr id="83" name="직사각형 82">
              <a:extLst>
                <a:ext uri="{FF2B5EF4-FFF2-40B4-BE49-F238E27FC236}">
                  <a16:creationId xmlns:a16="http://schemas.microsoft.com/office/drawing/2014/main" id="{1278E58C-4B9C-466B-8D94-6BCD28706F4F}"/>
                </a:ext>
              </a:extLst>
            </p:cNvPr>
            <p:cNvSpPr/>
            <p:nvPr/>
          </p:nvSpPr>
          <p:spPr>
            <a:xfrm>
              <a:off x="3397399" y="2092619"/>
              <a:ext cx="906658" cy="54168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en-US" altLang="ko-KR" sz="1200" b="1" dirty="0">
                  <a:solidFill>
                    <a:srgbClr val="00A3C4"/>
                  </a:solidFill>
                  <a:cs typeface="Arial" panose="020B0604020202020204" pitchFamily="34" charset="0"/>
                </a:rPr>
                <a:t>FMS</a:t>
              </a:r>
            </a:p>
            <a:p>
              <a:pPr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온라인 실사관리 </a:t>
              </a:r>
              <a:endParaRPr lang="en-US" altLang="ko-KR" sz="1000" kern="0" spc="-7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솔루션</a:t>
              </a:r>
            </a:p>
          </p:txBody>
        </p:sp>
        <p:sp>
          <p:nvSpPr>
            <p:cNvPr id="87" name="직사각형 86">
              <a:extLst>
                <a:ext uri="{FF2B5EF4-FFF2-40B4-BE49-F238E27FC236}">
                  <a16:creationId xmlns:a16="http://schemas.microsoft.com/office/drawing/2014/main" id="{BC7EDA3E-488D-4415-9BFE-6439C336015D}"/>
                </a:ext>
              </a:extLst>
            </p:cNvPr>
            <p:cNvSpPr/>
            <p:nvPr/>
          </p:nvSpPr>
          <p:spPr>
            <a:xfrm>
              <a:off x="5447531" y="2092619"/>
              <a:ext cx="906658" cy="54168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en-US" altLang="ko-KR" sz="1200" b="1" dirty="0">
                  <a:solidFill>
                    <a:srgbClr val="00A3C4"/>
                  </a:solidFill>
                  <a:cs typeface="Arial" panose="020B0604020202020204" pitchFamily="34" charset="0"/>
                </a:rPr>
                <a:t>Q-Bank</a:t>
              </a:r>
            </a:p>
            <a:p>
              <a:pPr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워드 설문지 </a:t>
              </a:r>
              <a:endParaRPr lang="en-US" altLang="ko-KR" sz="1000" kern="0" spc="-7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자동 제작 시스템</a:t>
              </a:r>
              <a:endParaRPr lang="en-US" altLang="ko-KR" sz="1000" kern="0" spc="-70" dirty="0">
                <a:solidFill>
                  <a:srgbClr val="777777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8" name="직사각형 87">
              <a:extLst>
                <a:ext uri="{FF2B5EF4-FFF2-40B4-BE49-F238E27FC236}">
                  <a16:creationId xmlns:a16="http://schemas.microsoft.com/office/drawing/2014/main" id="{B7A16135-F101-4609-92E0-F38CFD6DC8CE}"/>
                </a:ext>
              </a:extLst>
            </p:cNvPr>
            <p:cNvSpPr/>
            <p:nvPr/>
          </p:nvSpPr>
          <p:spPr>
            <a:xfrm>
              <a:off x="7609867" y="5426393"/>
              <a:ext cx="1077731" cy="54168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en-US" altLang="ko-KR" sz="1200" b="1" dirty="0">
                  <a:solidFill>
                    <a:srgbClr val="6C9DAC"/>
                  </a:solidFill>
                  <a:cs typeface="Arial" panose="020B0604020202020204" pitchFamily="34" charset="0"/>
                </a:rPr>
                <a:t>RPA Reporting</a:t>
              </a:r>
            </a:p>
            <a:p>
              <a:pPr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보고서 제작 </a:t>
              </a:r>
              <a:endParaRPr lang="en-US" altLang="ko-KR" sz="1000" kern="0" spc="-7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자동화 시스템</a:t>
              </a:r>
            </a:p>
          </p:txBody>
        </p:sp>
        <p:sp>
          <p:nvSpPr>
            <p:cNvPr id="89" name="직사각형 88">
              <a:extLst>
                <a:ext uri="{FF2B5EF4-FFF2-40B4-BE49-F238E27FC236}">
                  <a16:creationId xmlns:a16="http://schemas.microsoft.com/office/drawing/2014/main" id="{CE0642AB-2051-4106-BB9A-9A188B3CD0C9}"/>
                </a:ext>
              </a:extLst>
            </p:cNvPr>
            <p:cNvSpPr/>
            <p:nvPr/>
          </p:nvSpPr>
          <p:spPr>
            <a:xfrm>
              <a:off x="3397399" y="5426393"/>
              <a:ext cx="1009892" cy="54168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en-US" altLang="ko-KR" sz="1200" b="1" dirty="0">
                  <a:solidFill>
                    <a:srgbClr val="6C9DAC"/>
                  </a:solidFill>
                  <a:cs typeface="Arial" panose="020B0604020202020204" pitchFamily="34" charset="0"/>
                </a:rPr>
                <a:t>Smart Coding</a:t>
              </a:r>
            </a:p>
            <a:p>
              <a:pPr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주관식 응답 코딩 </a:t>
              </a:r>
              <a:endParaRPr lang="en-US" altLang="ko-KR" sz="1000" kern="0" spc="-7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자동화 시스템</a:t>
              </a:r>
            </a:p>
          </p:txBody>
        </p:sp>
        <p:sp>
          <p:nvSpPr>
            <p:cNvPr id="90" name="직사각형 89">
              <a:extLst>
                <a:ext uri="{FF2B5EF4-FFF2-40B4-BE49-F238E27FC236}">
                  <a16:creationId xmlns:a16="http://schemas.microsoft.com/office/drawing/2014/main" id="{2D73A9A5-F23A-46DB-B445-63EF9FDFFCC3}"/>
                </a:ext>
              </a:extLst>
            </p:cNvPr>
            <p:cNvSpPr/>
            <p:nvPr/>
          </p:nvSpPr>
          <p:spPr>
            <a:xfrm>
              <a:off x="5447531" y="5426393"/>
              <a:ext cx="989502" cy="54168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en-US" altLang="ko-KR" sz="1200" b="1" dirty="0">
                  <a:solidFill>
                    <a:srgbClr val="6C9DAC"/>
                  </a:solidFill>
                  <a:cs typeface="Arial" panose="020B0604020202020204" pitchFamily="34" charset="0"/>
                </a:rPr>
                <a:t>Smart Report</a:t>
              </a:r>
              <a:endParaRPr lang="ko-KR" altLang="en-US" sz="1200" b="1" dirty="0">
                <a:solidFill>
                  <a:srgbClr val="6C9DAC"/>
                </a:solidFill>
                <a:cs typeface="Arial" panose="020B0604020202020204" pitchFamily="34" charset="0"/>
              </a:endParaRPr>
            </a:p>
            <a:p>
              <a:pPr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온라인 분석 </a:t>
              </a:r>
              <a:endParaRPr lang="en-US" altLang="ko-KR" sz="1000" kern="0" spc="-7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플랫폼</a:t>
              </a:r>
            </a:p>
          </p:txBody>
        </p:sp>
        <p:sp>
          <p:nvSpPr>
            <p:cNvPr id="91" name="타원 90">
              <a:extLst>
                <a:ext uri="{FF2B5EF4-FFF2-40B4-BE49-F238E27FC236}">
                  <a16:creationId xmlns:a16="http://schemas.microsoft.com/office/drawing/2014/main" id="{25A6C69C-1449-4AD5-9849-8D1B8C3492B7}"/>
                </a:ext>
              </a:extLst>
            </p:cNvPr>
            <p:cNvSpPr/>
            <p:nvPr/>
          </p:nvSpPr>
          <p:spPr>
            <a:xfrm>
              <a:off x="2691431" y="2045018"/>
              <a:ext cx="636890" cy="636888"/>
            </a:xfrm>
            <a:prstGeom prst="ellipse">
              <a:avLst/>
            </a:prstGeom>
            <a:solidFill>
              <a:srgbClr val="00A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dirty="0"/>
            </a:p>
          </p:txBody>
        </p:sp>
        <p:sp>
          <p:nvSpPr>
            <p:cNvPr id="93" name="타원 92">
              <a:extLst>
                <a:ext uri="{FF2B5EF4-FFF2-40B4-BE49-F238E27FC236}">
                  <a16:creationId xmlns:a16="http://schemas.microsoft.com/office/drawing/2014/main" id="{52EDE7EC-3BF2-4CAF-BC15-864B8B00F27F}"/>
                </a:ext>
              </a:extLst>
            </p:cNvPr>
            <p:cNvSpPr/>
            <p:nvPr/>
          </p:nvSpPr>
          <p:spPr>
            <a:xfrm>
              <a:off x="4744932" y="2045018"/>
              <a:ext cx="636890" cy="636888"/>
            </a:xfrm>
            <a:prstGeom prst="ellipse">
              <a:avLst/>
            </a:prstGeom>
            <a:solidFill>
              <a:srgbClr val="00A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/>
            </a:p>
          </p:txBody>
        </p:sp>
        <p:sp>
          <p:nvSpPr>
            <p:cNvPr id="95" name="타원 94">
              <a:extLst>
                <a:ext uri="{FF2B5EF4-FFF2-40B4-BE49-F238E27FC236}">
                  <a16:creationId xmlns:a16="http://schemas.microsoft.com/office/drawing/2014/main" id="{79038836-7108-4448-827F-74D606EC79EC}"/>
                </a:ext>
              </a:extLst>
            </p:cNvPr>
            <p:cNvSpPr/>
            <p:nvPr/>
          </p:nvSpPr>
          <p:spPr>
            <a:xfrm>
              <a:off x="6894185" y="2045018"/>
              <a:ext cx="636890" cy="636888"/>
            </a:xfrm>
            <a:prstGeom prst="ellipse">
              <a:avLst/>
            </a:prstGeom>
            <a:solidFill>
              <a:srgbClr val="00A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/>
            </a:p>
          </p:txBody>
        </p:sp>
        <p:sp>
          <p:nvSpPr>
            <p:cNvPr id="98" name="타원 97">
              <a:extLst>
                <a:ext uri="{FF2B5EF4-FFF2-40B4-BE49-F238E27FC236}">
                  <a16:creationId xmlns:a16="http://schemas.microsoft.com/office/drawing/2014/main" id="{A094D08E-D971-4728-A141-648CF48F655A}"/>
                </a:ext>
              </a:extLst>
            </p:cNvPr>
            <p:cNvSpPr/>
            <p:nvPr/>
          </p:nvSpPr>
          <p:spPr>
            <a:xfrm>
              <a:off x="3416363" y="3729782"/>
              <a:ext cx="636890" cy="636888"/>
            </a:xfrm>
            <a:prstGeom prst="ellipse">
              <a:avLst/>
            </a:prstGeom>
            <a:solidFill>
              <a:srgbClr val="1383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/>
            </a:p>
          </p:txBody>
        </p:sp>
        <p:sp>
          <p:nvSpPr>
            <p:cNvPr id="100" name="타원 99">
              <a:extLst>
                <a:ext uri="{FF2B5EF4-FFF2-40B4-BE49-F238E27FC236}">
                  <a16:creationId xmlns:a16="http://schemas.microsoft.com/office/drawing/2014/main" id="{C079F881-D6CF-443E-B872-75E1034F74B7}"/>
                </a:ext>
              </a:extLst>
            </p:cNvPr>
            <p:cNvSpPr/>
            <p:nvPr/>
          </p:nvSpPr>
          <p:spPr>
            <a:xfrm>
              <a:off x="6894185" y="5378792"/>
              <a:ext cx="636890" cy="636888"/>
            </a:xfrm>
            <a:prstGeom prst="ellipse">
              <a:avLst/>
            </a:prstGeom>
            <a:solidFill>
              <a:srgbClr val="6C9D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/>
            </a:p>
          </p:txBody>
        </p:sp>
        <p:sp>
          <p:nvSpPr>
            <p:cNvPr id="101" name="타원 100">
              <a:extLst>
                <a:ext uri="{FF2B5EF4-FFF2-40B4-BE49-F238E27FC236}">
                  <a16:creationId xmlns:a16="http://schemas.microsoft.com/office/drawing/2014/main" id="{42785DC8-F523-4BFE-BAA1-BFA107D24794}"/>
                </a:ext>
              </a:extLst>
            </p:cNvPr>
            <p:cNvSpPr/>
            <p:nvPr/>
          </p:nvSpPr>
          <p:spPr>
            <a:xfrm>
              <a:off x="4744932" y="5378792"/>
              <a:ext cx="636890" cy="636888"/>
            </a:xfrm>
            <a:prstGeom prst="ellipse">
              <a:avLst/>
            </a:prstGeom>
            <a:solidFill>
              <a:srgbClr val="6C9D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/>
            </a:p>
          </p:txBody>
        </p:sp>
        <p:sp>
          <p:nvSpPr>
            <p:cNvPr id="102" name="타원 101">
              <a:extLst>
                <a:ext uri="{FF2B5EF4-FFF2-40B4-BE49-F238E27FC236}">
                  <a16:creationId xmlns:a16="http://schemas.microsoft.com/office/drawing/2014/main" id="{EA0F8D72-B997-4BB6-B11B-625E5D2A4366}"/>
                </a:ext>
              </a:extLst>
            </p:cNvPr>
            <p:cNvSpPr/>
            <p:nvPr/>
          </p:nvSpPr>
          <p:spPr>
            <a:xfrm>
              <a:off x="2679016" y="5378792"/>
              <a:ext cx="636890" cy="636888"/>
            </a:xfrm>
            <a:prstGeom prst="ellipse">
              <a:avLst/>
            </a:prstGeom>
            <a:solidFill>
              <a:srgbClr val="6C9D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/>
            </a:p>
          </p:txBody>
        </p:sp>
        <p:sp>
          <p:nvSpPr>
            <p:cNvPr id="103" name="타원 102">
              <a:extLst>
                <a:ext uri="{FF2B5EF4-FFF2-40B4-BE49-F238E27FC236}">
                  <a16:creationId xmlns:a16="http://schemas.microsoft.com/office/drawing/2014/main" id="{595711FA-F09E-404C-8CF0-77F45347D14A}"/>
                </a:ext>
              </a:extLst>
            </p:cNvPr>
            <p:cNvSpPr/>
            <p:nvPr/>
          </p:nvSpPr>
          <p:spPr>
            <a:xfrm>
              <a:off x="2407154" y="3014866"/>
              <a:ext cx="72000" cy="72000"/>
            </a:xfrm>
            <a:prstGeom prst="ellipse">
              <a:avLst/>
            </a:prstGeom>
            <a:solidFill>
              <a:srgbClr val="00A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r>
                <a:rPr lang="en-US" altLang="ko-KR" dirty="0"/>
                <a:t> </a:t>
              </a:r>
              <a:endParaRPr lang="ko-KR" altLang="en-US" dirty="0"/>
            </a:p>
          </p:txBody>
        </p:sp>
        <p:cxnSp>
          <p:nvCxnSpPr>
            <p:cNvPr id="104" name="직선 연결선 103">
              <a:extLst>
                <a:ext uri="{FF2B5EF4-FFF2-40B4-BE49-F238E27FC236}">
                  <a16:creationId xmlns:a16="http://schemas.microsoft.com/office/drawing/2014/main" id="{3181AF7E-4DEE-4CB4-B2A8-BD5396AF7100}"/>
                </a:ext>
              </a:extLst>
            </p:cNvPr>
            <p:cNvCxnSpPr>
              <a:cxnSpLocks/>
              <a:stCxn id="103" idx="7"/>
            </p:cNvCxnSpPr>
            <p:nvPr/>
          </p:nvCxnSpPr>
          <p:spPr>
            <a:xfrm flipV="1">
              <a:off x="2468610" y="2704466"/>
              <a:ext cx="243893" cy="320944"/>
            </a:xfrm>
            <a:prstGeom prst="line">
              <a:avLst/>
            </a:prstGeom>
            <a:ln w="15875">
              <a:solidFill>
                <a:srgbClr val="00A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타원 109">
              <a:extLst>
                <a:ext uri="{FF2B5EF4-FFF2-40B4-BE49-F238E27FC236}">
                  <a16:creationId xmlns:a16="http://schemas.microsoft.com/office/drawing/2014/main" id="{01ADD4B9-28F6-446B-91AC-BF4AA6F9F941}"/>
                </a:ext>
              </a:extLst>
            </p:cNvPr>
            <p:cNvSpPr/>
            <p:nvPr/>
          </p:nvSpPr>
          <p:spPr>
            <a:xfrm>
              <a:off x="2968603" y="4012608"/>
              <a:ext cx="72000" cy="72000"/>
            </a:xfrm>
            <a:prstGeom prst="ellipse">
              <a:avLst/>
            </a:prstGeom>
            <a:solidFill>
              <a:srgbClr val="00A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r>
                <a:rPr lang="en-US" altLang="ko-KR" dirty="0"/>
                <a:t> </a:t>
              </a:r>
              <a:endParaRPr lang="ko-KR" altLang="en-US" dirty="0"/>
            </a:p>
          </p:txBody>
        </p:sp>
        <p:cxnSp>
          <p:nvCxnSpPr>
            <p:cNvPr id="111" name="직선 연결선 110">
              <a:extLst>
                <a:ext uri="{FF2B5EF4-FFF2-40B4-BE49-F238E27FC236}">
                  <a16:creationId xmlns:a16="http://schemas.microsoft.com/office/drawing/2014/main" id="{FB559B4D-B00B-4E4A-A90D-CA4DB951C1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603" y="4048226"/>
              <a:ext cx="248860" cy="0"/>
            </a:xfrm>
            <a:prstGeom prst="line">
              <a:avLst/>
            </a:prstGeom>
            <a:ln w="15875">
              <a:solidFill>
                <a:srgbClr val="00A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타원 111">
              <a:extLst>
                <a:ext uri="{FF2B5EF4-FFF2-40B4-BE49-F238E27FC236}">
                  <a16:creationId xmlns:a16="http://schemas.microsoft.com/office/drawing/2014/main" id="{9D078DCD-A8B7-483E-920A-A8DB0755FE40}"/>
                </a:ext>
              </a:extLst>
            </p:cNvPr>
            <p:cNvSpPr/>
            <p:nvPr/>
          </p:nvSpPr>
          <p:spPr>
            <a:xfrm>
              <a:off x="2423318" y="5010350"/>
              <a:ext cx="72000" cy="72000"/>
            </a:xfrm>
            <a:prstGeom prst="ellipse">
              <a:avLst/>
            </a:prstGeom>
            <a:solidFill>
              <a:srgbClr val="00A3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r>
                <a:rPr lang="en-US" altLang="ko-KR" dirty="0"/>
                <a:t> </a:t>
              </a:r>
              <a:endParaRPr lang="ko-KR" altLang="en-US" dirty="0"/>
            </a:p>
          </p:txBody>
        </p:sp>
        <p:cxnSp>
          <p:nvCxnSpPr>
            <p:cNvPr id="113" name="직선 연결선 112">
              <a:extLst>
                <a:ext uri="{FF2B5EF4-FFF2-40B4-BE49-F238E27FC236}">
                  <a16:creationId xmlns:a16="http://schemas.microsoft.com/office/drawing/2014/main" id="{817EE227-4D31-462F-9DD2-CACFDBC600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52875" y="5045917"/>
              <a:ext cx="249309" cy="321421"/>
            </a:xfrm>
            <a:prstGeom prst="line">
              <a:avLst/>
            </a:prstGeom>
            <a:ln w="15875">
              <a:solidFill>
                <a:srgbClr val="00A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02719" y="2188833"/>
              <a:ext cx="408053" cy="349258"/>
            </a:xfrm>
            <a:prstGeom prst="rect">
              <a:avLst/>
            </a:prstGeom>
          </p:spPr>
        </p:pic>
        <p:pic>
          <p:nvPicPr>
            <p:cNvPr id="48" name="그림 4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06933" y="2211179"/>
              <a:ext cx="312230" cy="304565"/>
            </a:xfrm>
            <a:prstGeom prst="rect">
              <a:avLst/>
            </a:prstGeom>
          </p:spPr>
        </p:pic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31052" y="2237351"/>
              <a:ext cx="370745" cy="252222"/>
            </a:xfrm>
            <a:prstGeom prst="rect">
              <a:avLst/>
            </a:prstGeom>
          </p:spPr>
        </p:pic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45166" y="3880166"/>
              <a:ext cx="385658" cy="303207"/>
            </a:xfrm>
            <a:prstGeom prst="rect">
              <a:avLst/>
            </a:prstGeom>
          </p:spPr>
        </p:pic>
        <p:pic>
          <p:nvPicPr>
            <p:cNvPr id="54" name="그림 5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02719" y="5567941"/>
              <a:ext cx="378837" cy="252026"/>
            </a:xfrm>
            <a:prstGeom prst="rect">
              <a:avLst/>
            </a:prstGeom>
          </p:spPr>
        </p:pic>
        <p:pic>
          <p:nvPicPr>
            <p:cNvPr id="56" name="그림 5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68341" y="5546645"/>
              <a:ext cx="389849" cy="301183"/>
            </a:xfrm>
            <a:prstGeom prst="rect">
              <a:avLst/>
            </a:prstGeom>
          </p:spPr>
        </p:pic>
        <p:pic>
          <p:nvPicPr>
            <p:cNvPr id="58" name="그림 5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042122" y="5526727"/>
              <a:ext cx="341016" cy="3410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756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90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0E848DD3-A3D6-4D57-AAF0-1ADE926A3E1E}"/>
              </a:ext>
            </a:extLst>
          </p:cNvPr>
          <p:cNvGrpSpPr/>
          <p:nvPr/>
        </p:nvGrpSpPr>
        <p:grpSpPr>
          <a:xfrm>
            <a:off x="1558927" y="1776456"/>
            <a:ext cx="6590539" cy="4684575"/>
            <a:chOff x="1214616" y="1605715"/>
            <a:chExt cx="6712420" cy="4771208"/>
          </a:xfrm>
        </p:grpSpPr>
        <p:sp>
          <p:nvSpPr>
            <p:cNvPr id="40" name="Text Box 11">
              <a:extLst>
                <a:ext uri="{FF2B5EF4-FFF2-40B4-BE49-F238E27FC236}">
                  <a16:creationId xmlns:a16="http://schemas.microsoft.com/office/drawing/2014/main" id="{A85EF174-E9AF-44A9-8336-4CFCB24BA3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4617" y="1605715"/>
              <a:ext cx="636733" cy="206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defPPr>
                <a:defRPr lang="ko-KR"/>
              </a:defPPr>
              <a:lvl1pPr marL="87313" marR="0" lvl="0" indent="-87313" fontAlgn="base" latinLnBrk="0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prstClr val="white">
                    <a:lumMod val="50000"/>
                  </a:prstClr>
                </a:buClr>
                <a:buSzTx/>
                <a:buFont typeface="Wingdings" pitchFamily="2" charset="2"/>
                <a:buChar char="§"/>
                <a:tabLst/>
                <a:defRPr kumimoji="0" sz="1000" b="0" kern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eaLnBrk="0" hangingPunct="0">
                <a:defRPr sz="1000"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defRPr sz="1000"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defRPr sz="1000"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defRPr sz="1000"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marL="0" indent="0" defTabSz="957263">
                <a:spcAft>
                  <a:spcPts val="0"/>
                </a:spcAft>
                <a:buFont typeface="Wingdings" pitchFamily="2" charset="2"/>
                <a:buNone/>
                <a:defRPr/>
              </a:pPr>
              <a:r>
                <a:rPr lang="ko-KR" altLang="en-US" sz="1200" b="1" spc="-70" dirty="0">
                  <a:ln>
                    <a:noFill/>
                  </a:ln>
                  <a:solidFill>
                    <a:srgbClr val="1D3F71"/>
                  </a:solidFill>
                  <a:latin typeface="+mn-lt"/>
                  <a:ea typeface="+mn-ea"/>
                  <a:cs typeface="Arial" panose="020B0604020202020204" pitchFamily="34" charset="0"/>
                </a:rPr>
                <a:t>정량 조사</a:t>
              </a:r>
              <a:endParaRPr lang="en-US" altLang="ko-KR" sz="1200" kern="1200" spc="-70" dirty="0">
                <a:ln>
                  <a:noFill/>
                </a:ln>
                <a:solidFill>
                  <a:srgbClr val="1D3F71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모서리가 둥근 직사각형 90">
              <a:extLst>
                <a:ext uri="{FF2B5EF4-FFF2-40B4-BE49-F238E27FC236}">
                  <a16:creationId xmlns:a16="http://schemas.microsoft.com/office/drawing/2014/main" id="{193497F8-F1C9-4D8A-A78A-9845D7317F1D}"/>
                </a:ext>
              </a:extLst>
            </p:cNvPr>
            <p:cNvSpPr>
              <a:spLocks/>
            </p:cNvSpPr>
            <p:nvPr/>
          </p:nvSpPr>
          <p:spPr>
            <a:xfrm>
              <a:off x="6122552" y="1607853"/>
              <a:ext cx="1804484" cy="1180638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393" r="-1125" b="-439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 latinLnBrk="0">
                <a:lnSpc>
                  <a:spcPct val="110000"/>
                </a:lnSpc>
              </a:pPr>
              <a:endParaRPr lang="ko-KR" altLang="en-US" spc="-70">
                <a:cs typeface="Arial" panose="020B0604020202020204" pitchFamily="34" charset="0"/>
              </a:endParaRPr>
            </a:p>
          </p:txBody>
        </p:sp>
        <p:sp>
          <p:nvSpPr>
            <p:cNvPr id="42" name="모서리가 둥근 직사각형 91">
              <a:extLst>
                <a:ext uri="{FF2B5EF4-FFF2-40B4-BE49-F238E27FC236}">
                  <a16:creationId xmlns:a16="http://schemas.microsoft.com/office/drawing/2014/main" id="{133E9E09-D084-4BD5-B9A5-B65A6D89638E}"/>
                </a:ext>
              </a:extLst>
            </p:cNvPr>
            <p:cNvSpPr>
              <a:spLocks/>
            </p:cNvSpPr>
            <p:nvPr/>
          </p:nvSpPr>
          <p:spPr>
            <a:xfrm>
              <a:off x="4144023" y="1607853"/>
              <a:ext cx="1804484" cy="1180638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 latinLnBrk="0">
                <a:lnSpc>
                  <a:spcPct val="110000"/>
                </a:lnSpc>
              </a:pPr>
              <a:endParaRPr lang="ko-KR" altLang="en-US" spc="-70">
                <a:cs typeface="Arial" panose="020B0604020202020204" pitchFamily="34" charset="0"/>
              </a:endParaRPr>
            </a:p>
          </p:txBody>
        </p:sp>
        <p:sp>
          <p:nvSpPr>
            <p:cNvPr id="44" name="모서리가 둥근 직사각형 93">
              <a:extLst>
                <a:ext uri="{FF2B5EF4-FFF2-40B4-BE49-F238E27FC236}">
                  <a16:creationId xmlns:a16="http://schemas.microsoft.com/office/drawing/2014/main" id="{04E3B857-45CF-4923-AEDA-F4E12DEB4B5B}"/>
                </a:ext>
              </a:extLst>
            </p:cNvPr>
            <p:cNvSpPr>
              <a:spLocks/>
            </p:cNvSpPr>
            <p:nvPr/>
          </p:nvSpPr>
          <p:spPr>
            <a:xfrm>
              <a:off x="2165493" y="1607853"/>
              <a:ext cx="1804484" cy="1180638"/>
            </a:xfrm>
            <a:prstGeom prst="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 latinLnBrk="0">
                <a:lnSpc>
                  <a:spcPct val="110000"/>
                </a:lnSpc>
              </a:pPr>
              <a:endParaRPr lang="ko-KR" altLang="en-US" spc="-70">
                <a:cs typeface="Arial" panose="020B0604020202020204" pitchFamily="34" charset="0"/>
              </a:endParaRPr>
            </a:p>
          </p:txBody>
        </p:sp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3FBC4834-942C-4BE7-ACC4-804D07E0B267}"/>
                </a:ext>
              </a:extLst>
            </p:cNvPr>
            <p:cNvSpPr/>
            <p:nvPr/>
          </p:nvSpPr>
          <p:spPr>
            <a:xfrm>
              <a:off x="2165493" y="2827713"/>
              <a:ext cx="879018" cy="172407"/>
            </a:xfrm>
            <a:prstGeom prst="rect">
              <a:avLst/>
            </a:prstGeom>
            <a:noFill/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defTabSz="1141107" fontAlgn="base" latinLnBrk="0">
                <a:lnSpc>
                  <a:spcPct val="110000"/>
                </a:lnSpc>
              </a:pPr>
              <a:r>
                <a:rPr lang="en-US" altLang="ko-KR" sz="1000" dirty="0">
                  <a:solidFill>
                    <a:srgbClr val="777777"/>
                  </a:solidFill>
                  <a:cs typeface="Arial" panose="020B0604020202020204" pitchFamily="34" charset="0"/>
                </a:rPr>
                <a:t>Gang Survey</a:t>
              </a:r>
              <a:r>
                <a:rPr lang="ko-KR" altLang="en-US" sz="100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룸</a:t>
              </a:r>
            </a:p>
          </p:txBody>
        </p:sp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FDC87F46-ADFA-4F09-8D46-35A4F2015013}"/>
                </a:ext>
              </a:extLst>
            </p:cNvPr>
            <p:cNvSpPr/>
            <p:nvPr/>
          </p:nvSpPr>
          <p:spPr>
            <a:xfrm>
              <a:off x="4144023" y="2827713"/>
              <a:ext cx="688324" cy="172407"/>
            </a:xfrm>
            <a:prstGeom prst="rect">
              <a:avLst/>
            </a:prstGeom>
            <a:noFill/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defTabSz="1141107" fontAlgn="base" latinLnBrk="0">
                <a:lnSpc>
                  <a:spcPct val="110000"/>
                </a:lnSpc>
              </a:pPr>
              <a:r>
                <a:rPr lang="en-US" altLang="ko-KR" sz="1000" dirty="0">
                  <a:solidFill>
                    <a:srgbClr val="777777"/>
                  </a:solidFill>
                  <a:cs typeface="Arial" panose="020B0604020202020204" pitchFamily="34" charset="0"/>
                </a:rPr>
                <a:t>CATI</a:t>
              </a:r>
              <a:r>
                <a:rPr lang="en-US" altLang="ko-KR" sz="100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 </a:t>
              </a:r>
              <a:r>
                <a:rPr lang="ko-KR" altLang="en-US" sz="1000" spc="-70" dirty="0" err="1">
                  <a:solidFill>
                    <a:srgbClr val="777777"/>
                  </a:solidFill>
                  <a:cs typeface="Arial" panose="020B0604020202020204" pitchFamily="34" charset="0"/>
                </a:rPr>
                <a:t>콜센터</a:t>
              </a:r>
              <a:endParaRPr lang="ko-KR" altLang="en-US" sz="1000" spc="-70" dirty="0">
                <a:solidFill>
                  <a:srgbClr val="777777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8603595C-7035-40B1-8711-DDF1AE704187}"/>
                </a:ext>
              </a:extLst>
            </p:cNvPr>
            <p:cNvSpPr/>
            <p:nvPr/>
          </p:nvSpPr>
          <p:spPr>
            <a:xfrm>
              <a:off x="6122552" y="2827713"/>
              <a:ext cx="364407" cy="172407"/>
            </a:xfrm>
            <a:prstGeom prst="rect">
              <a:avLst/>
            </a:prstGeom>
            <a:noFill/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defTabSz="1141107" fontAlgn="base" latinLnBrk="0">
                <a:lnSpc>
                  <a:spcPct val="110000"/>
                </a:lnSpc>
              </a:pPr>
              <a:r>
                <a:rPr lang="ko-KR" altLang="en-US" sz="100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조리실</a:t>
              </a:r>
            </a:p>
          </p:txBody>
        </p:sp>
        <p:sp>
          <p:nvSpPr>
            <p:cNvPr id="48" name="모서리가 둥근 직사각형 110">
              <a:extLst>
                <a:ext uri="{FF2B5EF4-FFF2-40B4-BE49-F238E27FC236}">
                  <a16:creationId xmlns:a16="http://schemas.microsoft.com/office/drawing/2014/main" id="{801EEFB7-D63E-4429-B9D4-E63526A0DFD9}"/>
                </a:ext>
              </a:extLst>
            </p:cNvPr>
            <p:cNvSpPr>
              <a:spLocks/>
            </p:cNvSpPr>
            <p:nvPr/>
          </p:nvSpPr>
          <p:spPr>
            <a:xfrm>
              <a:off x="4144023" y="3282136"/>
              <a:ext cx="1804484" cy="1180638"/>
            </a:xfrm>
            <a:prstGeom prst="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 latinLnBrk="0">
                <a:lnSpc>
                  <a:spcPct val="110000"/>
                </a:lnSpc>
              </a:pPr>
              <a:endParaRPr lang="ko-KR" altLang="en-US" spc="-70">
                <a:cs typeface="Arial" panose="020B0604020202020204" pitchFamily="34" charset="0"/>
              </a:endParaRPr>
            </a:p>
          </p:txBody>
        </p:sp>
        <p:sp>
          <p:nvSpPr>
            <p:cNvPr id="49" name="모서리가 둥근 직사각형 119">
              <a:extLst>
                <a:ext uri="{FF2B5EF4-FFF2-40B4-BE49-F238E27FC236}">
                  <a16:creationId xmlns:a16="http://schemas.microsoft.com/office/drawing/2014/main" id="{D4579E84-1AAF-42D1-AB88-35FCD3EAD72D}"/>
                </a:ext>
              </a:extLst>
            </p:cNvPr>
            <p:cNvSpPr>
              <a:spLocks/>
            </p:cNvSpPr>
            <p:nvPr/>
          </p:nvSpPr>
          <p:spPr>
            <a:xfrm>
              <a:off x="6122552" y="3282136"/>
              <a:ext cx="1804484" cy="1180638"/>
            </a:xfrm>
            <a:prstGeom prst="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 latinLnBrk="0">
                <a:lnSpc>
                  <a:spcPct val="110000"/>
                </a:lnSpc>
              </a:pPr>
              <a:endParaRPr lang="ko-KR" altLang="en-US" spc="-70">
                <a:cs typeface="Arial" panose="020B0604020202020204" pitchFamily="34" charset="0"/>
              </a:endParaRPr>
            </a:p>
          </p:txBody>
        </p:sp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DEC8513E-A986-4E94-A0B7-FFA5AA0A2D4C}"/>
                </a:ext>
              </a:extLst>
            </p:cNvPr>
            <p:cNvSpPr/>
            <p:nvPr/>
          </p:nvSpPr>
          <p:spPr>
            <a:xfrm>
              <a:off x="4144023" y="4523109"/>
              <a:ext cx="397387" cy="172407"/>
            </a:xfrm>
            <a:prstGeom prst="rect">
              <a:avLst/>
            </a:prstGeom>
            <a:noFill/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defTabSz="1141107" fontAlgn="base" latinLnBrk="0">
                <a:lnSpc>
                  <a:spcPct val="110000"/>
                </a:lnSpc>
              </a:pPr>
              <a:r>
                <a:rPr lang="en-US" altLang="ko-KR" sz="1000" dirty="0">
                  <a:solidFill>
                    <a:srgbClr val="777777"/>
                  </a:solidFill>
                  <a:cs typeface="Arial" panose="020B0604020202020204" pitchFamily="34" charset="0"/>
                </a:rPr>
                <a:t>FGD</a:t>
              </a:r>
              <a:r>
                <a:rPr lang="ko-KR" altLang="en-US" sz="100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룸</a:t>
              </a:r>
            </a:p>
          </p:txBody>
        </p:sp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E40E62AC-E4BF-41BC-969A-5824E80490D7}"/>
                </a:ext>
              </a:extLst>
            </p:cNvPr>
            <p:cNvSpPr/>
            <p:nvPr/>
          </p:nvSpPr>
          <p:spPr>
            <a:xfrm>
              <a:off x="6122552" y="4523109"/>
              <a:ext cx="296163" cy="172407"/>
            </a:xfrm>
            <a:prstGeom prst="rect">
              <a:avLst/>
            </a:prstGeom>
            <a:noFill/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defTabSz="1141107" fontAlgn="base" latinLnBrk="0">
                <a:lnSpc>
                  <a:spcPct val="110000"/>
                </a:lnSpc>
              </a:pPr>
              <a:r>
                <a:rPr lang="en-US" altLang="ko-KR" sz="1000" dirty="0">
                  <a:solidFill>
                    <a:srgbClr val="777777"/>
                  </a:solidFill>
                  <a:cs typeface="Arial" panose="020B0604020202020204" pitchFamily="34" charset="0"/>
                </a:rPr>
                <a:t>UT</a:t>
              </a:r>
              <a:r>
                <a:rPr lang="ko-KR" altLang="en-US" sz="100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룸</a:t>
              </a:r>
            </a:p>
          </p:txBody>
        </p:sp>
        <p:pic>
          <p:nvPicPr>
            <p:cNvPr id="52" name="그림 51">
              <a:extLst>
                <a:ext uri="{FF2B5EF4-FFF2-40B4-BE49-F238E27FC236}">
                  <a16:creationId xmlns:a16="http://schemas.microsoft.com/office/drawing/2014/main" id="{F9A1C079-8FF3-4B86-B4D4-79BA1DEC600A}"/>
                </a:ext>
              </a:extLst>
            </p:cNvPr>
            <p:cNvPicPr>
              <a:picLocks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65493" y="3282136"/>
              <a:ext cx="1804484" cy="1180638"/>
            </a:xfrm>
            <a:prstGeom prst="rect">
              <a:avLst/>
            </a:prstGeom>
          </p:spPr>
        </p:pic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AE87AC0E-A396-4981-A917-BDDB7472EADC}"/>
                </a:ext>
              </a:extLst>
            </p:cNvPr>
            <p:cNvSpPr/>
            <p:nvPr/>
          </p:nvSpPr>
          <p:spPr>
            <a:xfrm>
              <a:off x="2165493" y="4523109"/>
              <a:ext cx="397387" cy="172407"/>
            </a:xfrm>
            <a:prstGeom prst="rect">
              <a:avLst/>
            </a:prstGeom>
            <a:noFill/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defTabSz="1141107" fontAlgn="base" latinLnBrk="0">
                <a:lnSpc>
                  <a:spcPct val="110000"/>
                </a:lnSpc>
              </a:pPr>
              <a:r>
                <a:rPr lang="en-US" altLang="ko-KR" sz="1000" dirty="0">
                  <a:solidFill>
                    <a:srgbClr val="777777"/>
                  </a:solidFill>
                  <a:cs typeface="Arial" panose="020B0604020202020204" pitchFamily="34" charset="0"/>
                </a:rPr>
                <a:t>FGD</a:t>
              </a:r>
              <a:r>
                <a:rPr lang="ko-KR" altLang="en-US" sz="100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룸</a:t>
              </a:r>
            </a:p>
          </p:txBody>
        </p:sp>
        <p:sp>
          <p:nvSpPr>
            <p:cNvPr id="55" name="모서리가 둥근 직사각형 104">
              <a:extLst>
                <a:ext uri="{FF2B5EF4-FFF2-40B4-BE49-F238E27FC236}">
                  <a16:creationId xmlns:a16="http://schemas.microsoft.com/office/drawing/2014/main" id="{722DD618-BD6D-4135-AA6A-6E6BEDD92C6B}"/>
                </a:ext>
              </a:extLst>
            </p:cNvPr>
            <p:cNvSpPr>
              <a:spLocks/>
            </p:cNvSpPr>
            <p:nvPr/>
          </p:nvSpPr>
          <p:spPr>
            <a:xfrm>
              <a:off x="4144023" y="4967013"/>
              <a:ext cx="1804484" cy="1180638"/>
            </a:xfrm>
            <a:prstGeom prst="rect">
              <a:avLst/>
            </a:pr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 latinLnBrk="0">
                <a:lnSpc>
                  <a:spcPct val="110000"/>
                </a:lnSpc>
              </a:pPr>
              <a:endParaRPr lang="ko-KR" altLang="en-US" spc="-70">
                <a:cs typeface="Arial" panose="020B0604020202020204" pitchFamily="34" charset="0"/>
              </a:endParaRPr>
            </a:p>
          </p:txBody>
        </p:sp>
        <p:sp>
          <p:nvSpPr>
            <p:cNvPr id="56" name="모서리가 둥근 직사각형 105">
              <a:extLst>
                <a:ext uri="{FF2B5EF4-FFF2-40B4-BE49-F238E27FC236}">
                  <a16:creationId xmlns:a16="http://schemas.microsoft.com/office/drawing/2014/main" id="{5A96932F-F4C5-430D-8ACE-7057B9CC82B2}"/>
                </a:ext>
              </a:extLst>
            </p:cNvPr>
            <p:cNvSpPr>
              <a:spLocks/>
            </p:cNvSpPr>
            <p:nvPr/>
          </p:nvSpPr>
          <p:spPr>
            <a:xfrm>
              <a:off x="6122552" y="4967013"/>
              <a:ext cx="1804484" cy="1180638"/>
            </a:xfrm>
            <a:prstGeom prst="rect">
              <a:avLst/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 latinLnBrk="0">
                <a:lnSpc>
                  <a:spcPct val="110000"/>
                </a:lnSpc>
              </a:pPr>
              <a:endParaRPr lang="ko-KR" altLang="en-US" spc="-70">
                <a:cs typeface="Arial" panose="020B0604020202020204" pitchFamily="34" charset="0"/>
              </a:endParaRPr>
            </a:p>
          </p:txBody>
        </p:sp>
        <p:sp>
          <p:nvSpPr>
            <p:cNvPr id="57" name="모서리가 둥근 직사각형 112">
              <a:extLst>
                <a:ext uri="{FF2B5EF4-FFF2-40B4-BE49-F238E27FC236}">
                  <a16:creationId xmlns:a16="http://schemas.microsoft.com/office/drawing/2014/main" id="{06399964-3055-4E99-8A00-831D8C48E9D7}"/>
                </a:ext>
              </a:extLst>
            </p:cNvPr>
            <p:cNvSpPr>
              <a:spLocks/>
            </p:cNvSpPr>
            <p:nvPr/>
          </p:nvSpPr>
          <p:spPr>
            <a:xfrm>
              <a:off x="2121144" y="4923270"/>
              <a:ext cx="1896348" cy="1264261"/>
            </a:xfrm>
            <a:prstGeom prst="rect">
              <a:avLst/>
            </a:prstGeom>
            <a:blipFill dpi="0"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 latinLnBrk="0">
                <a:lnSpc>
                  <a:spcPct val="110000"/>
                </a:lnSpc>
              </a:pPr>
              <a:endParaRPr lang="ko-KR" altLang="en-US" spc="-70">
                <a:cs typeface="Arial" panose="020B0604020202020204" pitchFamily="34" charset="0"/>
              </a:endParaRPr>
            </a:p>
          </p:txBody>
        </p:sp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id="{65068323-6F2B-4201-B097-3516AE802469}"/>
                </a:ext>
              </a:extLst>
            </p:cNvPr>
            <p:cNvSpPr/>
            <p:nvPr/>
          </p:nvSpPr>
          <p:spPr>
            <a:xfrm>
              <a:off x="4144023" y="6204516"/>
              <a:ext cx="364407" cy="172407"/>
            </a:xfrm>
            <a:prstGeom prst="rect">
              <a:avLst/>
            </a:prstGeom>
            <a:noFill/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defTabSz="1141107" fontAlgn="base" latinLnBrk="0">
                <a:lnSpc>
                  <a:spcPct val="110000"/>
                </a:lnSpc>
              </a:pPr>
              <a:r>
                <a:rPr lang="ko-KR" altLang="en-US" sz="100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회의실</a:t>
              </a:r>
            </a:p>
          </p:txBody>
        </p:sp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id="{E053159A-1678-46EE-88CB-8D69948AD38A}"/>
                </a:ext>
              </a:extLst>
            </p:cNvPr>
            <p:cNvSpPr/>
            <p:nvPr/>
          </p:nvSpPr>
          <p:spPr>
            <a:xfrm>
              <a:off x="6122552" y="6204516"/>
              <a:ext cx="877058" cy="172407"/>
            </a:xfrm>
            <a:prstGeom prst="rect">
              <a:avLst/>
            </a:prstGeom>
            <a:noFill/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defTabSz="1141107" fontAlgn="base" latinLnBrk="0">
                <a:lnSpc>
                  <a:spcPct val="110000"/>
                </a:lnSpc>
              </a:pPr>
              <a:r>
                <a:rPr lang="ko-KR" altLang="en-US" sz="100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맛테스트 준비룸</a:t>
              </a:r>
            </a:p>
          </p:txBody>
        </p:sp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id="{B75C1F60-9C45-4B4C-ABB4-22BA974FA034}"/>
                </a:ext>
              </a:extLst>
            </p:cNvPr>
            <p:cNvSpPr/>
            <p:nvPr/>
          </p:nvSpPr>
          <p:spPr>
            <a:xfrm>
              <a:off x="2165493" y="6204516"/>
              <a:ext cx="364407" cy="172407"/>
            </a:xfrm>
            <a:prstGeom prst="rect">
              <a:avLst/>
            </a:prstGeom>
            <a:noFill/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defTabSz="1141107" fontAlgn="base" latinLnBrk="0">
                <a:lnSpc>
                  <a:spcPct val="110000"/>
                </a:lnSpc>
              </a:pPr>
              <a:r>
                <a:rPr lang="ko-KR" altLang="en-US" sz="100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관찰룸</a:t>
              </a:r>
            </a:p>
          </p:txBody>
        </p:sp>
        <p:sp>
          <p:nvSpPr>
            <p:cNvPr id="61" name="Text Box 11">
              <a:extLst>
                <a:ext uri="{FF2B5EF4-FFF2-40B4-BE49-F238E27FC236}">
                  <a16:creationId xmlns:a16="http://schemas.microsoft.com/office/drawing/2014/main" id="{E44A95CC-5404-4254-AF4E-05F61C1664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4618" y="4949243"/>
              <a:ext cx="636732" cy="206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defPPr>
                <a:defRPr lang="ko-KR"/>
              </a:defPPr>
              <a:lvl1pPr marL="87313" marR="0" lvl="0" indent="-87313" fontAlgn="base" latinLnBrk="0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prstClr val="white">
                    <a:lumMod val="50000"/>
                  </a:prstClr>
                </a:buClr>
                <a:buSzTx/>
                <a:buFont typeface="Wingdings" pitchFamily="2" charset="2"/>
                <a:buChar char="§"/>
                <a:tabLst/>
                <a:defRPr kumimoji="0" sz="1000" b="0" kern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eaLnBrk="0" hangingPunct="0">
                <a:defRPr sz="1000"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defRPr sz="1000"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defRPr sz="1000"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defRPr sz="1000"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marL="0" indent="0" defTabSz="957263">
                <a:spcAft>
                  <a:spcPts val="0"/>
                </a:spcAft>
                <a:buFont typeface="Wingdings" pitchFamily="2" charset="2"/>
                <a:buNone/>
                <a:defRPr/>
              </a:pPr>
              <a:r>
                <a:rPr lang="ko-KR" altLang="en-US" sz="1200" b="1" spc="-70" dirty="0">
                  <a:ln>
                    <a:noFill/>
                  </a:ln>
                  <a:solidFill>
                    <a:srgbClr val="1D3F71"/>
                  </a:solidFill>
                  <a:latin typeface="+mn-lt"/>
                  <a:ea typeface="+mn-ea"/>
                  <a:cs typeface="Arial" panose="020B0604020202020204" pitchFamily="34" charset="0"/>
                </a:rPr>
                <a:t>부대 시설</a:t>
              </a:r>
              <a:endParaRPr lang="en-US" altLang="ko-KR" sz="1200" kern="1200" spc="-70" dirty="0">
                <a:ln>
                  <a:noFill/>
                </a:ln>
                <a:solidFill>
                  <a:srgbClr val="1D3F71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" name="Text Box 11">
              <a:extLst>
                <a:ext uri="{FF2B5EF4-FFF2-40B4-BE49-F238E27FC236}">
                  <a16:creationId xmlns:a16="http://schemas.microsoft.com/office/drawing/2014/main" id="{DDDC0F67-6300-4C7D-BB92-8988EF68EC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4616" y="3273733"/>
              <a:ext cx="636732" cy="206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 anchorCtr="0">
              <a:spAutoFit/>
            </a:bodyPr>
            <a:lstStyle>
              <a:defPPr>
                <a:defRPr lang="ko-KR"/>
              </a:defPPr>
              <a:lvl1pPr marL="87313" marR="0" lvl="0" indent="-87313" fontAlgn="base" latinLnBrk="0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Clr>
                  <a:prstClr val="white">
                    <a:lumMod val="50000"/>
                  </a:prstClr>
                </a:buClr>
                <a:buSzTx/>
                <a:buFont typeface="Wingdings" pitchFamily="2" charset="2"/>
                <a:buChar char="§"/>
                <a:tabLst/>
                <a:defRPr kumimoji="0" sz="1000" b="0" kern="0">
                  <a:ln>
                    <a:solidFill>
                      <a:sysClr val="windowText" lastClr="000000">
                        <a:alpha val="0"/>
                      </a:sys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eaLnBrk="0" hangingPunct="0">
                <a:defRPr sz="1000"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defRPr sz="1000"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defRPr sz="1000"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defRPr sz="1000"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000"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marL="0" indent="0" defTabSz="957263">
                <a:spcAft>
                  <a:spcPts val="0"/>
                </a:spcAft>
                <a:buFont typeface="Wingdings" pitchFamily="2" charset="2"/>
                <a:buNone/>
                <a:defRPr/>
              </a:pPr>
              <a:r>
                <a:rPr lang="ko-KR" altLang="en-US" sz="1200" b="1" spc="-70" dirty="0">
                  <a:ln>
                    <a:noFill/>
                  </a:ln>
                  <a:solidFill>
                    <a:srgbClr val="1D3F71"/>
                  </a:solidFill>
                  <a:latin typeface="+mn-lt"/>
                  <a:ea typeface="+mn-ea"/>
                  <a:cs typeface="Arial" panose="020B0604020202020204" pitchFamily="34" charset="0"/>
                </a:rPr>
                <a:t>정성 조사</a:t>
              </a:r>
              <a:endParaRPr lang="en-US" altLang="ko-KR" sz="1200" kern="1200" spc="-70" dirty="0">
                <a:ln>
                  <a:noFill/>
                </a:ln>
                <a:solidFill>
                  <a:srgbClr val="1D3F71"/>
                </a:solidFill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64" name="직선 연결선 63">
              <a:extLst>
                <a:ext uri="{FF2B5EF4-FFF2-40B4-BE49-F238E27FC236}">
                  <a16:creationId xmlns:a16="http://schemas.microsoft.com/office/drawing/2014/main" id="{06A73CD1-5FC7-4EF1-A761-3CA66790BFF3}"/>
                </a:ext>
              </a:extLst>
            </p:cNvPr>
            <p:cNvCxnSpPr>
              <a:cxnSpLocks/>
            </p:cNvCxnSpPr>
            <p:nvPr/>
          </p:nvCxnSpPr>
          <p:spPr>
            <a:xfrm>
              <a:off x="1216776" y="3152685"/>
              <a:ext cx="6710260" cy="0"/>
            </a:xfrm>
            <a:prstGeom prst="line">
              <a:avLst/>
            </a:prstGeom>
            <a:ln w="6350">
              <a:solidFill>
                <a:srgbClr val="C9D3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직선 연결선 64">
              <a:extLst>
                <a:ext uri="{FF2B5EF4-FFF2-40B4-BE49-F238E27FC236}">
                  <a16:creationId xmlns:a16="http://schemas.microsoft.com/office/drawing/2014/main" id="{EAEA71B4-E1F4-4AEA-8020-872D865C7D57}"/>
                </a:ext>
              </a:extLst>
            </p:cNvPr>
            <p:cNvCxnSpPr>
              <a:cxnSpLocks/>
            </p:cNvCxnSpPr>
            <p:nvPr/>
          </p:nvCxnSpPr>
          <p:spPr>
            <a:xfrm>
              <a:off x="1216776" y="4825264"/>
              <a:ext cx="6710260" cy="0"/>
            </a:xfrm>
            <a:prstGeom prst="line">
              <a:avLst/>
            </a:prstGeom>
            <a:ln w="6350">
              <a:solidFill>
                <a:srgbClr val="C9D3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560512" y="332656"/>
            <a:ext cx="881652" cy="300788"/>
          </a:xfrm>
        </p:spPr>
        <p:txBody>
          <a:bodyPr/>
          <a:lstStyle/>
          <a:p>
            <a:r>
              <a:rPr lang="en-US" altLang="ko-KR" dirty="0"/>
              <a:t>Facility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>
          <a:xfrm>
            <a:off x="5446436" y="332656"/>
            <a:ext cx="4206280" cy="946669"/>
          </a:xfrm>
        </p:spPr>
        <p:txBody>
          <a:bodyPr/>
          <a:lstStyle/>
          <a:p>
            <a:r>
              <a:rPr lang="ko-KR" altLang="en-US" dirty="0"/>
              <a:t>다양한 목적의 조사 수행이 </a:t>
            </a:r>
            <a:r>
              <a:rPr lang="ko-KR" altLang="en-US" dirty="0" smtClean="0"/>
              <a:t>가능하도록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특화된 </a:t>
            </a:r>
            <a:r>
              <a:rPr lang="ko-KR" altLang="en-US" dirty="0"/>
              <a:t>조사 </a:t>
            </a:r>
            <a:r>
              <a:rPr lang="ko-KR" altLang="en-US" dirty="0" smtClean="0"/>
              <a:t>시설을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갖추고 </a:t>
            </a:r>
            <a:r>
              <a:rPr lang="ko-KR" altLang="en-US" dirty="0"/>
              <a:t>있습니다</a:t>
            </a:r>
          </a:p>
        </p:txBody>
      </p:sp>
    </p:spTree>
    <p:extLst>
      <p:ext uri="{BB962C8B-B14F-4D97-AF65-F5344CB8AC3E}">
        <p14:creationId xmlns:p14="http://schemas.microsoft.com/office/powerpoint/2010/main" val="227392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560512" y="332656"/>
            <a:ext cx="2066271" cy="323165"/>
          </a:xfrm>
        </p:spPr>
        <p:txBody>
          <a:bodyPr/>
          <a:lstStyle/>
          <a:p>
            <a:r>
              <a:rPr lang="en-US" altLang="ko-KR" dirty="0"/>
              <a:t>Donation History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/>
          </p:nvPr>
        </p:nvSpPr>
        <p:spPr>
          <a:xfrm>
            <a:off x="6416574" y="332656"/>
            <a:ext cx="3236142" cy="646331"/>
          </a:xfrm>
        </p:spPr>
        <p:txBody>
          <a:bodyPr/>
          <a:lstStyle/>
          <a:p>
            <a:r>
              <a:rPr lang="ko-KR" altLang="en-US" dirty="0"/>
              <a:t>작은 마음으로 시작한 </a:t>
            </a:r>
            <a:r>
              <a:rPr lang="ko-KR" altLang="en-US" dirty="0" smtClean="0"/>
              <a:t>나눔은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/>
              <a:t>16</a:t>
            </a:r>
            <a:r>
              <a:rPr lang="ko-KR" altLang="en-US" smtClean="0"/>
              <a:t>년 </a:t>
            </a:r>
            <a:r>
              <a:rPr lang="ko-KR" altLang="en-US" dirty="0"/>
              <a:t>이상 이어 </a:t>
            </a:r>
            <a:r>
              <a:rPr lang="ko-KR" altLang="en-US" dirty="0" smtClean="0"/>
              <a:t>가고 있습니다</a:t>
            </a:r>
            <a:endParaRPr lang="ko-KR" altLang="en-US" dirty="0"/>
          </a:p>
        </p:txBody>
      </p:sp>
      <p:grpSp>
        <p:nvGrpSpPr>
          <p:cNvPr id="13" name="그룹 12"/>
          <p:cNvGrpSpPr/>
          <p:nvPr/>
        </p:nvGrpSpPr>
        <p:grpSpPr>
          <a:xfrm>
            <a:off x="551802" y="1740650"/>
            <a:ext cx="9087210" cy="4604674"/>
            <a:chOff x="551802" y="1740650"/>
            <a:chExt cx="9087210" cy="4604674"/>
          </a:xfrm>
        </p:grpSpPr>
        <p:sp>
          <p:nvSpPr>
            <p:cNvPr id="114" name="직사각형 113">
              <a:extLst>
                <a:ext uri="{FF2B5EF4-FFF2-40B4-BE49-F238E27FC236}">
                  <a16:creationId xmlns:a16="http://schemas.microsoft.com/office/drawing/2014/main" id="{7C963F5A-C3E3-44DD-AC57-23DEDC527265}"/>
                </a:ext>
              </a:extLst>
            </p:cNvPr>
            <p:cNvSpPr/>
            <p:nvPr/>
          </p:nvSpPr>
          <p:spPr>
            <a:xfrm>
              <a:off x="2780756" y="3648134"/>
              <a:ext cx="6858256" cy="395965"/>
            </a:xfrm>
            <a:prstGeom prst="rect">
              <a:avLst/>
            </a:prstGeom>
            <a:solidFill>
              <a:srgbClr val="E0E6EE">
                <a:alpha val="55000"/>
              </a:srgbClr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0" rIns="0" bIns="0" rtlCol="0" anchor="ctr"/>
            <a:lstStyle/>
            <a:p>
              <a:pPr defTabSz="1141107" fontAlgn="base" latinLnBrk="0">
                <a:lnSpc>
                  <a:spcPct val="110000"/>
                </a:lnSpc>
              </a:pPr>
              <a:endParaRPr lang="ko-KR" altLang="en-US" sz="1100" b="1" spc="-70" dirty="0">
                <a:solidFill>
                  <a:schemeClr val="bg1"/>
                </a:solidFill>
              </a:endParaRPr>
            </a:p>
          </p:txBody>
        </p:sp>
        <p:sp>
          <p:nvSpPr>
            <p:cNvPr id="117" name="직사각형 116">
              <a:extLst>
                <a:ext uri="{FF2B5EF4-FFF2-40B4-BE49-F238E27FC236}">
                  <a16:creationId xmlns:a16="http://schemas.microsoft.com/office/drawing/2014/main" id="{69A09A5C-2531-4E36-A905-B9B3A1C0B121}"/>
                </a:ext>
              </a:extLst>
            </p:cNvPr>
            <p:cNvSpPr/>
            <p:nvPr/>
          </p:nvSpPr>
          <p:spPr>
            <a:xfrm>
              <a:off x="2780754" y="1807404"/>
              <a:ext cx="3362715" cy="383937"/>
            </a:xfrm>
            <a:prstGeom prst="rect">
              <a:avLst/>
            </a:prstGeom>
            <a:solidFill>
              <a:srgbClr val="E0E6EE">
                <a:alpha val="55000"/>
              </a:srgbClr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0" rIns="0" bIns="0" rtlCol="0" anchor="ctr"/>
            <a:lstStyle/>
            <a:p>
              <a:pPr defTabSz="1141107" fontAlgn="base" latinLnBrk="0">
                <a:lnSpc>
                  <a:spcPct val="110000"/>
                </a:lnSpc>
              </a:pPr>
              <a:endParaRPr lang="ko-KR" altLang="en-US" sz="1100" b="1" spc="-70" dirty="0">
                <a:solidFill>
                  <a:schemeClr val="bg1"/>
                </a:solidFill>
              </a:endParaRPr>
            </a:p>
          </p:txBody>
        </p:sp>
        <p:sp>
          <p:nvSpPr>
            <p:cNvPr id="118" name="직사각형 117">
              <a:extLst>
                <a:ext uri="{FF2B5EF4-FFF2-40B4-BE49-F238E27FC236}">
                  <a16:creationId xmlns:a16="http://schemas.microsoft.com/office/drawing/2014/main" id="{C1BDCEAB-650C-4C93-8AC1-AFAEAFD8B95C}"/>
                </a:ext>
              </a:extLst>
            </p:cNvPr>
            <p:cNvSpPr/>
            <p:nvPr/>
          </p:nvSpPr>
          <p:spPr>
            <a:xfrm>
              <a:off x="6273173" y="1807404"/>
              <a:ext cx="3365837" cy="383937"/>
            </a:xfrm>
            <a:prstGeom prst="rect">
              <a:avLst/>
            </a:prstGeom>
            <a:solidFill>
              <a:srgbClr val="E0E6EE">
                <a:alpha val="55000"/>
              </a:srgbClr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0" rIns="0" bIns="0" rtlCol="0" anchor="ctr"/>
            <a:lstStyle/>
            <a:p>
              <a:pPr defTabSz="1141107" fontAlgn="base" latinLnBrk="0">
                <a:lnSpc>
                  <a:spcPct val="110000"/>
                </a:lnSpc>
              </a:pPr>
              <a:endParaRPr lang="ko-KR" altLang="en-US" sz="1100" b="1" spc="-70" dirty="0">
                <a:solidFill>
                  <a:schemeClr val="bg1"/>
                </a:solidFill>
              </a:endParaRPr>
            </a:p>
          </p:txBody>
        </p:sp>
        <p:sp>
          <p:nvSpPr>
            <p:cNvPr id="115" name="직사각형 114">
              <a:extLst>
                <a:ext uri="{FF2B5EF4-FFF2-40B4-BE49-F238E27FC236}">
                  <a16:creationId xmlns:a16="http://schemas.microsoft.com/office/drawing/2014/main" id="{78147F32-1DE8-41B2-A515-90F4D4906897}"/>
                </a:ext>
              </a:extLst>
            </p:cNvPr>
            <p:cNvSpPr/>
            <p:nvPr/>
          </p:nvSpPr>
          <p:spPr>
            <a:xfrm>
              <a:off x="6273173" y="1807405"/>
              <a:ext cx="386025" cy="383935"/>
            </a:xfrm>
            <a:prstGeom prst="rect">
              <a:avLst/>
            </a:prstGeom>
            <a:solidFill>
              <a:srgbClr val="1D3F71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0" rIns="0" bIns="0" rtlCol="0" anchor="ctr"/>
            <a:lstStyle/>
            <a:p>
              <a:pPr defTabSz="1141107" fontAlgn="base" latinLnBrk="0">
                <a:lnSpc>
                  <a:spcPct val="110000"/>
                </a:lnSpc>
              </a:pPr>
              <a:endParaRPr lang="ko-KR" altLang="en-US" sz="1100" b="1" spc="-70" dirty="0">
                <a:solidFill>
                  <a:schemeClr val="bg1"/>
                </a:solidFill>
              </a:endParaRPr>
            </a:p>
          </p:txBody>
        </p: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0171A799-3613-45A5-9676-DF5CFE61A5B8}"/>
                </a:ext>
              </a:extLst>
            </p:cNvPr>
            <p:cNvSpPr/>
            <p:nvPr/>
          </p:nvSpPr>
          <p:spPr>
            <a:xfrm>
              <a:off x="551802" y="2174855"/>
              <a:ext cx="2132635" cy="110799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fontAlgn="base" latinLnBrk="0">
                <a:lnSpc>
                  <a:spcPct val="120000"/>
                </a:lnSpc>
                <a:tabLst>
                  <a:tab pos="452438" algn="l"/>
                  <a:tab pos="627063" algn="l"/>
                </a:tabLst>
              </a:pPr>
              <a:r>
                <a:rPr lang="ko-KR" altLang="en-US" sz="1000" spc="-70" dirty="0">
                  <a:solidFill>
                    <a:srgbClr val="1D3F71"/>
                  </a:solidFill>
                  <a:cs typeface="Arial" panose="020B0604020202020204" pitchFamily="34" charset="0"/>
                </a:rPr>
                <a:t>매월 총 적립금의 </a:t>
              </a:r>
              <a:r>
                <a:rPr lang="en-US" altLang="ko-KR" sz="1000" spc="-70" dirty="0">
                  <a:solidFill>
                    <a:srgbClr val="1D3F71"/>
                  </a:solidFill>
                  <a:cs typeface="Arial" panose="020B0604020202020204" pitchFamily="34" charset="0"/>
                </a:rPr>
                <a:t>1%+</a:t>
              </a:r>
              <a:r>
                <a:rPr lang="ko-KR" altLang="en-US" sz="1000" spc="-70" dirty="0">
                  <a:solidFill>
                    <a:srgbClr val="1D3F71"/>
                  </a:solidFill>
                  <a:cs typeface="Arial" panose="020B0604020202020204" pitchFamily="34" charset="0"/>
                </a:rPr>
                <a:t>의 금액과 </a:t>
              </a:r>
              <a:r>
                <a:rPr lang="en-US" altLang="ko-KR" sz="1000" spc="-70" smtClean="0">
                  <a:solidFill>
                    <a:srgbClr val="1D3F71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1000" spc="-70" smtClean="0">
                  <a:solidFill>
                    <a:srgbClr val="1D3F71"/>
                  </a:solidFill>
                  <a:cs typeface="Arial" panose="020B0604020202020204" pitchFamily="34" charset="0"/>
                </a:rPr>
              </a:br>
              <a:r>
                <a:rPr lang="ko-KR" altLang="en-US" sz="1000" spc="-70" smtClean="0">
                  <a:solidFill>
                    <a:srgbClr val="1D3F71"/>
                  </a:solidFill>
                  <a:cs typeface="Arial" panose="020B0604020202020204" pitchFamily="34" charset="0"/>
                </a:rPr>
                <a:t>조사패널 </a:t>
              </a:r>
              <a:r>
                <a:rPr lang="ko-KR" altLang="en-US" sz="1000" spc="-70" dirty="0">
                  <a:solidFill>
                    <a:srgbClr val="1D3F71"/>
                  </a:solidFill>
                  <a:cs typeface="Arial" panose="020B0604020202020204" pitchFamily="34" charset="0"/>
                </a:rPr>
                <a:t>여러분들의 기부금 전달을 통해</a:t>
              </a:r>
              <a:endParaRPr lang="en-US" altLang="ko-KR" sz="1000" spc="-70" dirty="0">
                <a:solidFill>
                  <a:srgbClr val="1D3F71"/>
                </a:solidFill>
                <a:cs typeface="Arial" panose="020B0604020202020204" pitchFamily="34" charset="0"/>
              </a:endParaRPr>
            </a:p>
            <a:p>
              <a:pPr fontAlgn="base" latinLnBrk="0">
                <a:lnSpc>
                  <a:spcPct val="120000"/>
                </a:lnSpc>
                <a:tabLst>
                  <a:tab pos="452438" algn="l"/>
                  <a:tab pos="627063" algn="l"/>
                </a:tabLst>
              </a:pPr>
              <a:r>
                <a:rPr lang="ko-KR" altLang="en-US" sz="1000" spc="-70" dirty="0" err="1">
                  <a:solidFill>
                    <a:srgbClr val="1D3F71"/>
                  </a:solidFill>
                  <a:cs typeface="Arial" panose="020B0604020202020204" pitchFamily="34" charset="0"/>
                </a:rPr>
                <a:t>한국희귀난치성질환연합회와</a:t>
              </a:r>
              <a:r>
                <a:rPr lang="ko-KR" altLang="en-US" sz="1000" spc="-70" dirty="0">
                  <a:solidFill>
                    <a:srgbClr val="1D3F7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ko-KR" sz="1000" spc="-70" dirty="0" smtClean="0">
                  <a:solidFill>
                    <a:srgbClr val="1D3F71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1000" spc="-70" dirty="0" smtClean="0">
                  <a:solidFill>
                    <a:srgbClr val="1D3F71"/>
                  </a:solidFill>
                  <a:cs typeface="Arial" panose="020B0604020202020204" pitchFamily="34" charset="0"/>
                </a:rPr>
              </a:br>
              <a:r>
                <a:rPr lang="ko-KR" altLang="en-US" sz="1000" spc="-70" dirty="0" smtClean="0">
                  <a:solidFill>
                    <a:srgbClr val="1D3F71"/>
                  </a:solidFill>
                  <a:cs typeface="Arial" panose="020B0604020202020204" pitchFamily="34" charset="0"/>
                </a:rPr>
                <a:t>사회복지법인 </a:t>
              </a:r>
              <a:r>
                <a:rPr lang="ko-KR" altLang="en-US" sz="1000" spc="-70" dirty="0">
                  <a:solidFill>
                    <a:srgbClr val="1D3F71"/>
                  </a:solidFill>
                  <a:cs typeface="Arial" panose="020B0604020202020204" pitchFamily="34" charset="0"/>
                </a:rPr>
                <a:t>다운회에 </a:t>
              </a:r>
              <a:endParaRPr lang="en-US" altLang="ko-KR" sz="1000" spc="-70" dirty="0">
                <a:solidFill>
                  <a:srgbClr val="1D3F71"/>
                </a:solidFill>
                <a:cs typeface="Arial" panose="020B0604020202020204" pitchFamily="34" charset="0"/>
              </a:endParaRPr>
            </a:p>
            <a:p>
              <a:pPr fontAlgn="base" latinLnBrk="0">
                <a:lnSpc>
                  <a:spcPct val="120000"/>
                </a:lnSpc>
                <a:tabLst>
                  <a:tab pos="452438" algn="l"/>
                  <a:tab pos="627063" algn="l"/>
                </a:tabLst>
              </a:pPr>
              <a:r>
                <a:rPr lang="ko-KR" altLang="en-US" sz="1000" spc="-70" dirty="0">
                  <a:solidFill>
                    <a:srgbClr val="1D3F71"/>
                  </a:solidFill>
                  <a:cs typeface="Arial" panose="020B0604020202020204" pitchFamily="34" charset="0"/>
                </a:rPr>
                <a:t>희망을 전하는 </a:t>
              </a:r>
              <a:r>
                <a:rPr lang="ko-KR" altLang="en-US" sz="1000" spc="-70" dirty="0" err="1">
                  <a:solidFill>
                    <a:srgbClr val="1D3F71"/>
                  </a:solidFill>
                  <a:cs typeface="Arial" panose="020B0604020202020204" pitchFamily="34" charset="0"/>
                </a:rPr>
                <a:t>사랑나눔을</a:t>
              </a:r>
              <a:r>
                <a:rPr lang="ko-KR" altLang="en-US" sz="1000" spc="-70" dirty="0">
                  <a:solidFill>
                    <a:srgbClr val="1D3F7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ko-KR" sz="1000" spc="-70" dirty="0" smtClean="0">
                  <a:solidFill>
                    <a:srgbClr val="1D3F71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1000" spc="-70" dirty="0" smtClean="0">
                  <a:solidFill>
                    <a:srgbClr val="1D3F71"/>
                  </a:solidFill>
                  <a:cs typeface="Arial" panose="020B0604020202020204" pitchFamily="34" charset="0"/>
                </a:rPr>
              </a:br>
              <a:r>
                <a:rPr lang="ko-KR" altLang="en-US" sz="1000" spc="-70" dirty="0" smtClean="0">
                  <a:solidFill>
                    <a:srgbClr val="1D3F71"/>
                  </a:solidFill>
                  <a:cs typeface="Arial" panose="020B0604020202020204" pitchFamily="34" charset="0"/>
                </a:rPr>
                <a:t>실천하고 </a:t>
              </a:r>
              <a:r>
                <a:rPr lang="ko-KR" altLang="en-US" sz="1000" spc="-70" dirty="0">
                  <a:solidFill>
                    <a:srgbClr val="1D3F71"/>
                  </a:solidFill>
                  <a:cs typeface="Arial" panose="020B0604020202020204" pitchFamily="34" charset="0"/>
                </a:rPr>
                <a:t>있습니다</a:t>
              </a:r>
              <a:r>
                <a:rPr lang="en-US" altLang="ko-KR" sz="1000" spc="-70" dirty="0">
                  <a:solidFill>
                    <a:srgbClr val="1D3F71"/>
                  </a:solidFill>
                  <a:cs typeface="Arial" panose="020B0604020202020204" pitchFamily="34" charset="0"/>
                </a:rPr>
                <a:t>.</a:t>
              </a:r>
              <a:endParaRPr lang="ko-KR" altLang="en-US" sz="1000" spc="-70" dirty="0">
                <a:solidFill>
                  <a:srgbClr val="1D3F71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3" name="그룹 62">
              <a:extLst>
                <a:ext uri="{FF2B5EF4-FFF2-40B4-BE49-F238E27FC236}">
                  <a16:creationId xmlns:a16="http://schemas.microsoft.com/office/drawing/2014/main" id="{087CAD43-CEAE-4363-8A29-09FC825805F5}"/>
                </a:ext>
              </a:extLst>
            </p:cNvPr>
            <p:cNvGrpSpPr/>
            <p:nvPr/>
          </p:nvGrpSpPr>
          <p:grpSpPr>
            <a:xfrm>
              <a:off x="2811371" y="4229803"/>
              <a:ext cx="6600126" cy="2115521"/>
              <a:chOff x="1913769" y="4212950"/>
              <a:chExt cx="7430585" cy="2646910"/>
            </a:xfrm>
          </p:grpSpPr>
          <p:pic>
            <p:nvPicPr>
              <p:cNvPr id="66" name="Picture 4" descr="E:\엠브레인서경미\5. Company\01 회사소개서\2020 회사소개서\기부편지\3.JPG">
                <a:extLst>
                  <a:ext uri="{FF2B5EF4-FFF2-40B4-BE49-F238E27FC236}">
                    <a16:creationId xmlns:a16="http://schemas.microsoft.com/office/drawing/2014/main" id="{50515641-3A92-4123-83BB-105907E15F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8285910" y="5544215"/>
                <a:ext cx="1058444" cy="6211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6" descr="E:\엠브레인서경미\5. Company\01 회사소개서\2020 회사소개서\기부편지\5.JPG">
                <a:extLst>
                  <a:ext uri="{FF2B5EF4-FFF2-40B4-BE49-F238E27FC236}">
                    <a16:creationId xmlns:a16="http://schemas.microsoft.com/office/drawing/2014/main" id="{F742E2DD-2A55-4155-A824-E5C327FAC3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9541" y="5782927"/>
                <a:ext cx="1044102" cy="9924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7" descr="E:\엠브레인서경미\5. Company\01 회사소개서\2020 회사소개서\기부편지\11.JPG">
                <a:extLst>
                  <a:ext uri="{FF2B5EF4-FFF2-40B4-BE49-F238E27FC236}">
                    <a16:creationId xmlns:a16="http://schemas.microsoft.com/office/drawing/2014/main" id="{153231C9-EA44-49E9-B695-5A26F622A3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1268" y="5620415"/>
                <a:ext cx="986734" cy="10469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8" descr="E:\엠브레인서경미\5. Company\01 회사소개서\2020 회사소개서\기부편지\24.JPG">
                <a:extLst>
                  <a:ext uri="{FF2B5EF4-FFF2-40B4-BE49-F238E27FC236}">
                    <a16:creationId xmlns:a16="http://schemas.microsoft.com/office/drawing/2014/main" id="{2DDAF7D9-14A6-438C-9827-2936DBC76F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96613" y="5439440"/>
                <a:ext cx="952313" cy="9809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9" descr="E:\엠브레인서경미\5. Company\01 회사소개서\2020 회사소개서\기부편지\28.JPG">
                <a:extLst>
                  <a:ext uri="{FF2B5EF4-FFF2-40B4-BE49-F238E27FC236}">
                    <a16:creationId xmlns:a16="http://schemas.microsoft.com/office/drawing/2014/main" id="{8D1C10EA-3FD3-47DB-9CEF-EA8D97AB90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27753" y="6056705"/>
                <a:ext cx="1316601" cy="8031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10" descr="E:\엠브레인서경미\5. Company\01 회사소개서\2020 회사소개서\기부편지\29.JPG">
                <a:extLst>
                  <a:ext uri="{FF2B5EF4-FFF2-40B4-BE49-F238E27FC236}">
                    <a16:creationId xmlns:a16="http://schemas.microsoft.com/office/drawing/2014/main" id="{0F414F49-CCF3-46A4-9902-444D460B8A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32258" y="4289150"/>
                <a:ext cx="1021155" cy="9752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11" descr="E:\엠브레인서경미\5. Company\01 회사소개서\2020 회사소개서\기부편지\30.JPG">
                <a:extLst>
                  <a:ext uri="{FF2B5EF4-FFF2-40B4-BE49-F238E27FC236}">
                    <a16:creationId xmlns:a16="http://schemas.microsoft.com/office/drawing/2014/main" id="{60F62EE3-232F-4258-9161-1BAF320843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05200" y="4289150"/>
                <a:ext cx="1239154" cy="7744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14" descr="E:\엠브레인서경미\5. Company\01 회사소개서\2020 회사소개서\기부편지\2012-07-letter.jpg">
                <a:extLst>
                  <a:ext uri="{FF2B5EF4-FFF2-40B4-BE49-F238E27FC236}">
                    <a16:creationId xmlns:a16="http://schemas.microsoft.com/office/drawing/2014/main" id="{62811A6E-94F2-4901-8142-3A17174F81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3769" y="5544215"/>
                <a:ext cx="2336800" cy="13156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15" descr="E:\엠브레인서경미\5. Company\01 회사소개서\2020 회사소개서\기부편지\2013-01.jpg">
                <a:extLst>
                  <a:ext uri="{FF2B5EF4-FFF2-40B4-BE49-F238E27FC236}">
                    <a16:creationId xmlns:a16="http://schemas.microsoft.com/office/drawing/2014/main" id="{8BEBFB47-1F79-4DB5-AC12-222E74F4DF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5400" y="4289150"/>
                <a:ext cx="1752600" cy="10584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16" descr="E:\엠브레인서경미\5. Company\01 회사소개서\2020 회사소개서\기부편지\2013-07.jpg">
                <a:extLst>
                  <a:ext uri="{FF2B5EF4-FFF2-40B4-BE49-F238E27FC236}">
                    <a16:creationId xmlns:a16="http://schemas.microsoft.com/office/drawing/2014/main" id="{201EB053-BD98-480F-A4DB-9C82918A65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48350" y="4289150"/>
                <a:ext cx="1752600" cy="12190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E:\엠브레인서경미\5. Company\01 회사소개서\2020 회사소개서\기부편지\캡처.JPG">
                <a:extLst>
                  <a:ext uri="{FF2B5EF4-FFF2-40B4-BE49-F238E27FC236}">
                    <a16:creationId xmlns:a16="http://schemas.microsoft.com/office/drawing/2014/main" id="{1552C055-8069-46D1-AC88-7FB68B2EF5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5755" y="5172740"/>
                <a:ext cx="1236286" cy="10010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12" descr="E:\엠브레인서경미\5. Company\01 회사소개서\2020 회사소개서\기부편지\42.JPG">
                <a:extLst>
                  <a:ext uri="{FF2B5EF4-FFF2-40B4-BE49-F238E27FC236}">
                    <a16:creationId xmlns:a16="http://schemas.microsoft.com/office/drawing/2014/main" id="{9AA0FB19-8D6A-48C0-8FF2-8C9475EA8E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60704" y="4914822"/>
                <a:ext cx="1164575" cy="4273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13" descr="E:\엠브레인서경미\5. Company\01 회사소개서\2020 회사소개서\기부편지\44.JPG">
                <a:extLst>
                  <a:ext uri="{FF2B5EF4-FFF2-40B4-BE49-F238E27FC236}">
                    <a16:creationId xmlns:a16="http://schemas.microsoft.com/office/drawing/2014/main" id="{F29731C1-2D24-4FF7-9C1E-D49AEDDBA1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94125" y="4212950"/>
                <a:ext cx="903550" cy="9924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5" descr="E:\엠브레인서경미\5. Company\01 회사소개서\2020 회사소개서\기부편지\4.JPG">
                <a:extLst>
                  <a:ext uri="{FF2B5EF4-FFF2-40B4-BE49-F238E27FC236}">
                    <a16:creationId xmlns:a16="http://schemas.microsoft.com/office/drawing/2014/main" id="{3966C346-CD27-41F0-863D-B9A5FDA0B7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4841" y="5687090"/>
                <a:ext cx="1067049" cy="9924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3" descr="E:\엠브레인서경미\5. Company\01 회사소개서\2020 회사소개서\기부편지\2.JPG">
                <a:extLst>
                  <a:ext uri="{FF2B5EF4-FFF2-40B4-BE49-F238E27FC236}">
                    <a16:creationId xmlns:a16="http://schemas.microsoft.com/office/drawing/2014/main" id="{B085BF5C-5408-4982-BB38-06E6F950AF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8063" y="4536800"/>
                <a:ext cx="691287" cy="10068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1" name="직사각형 80">
              <a:extLst>
                <a:ext uri="{FF2B5EF4-FFF2-40B4-BE49-F238E27FC236}">
                  <a16:creationId xmlns:a16="http://schemas.microsoft.com/office/drawing/2014/main" id="{1EA8BCC8-E533-42C4-935F-E6026B6EC850}"/>
                </a:ext>
              </a:extLst>
            </p:cNvPr>
            <p:cNvSpPr/>
            <p:nvPr/>
          </p:nvSpPr>
          <p:spPr>
            <a:xfrm>
              <a:off x="2768412" y="3649604"/>
              <a:ext cx="392323" cy="394985"/>
            </a:xfrm>
            <a:prstGeom prst="rect">
              <a:avLst/>
            </a:prstGeom>
            <a:solidFill>
              <a:srgbClr val="1D3F71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0" rIns="0" bIns="0" rtlCol="0" anchor="ctr"/>
            <a:lstStyle/>
            <a:p>
              <a:pPr defTabSz="1141107" fontAlgn="base" latinLnBrk="0">
                <a:lnSpc>
                  <a:spcPct val="110000"/>
                </a:lnSpc>
              </a:pPr>
              <a:endParaRPr lang="ko-KR" altLang="en-US" sz="1100" b="1" spc="-70" dirty="0">
                <a:solidFill>
                  <a:schemeClr val="bg1"/>
                </a:solidFill>
              </a:endParaRPr>
            </a:p>
          </p:txBody>
        </p:sp>
        <p:sp>
          <p:nvSpPr>
            <p:cNvPr id="82" name="직사각형 81">
              <a:extLst>
                <a:ext uri="{FF2B5EF4-FFF2-40B4-BE49-F238E27FC236}">
                  <a16:creationId xmlns:a16="http://schemas.microsoft.com/office/drawing/2014/main" id="{BC12E28D-6E34-471D-8D4A-2E3242B6ACEF}"/>
                </a:ext>
              </a:extLst>
            </p:cNvPr>
            <p:cNvSpPr/>
            <p:nvPr/>
          </p:nvSpPr>
          <p:spPr>
            <a:xfrm>
              <a:off x="2779444" y="1807391"/>
              <a:ext cx="386053" cy="383963"/>
            </a:xfrm>
            <a:prstGeom prst="rect">
              <a:avLst/>
            </a:prstGeom>
            <a:solidFill>
              <a:srgbClr val="1D3F71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72000" tIns="0" rIns="0" bIns="0" rtlCol="0" anchor="ctr"/>
            <a:lstStyle/>
            <a:p>
              <a:pPr defTabSz="1141107" fontAlgn="base" latinLnBrk="0">
                <a:lnSpc>
                  <a:spcPct val="110000"/>
                </a:lnSpc>
              </a:pPr>
              <a:endParaRPr lang="ko-KR" altLang="en-US" sz="1100" b="1" spc="-70" dirty="0">
                <a:solidFill>
                  <a:schemeClr val="bg1"/>
                </a:solidFill>
              </a:endParaRPr>
            </a:p>
          </p:txBody>
        </p:sp>
        <p:sp>
          <p:nvSpPr>
            <p:cNvPr id="83" name="직사각형 82">
              <a:extLst>
                <a:ext uri="{FF2B5EF4-FFF2-40B4-BE49-F238E27FC236}">
                  <a16:creationId xmlns:a16="http://schemas.microsoft.com/office/drawing/2014/main" id="{E86FA1CB-6C01-4650-804C-8D8F5CB429A3}"/>
                </a:ext>
              </a:extLst>
            </p:cNvPr>
            <p:cNvSpPr/>
            <p:nvPr/>
          </p:nvSpPr>
          <p:spPr>
            <a:xfrm>
              <a:off x="3256277" y="1921434"/>
              <a:ext cx="503343" cy="1558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fontAlgn="base" latinLnBrk="0">
                <a:tabLst>
                  <a:tab pos="452438" algn="l"/>
                  <a:tab pos="627063" algn="l"/>
                </a:tabLst>
              </a:pPr>
              <a:r>
                <a:rPr lang="ko-KR" altLang="en-US" sz="1000" b="1" spc="-70" dirty="0">
                  <a:solidFill>
                    <a:srgbClr val="1D3F71"/>
                  </a:solidFill>
                  <a:cs typeface="Arial" panose="020B0604020202020204" pitchFamily="34" charset="0"/>
                </a:rPr>
                <a:t>총 참여자</a:t>
              </a:r>
            </a:p>
          </p:txBody>
        </p:sp>
        <p:sp>
          <p:nvSpPr>
            <p:cNvPr id="84" name="직사각형 83">
              <a:extLst>
                <a:ext uri="{FF2B5EF4-FFF2-40B4-BE49-F238E27FC236}">
                  <a16:creationId xmlns:a16="http://schemas.microsoft.com/office/drawing/2014/main" id="{CCF032D4-CD59-43A4-88E8-6047B4B604B2}"/>
                </a:ext>
              </a:extLst>
            </p:cNvPr>
            <p:cNvSpPr/>
            <p:nvPr/>
          </p:nvSpPr>
          <p:spPr>
            <a:xfrm>
              <a:off x="5003043" y="1874466"/>
              <a:ext cx="1140426" cy="246221"/>
            </a:xfrm>
            <a:prstGeom prst="rect">
              <a:avLst/>
            </a:prstGeom>
          </p:spPr>
          <p:txBody>
            <a:bodyPr wrap="none" lIns="0" tIns="0" rIns="108000" bIns="0">
              <a:spAutoFit/>
            </a:bodyPr>
            <a:lstStyle/>
            <a:p>
              <a:pPr algn="r" fontAlgn="base" latinLnBrk="0">
                <a:tabLst>
                  <a:tab pos="452438" algn="l"/>
                  <a:tab pos="627063" algn="l"/>
                </a:tabLst>
              </a:pPr>
              <a:r>
                <a:rPr lang="en-US" altLang="ko-KR" sz="1600" b="1" dirty="0">
                  <a:solidFill>
                    <a:srgbClr val="1D3F71"/>
                  </a:solidFill>
                  <a:cs typeface="Arial" panose="020B0604020202020204" pitchFamily="34" charset="0"/>
                </a:rPr>
                <a:t>1,127,039</a:t>
              </a:r>
              <a:r>
                <a:rPr lang="ko-KR" altLang="en-US" sz="1000" b="1" spc="-70" smtClean="0">
                  <a:solidFill>
                    <a:srgbClr val="1D3F71"/>
                  </a:solidFill>
                  <a:cs typeface="Arial" panose="020B0604020202020204" pitchFamily="34" charset="0"/>
                </a:rPr>
                <a:t>명</a:t>
              </a:r>
              <a:endParaRPr lang="ko-KR" altLang="en-US" sz="1000" b="1" spc="-70" dirty="0">
                <a:solidFill>
                  <a:srgbClr val="1D3F7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5" name="직사각형 84">
              <a:extLst>
                <a:ext uri="{FF2B5EF4-FFF2-40B4-BE49-F238E27FC236}">
                  <a16:creationId xmlns:a16="http://schemas.microsoft.com/office/drawing/2014/main" id="{D64FD2A2-F7DC-4711-9C78-224A3D844B58}"/>
                </a:ext>
              </a:extLst>
            </p:cNvPr>
            <p:cNvSpPr/>
            <p:nvPr/>
          </p:nvSpPr>
          <p:spPr>
            <a:xfrm>
              <a:off x="8270956" y="1876262"/>
              <a:ext cx="1368054" cy="246221"/>
            </a:xfrm>
            <a:prstGeom prst="rect">
              <a:avLst/>
            </a:prstGeom>
          </p:spPr>
          <p:txBody>
            <a:bodyPr wrap="none" lIns="0" tIns="0" rIns="108000" bIns="0">
              <a:spAutoFit/>
            </a:bodyPr>
            <a:lstStyle/>
            <a:p>
              <a:pPr algn="r" fontAlgn="base" latinLnBrk="0">
                <a:tabLst>
                  <a:tab pos="452438" algn="l"/>
                  <a:tab pos="627063" algn="l"/>
                </a:tabLst>
              </a:pPr>
              <a:r>
                <a:rPr lang="en-US" altLang="ko-KR" sz="1600" b="1" dirty="0">
                  <a:solidFill>
                    <a:srgbClr val="1D3F71"/>
                  </a:solidFill>
                  <a:cs typeface="Arial" panose="020B0604020202020204" pitchFamily="34" charset="0"/>
                </a:rPr>
                <a:t>597,860,220</a:t>
              </a:r>
              <a:r>
                <a:rPr lang="ko-KR" altLang="en-US" sz="1000" b="1" spc="-70" smtClean="0">
                  <a:solidFill>
                    <a:srgbClr val="1D3F71"/>
                  </a:solidFill>
                  <a:cs typeface="Arial" panose="020B0604020202020204" pitchFamily="34" charset="0"/>
                </a:rPr>
                <a:t>원</a:t>
              </a:r>
              <a:endParaRPr lang="ko-KR" altLang="en-US" sz="1000" b="1" spc="-70" dirty="0">
                <a:solidFill>
                  <a:srgbClr val="1D3F7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6" name="직사각형 85">
              <a:extLst>
                <a:ext uri="{FF2B5EF4-FFF2-40B4-BE49-F238E27FC236}">
                  <a16:creationId xmlns:a16="http://schemas.microsoft.com/office/drawing/2014/main" id="{254444B8-D92D-4A28-AE05-3EAFE7C22775}"/>
                </a:ext>
              </a:extLst>
            </p:cNvPr>
            <p:cNvSpPr/>
            <p:nvPr/>
          </p:nvSpPr>
          <p:spPr>
            <a:xfrm>
              <a:off x="6736636" y="1922428"/>
              <a:ext cx="1245213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fontAlgn="base" latinLnBrk="0">
                <a:tabLst>
                  <a:tab pos="452438" algn="l"/>
                  <a:tab pos="627063" algn="l"/>
                </a:tabLst>
              </a:pPr>
              <a:r>
                <a:rPr lang="ko-KR" altLang="en-US" sz="1000" b="1" spc="-70" dirty="0">
                  <a:solidFill>
                    <a:srgbClr val="1D3F71"/>
                  </a:solidFill>
                  <a:cs typeface="Arial" panose="020B0604020202020204" pitchFamily="34" charset="0"/>
                </a:rPr>
                <a:t>현재까지 전달된 기부금</a:t>
              </a:r>
            </a:p>
          </p:txBody>
        </p:sp>
        <p:sp>
          <p:nvSpPr>
            <p:cNvPr id="87" name="직사각형 86">
              <a:extLst>
                <a:ext uri="{FF2B5EF4-FFF2-40B4-BE49-F238E27FC236}">
                  <a16:creationId xmlns:a16="http://schemas.microsoft.com/office/drawing/2014/main" id="{9FF50FEF-1724-4391-A86D-AF56532FA6B2}"/>
                </a:ext>
              </a:extLst>
            </p:cNvPr>
            <p:cNvSpPr/>
            <p:nvPr/>
          </p:nvSpPr>
          <p:spPr>
            <a:xfrm>
              <a:off x="551803" y="1740650"/>
              <a:ext cx="1440907" cy="27084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en-US" altLang="ko-KR" sz="1600" b="1" spc="-70" dirty="0">
                  <a:solidFill>
                    <a:srgbClr val="1D3F71"/>
                  </a:solidFill>
                  <a:cs typeface="Arial" panose="020B0604020202020204" pitchFamily="34" charset="0"/>
                </a:rPr>
                <a:t>1%+D</a:t>
              </a:r>
              <a:r>
                <a:rPr lang="ko-KR" altLang="en-US" sz="1600" b="1" spc="-70" dirty="0">
                  <a:solidFill>
                    <a:srgbClr val="1D3F71"/>
                  </a:solidFill>
                  <a:cs typeface="Arial" panose="020B0604020202020204" pitchFamily="34" charset="0"/>
                </a:rPr>
                <a:t>♥</a:t>
              </a:r>
              <a:r>
                <a:rPr lang="en-US" altLang="ko-KR" sz="1600" b="1" spc="-70" dirty="0">
                  <a:solidFill>
                    <a:srgbClr val="1D3F71"/>
                  </a:solidFill>
                  <a:cs typeface="Arial" panose="020B0604020202020204" pitchFamily="34" charset="0"/>
                </a:rPr>
                <a:t>NATION</a:t>
              </a:r>
              <a:endParaRPr lang="ko-KR" altLang="en-US" sz="1600" b="1" spc="-70" dirty="0">
                <a:solidFill>
                  <a:srgbClr val="1D3F7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5E079EEA-8116-4D15-81CB-CC4CF919FF8F}"/>
                </a:ext>
              </a:extLst>
            </p:cNvPr>
            <p:cNvSpPr/>
            <p:nvPr/>
          </p:nvSpPr>
          <p:spPr>
            <a:xfrm>
              <a:off x="2780754" y="2294045"/>
              <a:ext cx="1619628" cy="1080000"/>
            </a:xfrm>
            <a:prstGeom prst="rect">
              <a:avLst/>
            </a:prstGeom>
            <a:solidFill>
              <a:srgbClr val="E0E6EE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/>
            </a:p>
          </p:txBody>
        </p:sp>
        <p:sp>
          <p:nvSpPr>
            <p:cNvPr id="89" name="직사각형 88">
              <a:extLst>
                <a:ext uri="{FF2B5EF4-FFF2-40B4-BE49-F238E27FC236}">
                  <a16:creationId xmlns:a16="http://schemas.microsoft.com/office/drawing/2014/main" id="{57AD4FB3-1E10-42B8-8378-AE19583C89CE}"/>
                </a:ext>
              </a:extLst>
            </p:cNvPr>
            <p:cNvSpPr/>
            <p:nvPr/>
          </p:nvSpPr>
          <p:spPr>
            <a:xfrm>
              <a:off x="2780754" y="2294046"/>
              <a:ext cx="1619628" cy="220766"/>
            </a:xfrm>
            <a:prstGeom prst="rect">
              <a:avLst/>
            </a:prstGeom>
            <a:solidFill>
              <a:srgbClr val="DAE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r>
                <a:rPr lang="en-US" altLang="ko-KR" sz="1000" dirty="0" smtClean="0">
                  <a:solidFill>
                    <a:srgbClr val="234C89"/>
                  </a:solidFill>
                  <a:cs typeface="Arial" panose="020B0604020202020204" pitchFamily="34" charset="0"/>
                </a:rPr>
                <a:t>2021</a:t>
              </a:r>
              <a:r>
                <a:rPr lang="ko-KR" altLang="en-US" sz="1000" spc="-70" smtClean="0">
                  <a:solidFill>
                    <a:srgbClr val="234C89"/>
                  </a:solidFill>
                  <a:cs typeface="Arial" panose="020B0604020202020204" pitchFamily="34" charset="0"/>
                </a:rPr>
                <a:t>년 </a:t>
              </a:r>
              <a:r>
                <a:rPr lang="en-US" altLang="ko-KR" sz="1000" spc="-70" dirty="0" smtClean="0">
                  <a:solidFill>
                    <a:srgbClr val="234C89"/>
                  </a:solidFill>
                  <a:cs typeface="Arial" panose="020B0604020202020204" pitchFamily="34" charset="0"/>
                </a:rPr>
                <a:t>1</a:t>
              </a:r>
              <a:r>
                <a:rPr lang="ko-KR" altLang="en-US" sz="1000" spc="-70" smtClean="0">
                  <a:solidFill>
                    <a:srgbClr val="234C89"/>
                  </a:solidFill>
                  <a:cs typeface="Arial" panose="020B0604020202020204" pitchFamily="34" charset="0"/>
                </a:rPr>
                <a:t>월 </a:t>
              </a:r>
              <a:endParaRPr lang="ko-KR" altLang="en-US" sz="1000" spc="-70" dirty="0">
                <a:solidFill>
                  <a:srgbClr val="234C8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0" name="직사각형 89">
              <a:extLst>
                <a:ext uri="{FF2B5EF4-FFF2-40B4-BE49-F238E27FC236}">
                  <a16:creationId xmlns:a16="http://schemas.microsoft.com/office/drawing/2014/main" id="{68823719-E5E6-4B02-8C8A-29C599165AF1}"/>
                </a:ext>
              </a:extLst>
            </p:cNvPr>
            <p:cNvSpPr/>
            <p:nvPr/>
          </p:nvSpPr>
          <p:spPr>
            <a:xfrm>
              <a:off x="4526964" y="2294045"/>
              <a:ext cx="1619628" cy="1080000"/>
            </a:xfrm>
            <a:prstGeom prst="rect">
              <a:avLst/>
            </a:prstGeom>
            <a:solidFill>
              <a:srgbClr val="E0E6EE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/>
            </a:p>
          </p:txBody>
        </p:sp>
        <p:sp>
          <p:nvSpPr>
            <p:cNvPr id="91" name="직사각형 90">
              <a:extLst>
                <a:ext uri="{FF2B5EF4-FFF2-40B4-BE49-F238E27FC236}">
                  <a16:creationId xmlns:a16="http://schemas.microsoft.com/office/drawing/2014/main" id="{5CE93A73-ADC0-443A-B064-7574CAF20480}"/>
                </a:ext>
              </a:extLst>
            </p:cNvPr>
            <p:cNvSpPr/>
            <p:nvPr/>
          </p:nvSpPr>
          <p:spPr>
            <a:xfrm>
              <a:off x="4526963" y="2294046"/>
              <a:ext cx="1619628" cy="220766"/>
            </a:xfrm>
            <a:prstGeom prst="rect">
              <a:avLst/>
            </a:prstGeom>
            <a:solidFill>
              <a:srgbClr val="234C89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r>
                <a:rPr lang="en-US" altLang="ko-KR" sz="1000" dirty="0" smtClean="0">
                  <a:solidFill>
                    <a:srgbClr val="597199"/>
                  </a:solidFill>
                  <a:cs typeface="Arial" panose="020B0604020202020204" pitchFamily="34" charset="0"/>
                </a:rPr>
                <a:t>2021</a:t>
              </a:r>
              <a:r>
                <a:rPr lang="ko-KR" altLang="en-US" sz="1000" spc="-70" smtClean="0">
                  <a:solidFill>
                    <a:srgbClr val="597199"/>
                  </a:solidFill>
                  <a:cs typeface="Arial" panose="020B0604020202020204" pitchFamily="34" charset="0"/>
                </a:rPr>
                <a:t>년 </a:t>
              </a:r>
              <a:r>
                <a:rPr lang="en-US" altLang="ko-KR" sz="1000" dirty="0" smtClean="0">
                  <a:solidFill>
                    <a:srgbClr val="597199"/>
                  </a:solidFill>
                  <a:cs typeface="Arial" panose="020B0604020202020204" pitchFamily="34" charset="0"/>
                </a:rPr>
                <a:t>12</a:t>
              </a:r>
              <a:r>
                <a:rPr lang="ko-KR" altLang="en-US" sz="1000" spc="-70" smtClean="0">
                  <a:solidFill>
                    <a:srgbClr val="597199"/>
                  </a:solidFill>
                  <a:cs typeface="Arial" panose="020B0604020202020204" pitchFamily="34" charset="0"/>
                </a:rPr>
                <a:t>월</a:t>
              </a:r>
              <a:endParaRPr lang="ko-KR" altLang="en-US" sz="1000" spc="-70" dirty="0">
                <a:solidFill>
                  <a:srgbClr val="5971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" name="직사각형 91">
              <a:extLst>
                <a:ext uri="{FF2B5EF4-FFF2-40B4-BE49-F238E27FC236}">
                  <a16:creationId xmlns:a16="http://schemas.microsoft.com/office/drawing/2014/main" id="{4B1E5B62-633F-4405-B012-2B0C4FAA9B61}"/>
                </a:ext>
              </a:extLst>
            </p:cNvPr>
            <p:cNvSpPr/>
            <p:nvPr/>
          </p:nvSpPr>
          <p:spPr>
            <a:xfrm>
              <a:off x="6273173" y="2294045"/>
              <a:ext cx="1619628" cy="1080000"/>
            </a:xfrm>
            <a:prstGeom prst="rect">
              <a:avLst/>
            </a:prstGeom>
            <a:solidFill>
              <a:srgbClr val="E0E6EE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/>
            </a:p>
          </p:txBody>
        </p:sp>
        <p:sp>
          <p:nvSpPr>
            <p:cNvPr id="93" name="직사각형 92">
              <a:extLst>
                <a:ext uri="{FF2B5EF4-FFF2-40B4-BE49-F238E27FC236}">
                  <a16:creationId xmlns:a16="http://schemas.microsoft.com/office/drawing/2014/main" id="{2034B204-1E88-48FE-81EF-16EC4A5C4C09}"/>
                </a:ext>
              </a:extLst>
            </p:cNvPr>
            <p:cNvSpPr/>
            <p:nvPr/>
          </p:nvSpPr>
          <p:spPr>
            <a:xfrm>
              <a:off x="6273172" y="2294046"/>
              <a:ext cx="1619628" cy="220766"/>
            </a:xfrm>
            <a:prstGeom prst="rect">
              <a:avLst/>
            </a:prstGeom>
            <a:solidFill>
              <a:srgbClr val="234C89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r>
                <a:rPr lang="en-US" altLang="ko-KR" sz="1000" dirty="0" smtClean="0">
                  <a:solidFill>
                    <a:srgbClr val="597199"/>
                  </a:solidFill>
                  <a:cs typeface="Arial" panose="020B0604020202020204" pitchFamily="34" charset="0"/>
                </a:rPr>
                <a:t>2021</a:t>
              </a:r>
              <a:r>
                <a:rPr lang="ko-KR" altLang="en-US" sz="1000" spc="-70" smtClean="0">
                  <a:solidFill>
                    <a:srgbClr val="597199"/>
                  </a:solidFill>
                  <a:cs typeface="Arial" panose="020B0604020202020204" pitchFamily="34" charset="0"/>
                </a:rPr>
                <a:t>년 </a:t>
              </a:r>
              <a:r>
                <a:rPr lang="en-US" altLang="ko-KR" sz="1000" dirty="0" smtClean="0">
                  <a:solidFill>
                    <a:srgbClr val="597199"/>
                  </a:solidFill>
                  <a:cs typeface="Arial" panose="020B0604020202020204" pitchFamily="34" charset="0"/>
                </a:rPr>
                <a:t>11</a:t>
              </a:r>
              <a:r>
                <a:rPr lang="ko-KR" altLang="en-US" sz="1000" spc="-70" smtClean="0">
                  <a:solidFill>
                    <a:srgbClr val="597199"/>
                  </a:solidFill>
                  <a:cs typeface="Arial" panose="020B0604020202020204" pitchFamily="34" charset="0"/>
                </a:rPr>
                <a:t>월</a:t>
              </a:r>
              <a:endParaRPr lang="ko-KR" altLang="en-US" sz="1000" spc="-70" dirty="0">
                <a:solidFill>
                  <a:srgbClr val="5971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4" name="직사각형 93">
              <a:extLst>
                <a:ext uri="{FF2B5EF4-FFF2-40B4-BE49-F238E27FC236}">
                  <a16:creationId xmlns:a16="http://schemas.microsoft.com/office/drawing/2014/main" id="{D28F5D8C-44F8-4D12-AF92-BD5ADFA0B98D}"/>
                </a:ext>
              </a:extLst>
            </p:cNvPr>
            <p:cNvSpPr/>
            <p:nvPr/>
          </p:nvSpPr>
          <p:spPr>
            <a:xfrm>
              <a:off x="8019382" y="2294045"/>
              <a:ext cx="1619628" cy="1080000"/>
            </a:xfrm>
            <a:prstGeom prst="rect">
              <a:avLst/>
            </a:prstGeom>
            <a:solidFill>
              <a:srgbClr val="E0E6EE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/>
            </a:p>
          </p:txBody>
        </p:sp>
        <p:sp>
          <p:nvSpPr>
            <p:cNvPr id="95" name="직사각형 94">
              <a:extLst>
                <a:ext uri="{FF2B5EF4-FFF2-40B4-BE49-F238E27FC236}">
                  <a16:creationId xmlns:a16="http://schemas.microsoft.com/office/drawing/2014/main" id="{10006D0B-53E9-48E5-A6BD-5E6921FAB5C7}"/>
                </a:ext>
              </a:extLst>
            </p:cNvPr>
            <p:cNvSpPr/>
            <p:nvPr/>
          </p:nvSpPr>
          <p:spPr>
            <a:xfrm>
              <a:off x="8019382" y="2294046"/>
              <a:ext cx="1619628" cy="220766"/>
            </a:xfrm>
            <a:prstGeom prst="rect">
              <a:avLst/>
            </a:prstGeom>
            <a:solidFill>
              <a:srgbClr val="234C89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r>
                <a:rPr lang="en-US" altLang="ko-KR" sz="1000" dirty="0" smtClean="0">
                  <a:solidFill>
                    <a:srgbClr val="597199"/>
                  </a:solidFill>
                  <a:cs typeface="Arial" panose="020B0604020202020204" pitchFamily="34" charset="0"/>
                </a:rPr>
                <a:t>2021</a:t>
              </a:r>
              <a:r>
                <a:rPr lang="ko-KR" altLang="en-US" sz="1000" spc="-70" smtClean="0">
                  <a:solidFill>
                    <a:srgbClr val="597199"/>
                  </a:solidFill>
                  <a:cs typeface="Arial" panose="020B0604020202020204" pitchFamily="34" charset="0"/>
                </a:rPr>
                <a:t>년 </a:t>
              </a:r>
              <a:r>
                <a:rPr lang="en-US" altLang="ko-KR" sz="1000" dirty="0" smtClean="0">
                  <a:solidFill>
                    <a:srgbClr val="597199"/>
                  </a:solidFill>
                  <a:cs typeface="Arial" panose="020B0604020202020204" pitchFamily="34" charset="0"/>
                </a:rPr>
                <a:t>10</a:t>
              </a:r>
              <a:r>
                <a:rPr lang="ko-KR" altLang="en-US" sz="1000" spc="-70" smtClean="0">
                  <a:solidFill>
                    <a:srgbClr val="597199"/>
                  </a:solidFill>
                  <a:cs typeface="Arial" panose="020B0604020202020204" pitchFamily="34" charset="0"/>
                </a:rPr>
                <a:t>월</a:t>
              </a:r>
              <a:endParaRPr lang="ko-KR" altLang="en-US" sz="1000" spc="-70" dirty="0">
                <a:solidFill>
                  <a:srgbClr val="5971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6" name="직사각형 95">
              <a:extLst>
                <a:ext uri="{FF2B5EF4-FFF2-40B4-BE49-F238E27FC236}">
                  <a16:creationId xmlns:a16="http://schemas.microsoft.com/office/drawing/2014/main" id="{4FD5BF00-DFD9-47BD-8501-E364836AA2A0}"/>
                </a:ext>
              </a:extLst>
            </p:cNvPr>
            <p:cNvSpPr/>
            <p:nvPr/>
          </p:nvSpPr>
          <p:spPr>
            <a:xfrm>
              <a:off x="3086149" y="3140490"/>
              <a:ext cx="1006686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fontAlgn="base" latinLnBrk="0">
                <a:tabLst>
                  <a:tab pos="452438" algn="l"/>
                  <a:tab pos="627063" algn="l"/>
                </a:tabLst>
              </a:pPr>
              <a:r>
                <a:rPr lang="ko-KR" altLang="en-US" sz="1000" b="1" spc="-70" dirty="0">
                  <a:solidFill>
                    <a:srgbClr val="234C89"/>
                  </a:solidFill>
                  <a:cs typeface="Arial" panose="020B0604020202020204" pitchFamily="34" charset="0"/>
                </a:rPr>
                <a:t>현재 진행중입니다</a:t>
              </a:r>
              <a:r>
                <a:rPr lang="en-US" altLang="ko-KR" sz="1000" b="1" spc="-70" dirty="0">
                  <a:solidFill>
                    <a:srgbClr val="234C89"/>
                  </a:solidFill>
                  <a:cs typeface="Arial" panose="020B0604020202020204" pitchFamily="34" charset="0"/>
                </a:rPr>
                <a:t>.</a:t>
              </a:r>
              <a:endParaRPr lang="ko-KR" altLang="en-US" sz="1000" b="1" spc="-70" dirty="0">
                <a:solidFill>
                  <a:srgbClr val="234C8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7" name="직사각형 96">
              <a:extLst>
                <a:ext uri="{FF2B5EF4-FFF2-40B4-BE49-F238E27FC236}">
                  <a16:creationId xmlns:a16="http://schemas.microsoft.com/office/drawing/2014/main" id="{F6D65D6D-E4A3-44A2-9A0B-AC9D0BC5F0A1}"/>
                </a:ext>
              </a:extLst>
            </p:cNvPr>
            <p:cNvSpPr/>
            <p:nvPr/>
          </p:nvSpPr>
          <p:spPr>
            <a:xfrm>
              <a:off x="4649979" y="2971213"/>
              <a:ext cx="477054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fontAlgn="base" latinLnBrk="0">
                <a:tabLst>
                  <a:tab pos="452438" algn="l"/>
                  <a:tab pos="627063" algn="l"/>
                </a:tabLst>
              </a:pPr>
              <a:r>
                <a:rPr lang="ko-KR" altLang="en-US" sz="1000" spc="-70" dirty="0">
                  <a:solidFill>
                    <a:srgbClr val="597199"/>
                  </a:solidFill>
                  <a:cs typeface="Arial" panose="020B0604020202020204" pitchFamily="34" charset="0"/>
                </a:rPr>
                <a:t>참여자수</a:t>
              </a:r>
              <a:endParaRPr lang="en-US" altLang="ko-KR" sz="1000" b="1" dirty="0">
                <a:solidFill>
                  <a:srgbClr val="597199"/>
                </a:solidFill>
                <a:cs typeface="Arial" panose="020B0604020202020204" pitchFamily="34" charset="0"/>
              </a:endParaRPr>
            </a:p>
            <a:p>
              <a:pPr algn="ctr" fontAlgn="base" latinLnBrk="0">
                <a:tabLst>
                  <a:tab pos="452438" algn="l"/>
                  <a:tab pos="627063" algn="l"/>
                </a:tabLst>
              </a:pPr>
              <a:r>
                <a:rPr lang="en-US" altLang="ko-KR" sz="1000" b="1" dirty="0">
                  <a:solidFill>
                    <a:srgbClr val="597199"/>
                  </a:solidFill>
                  <a:cs typeface="Arial" panose="020B0604020202020204" pitchFamily="34" charset="0"/>
                </a:rPr>
                <a:t>8,253</a:t>
              </a:r>
              <a:r>
                <a:rPr lang="ko-KR" altLang="en-US" sz="1000" b="1">
                  <a:solidFill>
                    <a:srgbClr val="597199"/>
                  </a:solidFill>
                  <a:cs typeface="Arial" panose="020B0604020202020204" pitchFamily="34" charset="0"/>
                </a:rPr>
                <a:t>명</a:t>
              </a:r>
              <a:endParaRPr lang="ko-KR" altLang="en-US" sz="1000" b="1" dirty="0">
                <a:solidFill>
                  <a:srgbClr val="5971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8" name="직사각형 97">
              <a:extLst>
                <a:ext uri="{FF2B5EF4-FFF2-40B4-BE49-F238E27FC236}">
                  <a16:creationId xmlns:a16="http://schemas.microsoft.com/office/drawing/2014/main" id="{4303A00D-6F03-4FF8-8DF7-36BF451CA7D3}"/>
                </a:ext>
              </a:extLst>
            </p:cNvPr>
            <p:cNvSpPr/>
            <p:nvPr/>
          </p:nvSpPr>
          <p:spPr>
            <a:xfrm>
              <a:off x="5341796" y="2971213"/>
              <a:ext cx="683520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fontAlgn="base" latinLnBrk="0">
                <a:tabLst>
                  <a:tab pos="452438" algn="l"/>
                  <a:tab pos="627063" algn="l"/>
                </a:tabLst>
              </a:pPr>
              <a:r>
                <a:rPr lang="ko-KR" altLang="en-US" sz="1000" spc="-70" dirty="0">
                  <a:solidFill>
                    <a:srgbClr val="597199"/>
                  </a:solidFill>
                  <a:cs typeface="Arial" panose="020B0604020202020204" pitchFamily="34" charset="0"/>
                </a:rPr>
                <a:t>기부금액</a:t>
              </a:r>
              <a:endParaRPr lang="en-US" altLang="ko-KR" sz="1000" spc="-70" dirty="0">
                <a:solidFill>
                  <a:srgbClr val="597199"/>
                </a:solidFill>
                <a:cs typeface="Arial" panose="020B0604020202020204" pitchFamily="34" charset="0"/>
              </a:endParaRPr>
            </a:p>
            <a:p>
              <a:pPr algn="ctr" fontAlgn="base" latinLnBrk="0">
                <a:tabLst>
                  <a:tab pos="452438" algn="l"/>
                  <a:tab pos="627063" algn="l"/>
                </a:tabLst>
              </a:pPr>
              <a:r>
                <a:rPr lang="en-US" altLang="ko-KR" sz="1000" b="1" dirty="0">
                  <a:solidFill>
                    <a:srgbClr val="597199"/>
                  </a:solidFill>
                  <a:cs typeface="Arial" panose="020B0604020202020204" pitchFamily="34" charset="0"/>
                </a:rPr>
                <a:t>6,845,300</a:t>
              </a:r>
              <a:r>
                <a:rPr lang="ko-KR" altLang="en-US" sz="1000" b="1" spc="-70" smtClean="0">
                  <a:solidFill>
                    <a:srgbClr val="597199"/>
                  </a:solidFill>
                  <a:cs typeface="Arial" panose="020B0604020202020204" pitchFamily="34" charset="0"/>
                </a:rPr>
                <a:t>원</a:t>
              </a:r>
              <a:endParaRPr lang="ko-KR" altLang="en-US" sz="1000" b="1" spc="-70" dirty="0">
                <a:solidFill>
                  <a:srgbClr val="597199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99" name="직선 연결선 98">
              <a:extLst>
                <a:ext uri="{FF2B5EF4-FFF2-40B4-BE49-F238E27FC236}">
                  <a16:creationId xmlns:a16="http://schemas.microsoft.com/office/drawing/2014/main" id="{2B3C3562-A041-4ADC-9EA5-10C8799E3928}"/>
                </a:ext>
              </a:extLst>
            </p:cNvPr>
            <p:cNvCxnSpPr>
              <a:cxnSpLocks/>
            </p:cNvCxnSpPr>
            <p:nvPr/>
          </p:nvCxnSpPr>
          <p:spPr>
            <a:xfrm>
              <a:off x="5250270" y="2579943"/>
              <a:ext cx="0" cy="720000"/>
            </a:xfrm>
            <a:prstGeom prst="line">
              <a:avLst/>
            </a:prstGeom>
            <a:ln>
              <a:solidFill>
                <a:srgbClr val="626384">
                  <a:alpha val="4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직사각형 118">
              <a:extLst>
                <a:ext uri="{FF2B5EF4-FFF2-40B4-BE49-F238E27FC236}">
                  <a16:creationId xmlns:a16="http://schemas.microsoft.com/office/drawing/2014/main" id="{8E376407-EEDC-4278-B7D9-35FCBFD63D87}"/>
                </a:ext>
              </a:extLst>
            </p:cNvPr>
            <p:cNvSpPr/>
            <p:nvPr/>
          </p:nvSpPr>
          <p:spPr>
            <a:xfrm>
              <a:off x="3256277" y="3761963"/>
              <a:ext cx="1203856" cy="1558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ko-KR" altLang="en-US" sz="1000" b="1" spc="-70" dirty="0" err="1">
                  <a:solidFill>
                    <a:srgbClr val="1D3F71"/>
                  </a:solidFill>
                  <a:cs typeface="Arial" panose="020B0604020202020204" pitchFamily="34" charset="0"/>
                </a:rPr>
                <a:t>행복나눔</a:t>
              </a:r>
              <a:r>
                <a:rPr lang="ko-KR" altLang="en-US" sz="1000" b="1" spc="-70" dirty="0">
                  <a:solidFill>
                    <a:srgbClr val="1D3F7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ko-KR" sz="1000" b="1" dirty="0">
                  <a:solidFill>
                    <a:srgbClr val="1D3F71"/>
                  </a:solidFill>
                  <a:cs typeface="Arial" panose="020B0604020202020204" pitchFamily="34" charset="0"/>
                </a:rPr>
                <a:t>100</a:t>
              </a:r>
              <a:r>
                <a:rPr lang="en-US" altLang="ko-KR" sz="1000" b="1" spc="-70" dirty="0">
                  <a:solidFill>
                    <a:srgbClr val="1D3F71"/>
                  </a:solidFill>
                  <a:cs typeface="Arial" panose="020B0604020202020204" pitchFamily="34" charset="0"/>
                </a:rPr>
                <a:t>% </a:t>
              </a:r>
              <a:r>
                <a:rPr lang="ko-KR" altLang="en-US" sz="1000" b="1" spc="-70" dirty="0">
                  <a:solidFill>
                    <a:srgbClr val="1D3F71"/>
                  </a:solidFill>
                  <a:cs typeface="Arial" panose="020B0604020202020204" pitchFamily="34" charset="0"/>
                </a:rPr>
                <a:t>스토리</a:t>
              </a:r>
            </a:p>
          </p:txBody>
        </p:sp>
        <p:pic>
          <p:nvPicPr>
            <p:cNvPr id="65" name="그림 64"/>
            <p:cNvPicPr>
              <a:picLocks noChangeAspect="1"/>
            </p:cNvPicPr>
            <p:nvPr/>
          </p:nvPicPr>
          <p:blipFill>
            <a:blip r:embed="rId18">
              <a:lum bright="20000" contrast="-20000"/>
            </a:blip>
            <a:stretch>
              <a:fillRect/>
            </a:stretch>
          </p:blipFill>
          <p:spPr>
            <a:xfrm>
              <a:off x="4694683" y="2681940"/>
              <a:ext cx="387647" cy="189965"/>
            </a:xfrm>
            <a:prstGeom prst="rect">
              <a:avLst/>
            </a:prstGeom>
          </p:spPr>
        </p:pic>
        <p:pic>
          <p:nvPicPr>
            <p:cNvPr id="103" name="그림 102"/>
            <p:cNvPicPr>
              <a:picLocks noChangeAspect="1"/>
            </p:cNvPicPr>
            <p:nvPr/>
          </p:nvPicPr>
          <p:blipFill>
            <a:blip r:embed="rId19">
              <a:lum bright="20000" contrast="-20000"/>
            </a:blip>
            <a:stretch>
              <a:fillRect/>
            </a:stretch>
          </p:blipFill>
          <p:spPr>
            <a:xfrm>
              <a:off x="5585610" y="2658400"/>
              <a:ext cx="195893" cy="235072"/>
            </a:xfrm>
            <a:prstGeom prst="rect">
              <a:avLst/>
            </a:prstGeom>
          </p:spPr>
        </p:pic>
        <p:sp>
          <p:nvSpPr>
            <p:cNvPr id="126" name="직사각형 125">
              <a:extLst>
                <a:ext uri="{FF2B5EF4-FFF2-40B4-BE49-F238E27FC236}">
                  <a16:creationId xmlns:a16="http://schemas.microsoft.com/office/drawing/2014/main" id="{F6D65D6D-E4A3-44A2-9A0B-AC9D0BC5F0A1}"/>
                </a:ext>
              </a:extLst>
            </p:cNvPr>
            <p:cNvSpPr/>
            <p:nvPr/>
          </p:nvSpPr>
          <p:spPr>
            <a:xfrm>
              <a:off x="6376632" y="2971213"/>
              <a:ext cx="516167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fontAlgn="base" latinLnBrk="0">
                <a:tabLst>
                  <a:tab pos="452438" algn="l"/>
                  <a:tab pos="627063" algn="l"/>
                </a:tabLst>
              </a:pPr>
              <a:r>
                <a:rPr lang="ko-KR" altLang="en-US" sz="1000" spc="-70" dirty="0">
                  <a:solidFill>
                    <a:srgbClr val="597199"/>
                  </a:solidFill>
                  <a:cs typeface="Arial" panose="020B0604020202020204" pitchFamily="34" charset="0"/>
                </a:rPr>
                <a:t>참여자수</a:t>
              </a:r>
              <a:endParaRPr lang="en-US" altLang="ko-KR" sz="1000" spc="-70" dirty="0">
                <a:solidFill>
                  <a:srgbClr val="597199"/>
                </a:solidFill>
                <a:cs typeface="Arial" panose="020B0604020202020204" pitchFamily="34" charset="0"/>
              </a:endParaRPr>
            </a:p>
            <a:p>
              <a:pPr algn="ctr" fontAlgn="base" latinLnBrk="0">
                <a:tabLst>
                  <a:tab pos="452438" algn="l"/>
                  <a:tab pos="627063" algn="l"/>
                </a:tabLst>
              </a:pPr>
              <a:r>
                <a:rPr lang="en-US" altLang="ko-KR" sz="1000" b="1" dirty="0">
                  <a:solidFill>
                    <a:srgbClr val="597199"/>
                  </a:solidFill>
                  <a:cs typeface="Arial" panose="020B0604020202020204" pitchFamily="34" charset="0"/>
                </a:rPr>
                <a:t>10,438</a:t>
              </a:r>
              <a:r>
                <a:rPr lang="ko-KR" altLang="en-US" sz="1000" b="1" smtClean="0">
                  <a:solidFill>
                    <a:srgbClr val="597199"/>
                  </a:solidFill>
                  <a:cs typeface="Arial" panose="020B0604020202020204" pitchFamily="34" charset="0"/>
                </a:rPr>
                <a:t>명</a:t>
              </a:r>
              <a:endParaRPr lang="ko-KR" altLang="en-US" sz="1000" b="1" dirty="0">
                <a:solidFill>
                  <a:srgbClr val="5971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7" name="직사각형 126">
              <a:extLst>
                <a:ext uri="{FF2B5EF4-FFF2-40B4-BE49-F238E27FC236}">
                  <a16:creationId xmlns:a16="http://schemas.microsoft.com/office/drawing/2014/main" id="{4303A00D-6F03-4FF8-8DF7-36BF451CA7D3}"/>
                </a:ext>
              </a:extLst>
            </p:cNvPr>
            <p:cNvSpPr/>
            <p:nvPr/>
          </p:nvSpPr>
          <p:spPr>
            <a:xfrm>
              <a:off x="7088005" y="2971213"/>
              <a:ext cx="683520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fontAlgn="base" latinLnBrk="0">
                <a:tabLst>
                  <a:tab pos="452438" algn="l"/>
                  <a:tab pos="627063" algn="l"/>
                </a:tabLst>
              </a:pPr>
              <a:r>
                <a:rPr lang="ko-KR" altLang="en-US" sz="1000" spc="-70" dirty="0">
                  <a:solidFill>
                    <a:srgbClr val="597199"/>
                  </a:solidFill>
                  <a:cs typeface="Arial" panose="020B0604020202020204" pitchFamily="34" charset="0"/>
                </a:rPr>
                <a:t>기부금액</a:t>
              </a:r>
              <a:endParaRPr lang="en-US" altLang="ko-KR" sz="1000" spc="-70" dirty="0">
                <a:solidFill>
                  <a:srgbClr val="597199"/>
                </a:solidFill>
                <a:cs typeface="Arial" panose="020B0604020202020204" pitchFamily="34" charset="0"/>
              </a:endParaRPr>
            </a:p>
            <a:p>
              <a:pPr algn="ctr" fontAlgn="base" latinLnBrk="0">
                <a:tabLst>
                  <a:tab pos="452438" algn="l"/>
                  <a:tab pos="627063" algn="l"/>
                </a:tabLst>
              </a:pPr>
              <a:r>
                <a:rPr lang="en-US" altLang="ko-KR" sz="1000" b="1" dirty="0">
                  <a:solidFill>
                    <a:srgbClr val="597199"/>
                  </a:solidFill>
                  <a:cs typeface="Arial" panose="020B0604020202020204" pitchFamily="34" charset="0"/>
                </a:rPr>
                <a:t>7,570,650</a:t>
              </a:r>
              <a:r>
                <a:rPr lang="ko-KR" altLang="en-US" sz="1000" b="1" spc="-70" smtClean="0">
                  <a:solidFill>
                    <a:srgbClr val="597199"/>
                  </a:solidFill>
                  <a:cs typeface="Arial" panose="020B0604020202020204" pitchFamily="34" charset="0"/>
                </a:rPr>
                <a:t>원</a:t>
              </a:r>
              <a:endParaRPr lang="ko-KR" altLang="en-US" sz="1000" b="1" spc="-70" dirty="0">
                <a:solidFill>
                  <a:srgbClr val="597199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28" name="직선 연결선 127">
              <a:extLst>
                <a:ext uri="{FF2B5EF4-FFF2-40B4-BE49-F238E27FC236}">
                  <a16:creationId xmlns:a16="http://schemas.microsoft.com/office/drawing/2014/main" id="{2B3C3562-A041-4ADC-9EA5-10C8799E3928}"/>
                </a:ext>
              </a:extLst>
            </p:cNvPr>
            <p:cNvCxnSpPr>
              <a:cxnSpLocks/>
            </p:cNvCxnSpPr>
            <p:nvPr/>
          </p:nvCxnSpPr>
          <p:spPr>
            <a:xfrm>
              <a:off x="6996479" y="2579943"/>
              <a:ext cx="0" cy="720000"/>
            </a:xfrm>
            <a:prstGeom prst="line">
              <a:avLst/>
            </a:prstGeom>
            <a:ln>
              <a:solidFill>
                <a:srgbClr val="626384">
                  <a:alpha val="4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9" name="그림 128"/>
            <p:cNvPicPr>
              <a:picLocks noChangeAspect="1"/>
            </p:cNvPicPr>
            <p:nvPr/>
          </p:nvPicPr>
          <p:blipFill>
            <a:blip r:embed="rId18">
              <a:lum bright="20000" contrast="-20000"/>
            </a:blip>
            <a:stretch>
              <a:fillRect/>
            </a:stretch>
          </p:blipFill>
          <p:spPr>
            <a:xfrm>
              <a:off x="6440892" y="2681940"/>
              <a:ext cx="387647" cy="189965"/>
            </a:xfrm>
            <a:prstGeom prst="rect">
              <a:avLst/>
            </a:prstGeom>
          </p:spPr>
        </p:pic>
        <p:pic>
          <p:nvPicPr>
            <p:cNvPr id="130" name="그림 129"/>
            <p:cNvPicPr>
              <a:picLocks noChangeAspect="1"/>
            </p:cNvPicPr>
            <p:nvPr/>
          </p:nvPicPr>
          <p:blipFill>
            <a:blip r:embed="rId19">
              <a:lum bright="20000" contrast="-20000"/>
            </a:blip>
            <a:stretch>
              <a:fillRect/>
            </a:stretch>
          </p:blipFill>
          <p:spPr>
            <a:xfrm>
              <a:off x="7331819" y="2658400"/>
              <a:ext cx="195893" cy="235072"/>
            </a:xfrm>
            <a:prstGeom prst="rect">
              <a:avLst/>
            </a:prstGeom>
          </p:spPr>
        </p:pic>
        <p:sp>
          <p:nvSpPr>
            <p:cNvPr id="132" name="직사각형 131">
              <a:extLst>
                <a:ext uri="{FF2B5EF4-FFF2-40B4-BE49-F238E27FC236}">
                  <a16:creationId xmlns:a16="http://schemas.microsoft.com/office/drawing/2014/main" id="{F6D65D6D-E4A3-44A2-9A0B-AC9D0BC5F0A1}"/>
                </a:ext>
              </a:extLst>
            </p:cNvPr>
            <p:cNvSpPr/>
            <p:nvPr/>
          </p:nvSpPr>
          <p:spPr>
            <a:xfrm>
              <a:off x="8156103" y="2971213"/>
              <a:ext cx="477054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fontAlgn="base" latinLnBrk="0">
                <a:tabLst>
                  <a:tab pos="452438" algn="l"/>
                  <a:tab pos="627063" algn="l"/>
                </a:tabLst>
              </a:pPr>
              <a:r>
                <a:rPr lang="ko-KR" altLang="en-US" sz="1000" spc="-70" dirty="0">
                  <a:solidFill>
                    <a:srgbClr val="597199"/>
                  </a:solidFill>
                  <a:cs typeface="Arial" panose="020B0604020202020204" pitchFamily="34" charset="0"/>
                </a:rPr>
                <a:t>참여자수</a:t>
              </a:r>
              <a:endParaRPr lang="en-US" altLang="ko-KR" sz="1000" spc="-70" dirty="0">
                <a:solidFill>
                  <a:srgbClr val="597199"/>
                </a:solidFill>
                <a:cs typeface="Arial" panose="020B0604020202020204" pitchFamily="34" charset="0"/>
              </a:endParaRPr>
            </a:p>
            <a:p>
              <a:pPr algn="ctr" fontAlgn="base" latinLnBrk="0">
                <a:tabLst>
                  <a:tab pos="452438" algn="l"/>
                  <a:tab pos="627063" algn="l"/>
                </a:tabLst>
              </a:pPr>
              <a:r>
                <a:rPr lang="en-US" altLang="ko-KR" sz="1000" b="1" dirty="0" smtClean="0">
                  <a:solidFill>
                    <a:srgbClr val="597199"/>
                  </a:solidFill>
                  <a:cs typeface="Arial" panose="020B0604020202020204" pitchFamily="34" charset="0"/>
                </a:rPr>
                <a:t>9,440</a:t>
              </a:r>
              <a:r>
                <a:rPr lang="ko-KR" altLang="en-US" sz="1000" b="1" smtClean="0">
                  <a:solidFill>
                    <a:srgbClr val="597199"/>
                  </a:solidFill>
                  <a:cs typeface="Arial" panose="020B0604020202020204" pitchFamily="34" charset="0"/>
                </a:rPr>
                <a:t>명</a:t>
              </a:r>
              <a:endParaRPr lang="ko-KR" altLang="en-US" sz="1000" b="1" dirty="0">
                <a:solidFill>
                  <a:srgbClr val="5971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3" name="직사각형 132">
              <a:extLst>
                <a:ext uri="{FF2B5EF4-FFF2-40B4-BE49-F238E27FC236}">
                  <a16:creationId xmlns:a16="http://schemas.microsoft.com/office/drawing/2014/main" id="{4303A00D-6F03-4FF8-8DF7-36BF451CA7D3}"/>
                </a:ext>
              </a:extLst>
            </p:cNvPr>
            <p:cNvSpPr/>
            <p:nvPr/>
          </p:nvSpPr>
          <p:spPr>
            <a:xfrm>
              <a:off x="8847920" y="2971213"/>
              <a:ext cx="683520" cy="30777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fontAlgn="base" latinLnBrk="0">
                <a:tabLst>
                  <a:tab pos="452438" algn="l"/>
                  <a:tab pos="627063" algn="l"/>
                </a:tabLst>
              </a:pPr>
              <a:r>
                <a:rPr lang="ko-KR" altLang="en-US" sz="1000" spc="-70" dirty="0">
                  <a:solidFill>
                    <a:srgbClr val="597199"/>
                  </a:solidFill>
                  <a:cs typeface="Arial" panose="020B0604020202020204" pitchFamily="34" charset="0"/>
                </a:rPr>
                <a:t>기부금액</a:t>
              </a:r>
              <a:endParaRPr lang="en-US" altLang="ko-KR" sz="1000" spc="-70" dirty="0">
                <a:solidFill>
                  <a:srgbClr val="597199"/>
                </a:solidFill>
                <a:cs typeface="Arial" panose="020B0604020202020204" pitchFamily="34" charset="0"/>
              </a:endParaRPr>
            </a:p>
            <a:p>
              <a:pPr algn="ctr" fontAlgn="base" latinLnBrk="0">
                <a:tabLst>
                  <a:tab pos="452438" algn="l"/>
                  <a:tab pos="627063" algn="l"/>
                </a:tabLst>
              </a:pPr>
              <a:r>
                <a:rPr lang="en-US" altLang="ko-KR" sz="1000" b="1" dirty="0">
                  <a:solidFill>
                    <a:srgbClr val="597199"/>
                  </a:solidFill>
                  <a:cs typeface="Arial" panose="020B0604020202020204" pitchFamily="34" charset="0"/>
                </a:rPr>
                <a:t>5,708,090</a:t>
              </a:r>
              <a:r>
                <a:rPr lang="ko-KR" altLang="en-US" sz="1000" b="1" spc="-70" smtClean="0">
                  <a:solidFill>
                    <a:srgbClr val="597199"/>
                  </a:solidFill>
                  <a:cs typeface="Arial" panose="020B0604020202020204" pitchFamily="34" charset="0"/>
                </a:rPr>
                <a:t>원</a:t>
              </a:r>
              <a:endParaRPr lang="ko-KR" altLang="en-US" sz="1000" b="1" spc="-70" dirty="0">
                <a:solidFill>
                  <a:srgbClr val="597199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34" name="직선 연결선 133">
              <a:extLst>
                <a:ext uri="{FF2B5EF4-FFF2-40B4-BE49-F238E27FC236}">
                  <a16:creationId xmlns:a16="http://schemas.microsoft.com/office/drawing/2014/main" id="{2B3C3562-A041-4ADC-9EA5-10C8799E3928}"/>
                </a:ext>
              </a:extLst>
            </p:cNvPr>
            <p:cNvCxnSpPr>
              <a:cxnSpLocks/>
            </p:cNvCxnSpPr>
            <p:nvPr/>
          </p:nvCxnSpPr>
          <p:spPr>
            <a:xfrm>
              <a:off x="8756394" y="2579943"/>
              <a:ext cx="0" cy="720000"/>
            </a:xfrm>
            <a:prstGeom prst="line">
              <a:avLst/>
            </a:prstGeom>
            <a:ln>
              <a:solidFill>
                <a:srgbClr val="626384">
                  <a:alpha val="4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5" name="그림 134"/>
            <p:cNvPicPr>
              <a:picLocks noChangeAspect="1"/>
            </p:cNvPicPr>
            <p:nvPr/>
          </p:nvPicPr>
          <p:blipFill>
            <a:blip r:embed="rId18">
              <a:lum bright="20000" contrast="-20000"/>
            </a:blip>
            <a:stretch>
              <a:fillRect/>
            </a:stretch>
          </p:blipFill>
          <p:spPr>
            <a:xfrm>
              <a:off x="8200807" y="2681940"/>
              <a:ext cx="387647" cy="189965"/>
            </a:xfrm>
            <a:prstGeom prst="rect">
              <a:avLst/>
            </a:prstGeom>
          </p:spPr>
        </p:pic>
        <p:pic>
          <p:nvPicPr>
            <p:cNvPr id="136" name="그림 135"/>
            <p:cNvPicPr>
              <a:picLocks noChangeAspect="1"/>
            </p:cNvPicPr>
            <p:nvPr/>
          </p:nvPicPr>
          <p:blipFill>
            <a:blip r:embed="rId19">
              <a:lum bright="20000" contrast="-20000"/>
            </a:blip>
            <a:stretch>
              <a:fillRect/>
            </a:stretch>
          </p:blipFill>
          <p:spPr>
            <a:xfrm>
              <a:off x="9091734" y="2658400"/>
              <a:ext cx="195893" cy="235072"/>
            </a:xfrm>
            <a:prstGeom prst="rect">
              <a:avLst/>
            </a:prstGeom>
          </p:spPr>
        </p:pic>
        <p:pic>
          <p:nvPicPr>
            <p:cNvPr id="137" name="그림 136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369257" y="2614328"/>
              <a:ext cx="468362" cy="415424"/>
            </a:xfrm>
            <a:prstGeom prst="rect">
              <a:avLst/>
            </a:prstGeom>
          </p:spPr>
        </p:pic>
        <p:pic>
          <p:nvPicPr>
            <p:cNvPr id="139" name="그림 138"/>
            <p:cNvPicPr>
              <a:picLocks noChangeAspect="1"/>
            </p:cNvPicPr>
            <p:nvPr/>
          </p:nvPicPr>
          <p:blipFill>
            <a:blip r:embed="rId21">
              <a:lum bright="100000" contrast="-40000"/>
            </a:blip>
            <a:stretch>
              <a:fillRect/>
            </a:stretch>
          </p:blipFill>
          <p:spPr>
            <a:xfrm>
              <a:off x="2826979" y="1925397"/>
              <a:ext cx="281107" cy="147950"/>
            </a:xfrm>
            <a:prstGeom prst="rect">
              <a:avLst/>
            </a:prstGeom>
          </p:spPr>
        </p:pic>
        <p:pic>
          <p:nvPicPr>
            <p:cNvPr id="141" name="그림 140"/>
            <p:cNvPicPr>
              <a:picLocks noChangeAspect="1"/>
            </p:cNvPicPr>
            <p:nvPr/>
          </p:nvPicPr>
          <p:blipFill>
            <a:blip r:embed="rId19">
              <a:lum bright="100000" contrast="-70000"/>
            </a:blip>
            <a:stretch>
              <a:fillRect/>
            </a:stretch>
          </p:blipFill>
          <p:spPr>
            <a:xfrm>
              <a:off x="6368239" y="1879700"/>
              <a:ext cx="195893" cy="235072"/>
            </a:xfrm>
            <a:prstGeom prst="rect">
              <a:avLst/>
            </a:prstGeom>
          </p:spPr>
        </p:pic>
        <p:pic>
          <p:nvPicPr>
            <p:cNvPr id="142" name="그림 14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836298" y="3710375"/>
              <a:ext cx="281747" cy="2360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872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727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/>
          <p:cNvGrpSpPr/>
          <p:nvPr/>
        </p:nvGrpSpPr>
        <p:grpSpPr>
          <a:xfrm>
            <a:off x="0" y="1472712"/>
            <a:ext cx="9907200" cy="5382001"/>
            <a:chOff x="0" y="1472712"/>
            <a:chExt cx="9907200" cy="5382001"/>
          </a:xfrm>
        </p:grpSpPr>
        <p:sp>
          <p:nvSpPr>
            <p:cNvPr id="92" name="직사각형 91">
              <a:extLst>
                <a:ext uri="{FF2B5EF4-FFF2-40B4-BE49-F238E27FC236}">
                  <a16:creationId xmlns:a16="http://schemas.microsoft.com/office/drawing/2014/main" id="{C8DB273F-67C7-4C43-A5F8-0E674A9CDC84}"/>
                </a:ext>
              </a:extLst>
            </p:cNvPr>
            <p:cNvSpPr/>
            <p:nvPr/>
          </p:nvSpPr>
          <p:spPr>
            <a:xfrm>
              <a:off x="288001" y="1472713"/>
              <a:ext cx="9618000" cy="5382000"/>
            </a:xfrm>
            <a:prstGeom prst="rect">
              <a:avLst/>
            </a:prstGeom>
            <a:solidFill>
              <a:srgbClr val="EDF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540000" rIns="72000" bIns="0" rtlCol="0" anchor="t" anchorCtr="0"/>
            <a:lstStyle/>
            <a:p>
              <a:pPr lvl="0" fontAlgn="base" latinLnBrk="0">
                <a:spcAft>
                  <a:spcPts val="800"/>
                </a:spcAft>
                <a:tabLst>
                  <a:tab pos="452438" algn="l"/>
                  <a:tab pos="627063" algn="l"/>
                </a:tabLst>
              </a:pPr>
              <a:endParaRPr lang="en-US" altLang="ko-KR" sz="1500" b="1" dirty="0">
                <a:solidFill>
                  <a:prstClr val="white"/>
                </a:solidFill>
              </a:endParaRPr>
            </a:p>
          </p:txBody>
        </p:sp>
        <p:cxnSp>
          <p:nvCxnSpPr>
            <p:cNvPr id="93" name="직선 연결선 92"/>
            <p:cNvCxnSpPr/>
            <p:nvPr/>
          </p:nvCxnSpPr>
          <p:spPr>
            <a:xfrm>
              <a:off x="0" y="1472712"/>
              <a:ext cx="9907200" cy="0"/>
            </a:xfrm>
            <a:prstGeom prst="line">
              <a:avLst/>
            </a:prstGeom>
            <a:ln w="3175">
              <a:solidFill>
                <a:srgbClr val="005D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그림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8727" y="6615891"/>
              <a:ext cx="754223" cy="133200"/>
            </a:xfrm>
            <a:prstGeom prst="rect">
              <a:avLst/>
            </a:prstGeom>
          </p:spPr>
        </p:pic>
      </p:grpSp>
      <p:sp>
        <p:nvSpPr>
          <p:cNvPr id="90" name="텍스트 개체 틀 89"/>
          <p:cNvSpPr>
            <a:spLocks noGrp="1"/>
          </p:cNvSpPr>
          <p:nvPr>
            <p:ph type="body" sz="quarter" idx="10"/>
          </p:nvPr>
        </p:nvSpPr>
        <p:spPr>
          <a:xfrm>
            <a:off x="560512" y="332656"/>
            <a:ext cx="1138132" cy="300788"/>
          </a:xfrm>
        </p:spPr>
        <p:txBody>
          <a:bodyPr/>
          <a:lstStyle/>
          <a:p>
            <a:r>
              <a:rPr lang="en-US" altLang="ko-KR" dirty="0"/>
              <a:t>Overview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1"/>
          </p:nvPr>
        </p:nvSpPr>
        <p:spPr>
          <a:xfrm>
            <a:off x="7029242" y="332656"/>
            <a:ext cx="2623474" cy="623504"/>
          </a:xfrm>
        </p:spPr>
        <p:txBody>
          <a:bodyPr/>
          <a:lstStyle/>
          <a:p>
            <a:r>
              <a:rPr lang="ko-KR" altLang="en-US" dirty="0" err="1"/>
              <a:t>마크로밀</a:t>
            </a:r>
            <a:r>
              <a:rPr lang="ko-KR" altLang="en-US" dirty="0"/>
              <a:t> </a:t>
            </a:r>
            <a:r>
              <a:rPr lang="ko-KR" altLang="en-US" dirty="0" err="1"/>
              <a:t>엠브레인은</a:t>
            </a:r>
            <a:r>
              <a:rPr lang="ko-KR" altLang="en-US" dirty="0"/>
              <a:t/>
            </a:r>
            <a:br>
              <a:rPr lang="ko-KR" altLang="en-US" dirty="0"/>
            </a:br>
            <a:r>
              <a:rPr lang="en-US" altLang="ko-KR" dirty="0"/>
              <a:t>No.1 </a:t>
            </a:r>
            <a:r>
              <a:rPr lang="ko-KR" altLang="en-US" dirty="0"/>
              <a:t>리서치 기업입니다</a:t>
            </a:r>
          </a:p>
        </p:txBody>
      </p:sp>
      <p:grpSp>
        <p:nvGrpSpPr>
          <p:cNvPr id="12" name="그룹 11"/>
          <p:cNvGrpSpPr/>
          <p:nvPr/>
        </p:nvGrpSpPr>
        <p:grpSpPr>
          <a:xfrm>
            <a:off x="1375417" y="1974002"/>
            <a:ext cx="7431648" cy="4360316"/>
            <a:chOff x="1375417" y="1974002"/>
            <a:chExt cx="7431648" cy="4360316"/>
          </a:xfrm>
        </p:grpSpPr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8A547D73-37D1-4468-BB33-8F88E7995339}"/>
                </a:ext>
              </a:extLst>
            </p:cNvPr>
            <p:cNvSpPr/>
            <p:nvPr/>
          </p:nvSpPr>
          <p:spPr>
            <a:xfrm>
              <a:off x="1375417" y="1974002"/>
              <a:ext cx="2376000" cy="4360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 dirty="0"/>
            </a:p>
          </p:txBody>
        </p:sp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9E90F0AC-5746-4CEF-A7A2-7FFB1336B694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50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75417" y="1974002"/>
              <a:ext cx="2376000" cy="2340000"/>
            </a:xfrm>
            <a:prstGeom prst="rect">
              <a:avLst/>
            </a:prstGeom>
          </p:spPr>
        </p:pic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FBD9525F-8431-45D8-B529-F61BA126ACBE}"/>
                </a:ext>
              </a:extLst>
            </p:cNvPr>
            <p:cNvSpPr/>
            <p:nvPr/>
          </p:nvSpPr>
          <p:spPr>
            <a:xfrm>
              <a:off x="1375417" y="1974002"/>
              <a:ext cx="2376000" cy="2340000"/>
            </a:xfrm>
            <a:prstGeom prst="rect">
              <a:avLst/>
            </a:prstGeom>
            <a:solidFill>
              <a:srgbClr val="005DAB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/>
            </a:p>
          </p:txBody>
        </p:sp>
        <p:sp>
          <p:nvSpPr>
            <p:cNvPr id="62" name="직사각형 61">
              <a:extLst>
                <a:ext uri="{FF2B5EF4-FFF2-40B4-BE49-F238E27FC236}">
                  <a16:creationId xmlns:a16="http://schemas.microsoft.com/office/drawing/2014/main" id="{795F75F7-D9AD-429C-9531-BBD885FD76B7}"/>
                </a:ext>
              </a:extLst>
            </p:cNvPr>
            <p:cNvSpPr/>
            <p:nvPr/>
          </p:nvSpPr>
          <p:spPr>
            <a:xfrm>
              <a:off x="2115058" y="2785154"/>
              <a:ext cx="896720" cy="406265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914400"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en-US" altLang="ko-KR" sz="2400" b="1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1,000+</a:t>
              </a:r>
              <a:endParaRPr lang="ko-KR" altLang="en-US" sz="2400" b="1" spc="-7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" name="직사각형 64">
              <a:extLst>
                <a:ext uri="{FF2B5EF4-FFF2-40B4-BE49-F238E27FC236}">
                  <a16:creationId xmlns:a16="http://schemas.microsoft.com/office/drawing/2014/main" id="{F9F97AF6-2292-4777-98BC-1FA9934AF5F8}"/>
                </a:ext>
              </a:extLst>
            </p:cNvPr>
            <p:cNvSpPr/>
            <p:nvPr/>
          </p:nvSpPr>
          <p:spPr>
            <a:xfrm>
              <a:off x="1958123" y="5030886"/>
              <a:ext cx="1210589" cy="84638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914400"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ko-KR" altLang="en-US" sz="1600" spc="-70" dirty="0">
                  <a:solidFill>
                    <a:srgbClr val="005DAB"/>
                  </a:solidFill>
                  <a:cs typeface="Arial" panose="020B0604020202020204" pitchFamily="34" charset="0"/>
                </a:rPr>
                <a:t>고객기업 </a:t>
              </a:r>
              <a:r>
                <a:rPr lang="ko-KR" altLang="en-US" sz="1600" spc="-70" dirty="0" smtClean="0">
                  <a:solidFill>
                    <a:srgbClr val="005DAB"/>
                  </a:solidFill>
                  <a:cs typeface="Arial" panose="020B0604020202020204" pitchFamily="34" charset="0"/>
                </a:rPr>
                <a:t>수</a:t>
              </a:r>
              <a:endParaRPr lang="en-US" altLang="ko-KR" sz="1600" spc="-70" dirty="0">
                <a:solidFill>
                  <a:srgbClr val="005DAB"/>
                </a:solidFill>
                <a:cs typeface="Arial" panose="020B0604020202020204" pitchFamily="34" charset="0"/>
              </a:endParaRPr>
            </a:p>
            <a:p>
              <a:pPr algn="ctr" defTabSz="914400"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en-US" altLang="ko-KR" b="1" dirty="0" smtClean="0">
                  <a:solidFill>
                    <a:srgbClr val="005DAB"/>
                  </a:solidFill>
                  <a:cs typeface="Arial" panose="020B0604020202020204" pitchFamily="34" charset="0"/>
                </a:rPr>
                <a:t>1,000+</a:t>
              </a:r>
              <a:r>
                <a:rPr lang="ko-KR" altLang="en-US" b="1" spc="-70" smtClean="0">
                  <a:solidFill>
                    <a:srgbClr val="005DAB"/>
                  </a:solidFill>
                  <a:cs typeface="Arial" panose="020B0604020202020204" pitchFamily="34" charset="0"/>
                </a:rPr>
                <a:t> </a:t>
              </a:r>
              <a:r>
                <a:rPr lang="ko-KR" altLang="en-US" b="1" spc="-70" dirty="0">
                  <a:solidFill>
                    <a:srgbClr val="005DAB"/>
                  </a:solidFill>
                  <a:cs typeface="Arial" panose="020B0604020202020204" pitchFamily="34" charset="0"/>
                </a:rPr>
                <a:t>기업</a:t>
              </a:r>
              <a:endParaRPr lang="en-US" altLang="ko-KR" b="1" spc="-70" dirty="0">
                <a:solidFill>
                  <a:srgbClr val="005DAB"/>
                </a:solidFill>
                <a:cs typeface="Arial" panose="020B0604020202020204" pitchFamily="34" charset="0"/>
              </a:endParaRPr>
            </a:p>
            <a:p>
              <a:pPr algn="ctr" defTabSz="914400"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ko-KR" altLang="en-US" sz="1600" spc="-70" dirty="0">
                  <a:solidFill>
                    <a:srgbClr val="005DAB"/>
                  </a:solidFill>
                  <a:cs typeface="Arial" panose="020B0604020202020204" pitchFamily="34" charset="0"/>
                </a:rPr>
                <a:t>국내 </a:t>
              </a:r>
              <a:r>
                <a:rPr lang="en-US" altLang="ko-KR" sz="1600" spc="-70" dirty="0">
                  <a:solidFill>
                    <a:srgbClr val="005DAB"/>
                  </a:solidFill>
                  <a:cs typeface="Arial" panose="020B0604020202020204" pitchFamily="34" charset="0"/>
                </a:rPr>
                <a:t>1</a:t>
              </a:r>
              <a:r>
                <a:rPr lang="ko-KR" altLang="en-US" sz="1600" spc="-70" dirty="0">
                  <a:solidFill>
                    <a:srgbClr val="005DAB"/>
                  </a:solidFill>
                  <a:cs typeface="Arial" panose="020B0604020202020204" pitchFamily="34" charset="0"/>
                </a:rPr>
                <a:t>위</a:t>
              </a:r>
            </a:p>
          </p:txBody>
        </p:sp>
        <p:sp>
          <p:nvSpPr>
            <p:cNvPr id="66" name="타원 65">
              <a:extLst>
                <a:ext uri="{FF2B5EF4-FFF2-40B4-BE49-F238E27FC236}">
                  <a16:creationId xmlns:a16="http://schemas.microsoft.com/office/drawing/2014/main" id="{92D871BF-20F2-4834-A8B4-7BD24FCA3307}"/>
                </a:ext>
              </a:extLst>
            </p:cNvPr>
            <p:cNvSpPr/>
            <p:nvPr/>
          </p:nvSpPr>
          <p:spPr>
            <a:xfrm>
              <a:off x="2047882" y="3788639"/>
              <a:ext cx="1031071" cy="1031071"/>
            </a:xfrm>
            <a:prstGeom prst="ellipse">
              <a:avLst/>
            </a:prstGeom>
            <a:solidFill>
              <a:srgbClr val="005D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/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B43788DD-769D-4E41-A166-743D8E7072F9}"/>
                </a:ext>
              </a:extLst>
            </p:cNvPr>
            <p:cNvSpPr/>
            <p:nvPr/>
          </p:nvSpPr>
          <p:spPr>
            <a:xfrm>
              <a:off x="3903241" y="1974002"/>
              <a:ext cx="2376000" cy="4360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 dirty="0"/>
            </a:p>
          </p:txBody>
        </p:sp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0CAA3740-E6B9-45A4-BD5C-788A0A3BF582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70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" t="2538"/>
            <a:stretch/>
          </p:blipFill>
          <p:spPr>
            <a:xfrm>
              <a:off x="3903241" y="1974002"/>
              <a:ext cx="2376000" cy="2340000"/>
            </a:xfrm>
            <a:prstGeom prst="rect">
              <a:avLst/>
            </a:prstGeom>
          </p:spPr>
        </p:pic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id="{E4AC900F-9DEE-4D7A-80F4-AFBA04B72C9D}"/>
                </a:ext>
              </a:extLst>
            </p:cNvPr>
            <p:cNvSpPr/>
            <p:nvPr/>
          </p:nvSpPr>
          <p:spPr>
            <a:xfrm>
              <a:off x="3903241" y="1974002"/>
              <a:ext cx="2376000" cy="2340000"/>
            </a:xfrm>
            <a:prstGeom prst="rect">
              <a:avLst/>
            </a:prstGeom>
            <a:solidFill>
              <a:srgbClr val="005DAB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/>
            </a:p>
          </p:txBody>
        </p:sp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id="{C439A4AB-8E64-440E-8DEE-A985F5C10A23}"/>
                </a:ext>
              </a:extLst>
            </p:cNvPr>
            <p:cNvSpPr/>
            <p:nvPr/>
          </p:nvSpPr>
          <p:spPr>
            <a:xfrm>
              <a:off x="4796127" y="2785153"/>
              <a:ext cx="590225" cy="37471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914400"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en-US" altLang="ko-KR" sz="2400" b="1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10%</a:t>
              </a:r>
              <a:endParaRPr lang="ko-KR" altLang="en-US" sz="2400" b="1" spc="-7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8" name="직사각형 67">
              <a:extLst>
                <a:ext uri="{FF2B5EF4-FFF2-40B4-BE49-F238E27FC236}">
                  <a16:creationId xmlns:a16="http://schemas.microsoft.com/office/drawing/2014/main" id="{4D11FD33-A6E1-484B-A31D-9408A811799C}"/>
                </a:ext>
              </a:extLst>
            </p:cNvPr>
            <p:cNvSpPr/>
            <p:nvPr/>
          </p:nvSpPr>
          <p:spPr>
            <a:xfrm>
              <a:off x="4082794" y="5030886"/>
              <a:ext cx="2016899" cy="84638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914400"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ko-KR" altLang="en-US" sz="1600" spc="-70" dirty="0" smtClean="0">
                  <a:solidFill>
                    <a:srgbClr val="005DAB"/>
                  </a:solidFill>
                  <a:cs typeface="Arial" panose="020B0604020202020204" pitchFamily="34" charset="0"/>
                </a:rPr>
                <a:t>최근 </a:t>
              </a:r>
              <a:r>
                <a:rPr lang="en-US" altLang="ko-KR" sz="1600" spc="-70" dirty="0">
                  <a:solidFill>
                    <a:srgbClr val="005DAB"/>
                  </a:solidFill>
                  <a:cs typeface="Arial" panose="020B0604020202020204" pitchFamily="34" charset="0"/>
                </a:rPr>
                <a:t>4</a:t>
              </a:r>
              <a:r>
                <a:rPr lang="ko-KR" altLang="en-US" sz="1600" spc="-70" smtClean="0">
                  <a:solidFill>
                    <a:srgbClr val="005DAB"/>
                  </a:solidFill>
                  <a:cs typeface="Arial" panose="020B0604020202020204" pitchFamily="34" charset="0"/>
                </a:rPr>
                <a:t>개년 </a:t>
              </a:r>
              <a:r>
                <a:rPr lang="ko-KR" altLang="en-US" sz="1600" spc="-70" dirty="0" smtClean="0">
                  <a:solidFill>
                    <a:srgbClr val="005DAB"/>
                  </a:solidFill>
                  <a:cs typeface="Arial" panose="020B0604020202020204" pitchFamily="34" charset="0"/>
                </a:rPr>
                <a:t>매출 </a:t>
              </a:r>
              <a:r>
                <a:rPr lang="ko-KR" altLang="en-US" sz="1600" spc="-70" dirty="0">
                  <a:solidFill>
                    <a:srgbClr val="005DAB"/>
                  </a:solidFill>
                  <a:cs typeface="Arial" panose="020B0604020202020204" pitchFamily="34" charset="0"/>
                </a:rPr>
                <a:t>성장률</a:t>
              </a:r>
              <a:endParaRPr lang="en-US" altLang="ko-KR" sz="1600" spc="-70" dirty="0">
                <a:solidFill>
                  <a:srgbClr val="005DAB"/>
                </a:solidFill>
                <a:cs typeface="Arial" panose="020B0604020202020204" pitchFamily="34" charset="0"/>
              </a:endParaRPr>
            </a:p>
            <a:p>
              <a:pPr algn="ctr" defTabSz="914400"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en-US" altLang="ko-KR" b="1" dirty="0" smtClean="0">
                  <a:solidFill>
                    <a:srgbClr val="005DAB"/>
                  </a:solidFill>
                  <a:cs typeface="Arial" panose="020B0604020202020204" pitchFamily="34" charset="0"/>
                </a:rPr>
                <a:t>10</a:t>
              </a:r>
              <a:r>
                <a:rPr lang="en-US" altLang="ko-KR" b="1" spc="-70" dirty="0" smtClean="0">
                  <a:solidFill>
                    <a:srgbClr val="005DAB"/>
                  </a:solidFill>
                  <a:cs typeface="Arial" panose="020B0604020202020204" pitchFamily="34" charset="0"/>
                </a:rPr>
                <a:t>%</a:t>
              </a:r>
              <a:endParaRPr lang="en-US" altLang="ko-KR" b="1" spc="-70" dirty="0">
                <a:solidFill>
                  <a:srgbClr val="005DAB"/>
                </a:solidFill>
                <a:cs typeface="Arial" panose="020B0604020202020204" pitchFamily="34" charset="0"/>
              </a:endParaRPr>
            </a:p>
            <a:p>
              <a:pPr algn="ctr" defTabSz="914400"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ko-KR" altLang="en-US" sz="1600" spc="-70" dirty="0">
                  <a:solidFill>
                    <a:srgbClr val="005DAB"/>
                  </a:solidFill>
                  <a:cs typeface="Arial" panose="020B0604020202020204" pitchFamily="34" charset="0"/>
                </a:rPr>
                <a:t>동종업계 </a:t>
              </a:r>
              <a:r>
                <a:rPr lang="en-US" altLang="ko-KR" sz="1600" spc="-70" dirty="0">
                  <a:solidFill>
                    <a:srgbClr val="005DAB"/>
                  </a:solidFill>
                  <a:cs typeface="Arial" panose="020B0604020202020204" pitchFamily="34" charset="0"/>
                </a:rPr>
                <a:t>1</a:t>
              </a:r>
              <a:r>
                <a:rPr lang="ko-KR" altLang="en-US" sz="1600" spc="-70" dirty="0">
                  <a:solidFill>
                    <a:srgbClr val="005DAB"/>
                  </a:solidFill>
                  <a:cs typeface="Arial" panose="020B0604020202020204" pitchFamily="34" charset="0"/>
                </a:rPr>
                <a:t>위</a:t>
              </a:r>
            </a:p>
          </p:txBody>
        </p:sp>
        <p:sp>
          <p:nvSpPr>
            <p:cNvPr id="69" name="타원 68">
              <a:extLst>
                <a:ext uri="{FF2B5EF4-FFF2-40B4-BE49-F238E27FC236}">
                  <a16:creationId xmlns:a16="http://schemas.microsoft.com/office/drawing/2014/main" id="{059A3684-22B4-4AB2-975E-D77729927D76}"/>
                </a:ext>
              </a:extLst>
            </p:cNvPr>
            <p:cNvSpPr/>
            <p:nvPr/>
          </p:nvSpPr>
          <p:spPr>
            <a:xfrm>
              <a:off x="4575705" y="3788639"/>
              <a:ext cx="1031072" cy="1031071"/>
            </a:xfrm>
            <a:prstGeom prst="ellipse">
              <a:avLst/>
            </a:prstGeom>
            <a:solidFill>
              <a:srgbClr val="005D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/>
            </a:p>
          </p:txBody>
        </p:sp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1F0FCB13-D2CB-4799-957C-CF902EB9633F}"/>
                </a:ext>
              </a:extLst>
            </p:cNvPr>
            <p:cNvSpPr/>
            <p:nvPr/>
          </p:nvSpPr>
          <p:spPr>
            <a:xfrm>
              <a:off x="6431065" y="1974002"/>
              <a:ext cx="2376000" cy="4360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 dirty="0"/>
            </a:p>
          </p:txBody>
        </p:sp>
        <p:pic>
          <p:nvPicPr>
            <p:cNvPr id="49" name="그림 48">
              <a:extLst>
                <a:ext uri="{FF2B5EF4-FFF2-40B4-BE49-F238E27FC236}">
                  <a16:creationId xmlns:a16="http://schemas.microsoft.com/office/drawing/2014/main" id="{AF750EA8-295B-4A08-AD49-2CC350596DCD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/>
            <a:stretch/>
          </p:blipFill>
          <p:spPr>
            <a:xfrm>
              <a:off x="6431065" y="1974002"/>
              <a:ext cx="2376000" cy="2340000"/>
            </a:xfrm>
            <a:prstGeom prst="rect">
              <a:avLst/>
            </a:prstGeom>
          </p:spPr>
        </p:pic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C81710DB-A123-41BA-97B2-60240870DBCE}"/>
                </a:ext>
              </a:extLst>
            </p:cNvPr>
            <p:cNvSpPr/>
            <p:nvPr/>
          </p:nvSpPr>
          <p:spPr>
            <a:xfrm>
              <a:off x="6431065" y="1974002"/>
              <a:ext cx="2376000" cy="2340000"/>
            </a:xfrm>
            <a:prstGeom prst="rect">
              <a:avLst/>
            </a:prstGeom>
            <a:solidFill>
              <a:srgbClr val="005DAB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/>
            </a:p>
          </p:txBody>
        </p:sp>
        <p:sp>
          <p:nvSpPr>
            <p:cNvPr id="64" name="직사각형 63">
              <a:extLst>
                <a:ext uri="{FF2B5EF4-FFF2-40B4-BE49-F238E27FC236}">
                  <a16:creationId xmlns:a16="http://schemas.microsoft.com/office/drawing/2014/main" id="{E5DA1086-2EC9-4064-860D-E8B639D88F1F}"/>
                </a:ext>
              </a:extLst>
            </p:cNvPr>
            <p:cNvSpPr/>
            <p:nvPr/>
          </p:nvSpPr>
          <p:spPr>
            <a:xfrm>
              <a:off x="6888899" y="2812926"/>
              <a:ext cx="1460336" cy="406265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914400"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en-US" altLang="ko-KR" sz="2400" b="1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1,500,000+</a:t>
              </a:r>
              <a:endParaRPr lang="en-US" altLang="ko-KR" sz="2400" b="1" spc="-7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1" name="직사각형 70">
              <a:extLst>
                <a:ext uri="{FF2B5EF4-FFF2-40B4-BE49-F238E27FC236}">
                  <a16:creationId xmlns:a16="http://schemas.microsoft.com/office/drawing/2014/main" id="{F85AD8A1-E925-41AB-BE59-16817E1B4AC8}"/>
                </a:ext>
              </a:extLst>
            </p:cNvPr>
            <p:cNvSpPr/>
            <p:nvPr/>
          </p:nvSpPr>
          <p:spPr>
            <a:xfrm>
              <a:off x="6831191" y="5030886"/>
              <a:ext cx="1575752" cy="84638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defTabSz="914400"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ko-KR" altLang="en-US" sz="1600" spc="-70" dirty="0" smtClean="0">
                  <a:solidFill>
                    <a:srgbClr val="005DAB"/>
                  </a:solidFill>
                  <a:cs typeface="Arial" panose="020B0604020202020204" pitchFamily="34" charset="0"/>
                </a:rPr>
                <a:t> 조</a:t>
              </a:r>
              <a:r>
                <a:rPr lang="ko-KR" altLang="en-US" sz="1600" spc="-70" dirty="0">
                  <a:solidFill>
                    <a:srgbClr val="005DAB"/>
                  </a:solidFill>
                  <a:cs typeface="Arial" panose="020B0604020202020204" pitchFamily="34" charset="0"/>
                </a:rPr>
                <a:t>사</a:t>
              </a:r>
              <a:r>
                <a:rPr lang="ko-KR" altLang="en-US" sz="1600" spc="-70" dirty="0" smtClean="0">
                  <a:solidFill>
                    <a:srgbClr val="005DAB"/>
                  </a:solidFill>
                  <a:cs typeface="Arial" panose="020B0604020202020204" pitchFamily="34" charset="0"/>
                </a:rPr>
                <a:t>패널</a:t>
              </a:r>
              <a:endParaRPr lang="en-US" altLang="ko-KR" sz="1600" spc="-70" dirty="0">
                <a:solidFill>
                  <a:srgbClr val="005DAB"/>
                </a:solidFill>
                <a:cs typeface="Arial" panose="020B0604020202020204" pitchFamily="34" charset="0"/>
              </a:endParaRPr>
            </a:p>
            <a:p>
              <a:pPr algn="ctr" defTabSz="914400"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en-US" altLang="ko-KR" b="1" dirty="0" smtClean="0">
                  <a:solidFill>
                    <a:srgbClr val="005DAB"/>
                  </a:solidFill>
                  <a:cs typeface="Arial" panose="020B0604020202020204" pitchFamily="34" charset="0"/>
                </a:rPr>
                <a:t>150+ </a:t>
              </a:r>
              <a:r>
                <a:rPr lang="ko-KR" altLang="en-US" b="1" spc="-70" dirty="0" smtClean="0">
                  <a:solidFill>
                    <a:srgbClr val="005DAB"/>
                  </a:solidFill>
                  <a:cs typeface="Arial" panose="020B0604020202020204" pitchFamily="34" charset="0"/>
                </a:rPr>
                <a:t>만 </a:t>
              </a:r>
              <a:r>
                <a:rPr lang="ko-KR" altLang="en-US" b="1" spc="-70" dirty="0">
                  <a:solidFill>
                    <a:srgbClr val="005DAB"/>
                  </a:solidFill>
                  <a:cs typeface="Arial" panose="020B0604020202020204" pitchFamily="34" charset="0"/>
                </a:rPr>
                <a:t>명</a:t>
              </a:r>
            </a:p>
            <a:p>
              <a:pPr algn="ctr" defTabSz="914400"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ko-KR" altLang="en-US" sz="1600" spc="-70" dirty="0" smtClean="0">
                  <a:solidFill>
                    <a:srgbClr val="005DAB"/>
                  </a:solidFill>
                  <a:cs typeface="Arial" panose="020B0604020202020204" pitchFamily="34" charset="0"/>
                </a:rPr>
                <a:t>조사패널 규모 </a:t>
              </a:r>
              <a:r>
                <a:rPr lang="en-US" altLang="ko-KR" sz="1600" spc="-70" dirty="0">
                  <a:solidFill>
                    <a:srgbClr val="005DAB"/>
                  </a:solidFill>
                  <a:cs typeface="Arial" panose="020B0604020202020204" pitchFamily="34" charset="0"/>
                </a:rPr>
                <a:t>1</a:t>
              </a:r>
              <a:r>
                <a:rPr lang="ko-KR" altLang="en-US" sz="1600" spc="-70" dirty="0">
                  <a:solidFill>
                    <a:srgbClr val="005DAB"/>
                  </a:solidFill>
                  <a:cs typeface="Arial" panose="020B0604020202020204" pitchFamily="34" charset="0"/>
                </a:rPr>
                <a:t>위</a:t>
              </a:r>
            </a:p>
          </p:txBody>
        </p:sp>
        <p:sp>
          <p:nvSpPr>
            <p:cNvPr id="72" name="타원 71">
              <a:extLst>
                <a:ext uri="{FF2B5EF4-FFF2-40B4-BE49-F238E27FC236}">
                  <a16:creationId xmlns:a16="http://schemas.microsoft.com/office/drawing/2014/main" id="{0A4FA57F-BBBF-44D8-BDFF-AE0503EDA805}"/>
                </a:ext>
              </a:extLst>
            </p:cNvPr>
            <p:cNvSpPr/>
            <p:nvPr/>
          </p:nvSpPr>
          <p:spPr>
            <a:xfrm>
              <a:off x="7103530" y="3788639"/>
              <a:ext cx="1031071" cy="1031071"/>
            </a:xfrm>
            <a:prstGeom prst="ellipse">
              <a:avLst/>
            </a:prstGeom>
            <a:solidFill>
              <a:srgbClr val="005D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/>
            </a:p>
          </p:txBody>
        </p:sp>
        <p:pic>
          <p:nvPicPr>
            <p:cNvPr id="45" name="그림 4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62759" y="4143869"/>
              <a:ext cx="601872" cy="344244"/>
            </a:xfrm>
            <a:prstGeom prst="rect">
              <a:avLst/>
            </a:prstGeom>
          </p:spPr>
        </p:pic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18086" y="4063013"/>
              <a:ext cx="546312" cy="474698"/>
            </a:xfrm>
            <a:prstGeom prst="rect">
              <a:avLst/>
            </a:prstGeom>
          </p:spPr>
        </p:pic>
        <p:pic>
          <p:nvPicPr>
            <p:cNvPr id="47" name="그림 4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28811" y="4083918"/>
              <a:ext cx="784682" cy="4151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758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그룹 76"/>
          <p:cNvGrpSpPr/>
          <p:nvPr/>
        </p:nvGrpSpPr>
        <p:grpSpPr>
          <a:xfrm>
            <a:off x="0" y="1472712"/>
            <a:ext cx="9907200" cy="5382001"/>
            <a:chOff x="0" y="1472712"/>
            <a:chExt cx="9907200" cy="5382001"/>
          </a:xfrm>
        </p:grpSpPr>
        <p:sp>
          <p:nvSpPr>
            <p:cNvPr id="78" name="직사각형 77">
              <a:extLst>
                <a:ext uri="{FF2B5EF4-FFF2-40B4-BE49-F238E27FC236}">
                  <a16:creationId xmlns:a16="http://schemas.microsoft.com/office/drawing/2014/main" id="{C8DB273F-67C7-4C43-A5F8-0E674A9CDC84}"/>
                </a:ext>
              </a:extLst>
            </p:cNvPr>
            <p:cNvSpPr/>
            <p:nvPr/>
          </p:nvSpPr>
          <p:spPr>
            <a:xfrm>
              <a:off x="288001" y="1472713"/>
              <a:ext cx="9618000" cy="5382000"/>
            </a:xfrm>
            <a:prstGeom prst="rect">
              <a:avLst/>
            </a:prstGeom>
            <a:solidFill>
              <a:srgbClr val="EDF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540000" rIns="72000" bIns="0" rtlCol="0" anchor="t" anchorCtr="0"/>
            <a:lstStyle/>
            <a:p>
              <a:pPr lvl="0" fontAlgn="base" latinLnBrk="0">
                <a:spcAft>
                  <a:spcPts val="800"/>
                </a:spcAft>
                <a:tabLst>
                  <a:tab pos="452438" algn="l"/>
                  <a:tab pos="627063" algn="l"/>
                </a:tabLst>
              </a:pPr>
              <a:endParaRPr lang="en-US" altLang="ko-KR" sz="1500" b="1" dirty="0">
                <a:solidFill>
                  <a:prstClr val="white"/>
                </a:solidFill>
              </a:endParaRPr>
            </a:p>
          </p:txBody>
        </p:sp>
        <p:cxnSp>
          <p:nvCxnSpPr>
            <p:cNvPr id="79" name="직선 연결선 78"/>
            <p:cNvCxnSpPr/>
            <p:nvPr/>
          </p:nvCxnSpPr>
          <p:spPr>
            <a:xfrm>
              <a:off x="0" y="1472712"/>
              <a:ext cx="9907200" cy="0"/>
            </a:xfrm>
            <a:prstGeom prst="line">
              <a:avLst/>
            </a:prstGeom>
            <a:ln w="3175">
              <a:solidFill>
                <a:srgbClr val="005D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0" name="그림 7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8727" y="6615891"/>
              <a:ext cx="754223" cy="133200"/>
            </a:xfrm>
            <a:prstGeom prst="rect">
              <a:avLst/>
            </a:prstGeom>
          </p:spPr>
        </p:pic>
      </p:grpSp>
      <p:sp>
        <p:nvSpPr>
          <p:cNvPr id="36" name="텍스트 개체 틀 35"/>
          <p:cNvSpPr>
            <a:spLocks noGrp="1"/>
          </p:cNvSpPr>
          <p:nvPr>
            <p:ph type="body" sz="quarter" idx="10"/>
          </p:nvPr>
        </p:nvSpPr>
        <p:spPr>
          <a:xfrm>
            <a:off x="560512" y="332656"/>
            <a:ext cx="1638269" cy="300788"/>
          </a:xfrm>
        </p:spPr>
        <p:txBody>
          <a:bodyPr/>
          <a:lstStyle/>
          <a:p>
            <a:r>
              <a:rPr lang="en-US" altLang="ko-KR" dirty="0"/>
              <a:t>Our Numbers</a:t>
            </a:r>
            <a:endParaRPr lang="ko-KR" altLang="en-US" dirty="0"/>
          </a:p>
        </p:txBody>
      </p:sp>
      <p:sp>
        <p:nvSpPr>
          <p:cNvPr id="2" name="텍스트 개체 틀 1"/>
          <p:cNvSpPr>
            <a:spLocks noGrp="1"/>
          </p:cNvSpPr>
          <p:nvPr>
            <p:ph type="body" sz="quarter" idx="11"/>
          </p:nvPr>
        </p:nvSpPr>
        <p:spPr>
          <a:xfrm>
            <a:off x="5446436" y="332656"/>
            <a:ext cx="4206280" cy="946669"/>
          </a:xfrm>
        </p:spPr>
        <p:txBody>
          <a:bodyPr/>
          <a:lstStyle/>
          <a:p>
            <a:r>
              <a:rPr lang="ko-KR" altLang="en-US" dirty="0"/>
              <a:t>국내에서</a:t>
            </a:r>
            <a:br>
              <a:rPr lang="ko-KR" altLang="en-US" dirty="0"/>
            </a:br>
            <a:r>
              <a:rPr lang="ko-KR" altLang="en-US" dirty="0"/>
              <a:t>가장 많은 </a:t>
            </a:r>
            <a:r>
              <a:rPr lang="ko-KR" altLang="en-US" dirty="0" err="1"/>
              <a:t>고객사와</a:t>
            </a:r>
            <a:r>
              <a:rPr lang="ko-KR" altLang="en-US" dirty="0"/>
              <a:t> 소통하며</a:t>
            </a:r>
            <a:br>
              <a:rPr lang="ko-KR" altLang="en-US" dirty="0"/>
            </a:br>
            <a:r>
              <a:rPr lang="ko-KR" altLang="en-US" dirty="0"/>
              <a:t>가장 많은 조사 프로젝트를 수행합니다</a:t>
            </a:r>
          </a:p>
        </p:txBody>
      </p:sp>
      <p:grpSp>
        <p:nvGrpSpPr>
          <p:cNvPr id="18" name="그룹 17"/>
          <p:cNvGrpSpPr/>
          <p:nvPr/>
        </p:nvGrpSpPr>
        <p:grpSpPr>
          <a:xfrm>
            <a:off x="1747052" y="2066037"/>
            <a:ext cx="6679260" cy="3877748"/>
            <a:chOff x="1747052" y="2066037"/>
            <a:chExt cx="6679260" cy="3877748"/>
          </a:xfrm>
        </p:grpSpPr>
        <p:sp>
          <p:nvSpPr>
            <p:cNvPr id="43" name="사각형: 둥근 모서리 62">
              <a:extLst>
                <a:ext uri="{FF2B5EF4-FFF2-40B4-BE49-F238E27FC236}">
                  <a16:creationId xmlns:a16="http://schemas.microsoft.com/office/drawing/2014/main" id="{55FABD3D-D847-474A-9477-D2FC33C9EC61}"/>
                </a:ext>
              </a:extLst>
            </p:cNvPr>
            <p:cNvSpPr/>
            <p:nvPr/>
          </p:nvSpPr>
          <p:spPr>
            <a:xfrm>
              <a:off x="1747052" y="2066037"/>
              <a:ext cx="6679260" cy="11301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/>
            </a:p>
          </p:txBody>
        </p:sp>
        <p:sp>
          <p:nvSpPr>
            <p:cNvPr id="44" name="사각형: 둥근 모서리 65">
              <a:extLst>
                <a:ext uri="{FF2B5EF4-FFF2-40B4-BE49-F238E27FC236}">
                  <a16:creationId xmlns:a16="http://schemas.microsoft.com/office/drawing/2014/main" id="{E996CF9B-7446-41ED-845D-A6C84025BFAB}"/>
                </a:ext>
              </a:extLst>
            </p:cNvPr>
            <p:cNvSpPr/>
            <p:nvPr/>
          </p:nvSpPr>
          <p:spPr>
            <a:xfrm>
              <a:off x="1747053" y="2067965"/>
              <a:ext cx="2938176" cy="1126264"/>
            </a:xfrm>
            <a:prstGeom prst="roundRect">
              <a:avLst>
                <a:gd name="adj" fmla="val 50000"/>
              </a:avLst>
            </a:prstGeom>
            <a:solidFill>
              <a:srgbClr val="005DAB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A5A4FD6-BCD5-4954-8B2D-146FA6EC2E05}"/>
                </a:ext>
              </a:extLst>
            </p:cNvPr>
            <p:cNvSpPr txBox="1"/>
            <p:nvPr/>
          </p:nvSpPr>
          <p:spPr>
            <a:xfrm>
              <a:off x="2082557" y="2394109"/>
              <a:ext cx="1104790" cy="473976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en-US"/>
              </a:defPPr>
              <a:lvl1pPr fontAlgn="base">
                <a:lnSpc>
                  <a:spcPct val="110000"/>
                </a:lnSpc>
                <a:tabLst>
                  <a:tab pos="452438" algn="l"/>
                  <a:tab pos="627063" algn="l"/>
                </a:tabLst>
                <a:defRPr sz="1400" b="1">
                  <a:solidFill>
                    <a:srgbClr val="005DAB"/>
                  </a:solidFill>
                  <a:ea typeface="맑은 고딕" panose="020B0503020000020004" pitchFamily="50" charset="-127"/>
                </a:defRPr>
              </a:lvl1pPr>
            </a:lstStyle>
            <a:p>
              <a:pPr latinLnBrk="0"/>
              <a:r>
                <a:rPr lang="ko-KR" altLang="en-US" spc="-70" dirty="0" smtClean="0">
                  <a:solidFill>
                    <a:schemeClr val="bg1"/>
                  </a:solidFill>
                  <a:ea typeface="+mn-ea"/>
                  <a:cs typeface="Arial" panose="020B0604020202020204" pitchFamily="34" charset="0"/>
                </a:rPr>
                <a:t>프로젝트 </a:t>
              </a:r>
              <a:r>
                <a:rPr lang="ko-KR" altLang="en-US" spc="-70" dirty="0">
                  <a:solidFill>
                    <a:schemeClr val="bg1"/>
                  </a:solidFill>
                  <a:ea typeface="+mn-ea"/>
                  <a:cs typeface="Arial" panose="020B0604020202020204" pitchFamily="34" charset="0"/>
                </a:rPr>
                <a:t>진행 </a:t>
              </a:r>
              <a:endParaRPr lang="en-US" altLang="ko-KR" spc="-70" dirty="0">
                <a:solidFill>
                  <a:schemeClr val="bg1"/>
                </a:solidFill>
                <a:ea typeface="+mn-ea"/>
                <a:cs typeface="Arial" panose="020B0604020202020204" pitchFamily="34" charset="0"/>
              </a:endParaRPr>
            </a:p>
            <a:p>
              <a:pPr latinLnBrk="0"/>
              <a:r>
                <a:rPr lang="ko-KR" altLang="en-US" spc="-70" dirty="0">
                  <a:solidFill>
                    <a:schemeClr val="bg1"/>
                  </a:solidFill>
                  <a:ea typeface="+mn-ea"/>
                  <a:cs typeface="Arial" panose="020B0604020202020204" pitchFamily="34" charset="0"/>
                </a:rPr>
                <a:t>고객 업체 수</a:t>
              </a:r>
            </a:p>
          </p:txBody>
        </p:sp>
        <p:sp>
          <p:nvSpPr>
            <p:cNvPr id="48" name="타원 47">
              <a:extLst>
                <a:ext uri="{FF2B5EF4-FFF2-40B4-BE49-F238E27FC236}">
                  <a16:creationId xmlns:a16="http://schemas.microsoft.com/office/drawing/2014/main" id="{1AC723A7-F47E-4C05-B0D1-A1FB609E9C3C}"/>
                </a:ext>
              </a:extLst>
            </p:cNvPr>
            <p:cNvSpPr/>
            <p:nvPr/>
          </p:nvSpPr>
          <p:spPr>
            <a:xfrm>
              <a:off x="3611836" y="2067562"/>
              <a:ext cx="1126340" cy="1126338"/>
            </a:xfrm>
            <a:prstGeom prst="ellipse">
              <a:avLst/>
            </a:prstGeom>
            <a:solidFill>
              <a:srgbClr val="005D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/>
            </a:p>
          </p:txBody>
        </p:sp>
        <p:sp>
          <p:nvSpPr>
            <p:cNvPr id="49" name="사각형: 둥근 모서리 68">
              <a:extLst>
                <a:ext uri="{FF2B5EF4-FFF2-40B4-BE49-F238E27FC236}">
                  <a16:creationId xmlns:a16="http://schemas.microsoft.com/office/drawing/2014/main" id="{0D2E1EC6-A651-4AAF-9515-12BB864DCA43}"/>
                </a:ext>
              </a:extLst>
            </p:cNvPr>
            <p:cNvSpPr/>
            <p:nvPr/>
          </p:nvSpPr>
          <p:spPr>
            <a:xfrm>
              <a:off x="1747052" y="3442155"/>
              <a:ext cx="6679260" cy="11301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/>
            </a:p>
          </p:txBody>
        </p:sp>
        <p:sp>
          <p:nvSpPr>
            <p:cNvPr id="50" name="사각형: 둥근 모서리 70">
              <a:extLst>
                <a:ext uri="{FF2B5EF4-FFF2-40B4-BE49-F238E27FC236}">
                  <a16:creationId xmlns:a16="http://schemas.microsoft.com/office/drawing/2014/main" id="{34508A4D-667E-4520-ACA1-3D79544B2CA4}"/>
                </a:ext>
              </a:extLst>
            </p:cNvPr>
            <p:cNvSpPr/>
            <p:nvPr/>
          </p:nvSpPr>
          <p:spPr>
            <a:xfrm>
              <a:off x="1747053" y="3444083"/>
              <a:ext cx="2938176" cy="1126264"/>
            </a:xfrm>
            <a:prstGeom prst="roundRect">
              <a:avLst>
                <a:gd name="adj" fmla="val 50000"/>
              </a:avLst>
            </a:prstGeom>
            <a:solidFill>
              <a:srgbClr val="005DAB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C138B5C-A8FE-4FA2-8FA4-C357169BD967}"/>
                </a:ext>
              </a:extLst>
            </p:cNvPr>
            <p:cNvSpPr txBox="1"/>
            <p:nvPr/>
          </p:nvSpPr>
          <p:spPr>
            <a:xfrm>
              <a:off x="2082557" y="3898083"/>
              <a:ext cx="1445909" cy="218265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en-US"/>
              </a:defPPr>
              <a:lvl1pPr fontAlgn="base">
                <a:lnSpc>
                  <a:spcPct val="110000"/>
                </a:lnSpc>
                <a:tabLst>
                  <a:tab pos="452438" algn="l"/>
                  <a:tab pos="627063" algn="l"/>
                </a:tabLst>
                <a:defRPr sz="1400" b="1">
                  <a:solidFill>
                    <a:schemeClr val="bg1"/>
                  </a:solidFill>
                  <a:ea typeface="맑은 고딕" panose="020B0503020000020004" pitchFamily="50" charset="-127"/>
                </a:defRPr>
              </a:lvl1pPr>
            </a:lstStyle>
            <a:p>
              <a:pPr latinLnBrk="0"/>
              <a:r>
                <a:rPr lang="ko-KR" altLang="en-US" spc="-70" dirty="0" smtClean="0">
                  <a:ea typeface="+mn-ea"/>
                  <a:cs typeface="Arial" panose="020B0604020202020204" pitchFamily="34" charset="0"/>
                </a:rPr>
                <a:t>프로젝트 수행 건수</a:t>
              </a:r>
              <a:endParaRPr lang="en-US" altLang="ko-KR" spc="-70" dirty="0"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타원 53">
              <a:extLst>
                <a:ext uri="{FF2B5EF4-FFF2-40B4-BE49-F238E27FC236}">
                  <a16:creationId xmlns:a16="http://schemas.microsoft.com/office/drawing/2014/main" id="{66415AA3-EE0E-463A-911C-60BD96F15620}"/>
                </a:ext>
              </a:extLst>
            </p:cNvPr>
            <p:cNvSpPr/>
            <p:nvPr/>
          </p:nvSpPr>
          <p:spPr>
            <a:xfrm>
              <a:off x="3611836" y="3443680"/>
              <a:ext cx="1126340" cy="1126338"/>
            </a:xfrm>
            <a:prstGeom prst="ellipse">
              <a:avLst/>
            </a:prstGeom>
            <a:solidFill>
              <a:srgbClr val="005D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/>
            </a:p>
          </p:txBody>
        </p:sp>
        <p:sp>
          <p:nvSpPr>
            <p:cNvPr id="55" name="사각형: 둥근 모서리 79">
              <a:extLst>
                <a:ext uri="{FF2B5EF4-FFF2-40B4-BE49-F238E27FC236}">
                  <a16:creationId xmlns:a16="http://schemas.microsoft.com/office/drawing/2014/main" id="{CF31C5D3-38B3-43BC-AA42-33387E06FE51}"/>
                </a:ext>
              </a:extLst>
            </p:cNvPr>
            <p:cNvSpPr/>
            <p:nvPr/>
          </p:nvSpPr>
          <p:spPr>
            <a:xfrm>
              <a:off x="1747052" y="4813665"/>
              <a:ext cx="6679260" cy="11301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/>
            </a:p>
          </p:txBody>
        </p:sp>
        <p:sp>
          <p:nvSpPr>
            <p:cNvPr id="56" name="사각형: 둥근 모서리 80">
              <a:extLst>
                <a:ext uri="{FF2B5EF4-FFF2-40B4-BE49-F238E27FC236}">
                  <a16:creationId xmlns:a16="http://schemas.microsoft.com/office/drawing/2014/main" id="{BD5885BD-3A2B-4086-99C4-3FB24F2FBC4A}"/>
                </a:ext>
              </a:extLst>
            </p:cNvPr>
            <p:cNvSpPr/>
            <p:nvPr/>
          </p:nvSpPr>
          <p:spPr>
            <a:xfrm>
              <a:off x="1747053" y="4815593"/>
              <a:ext cx="2938176" cy="1126264"/>
            </a:xfrm>
            <a:prstGeom prst="roundRect">
              <a:avLst>
                <a:gd name="adj" fmla="val 50000"/>
              </a:avLst>
            </a:prstGeom>
            <a:solidFill>
              <a:srgbClr val="005DAB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2040287-6E1A-4609-ADF2-7345EA29FEB4}"/>
                </a:ext>
              </a:extLst>
            </p:cNvPr>
            <p:cNvSpPr txBox="1"/>
            <p:nvPr/>
          </p:nvSpPr>
          <p:spPr>
            <a:xfrm>
              <a:off x="2082557" y="5260231"/>
              <a:ext cx="1064074" cy="236988"/>
            </a:xfrm>
            <a:prstGeom prst="rect">
              <a:avLst/>
            </a:prstGeom>
          </p:spPr>
          <p:txBody>
            <a:bodyPr wrap="none" lIns="0" tIns="0" rIns="0" bIns="0" anchor="ctr" anchorCtr="0">
              <a:spAutoFit/>
            </a:bodyPr>
            <a:lstStyle>
              <a:defPPr>
                <a:defRPr lang="en-US"/>
              </a:defPPr>
              <a:lvl1pPr fontAlgn="base">
                <a:lnSpc>
                  <a:spcPct val="110000"/>
                </a:lnSpc>
                <a:tabLst>
                  <a:tab pos="452438" algn="l"/>
                  <a:tab pos="627063" algn="l"/>
                </a:tabLst>
                <a:defRPr sz="1400" b="1">
                  <a:solidFill>
                    <a:schemeClr val="bg1"/>
                  </a:solidFill>
                  <a:ea typeface="맑은 고딕" panose="020B0503020000020004" pitchFamily="50" charset="-127"/>
                </a:defRPr>
              </a:lvl1pPr>
            </a:lstStyle>
            <a:p>
              <a:pPr latinLnBrk="0"/>
              <a:r>
                <a:rPr lang="ko-KR" altLang="en-US" spc="-70" dirty="0">
                  <a:ea typeface="+mn-ea"/>
                  <a:cs typeface="Arial" panose="020B0604020202020204" pitchFamily="34" charset="0"/>
                </a:rPr>
                <a:t>산업 커버리지</a:t>
              </a:r>
            </a:p>
          </p:txBody>
        </p: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id="{0BBF365A-A324-4F51-B29F-CA81E391C0C6}"/>
                </a:ext>
              </a:extLst>
            </p:cNvPr>
            <p:cNvSpPr/>
            <p:nvPr/>
          </p:nvSpPr>
          <p:spPr>
            <a:xfrm>
              <a:off x="3611836" y="4815190"/>
              <a:ext cx="1126340" cy="1126338"/>
            </a:xfrm>
            <a:prstGeom prst="ellipse">
              <a:avLst/>
            </a:prstGeom>
            <a:solidFill>
              <a:srgbClr val="005D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4A701D5-F1E1-4E79-AEEF-2D7441EE2D4F}"/>
                </a:ext>
              </a:extLst>
            </p:cNvPr>
            <p:cNvSpPr txBox="1"/>
            <p:nvPr/>
          </p:nvSpPr>
          <p:spPr>
            <a:xfrm>
              <a:off x="4868499" y="2234061"/>
              <a:ext cx="2618666" cy="406265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fontAlgn="base">
                <a:lnSpc>
                  <a:spcPct val="110000"/>
                </a:lnSpc>
                <a:tabLst>
                  <a:tab pos="452438" algn="l"/>
                  <a:tab pos="627063" algn="l"/>
                </a:tabLst>
                <a:defRPr sz="1400" b="1">
                  <a:solidFill>
                    <a:srgbClr val="005DAB"/>
                  </a:solidFill>
                  <a:ea typeface="맑은 고딕" panose="020B0503020000020004" pitchFamily="50" charset="-127"/>
                </a:defRPr>
              </a:lvl1pPr>
            </a:lstStyle>
            <a:p>
              <a:pPr latinLnBrk="0"/>
              <a:r>
                <a:rPr lang="en-US" altLang="ko-KR" sz="2400" spc="-70" dirty="0" smtClean="0">
                  <a:ea typeface="+mn-ea"/>
                  <a:cs typeface="Arial" panose="020B0604020202020204" pitchFamily="34" charset="0"/>
                </a:rPr>
                <a:t>1,000+</a:t>
              </a:r>
              <a:r>
                <a:rPr lang="ko-KR" altLang="en-US" sz="2400" spc="-70" smtClean="0">
                  <a:ea typeface="+mn-ea"/>
                  <a:cs typeface="Arial" panose="020B0604020202020204" pitchFamily="34" charset="0"/>
                </a:rPr>
                <a:t> 기업 </a:t>
              </a:r>
              <a:r>
                <a:rPr lang="ko-KR" altLang="en-US" sz="2400" spc="-70" dirty="0">
                  <a:ea typeface="+mn-ea"/>
                  <a:cs typeface="Arial" panose="020B0604020202020204" pitchFamily="34" charset="0"/>
                </a:rPr>
                <a:t>및 기관</a:t>
              </a:r>
              <a:endParaRPr lang="en-US" altLang="ko-KR" sz="2400" spc="-70" dirty="0"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0EB665E-9707-4505-921C-8602906FFE36}"/>
                </a:ext>
              </a:extLst>
            </p:cNvPr>
            <p:cNvSpPr txBox="1"/>
            <p:nvPr/>
          </p:nvSpPr>
          <p:spPr>
            <a:xfrm>
              <a:off x="4868499" y="2623408"/>
              <a:ext cx="3492000" cy="464743"/>
            </a:xfrm>
            <a:prstGeom prst="rect">
              <a:avLst/>
            </a:prstGeom>
            <a:noFill/>
            <a:ln>
              <a:solidFill>
                <a:schemeClr val="bg1">
                  <a:alpha val="0"/>
                </a:schemeClr>
              </a:solidFill>
            </a:ln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>
                <a:defRPr sz="1050" spc="-80">
                  <a:solidFill>
                    <a:srgbClr val="5A648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fontAlgn="base" latinLnBrk="0">
                <a:lnSpc>
                  <a:spcPct val="110000"/>
                </a:lnSpc>
              </a:pPr>
              <a:r>
                <a:rPr lang="ko-KR" altLang="en-US" sz="1100" spc="-70" dirty="0" smtClean="0">
                  <a:solidFill>
                    <a:srgbClr val="777777"/>
                  </a:solidFill>
                </a:rPr>
                <a:t>한 </a:t>
              </a:r>
              <a:r>
                <a:rPr lang="ko-KR" altLang="en-US" sz="1100" spc="-70" dirty="0">
                  <a:solidFill>
                    <a:srgbClr val="777777"/>
                  </a:solidFill>
                </a:rPr>
                <a:t>해 </a:t>
              </a:r>
              <a:r>
                <a:rPr lang="en-US" altLang="ko-KR" sz="1100" spc="0" dirty="0" smtClean="0">
                  <a:solidFill>
                    <a:srgbClr val="777777"/>
                  </a:solidFill>
                </a:rPr>
                <a:t>1,000</a:t>
              </a:r>
              <a:r>
                <a:rPr lang="ko-KR" altLang="en-US" sz="1100" spc="-70" dirty="0" smtClean="0">
                  <a:solidFill>
                    <a:srgbClr val="777777"/>
                  </a:solidFill>
                </a:rPr>
                <a:t>개 </a:t>
              </a:r>
              <a:r>
                <a:rPr lang="ko-KR" altLang="en-US" sz="1100" spc="-70" dirty="0">
                  <a:solidFill>
                    <a:srgbClr val="777777"/>
                  </a:solidFill>
                </a:rPr>
                <a:t>이상의</a:t>
              </a:r>
              <a:br>
                <a:rPr lang="ko-KR" altLang="en-US" sz="1100" spc="-70" dirty="0">
                  <a:solidFill>
                    <a:srgbClr val="777777"/>
                  </a:solidFill>
                </a:rPr>
              </a:br>
              <a:r>
                <a:rPr lang="ko-KR" altLang="en-US" sz="1100" spc="-70" dirty="0">
                  <a:solidFill>
                    <a:srgbClr val="777777"/>
                  </a:solidFill>
                </a:rPr>
                <a:t>기업 및 기관 고객들과 함께 프로젝트 수행</a:t>
              </a:r>
              <a:endParaRPr lang="en-US" altLang="ko-KR" sz="1100" spc="0" dirty="0">
                <a:solidFill>
                  <a:srgbClr val="777777"/>
                </a:solidFill>
                <a:latin typeface="+mn-lt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65B07B6-369E-4D01-B7D6-11BE3E10E11A}"/>
                </a:ext>
              </a:extLst>
            </p:cNvPr>
            <p:cNvSpPr txBox="1"/>
            <p:nvPr/>
          </p:nvSpPr>
          <p:spPr>
            <a:xfrm>
              <a:off x="4868499" y="3597522"/>
              <a:ext cx="1271502" cy="406265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fontAlgn="base">
                <a:lnSpc>
                  <a:spcPct val="110000"/>
                </a:lnSpc>
                <a:tabLst>
                  <a:tab pos="452438" algn="l"/>
                  <a:tab pos="627063" algn="l"/>
                </a:tabLst>
                <a:defRPr sz="1400" b="1">
                  <a:solidFill>
                    <a:srgbClr val="005DAB"/>
                  </a:solidFill>
                  <a:ea typeface="맑은 고딕" panose="020B0503020000020004" pitchFamily="50" charset="-127"/>
                </a:defRPr>
              </a:lvl1pPr>
            </a:lstStyle>
            <a:p>
              <a:pPr latinLnBrk="0"/>
              <a:r>
                <a:rPr lang="en-US" altLang="ko-KR" sz="2400" spc="-70" dirty="0" smtClean="0">
                  <a:cs typeface="Arial" panose="020B0604020202020204" pitchFamily="34" charset="0"/>
                </a:rPr>
                <a:t>4,800+ </a:t>
              </a:r>
              <a:r>
                <a:rPr lang="ko-KR" altLang="en-US" sz="2400" spc="-70" dirty="0" smtClean="0">
                  <a:cs typeface="Arial" panose="020B0604020202020204" pitchFamily="34" charset="0"/>
                </a:rPr>
                <a:t>건</a:t>
              </a:r>
              <a:endParaRPr lang="en-US" altLang="ko-KR" sz="2400" spc="-70" dirty="0"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54666E2-D476-4FF6-8F15-33B0FC9A8172}"/>
                </a:ext>
              </a:extLst>
            </p:cNvPr>
            <p:cNvSpPr txBox="1"/>
            <p:nvPr/>
          </p:nvSpPr>
          <p:spPr>
            <a:xfrm>
              <a:off x="4868499" y="3982935"/>
              <a:ext cx="3492000" cy="464743"/>
            </a:xfrm>
            <a:prstGeom prst="rect">
              <a:avLst/>
            </a:prstGeom>
            <a:noFill/>
            <a:ln>
              <a:solidFill>
                <a:schemeClr val="bg1">
                  <a:alpha val="0"/>
                </a:schemeClr>
              </a:solidFill>
            </a:ln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>
                <a:defRPr sz="1050" spc="-80">
                  <a:solidFill>
                    <a:srgbClr val="5A648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fontAlgn="base" latinLnBrk="0">
                <a:lnSpc>
                  <a:spcPct val="110000"/>
                </a:lnSpc>
              </a:pPr>
              <a:r>
                <a:rPr lang="ko-KR" altLang="en-US" sz="1100" spc="-70" dirty="0">
                  <a:solidFill>
                    <a:srgbClr val="777777"/>
                  </a:solidFill>
                </a:rPr>
                <a:t>국내 리서치 업계에서</a:t>
              </a:r>
              <a:r>
                <a:rPr lang="en-US" altLang="ko-KR" sz="1100" spc="-70" dirty="0">
                  <a:solidFill>
                    <a:srgbClr val="777777"/>
                  </a:solidFill>
                </a:rPr>
                <a:t/>
              </a:r>
              <a:br>
                <a:rPr lang="en-US" altLang="ko-KR" sz="1100" spc="-70" dirty="0">
                  <a:solidFill>
                    <a:srgbClr val="777777"/>
                  </a:solidFill>
                </a:rPr>
              </a:br>
              <a:r>
                <a:rPr lang="ko-KR" altLang="en-US" sz="1100" spc="-70" dirty="0">
                  <a:solidFill>
                    <a:srgbClr val="777777"/>
                  </a:solidFill>
                </a:rPr>
                <a:t>연간 가장 많은 수의 조사 프로젝트를 수행</a:t>
              </a:r>
              <a:endParaRPr lang="en-US" altLang="ko-KR" sz="1100" spc="0" dirty="0">
                <a:solidFill>
                  <a:srgbClr val="777777"/>
                </a:solidFill>
                <a:latin typeface="+mn-lt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57B5C22-BEF9-47CA-AD15-33E3752866CF}"/>
                </a:ext>
              </a:extLst>
            </p:cNvPr>
            <p:cNvSpPr txBox="1"/>
            <p:nvPr/>
          </p:nvSpPr>
          <p:spPr>
            <a:xfrm>
              <a:off x="4868499" y="4955562"/>
              <a:ext cx="2738891" cy="406265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fontAlgn="base">
                <a:lnSpc>
                  <a:spcPct val="110000"/>
                </a:lnSpc>
                <a:tabLst>
                  <a:tab pos="452438" algn="l"/>
                  <a:tab pos="627063" algn="l"/>
                </a:tabLst>
                <a:defRPr sz="1400" b="1">
                  <a:solidFill>
                    <a:srgbClr val="005DAB"/>
                  </a:solidFill>
                  <a:ea typeface="맑은 고딕" panose="020B0503020000020004" pitchFamily="50" charset="-127"/>
                </a:defRPr>
              </a:lvl1pPr>
            </a:lstStyle>
            <a:p>
              <a:pPr latinLnBrk="0"/>
              <a:r>
                <a:rPr lang="en-US" altLang="ko-KR" sz="2400" spc="-70" dirty="0">
                  <a:cs typeface="Arial" panose="020B0604020202020204" pitchFamily="34" charset="0"/>
                </a:rPr>
                <a:t>B2C </a:t>
              </a:r>
              <a:r>
                <a:rPr lang="ko-KR" altLang="en-US" sz="2400" spc="-70" dirty="0">
                  <a:cs typeface="Arial" panose="020B0604020202020204" pitchFamily="34" charset="0"/>
                </a:rPr>
                <a:t>전 산업분야 </a:t>
              </a:r>
              <a:r>
                <a:rPr lang="en-US" altLang="ko-KR" sz="2400" spc="-70" dirty="0" smtClean="0">
                  <a:cs typeface="Arial" panose="020B0604020202020204" pitchFamily="34" charset="0"/>
                </a:rPr>
                <a:t>+ </a:t>
              </a:r>
              <a:r>
                <a:rPr lang="el-GR" altLang="ko-KR" sz="2400" spc="-70" dirty="0" smtClean="0">
                  <a:cs typeface="Arial" panose="020B0604020202020204" pitchFamily="34" charset="0"/>
                </a:rPr>
                <a:t>α</a:t>
              </a:r>
              <a:endParaRPr lang="en-US" altLang="ko-KR" sz="2400" spc="-70" dirty="0"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88AF35D-C266-4BE8-9E1E-8F9464AF9770}"/>
                </a:ext>
              </a:extLst>
            </p:cNvPr>
            <p:cNvSpPr txBox="1"/>
            <p:nvPr/>
          </p:nvSpPr>
          <p:spPr>
            <a:xfrm>
              <a:off x="4868499" y="5342461"/>
              <a:ext cx="3492000" cy="464743"/>
            </a:xfrm>
            <a:prstGeom prst="rect">
              <a:avLst/>
            </a:prstGeom>
            <a:noFill/>
            <a:ln>
              <a:solidFill>
                <a:schemeClr val="bg1">
                  <a:alpha val="0"/>
                </a:schemeClr>
              </a:solidFill>
            </a:ln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>
                <a:defRPr sz="1050" spc="-80">
                  <a:solidFill>
                    <a:srgbClr val="5A648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fontAlgn="base" latinLnBrk="0">
                <a:lnSpc>
                  <a:spcPct val="110000"/>
                </a:lnSpc>
              </a:pPr>
              <a:r>
                <a:rPr lang="ko-KR" altLang="en-US" sz="1100" spc="-70" dirty="0">
                  <a:solidFill>
                    <a:srgbClr val="777777"/>
                  </a:solidFill>
                </a:rPr>
                <a:t>국내 리서치 업계에서</a:t>
              </a:r>
              <a:r>
                <a:rPr lang="en-US" altLang="ko-KR" sz="1100" spc="-70" dirty="0">
                  <a:solidFill>
                    <a:srgbClr val="777777"/>
                  </a:solidFill>
                </a:rPr>
                <a:t/>
              </a:r>
              <a:br>
                <a:rPr lang="en-US" altLang="ko-KR" sz="1100" spc="-70" dirty="0">
                  <a:solidFill>
                    <a:srgbClr val="777777"/>
                  </a:solidFill>
                </a:rPr>
              </a:br>
              <a:r>
                <a:rPr lang="ko-KR" altLang="en-US" sz="1100" spc="-70" dirty="0">
                  <a:solidFill>
                    <a:srgbClr val="777777"/>
                  </a:solidFill>
                </a:rPr>
                <a:t>가장 광범위한 산업분야 및 </a:t>
              </a:r>
              <a:r>
                <a:rPr lang="ko-KR" altLang="en-US" sz="1100" spc="-70" dirty="0" err="1">
                  <a:solidFill>
                    <a:srgbClr val="777777"/>
                  </a:solidFill>
                </a:rPr>
                <a:t>고객군</a:t>
              </a:r>
              <a:r>
                <a:rPr lang="ko-KR" altLang="en-US" sz="1100" spc="-70" dirty="0">
                  <a:solidFill>
                    <a:srgbClr val="777777"/>
                  </a:solidFill>
                </a:rPr>
                <a:t> 커버</a:t>
              </a:r>
              <a:endParaRPr lang="en-US" altLang="ko-KR" sz="1100" spc="0" dirty="0">
                <a:solidFill>
                  <a:srgbClr val="777777"/>
                </a:solidFill>
                <a:latin typeface="+mn-lt"/>
              </a:endParaRPr>
            </a:p>
          </p:txBody>
        </p:sp>
        <p:pic>
          <p:nvPicPr>
            <p:cNvPr id="74" name="그림 7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8618" y="2305175"/>
              <a:ext cx="512777" cy="651112"/>
            </a:xfrm>
            <a:prstGeom prst="rect">
              <a:avLst/>
            </a:prstGeom>
          </p:spPr>
        </p:pic>
        <p:pic>
          <p:nvPicPr>
            <p:cNvPr id="75" name="그림 7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8227" y="3694938"/>
              <a:ext cx="473559" cy="623823"/>
            </a:xfrm>
            <a:prstGeom prst="rect">
              <a:avLst/>
            </a:prstGeom>
          </p:spPr>
        </p:pic>
        <p:pic>
          <p:nvPicPr>
            <p:cNvPr id="76" name="그림 7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27043" y="5126955"/>
              <a:ext cx="695927" cy="4383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307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5" name="표 124">
            <a:extLst>
              <a:ext uri="{FF2B5EF4-FFF2-40B4-BE49-F238E27FC236}">
                <a16:creationId xmlns:a16="http://schemas.microsoft.com/office/drawing/2014/main" id="{FBE55B04-6DB8-483D-883B-DEDABF68F9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729931"/>
              </p:ext>
            </p:extLst>
          </p:nvPr>
        </p:nvGraphicFramePr>
        <p:xfrm>
          <a:off x="551803" y="2278250"/>
          <a:ext cx="9075599" cy="4040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4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4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4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4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4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71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17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34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l" rtl="0" fontAlgn="base" latinLnBrk="0"/>
                      <a:r>
                        <a:rPr lang="ko-KR" altLang="en-US" sz="1000" b="0" i="0" u="none" strike="noStrike" spc="-70" baseline="0" dirty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디지털</a:t>
                      </a:r>
                      <a:r>
                        <a:rPr lang="en-US" altLang="ko-KR" sz="1000" b="0" i="0" u="none" strike="noStrike" spc="-70" baseline="0" dirty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/</a:t>
                      </a:r>
                      <a:r>
                        <a:rPr lang="ko-KR" altLang="en-US" sz="1000" b="0" i="0" u="none" strike="noStrike" spc="-70" baseline="0" dirty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전자</a:t>
                      </a:r>
                    </a:p>
                  </a:txBody>
                  <a:tcPr marL="7200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r>
                        <a:rPr lang="ko-KR" altLang="en-US" sz="1000" b="0" i="0" u="none" strike="noStrike" spc="-70" baseline="0" dirty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자동차</a:t>
                      </a:r>
                    </a:p>
                  </a:txBody>
                  <a:tcPr marL="72000" marR="0" marT="0" marB="0" anchor="ctr"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r>
                        <a:rPr lang="en-US" sz="1000" b="0" i="0" u="none" strike="noStrike" spc="-70" baseline="0" dirty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IT/</a:t>
                      </a:r>
                      <a:r>
                        <a:rPr lang="ko-KR" altLang="en-US" sz="1000" b="0" i="0" u="none" strike="noStrike" spc="-70" baseline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모바일</a:t>
                      </a:r>
                      <a:r>
                        <a:rPr lang="en-US" altLang="ko-KR" sz="1000" b="0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/</a:t>
                      </a:r>
                      <a:r>
                        <a:rPr lang="ko-KR" altLang="en-US" sz="1000" b="0" i="0" u="none" strike="noStrike" spc="-70" baseline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게임</a:t>
                      </a:r>
                      <a:endParaRPr lang="ko-KR" altLang="en-US" sz="1000" b="0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0" marT="0" marB="0" anchor="ctr"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r>
                        <a:rPr lang="ko-KR" altLang="en-US" sz="1000" b="0" i="0" u="none" strike="noStrike" spc="-70" baseline="0" dirty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통신</a:t>
                      </a:r>
                      <a:r>
                        <a:rPr lang="en-US" altLang="ko-KR" sz="1000" b="0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/</a:t>
                      </a:r>
                      <a:r>
                        <a:rPr lang="ko-KR" altLang="en-US" sz="1000" b="0" i="0" u="none" strike="noStrike" spc="-70" baseline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방송</a:t>
                      </a:r>
                      <a:endParaRPr lang="ko-KR" altLang="en-US" sz="1000" b="0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0" marT="0" marB="0" anchor="ctr"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r>
                        <a:rPr lang="ko-KR" altLang="en-US" sz="1000" b="0" i="0" u="none" strike="noStrike" spc="-70" baseline="0" dirty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금융</a:t>
                      </a:r>
                    </a:p>
                  </a:txBody>
                  <a:tcPr marL="72000" marR="0" marT="0" marB="0" anchor="ctr"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r>
                        <a:rPr lang="ko-KR" altLang="en-US" sz="1000" b="0" i="0" u="none" strike="noStrike" spc="-70" baseline="0" dirty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쇼핑</a:t>
                      </a:r>
                      <a:r>
                        <a:rPr lang="en-US" altLang="ko-KR" sz="1000" b="0" i="0" u="none" strike="noStrike" spc="-70" baseline="0" dirty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/</a:t>
                      </a:r>
                      <a:r>
                        <a:rPr lang="ko-KR" altLang="en-US" sz="1000" b="0" i="0" u="none" strike="noStrike" spc="-70" baseline="0" dirty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유통</a:t>
                      </a:r>
                    </a:p>
                  </a:txBody>
                  <a:tcPr marL="72000" marR="0" marT="0" marB="0" anchor="ctr"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r>
                        <a:rPr lang="ko-KR" altLang="en-US" sz="1000" b="0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식품</a:t>
                      </a:r>
                      <a:r>
                        <a:rPr lang="en-US" altLang="ko-KR" sz="1000" b="0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/</a:t>
                      </a:r>
                      <a:r>
                        <a:rPr lang="ko-KR" altLang="en-US" sz="1000" b="0" i="0" u="none" strike="noStrike" spc="-70" baseline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외식</a:t>
                      </a:r>
                      <a:endParaRPr lang="ko-KR" altLang="en-US" sz="1000" b="0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0" marT="0" marB="0" anchor="ctr"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r>
                        <a:rPr lang="ko-KR" altLang="en-US" sz="1000" b="0" i="0" u="none" strike="noStrike" spc="-70" baseline="0" dirty="0" err="1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뷰티</a:t>
                      </a:r>
                      <a:r>
                        <a:rPr lang="en-US" altLang="ko-KR" sz="1000" b="0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/</a:t>
                      </a:r>
                      <a:r>
                        <a:rPr lang="ko-KR" altLang="en-US" sz="1000" b="0" i="0" u="none" strike="noStrike" spc="-70" baseline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생활</a:t>
                      </a:r>
                      <a:endParaRPr lang="ko-KR" altLang="en-US" sz="1000" b="0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0" marT="0" marB="0" anchor="ctr"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pPr algn="l" rtl="0" fontAlgn="base" latinLnBrk="0"/>
                      <a:r>
                        <a:rPr lang="en-US" altLang="ko-KR" sz="1800" b="1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r>
                        <a:rPr lang="ko-KR" altLang="en-US" sz="1000" b="1" i="0" u="none" strike="noStrike" spc="-70" baseline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건</a:t>
                      </a:r>
                      <a:endParaRPr lang="ko-KR" altLang="en-US" sz="1000" b="1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0" marT="0" marB="0">
                    <a:lnL w="12700" cmpd="sng">
                      <a:noFill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r>
                        <a:rPr lang="en-US" altLang="ko-KR" sz="1800" b="1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88</a:t>
                      </a:r>
                      <a:r>
                        <a:rPr lang="ko-KR" altLang="en-US" sz="1000" b="1" i="0" u="none" strike="noStrike" spc="-70" baseline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건</a:t>
                      </a:r>
                      <a:endParaRPr lang="ko-KR" altLang="en-US" sz="1000" b="1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0" marT="0" marB="0"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r>
                        <a:rPr lang="en-US" altLang="ko-KR" sz="1800" b="1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170</a:t>
                      </a:r>
                      <a:r>
                        <a:rPr lang="ko-KR" altLang="en-US" sz="1000" b="1" i="0" u="none" strike="noStrike" spc="-70" baseline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건</a:t>
                      </a:r>
                      <a:endParaRPr lang="ko-KR" altLang="en-US" sz="1000" b="1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0" marT="0" marB="0"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r>
                        <a:rPr lang="en-US" altLang="ko-KR" sz="1800" b="1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91</a:t>
                      </a:r>
                      <a:r>
                        <a:rPr lang="ko-KR" altLang="en-US" sz="1000" b="1" i="0" u="none" strike="noStrike" spc="-70" baseline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건</a:t>
                      </a:r>
                      <a:endParaRPr lang="ko-KR" altLang="en-US" sz="1000" b="1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0" marT="0" marB="0"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r>
                        <a:rPr lang="en-US" altLang="ko-KR" sz="1800" b="1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124</a:t>
                      </a:r>
                      <a:r>
                        <a:rPr lang="ko-KR" altLang="en-US" sz="1000" b="1" i="0" u="none" strike="noStrike" spc="-70" baseline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건</a:t>
                      </a:r>
                      <a:endParaRPr lang="ko-KR" altLang="en-US" sz="1000" b="1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0" marT="0" marB="0"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r>
                        <a:rPr lang="en-US" altLang="ko-KR" sz="1800" b="1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45</a:t>
                      </a:r>
                      <a:r>
                        <a:rPr lang="ko-KR" altLang="en-US" sz="1000" b="1" i="0" u="none" strike="noStrike" spc="-70" baseline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건</a:t>
                      </a:r>
                      <a:endParaRPr lang="ko-KR" altLang="en-US" sz="1000" b="1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0" marT="0" marB="0"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r>
                        <a:rPr lang="en-US" altLang="ko-KR" sz="1800" b="1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324</a:t>
                      </a:r>
                      <a:r>
                        <a:rPr lang="ko-KR" altLang="en-US" sz="1000" b="1" i="0" u="none" strike="noStrike" spc="-70" baseline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건</a:t>
                      </a:r>
                      <a:endParaRPr lang="ko-KR" altLang="en-US" sz="1000" b="1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0" marT="0" marB="0"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r>
                        <a:rPr lang="en-US" altLang="ko-KR" sz="1800" b="1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117</a:t>
                      </a:r>
                      <a:r>
                        <a:rPr lang="ko-KR" altLang="en-US" sz="1000" b="1" i="0" u="none" strike="noStrike" spc="-70" baseline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건</a:t>
                      </a:r>
                      <a:endParaRPr lang="ko-KR" altLang="en-US" sz="1000" b="1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0" marT="0" marB="0"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00">
                <a:tc>
                  <a:txBody>
                    <a:bodyPr/>
                    <a:lstStyle/>
                    <a:p>
                      <a:pPr algn="l" rtl="0" fontAlgn="base" latinLnBrk="0"/>
                      <a:endParaRPr lang="ko-KR" altLang="en-US" sz="1000" b="0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0" marT="0" marB="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endParaRPr lang="ko-KR" altLang="en-US" sz="1000" b="0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endParaRPr lang="ko-KR" altLang="en-US" sz="1000" b="0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endParaRPr lang="ko-KR" altLang="en-US" sz="1000" b="0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endParaRPr lang="ko-KR" altLang="en-US" sz="1000" b="0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endParaRPr lang="ko-KR" altLang="en-US" sz="1000" b="0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endParaRPr lang="ko-KR" altLang="en-US" sz="1000" b="0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endParaRPr lang="ko-KR" altLang="en-US" sz="1000" b="0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base" latinLnBrk="0"/>
                      <a:r>
                        <a:rPr lang="ko-KR" altLang="en-US" sz="1000" b="0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건설</a:t>
                      </a:r>
                      <a:r>
                        <a:rPr lang="en-US" altLang="ko-KR" sz="1000" b="0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/</a:t>
                      </a:r>
                      <a:r>
                        <a:rPr lang="ko-KR" altLang="en-US" sz="1000" b="0" i="0" u="none" strike="noStrike" spc="-70" baseline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인테리어</a:t>
                      </a:r>
                      <a:endParaRPr lang="ko-KR" altLang="en-US" sz="1000" b="0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r>
                        <a:rPr lang="ko-KR" altLang="en-US" sz="1000" b="0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정부기관</a:t>
                      </a:r>
                      <a:r>
                        <a:rPr lang="en-US" altLang="ko-KR" sz="1000" b="0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/</a:t>
                      </a:r>
                      <a:r>
                        <a:rPr lang="ko-KR" altLang="en-US" sz="1000" b="0" i="0" u="none" strike="noStrike" spc="-70" baseline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공기업</a:t>
                      </a:r>
                      <a:endParaRPr lang="ko-KR" altLang="en-US" sz="1000" b="0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0" marT="0" marB="0" anchor="ctr"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r>
                        <a:rPr lang="ko-KR" altLang="en-US" sz="1000" b="0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의료</a:t>
                      </a:r>
                      <a:r>
                        <a:rPr lang="en-US" altLang="ko-KR" sz="1000" b="0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/</a:t>
                      </a:r>
                      <a:r>
                        <a:rPr lang="ko-KR" altLang="en-US" sz="1000" b="0" i="0" u="none" strike="noStrike" spc="-70" baseline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의약품</a:t>
                      </a:r>
                      <a:r>
                        <a:rPr lang="en-US" altLang="ko-KR" sz="1000" b="0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/</a:t>
                      </a:r>
                      <a:r>
                        <a:rPr lang="ko-KR" altLang="en-US" sz="1000" b="0" i="0" u="none" strike="noStrike" spc="-70" baseline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보건</a:t>
                      </a:r>
                      <a:endParaRPr lang="ko-KR" altLang="en-US" sz="1000" b="0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0" marT="0" marB="0" anchor="ctr"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r>
                        <a:rPr lang="ko-KR" altLang="en-US" sz="1000" b="0" i="0" u="none" strike="noStrike" spc="-70" baseline="0" dirty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패션</a:t>
                      </a:r>
                      <a:r>
                        <a:rPr lang="en-US" altLang="ko-KR" sz="1000" b="0" i="0" u="none" strike="noStrike" spc="-70" baseline="0" dirty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/</a:t>
                      </a:r>
                      <a:r>
                        <a:rPr lang="ko-KR" altLang="en-US" sz="1000" b="0" i="0" u="none" strike="noStrike" spc="-70" baseline="0" dirty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의류</a:t>
                      </a:r>
                    </a:p>
                  </a:txBody>
                  <a:tcPr marL="72000" marR="0" marT="0" marB="0" anchor="ctr"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r>
                        <a:rPr lang="ko-KR" altLang="en-US" sz="1000" b="0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여가</a:t>
                      </a:r>
                      <a:r>
                        <a:rPr lang="en-US" altLang="ko-KR" sz="1000" b="0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/</a:t>
                      </a:r>
                      <a:r>
                        <a:rPr lang="ko-KR" altLang="en-US" sz="1000" b="0" i="0" u="none" strike="noStrike" spc="-70" baseline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운송</a:t>
                      </a:r>
                      <a:endParaRPr lang="ko-KR" altLang="en-US" sz="1000" b="0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0" marT="0" marB="0" anchor="ctr"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r>
                        <a:rPr lang="ko-KR" altLang="en-US" sz="1000" b="0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교육</a:t>
                      </a:r>
                      <a:endParaRPr lang="ko-KR" altLang="en-US" sz="1000" b="0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0" marT="0" marB="0" anchor="ctr"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r>
                        <a:rPr lang="ko-KR" altLang="en-US" sz="1000" b="0" i="0" u="none" strike="noStrike" spc="-70" baseline="0" dirty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연구소</a:t>
                      </a:r>
                      <a:r>
                        <a:rPr lang="en-US" altLang="ko-KR" sz="1000" b="0" i="0" u="none" strike="noStrike" spc="-70" baseline="0" dirty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/</a:t>
                      </a:r>
                      <a:r>
                        <a:rPr lang="ko-KR" altLang="en-US" sz="1000" b="0" i="0" u="none" strike="noStrike" spc="-70" baseline="0" dirty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대학교</a:t>
                      </a:r>
                    </a:p>
                  </a:txBody>
                  <a:tcPr marL="72000" marR="0" marT="0" marB="0" anchor="ctr"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r>
                        <a:rPr lang="ko-KR" altLang="en-US" sz="1000" b="0" i="0" u="none" strike="noStrike" spc="-70" baseline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서비스</a:t>
                      </a:r>
                      <a:r>
                        <a:rPr lang="en-US" altLang="ko-KR" sz="1000" b="0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/</a:t>
                      </a:r>
                      <a:r>
                        <a:rPr lang="ko-KR" altLang="en-US" sz="1000" b="0" i="0" u="none" strike="noStrike" spc="-70" baseline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</a:rPr>
                        <a:t>기타</a:t>
                      </a:r>
                      <a:endParaRPr lang="ko-KR" altLang="en-US" sz="1000" b="0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72000" marR="0" marT="0" marB="0" anchor="ctr"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pPr algn="l" rtl="0" fontAlgn="base" latinLnBrk="0"/>
                      <a:r>
                        <a:rPr lang="en-US" altLang="ko-KR" sz="1800" b="1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74</a:t>
                      </a:r>
                      <a:r>
                        <a:rPr lang="ko-KR" altLang="en-US" sz="1000" b="1" i="0" u="none" strike="noStrike" spc="-70" baseline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건</a:t>
                      </a:r>
                      <a:endParaRPr lang="ko-KR" altLang="en-US" sz="1000" b="1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0" marT="0" marB="0">
                    <a:lnL w="12700" cmpd="sng">
                      <a:noFill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r>
                        <a:rPr lang="en-US" altLang="ko-KR" sz="1800" b="1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765</a:t>
                      </a:r>
                      <a:r>
                        <a:rPr lang="ko-KR" altLang="en-US" sz="1000" b="1" i="0" u="none" strike="noStrike" spc="-70" baseline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건</a:t>
                      </a:r>
                      <a:endParaRPr lang="ko-KR" altLang="en-US" sz="1000" b="1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0" marT="0" marB="0"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r>
                        <a:rPr lang="en-US" altLang="ko-KR" sz="1800" b="1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89</a:t>
                      </a:r>
                      <a:r>
                        <a:rPr lang="ko-KR" altLang="en-US" sz="1000" b="1" i="0" u="none" strike="noStrike" spc="-70" baseline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건</a:t>
                      </a:r>
                      <a:endParaRPr lang="ko-KR" altLang="en-US" sz="1000" b="1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0" marT="0" marB="0"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r>
                        <a:rPr lang="en-US" altLang="ko-KR" sz="1800" b="1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27</a:t>
                      </a:r>
                      <a:r>
                        <a:rPr lang="ko-KR" altLang="en-US" sz="1000" b="1" i="0" u="none" strike="noStrike" spc="-70" baseline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건</a:t>
                      </a:r>
                      <a:endParaRPr lang="ko-KR" altLang="en-US" sz="1000" b="1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0" marT="0" marB="0"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r>
                        <a:rPr lang="en-US" altLang="ko-KR" sz="1800" b="1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94</a:t>
                      </a:r>
                      <a:r>
                        <a:rPr lang="ko-KR" altLang="en-US" sz="1000" b="1" i="0" u="none" strike="noStrike" spc="-70" baseline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건</a:t>
                      </a:r>
                      <a:endParaRPr lang="ko-KR" altLang="en-US" sz="1000" b="1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0" marT="0" marB="0"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r>
                        <a:rPr lang="en-US" altLang="ko-KR" sz="1800" b="1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33</a:t>
                      </a:r>
                      <a:r>
                        <a:rPr lang="ko-KR" altLang="en-US" sz="1000" b="1" i="0" u="none" strike="noStrike" spc="-70" baseline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건</a:t>
                      </a:r>
                      <a:endParaRPr lang="ko-KR" altLang="en-US" sz="1000" b="1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0" marT="0" marB="0"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r>
                        <a:rPr lang="en-US" altLang="ko-KR" sz="1800" b="1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1,550</a:t>
                      </a:r>
                      <a:r>
                        <a:rPr lang="ko-KR" altLang="en-US" sz="1000" b="1" i="0" u="none" strike="noStrike" spc="-70" baseline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건</a:t>
                      </a:r>
                      <a:endParaRPr lang="ko-KR" altLang="en-US" sz="1000" b="1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0" marT="0" marB="0"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 latinLnBrk="0"/>
                      <a:r>
                        <a:rPr lang="en-US" altLang="ko-KR" sz="1800" b="1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1,114</a:t>
                      </a:r>
                      <a:r>
                        <a:rPr lang="ko-KR" altLang="en-US" sz="1000" b="1" i="0" u="none" strike="noStrike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건</a:t>
                      </a:r>
                      <a:endParaRPr lang="ko-KR" altLang="en-US" sz="1000" b="1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0" marT="0" marB="0"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" name="직사각형 23">
            <a:extLst>
              <a:ext uri="{FF2B5EF4-FFF2-40B4-BE49-F238E27FC236}">
                <a16:creationId xmlns:a16="http://schemas.microsoft.com/office/drawing/2014/main" id="{AE0D42C3-8A9D-4FE3-AC3A-51A93EAA50EF}"/>
              </a:ext>
            </a:extLst>
          </p:cNvPr>
          <p:cNvSpPr/>
          <p:nvPr/>
        </p:nvSpPr>
        <p:spPr>
          <a:xfrm>
            <a:off x="560512" y="1607836"/>
            <a:ext cx="2471831" cy="2585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fontAlgn="base" latinLnBrk="0">
              <a:lnSpc>
                <a:spcPct val="120000"/>
              </a:lnSpc>
              <a:tabLst>
                <a:tab pos="452438" algn="l"/>
                <a:tab pos="627063" algn="l"/>
              </a:tabLst>
            </a:pPr>
            <a:r>
              <a:rPr lang="en-US" altLang="ko-KR" sz="1400" b="1" spc="-70" dirty="0" smtClean="0">
                <a:solidFill>
                  <a:srgbClr val="005DAB"/>
                </a:solidFill>
                <a:cs typeface="Arial" panose="020B0604020202020204" pitchFamily="34" charset="0"/>
              </a:rPr>
              <a:t>FY21 </a:t>
            </a:r>
            <a:r>
              <a:rPr lang="ko-KR" altLang="en-US" sz="1400" b="1" spc="-70" dirty="0" smtClean="0">
                <a:solidFill>
                  <a:srgbClr val="005DAB"/>
                </a:solidFill>
                <a:cs typeface="Arial" panose="020B0604020202020204" pitchFamily="34" charset="0"/>
              </a:rPr>
              <a:t>분야 별 프로젝트 </a:t>
            </a:r>
            <a:r>
              <a:rPr lang="ko-KR" altLang="en-US" sz="1400" b="1" spc="-70" dirty="0">
                <a:solidFill>
                  <a:srgbClr val="005DAB"/>
                </a:solidFill>
                <a:cs typeface="Arial" panose="020B0604020202020204" pitchFamily="34" charset="0"/>
              </a:rPr>
              <a:t>수행 건수</a:t>
            </a:r>
            <a:endParaRPr lang="en-US" altLang="ko-KR" sz="1400" b="1" spc="-70" dirty="0">
              <a:solidFill>
                <a:srgbClr val="005DAB"/>
              </a:solidFill>
              <a:cs typeface="Arial" panose="020B0604020202020204" pitchFamily="34" charset="0"/>
            </a:endParaRPr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0"/>
          </p:nvPr>
        </p:nvSpPr>
        <p:spPr>
          <a:xfrm>
            <a:off x="560512" y="332656"/>
            <a:ext cx="854401" cy="300788"/>
          </a:xfrm>
        </p:spPr>
        <p:txBody>
          <a:bodyPr/>
          <a:lstStyle/>
          <a:p>
            <a:r>
              <a:rPr lang="en-US" altLang="ko-KR" dirty="0"/>
              <a:t>Clients</a:t>
            </a:r>
            <a:endParaRPr lang="ko-KR" altLang="en-US" dirty="0"/>
          </a:p>
        </p:txBody>
      </p:sp>
      <p:sp>
        <p:nvSpPr>
          <p:cNvPr id="2" name="텍스트 개체 틀 1"/>
          <p:cNvSpPr>
            <a:spLocks noGrp="1"/>
          </p:cNvSpPr>
          <p:nvPr>
            <p:ph type="body" sz="quarter" idx="11"/>
          </p:nvPr>
        </p:nvSpPr>
        <p:spPr>
          <a:xfrm>
            <a:off x="6807065" y="332656"/>
            <a:ext cx="2845651" cy="946669"/>
          </a:xfrm>
        </p:spPr>
        <p:txBody>
          <a:bodyPr/>
          <a:lstStyle/>
          <a:p>
            <a:r>
              <a:rPr lang="ko-KR" altLang="en-US" dirty="0"/>
              <a:t>수행하는 프로젝트 범위는</a:t>
            </a:r>
            <a:br>
              <a:rPr lang="ko-KR" altLang="en-US" dirty="0"/>
            </a:br>
            <a:r>
              <a:rPr lang="ko-KR" altLang="en-US" dirty="0"/>
              <a:t>전 산업 분야에 걸쳐</a:t>
            </a:r>
            <a:br>
              <a:rPr lang="ko-KR" altLang="en-US" dirty="0"/>
            </a:br>
            <a:r>
              <a:rPr lang="ko-KR" altLang="en-US" dirty="0"/>
              <a:t>광범위합니다</a:t>
            </a:r>
          </a:p>
        </p:txBody>
      </p:sp>
      <p:pic>
        <p:nvPicPr>
          <p:cNvPr id="35" name="Picture 14" descr="기아 이미지 검색결과">
            <a:extLst>
              <a:ext uri="{FF2B5EF4-FFF2-40B4-BE49-F238E27FC236}">
                <a16:creationId xmlns:a16="http://schemas.microsoft.com/office/drawing/2014/main" id="{656D0860-444C-4B41-9E1E-742E7D7D7DB3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4" b="9890"/>
          <a:stretch/>
        </p:blipFill>
        <p:spPr bwMode="auto">
          <a:xfrm>
            <a:off x="1728477" y="3503034"/>
            <a:ext cx="652619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9">
            <a:extLst>
              <a:ext uri="{FF2B5EF4-FFF2-40B4-BE49-F238E27FC236}">
                <a16:creationId xmlns:a16="http://schemas.microsoft.com/office/drawing/2014/main" id="{23E5A6F7-1C15-46D0-91A8-D8C1DFB85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041" y="3542841"/>
            <a:ext cx="706037" cy="17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3">
            <a:extLst>
              <a:ext uri="{FF2B5EF4-FFF2-40B4-BE49-F238E27FC236}">
                <a16:creationId xmlns:a16="http://schemas.microsoft.com/office/drawing/2014/main" id="{1C245547-90A9-4615-A0D4-857302D8A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896" y="3509542"/>
            <a:ext cx="590777" cy="23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4">
            <a:extLst>
              <a:ext uri="{FF2B5EF4-FFF2-40B4-BE49-F238E27FC236}">
                <a16:creationId xmlns:a16="http://schemas.microsoft.com/office/drawing/2014/main" id="{D0F297EE-6C28-4EEA-AD95-000939B9A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331" y="3549745"/>
            <a:ext cx="723579" cy="15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10">
            <a:extLst>
              <a:ext uri="{FF2B5EF4-FFF2-40B4-BE49-F238E27FC236}">
                <a16:creationId xmlns:a16="http://schemas.microsoft.com/office/drawing/2014/main" id="{ADE7AE4E-23CB-4D3A-89CD-8E6FB104C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372" y="3527364"/>
            <a:ext cx="826221" cy="20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81" y="3540984"/>
            <a:ext cx="708593" cy="17610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623" y="3516248"/>
            <a:ext cx="847417" cy="225572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083" y="3534568"/>
            <a:ext cx="587971" cy="188932"/>
          </a:xfrm>
          <a:prstGeom prst="rect">
            <a:avLst/>
          </a:prstGeom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FD248FEE-BBD1-4611-9D94-BA561354B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81" y="3093142"/>
            <a:ext cx="667349" cy="2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6">
            <a:extLst>
              <a:ext uri="{FF2B5EF4-FFF2-40B4-BE49-F238E27FC236}">
                <a16:creationId xmlns:a16="http://schemas.microsoft.com/office/drawing/2014/main" id="{2A626C89-2F8E-44CE-BA53-120F20346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477" y="3162334"/>
            <a:ext cx="775242" cy="12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id="{277C6D39-4665-41C1-8445-140250BF3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041" y="3112584"/>
            <a:ext cx="654536" cy="22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D1934F6E-8000-4074-8CD6-2CC9BA0A9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896" y="3112377"/>
            <a:ext cx="275034" cy="22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5">
            <a:extLst>
              <a:ext uri="{FF2B5EF4-FFF2-40B4-BE49-F238E27FC236}">
                <a16:creationId xmlns:a16="http://schemas.microsoft.com/office/drawing/2014/main" id="{07D35938-53EB-410E-9890-5F6B12E89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623" y="3142041"/>
            <a:ext cx="811088" cy="16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9">
            <a:extLst>
              <a:ext uri="{FF2B5EF4-FFF2-40B4-BE49-F238E27FC236}">
                <a16:creationId xmlns:a16="http://schemas.microsoft.com/office/drawing/2014/main" id="{AF3ED9F9-FB85-48E8-BC4F-EDBA116B6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372" y="3139410"/>
            <a:ext cx="857948" cy="17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31" y="3153490"/>
            <a:ext cx="745395" cy="143155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083" y="3117592"/>
            <a:ext cx="761284" cy="214951"/>
          </a:xfrm>
          <a:prstGeom prst="rect">
            <a:avLst/>
          </a:prstGeom>
        </p:spPr>
      </p:pic>
      <p:pic>
        <p:nvPicPr>
          <p:cNvPr id="53" name="Picture 4">
            <a:extLst>
              <a:ext uri="{FF2B5EF4-FFF2-40B4-BE49-F238E27FC236}">
                <a16:creationId xmlns:a16="http://schemas.microsoft.com/office/drawing/2014/main" id="{35CD8AEF-4809-4C37-AE5F-59D6DED03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81" y="3901076"/>
            <a:ext cx="530623" cy="30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0">
            <a:extLst>
              <a:ext uri="{FF2B5EF4-FFF2-40B4-BE49-F238E27FC236}">
                <a16:creationId xmlns:a16="http://schemas.microsoft.com/office/drawing/2014/main" id="{B801F9FC-CC6E-460C-9E4A-F4E029DE3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041" y="3960119"/>
            <a:ext cx="654536" cy="18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6">
            <a:extLst>
              <a:ext uri="{FF2B5EF4-FFF2-40B4-BE49-F238E27FC236}">
                <a16:creationId xmlns:a16="http://schemas.microsoft.com/office/drawing/2014/main" id="{FBE17887-384E-4762-9408-2E0DD89B4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623" y="3963358"/>
            <a:ext cx="691298" cy="17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31" y="3977270"/>
            <a:ext cx="885882" cy="14868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477" y="3981500"/>
            <a:ext cx="841321" cy="14022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896" y="3911390"/>
            <a:ext cx="524301" cy="280440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083" y="3954186"/>
            <a:ext cx="750011" cy="194848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372" y="3951351"/>
            <a:ext cx="722400" cy="200520"/>
          </a:xfrm>
          <a:prstGeom prst="rect">
            <a:avLst/>
          </a:prstGeom>
        </p:spPr>
      </p:pic>
      <p:pic>
        <p:nvPicPr>
          <p:cNvPr id="42" name="Picture 13" descr="C:\Users\skyeo\Desktop\로고\865279_447146_4122.png">
            <a:extLst>
              <a:ext uri="{FF2B5EF4-FFF2-40B4-BE49-F238E27FC236}">
                <a16:creationId xmlns:a16="http://schemas.microsoft.com/office/drawing/2014/main" id="{B244DB8E-DBFB-4157-A289-62C81EFD9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37331" y="5187748"/>
            <a:ext cx="858465" cy="17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4993D288-B087-4EEC-9222-CE596C5E1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083" y="5180021"/>
            <a:ext cx="802953" cy="18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16">
            <a:extLst>
              <a:ext uri="{FF2B5EF4-FFF2-40B4-BE49-F238E27FC236}">
                <a16:creationId xmlns:a16="http://schemas.microsoft.com/office/drawing/2014/main" id="{0103A2D9-8812-49C9-B73A-0C3802650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896" y="5118716"/>
            <a:ext cx="583110" cy="31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9D7BE69B-69CA-415A-8BFF-38B62055DF8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3623" y="5156611"/>
            <a:ext cx="652619" cy="236510"/>
          </a:xfrm>
          <a:prstGeom prst="rect">
            <a:avLst/>
          </a:prstGeom>
        </p:spPr>
      </p:pic>
      <p:pic>
        <p:nvPicPr>
          <p:cNvPr id="76" name="Picture 5">
            <a:extLst>
              <a:ext uri="{FF2B5EF4-FFF2-40B4-BE49-F238E27FC236}">
                <a16:creationId xmlns:a16="http://schemas.microsoft.com/office/drawing/2014/main" id="{7634F462-E6C8-4672-98A6-93C952599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372" y="5188053"/>
            <a:ext cx="458531" cy="17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477" y="5153170"/>
            <a:ext cx="789183" cy="243393"/>
          </a:xfrm>
          <a:prstGeom prst="rect">
            <a:avLst/>
          </a:prstGeom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2A969E05-BE4D-444B-BFC5-9E2CB0CCF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083" y="5578868"/>
            <a:ext cx="836816" cy="2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17">
            <a:extLst>
              <a:ext uri="{FF2B5EF4-FFF2-40B4-BE49-F238E27FC236}">
                <a16:creationId xmlns:a16="http://schemas.microsoft.com/office/drawing/2014/main" id="{87F14F49-269A-4A90-8E3D-C7F0CDE09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896" y="5595120"/>
            <a:ext cx="480603" cy="22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37581" y="5616572"/>
            <a:ext cx="774420" cy="187042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477" y="5566043"/>
            <a:ext cx="826722" cy="288100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041" y="5607618"/>
            <a:ext cx="748702" cy="204952"/>
          </a:xfrm>
          <a:prstGeom prst="rect">
            <a:avLst/>
          </a:prstGeom>
        </p:spPr>
      </p:pic>
      <p:pic>
        <p:nvPicPr>
          <p:cNvPr id="41" name="그림 40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31" y="5628418"/>
            <a:ext cx="771688" cy="163350"/>
          </a:xfrm>
          <a:prstGeom prst="rect">
            <a:avLst/>
          </a:prstGeom>
        </p:spPr>
      </p:pic>
      <p:pic>
        <p:nvPicPr>
          <p:cNvPr id="45" name="그림 44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623" y="5609477"/>
            <a:ext cx="709902" cy="201232"/>
          </a:xfrm>
          <a:prstGeom prst="rect">
            <a:avLst/>
          </a:prstGeom>
        </p:spPr>
      </p:pic>
      <p:pic>
        <p:nvPicPr>
          <p:cNvPr id="75" name="Picture 19" descr="C:\Users\skyeo\Desktop\로고\16509_body_1_132.jpg">
            <a:extLst>
              <a:ext uri="{FF2B5EF4-FFF2-40B4-BE49-F238E27FC236}">
                <a16:creationId xmlns:a16="http://schemas.microsoft.com/office/drawing/2014/main" id="{B9DDF231-FC6E-4C6E-9FFF-07B968968E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28477" y="6041915"/>
            <a:ext cx="811088" cy="21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86" y="5214043"/>
            <a:ext cx="719148" cy="213080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" t="4348"/>
          <a:stretch/>
        </p:blipFill>
        <p:spPr>
          <a:xfrm>
            <a:off x="2882041" y="6032075"/>
            <a:ext cx="678432" cy="234342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896" y="6079524"/>
            <a:ext cx="810506" cy="139442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31" y="6013686"/>
            <a:ext cx="716857" cy="271119"/>
          </a:xfrm>
          <a:prstGeom prst="rect">
            <a:avLst/>
          </a:prstGeom>
        </p:spPr>
      </p:pic>
      <p:pic>
        <p:nvPicPr>
          <p:cNvPr id="46" name="그림 45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623" y="6011348"/>
            <a:ext cx="616775" cy="275794"/>
          </a:xfrm>
          <a:prstGeom prst="rect">
            <a:avLst/>
          </a:prstGeom>
        </p:spPr>
      </p:pic>
      <p:pic>
        <p:nvPicPr>
          <p:cNvPr id="65" name="Picture 2" descr="blog.kakaocdn.net/dn/eyPIsT/btqBO74U3Ky/jNO3yCY...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80" y="5990037"/>
            <a:ext cx="834806" cy="31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MAWE.net: 고려대학교 로고모음 벡터"/>
          <p:cNvPicPr>
            <a:picLocks noChangeAspect="1" noChangeArrowheads="1"/>
          </p:cNvPicPr>
          <p:nvPr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7" t="35575" r="9489" b="33713"/>
          <a:stretch/>
        </p:blipFill>
        <p:spPr bwMode="auto">
          <a:xfrm>
            <a:off x="7435083" y="6064477"/>
            <a:ext cx="884650" cy="24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동아제약 로고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041" y="5171760"/>
            <a:ext cx="892261" cy="25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대홍기획 - PR &amp;gt; NEWS"/>
          <p:cNvPicPr>
            <a:picLocks noChangeAspect="1" noChangeArrowheads="1"/>
          </p:cNvPicPr>
          <p:nvPr/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9" t="39775" r="27292" b="37889"/>
          <a:stretch/>
        </p:blipFill>
        <p:spPr bwMode="auto">
          <a:xfrm>
            <a:off x="8550372" y="5616572"/>
            <a:ext cx="786018" cy="24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굿네이버스 | 세상을 위한 좋은 변화, 굿네이버스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372" y="6064477"/>
            <a:ext cx="1053964" cy="20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62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>
          <a:xfrm>
            <a:off x="560512" y="332656"/>
            <a:ext cx="670055" cy="307777"/>
          </a:xfrm>
        </p:spPr>
        <p:txBody>
          <a:bodyPr/>
          <a:lstStyle/>
          <a:p>
            <a:r>
              <a:rPr lang="en-US" altLang="ko-KR" dirty="0"/>
              <a:t>Sales</a:t>
            </a:r>
            <a:endParaRPr lang="ko-KR" altLang="en-US" dirty="0"/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AE0D42C3-8A9D-4FE3-AC3A-51A93EAA50EF}"/>
              </a:ext>
            </a:extLst>
          </p:cNvPr>
          <p:cNvSpPr/>
          <p:nvPr/>
        </p:nvSpPr>
        <p:spPr>
          <a:xfrm>
            <a:off x="560512" y="1607836"/>
            <a:ext cx="1827744" cy="2585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fontAlgn="base" latinLnBrk="0">
              <a:lnSpc>
                <a:spcPct val="120000"/>
              </a:lnSpc>
              <a:tabLst>
                <a:tab pos="452438" algn="l"/>
                <a:tab pos="627063" algn="l"/>
              </a:tabLst>
            </a:pPr>
            <a:r>
              <a:rPr lang="ko-KR" altLang="en-US" sz="1400" b="1" spc="-70" dirty="0" smtClean="0">
                <a:solidFill>
                  <a:srgbClr val="005DAB"/>
                </a:solidFill>
                <a:cs typeface="Arial" panose="020B0604020202020204" pitchFamily="34" charset="0"/>
              </a:rPr>
              <a:t>동종 업계 최고의 성장성</a:t>
            </a:r>
            <a:endParaRPr lang="en-US" altLang="ko-KR" sz="1100" spc="-70" dirty="0">
              <a:solidFill>
                <a:srgbClr val="005DAB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50" name="표 49">
            <a:extLst>
              <a:ext uri="{FF2B5EF4-FFF2-40B4-BE49-F238E27FC236}">
                <a16:creationId xmlns:a16="http://schemas.microsoft.com/office/drawing/2014/main" id="{FBE55B04-6DB8-483D-883B-DEDABF68F9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191921"/>
              </p:ext>
            </p:extLst>
          </p:nvPr>
        </p:nvGraphicFramePr>
        <p:xfrm>
          <a:off x="551801" y="2083078"/>
          <a:ext cx="9081148" cy="41911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40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05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02066">
                <a:tc>
                  <a:txBody>
                    <a:bodyPr/>
                    <a:lstStyle/>
                    <a:p>
                      <a:pPr algn="l" rtl="0" fontAlgn="base" latinLnBrk="0">
                        <a:lnSpc>
                          <a:spcPct val="110000"/>
                        </a:lnSpc>
                      </a:pPr>
                      <a:r>
                        <a:rPr lang="ko-KR" altLang="en-US" sz="1100" b="1" i="0" u="none" strike="noStrike" kern="1200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경쟁사 대비 매출 성장률 </a:t>
                      </a:r>
                      <a:r>
                        <a:rPr lang="en-US" altLang="ko-KR" sz="1100" b="0" i="0" u="none" strike="noStrike" kern="1200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(CAGR)</a:t>
                      </a:r>
                    </a:p>
                  </a:txBody>
                  <a:tcPr marL="72000" marR="0" marT="0" marB="0" anchor="ctr">
                    <a:lnL w="12700" cmpd="sng">
                      <a:noFill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 latinLnBrk="0">
                        <a:lnSpc>
                          <a:spcPct val="110000"/>
                        </a:lnSpc>
                      </a:pPr>
                      <a:r>
                        <a:rPr lang="ko-KR" altLang="en-US" sz="1100" b="1" i="0" u="none" strike="noStrike" kern="1200" spc="-70" baseline="0" dirty="0" smtClean="0">
                          <a:solidFill>
                            <a:srgbClr val="005DA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안정적 매출 성장</a:t>
                      </a:r>
                      <a:endParaRPr lang="en-US" altLang="ko-KR" sz="1100" b="1" i="0" u="none" strike="noStrike" kern="1200" spc="-70" baseline="0" dirty="0" smtClean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0" marT="0" marB="0" anchor="ctr"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9106">
                <a:tc>
                  <a:txBody>
                    <a:bodyPr/>
                    <a:lstStyle/>
                    <a:p>
                      <a:pPr algn="l" rtl="0" fontAlgn="base" latinLnBrk="0">
                        <a:lnSpc>
                          <a:spcPct val="110000"/>
                        </a:lnSpc>
                      </a:pPr>
                      <a:endParaRPr lang="ko-KR" altLang="en-US" sz="1000" b="1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0" marT="0" marB="0">
                    <a:lnL w="12700" cmpd="sng">
                      <a:noFill/>
                    </a:lnL>
                    <a:lnR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ase" latinLnBrk="0">
                        <a:lnSpc>
                          <a:spcPct val="110000"/>
                        </a:lnSpc>
                      </a:pPr>
                      <a:endParaRPr lang="ko-KR" altLang="en-US" sz="1000" b="1" i="0" u="none" strike="noStrike" spc="-70" baseline="0" dirty="0">
                        <a:solidFill>
                          <a:srgbClr val="005DAB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0" marT="0" marB="0">
                    <a:lnL w="3175" cap="flat" cmpd="sng" algn="ctr">
                      <a:solidFill>
                        <a:srgbClr val="D7E2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텍스트 개체 틀 13"/>
          <p:cNvSpPr>
            <a:spLocks noGrp="1"/>
          </p:cNvSpPr>
          <p:nvPr>
            <p:ph type="body" sz="quarter" idx="11"/>
          </p:nvPr>
        </p:nvSpPr>
        <p:spPr>
          <a:xfrm>
            <a:off x="5916117" y="332656"/>
            <a:ext cx="3736599" cy="946669"/>
          </a:xfrm>
        </p:spPr>
        <p:txBody>
          <a:bodyPr/>
          <a:lstStyle/>
          <a:p>
            <a:r>
              <a:rPr lang="ko-KR" altLang="en-US" dirty="0"/>
              <a:t>국내 </a:t>
            </a:r>
            <a:r>
              <a:rPr lang="en-US" altLang="ko-KR" dirty="0"/>
              <a:t>No.1 </a:t>
            </a:r>
            <a:r>
              <a:rPr lang="ko-KR" altLang="en-US" dirty="0"/>
              <a:t>온라인 리서치 기업으로</a:t>
            </a:r>
          </a:p>
          <a:p>
            <a:r>
              <a:rPr lang="ko-KR" altLang="en-US" dirty="0"/>
              <a:t>마케팅 리서치 시장을</a:t>
            </a:r>
            <a:br>
              <a:rPr lang="ko-KR" altLang="en-US" dirty="0"/>
            </a:br>
            <a:r>
              <a:rPr lang="ko-KR" altLang="en-US" dirty="0"/>
              <a:t>선도하고 있습니다</a:t>
            </a:r>
          </a:p>
        </p:txBody>
      </p:sp>
      <p:sp>
        <p:nvSpPr>
          <p:cNvPr id="225" name="직사각형 224"/>
          <p:cNvSpPr/>
          <p:nvPr/>
        </p:nvSpPr>
        <p:spPr>
          <a:xfrm>
            <a:off x="551801" y="6345324"/>
            <a:ext cx="3018455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fontAlgn="base" latinLnBrk="0"/>
            <a:r>
              <a:rPr lang="en-US" altLang="ko-KR" sz="800" dirty="0" smtClean="0">
                <a:solidFill>
                  <a:srgbClr val="777777"/>
                </a:solidFill>
              </a:rPr>
              <a:t>* </a:t>
            </a:r>
            <a:r>
              <a:rPr lang="ko-KR" altLang="en-US" sz="800" dirty="0" err="1" smtClean="0">
                <a:solidFill>
                  <a:srgbClr val="777777"/>
                </a:solidFill>
              </a:rPr>
              <a:t>마크로밀</a:t>
            </a:r>
            <a:r>
              <a:rPr lang="ko-KR" altLang="en-US" sz="800" dirty="0" smtClean="0">
                <a:solidFill>
                  <a:srgbClr val="777777"/>
                </a:solidFill>
              </a:rPr>
              <a:t> </a:t>
            </a:r>
            <a:r>
              <a:rPr lang="ko-KR" altLang="en-US" sz="800" dirty="0" err="1" smtClean="0">
                <a:solidFill>
                  <a:srgbClr val="777777"/>
                </a:solidFill>
              </a:rPr>
              <a:t>엠브레인</a:t>
            </a:r>
            <a:r>
              <a:rPr lang="en-US" altLang="ko-KR" sz="800" dirty="0" smtClean="0">
                <a:solidFill>
                  <a:srgbClr val="777777"/>
                </a:solidFill>
              </a:rPr>
              <a:t>: 6</a:t>
            </a:r>
            <a:r>
              <a:rPr lang="ko-KR" altLang="en-US" sz="800" dirty="0">
                <a:solidFill>
                  <a:srgbClr val="777777"/>
                </a:solidFill>
              </a:rPr>
              <a:t>월 </a:t>
            </a:r>
            <a:r>
              <a:rPr lang="ko-KR" altLang="en-US" sz="800" dirty="0" smtClean="0">
                <a:solidFill>
                  <a:srgbClr val="777777"/>
                </a:solidFill>
              </a:rPr>
              <a:t>결산</a:t>
            </a:r>
            <a:r>
              <a:rPr lang="en-US" altLang="ko-KR" sz="800" dirty="0" smtClean="0">
                <a:solidFill>
                  <a:srgbClr val="777777"/>
                </a:solidFill>
              </a:rPr>
              <a:t>, </a:t>
            </a:r>
            <a:r>
              <a:rPr lang="en-US" altLang="ko-KR" sz="800" dirty="0">
                <a:solidFill>
                  <a:srgbClr val="777777"/>
                </a:solidFill>
              </a:rPr>
              <a:t>H</a:t>
            </a:r>
            <a:r>
              <a:rPr lang="ko-KR" altLang="en-US" sz="800" dirty="0" smtClean="0">
                <a:solidFill>
                  <a:srgbClr val="777777"/>
                </a:solidFill>
              </a:rPr>
              <a:t>사</a:t>
            </a:r>
            <a:r>
              <a:rPr lang="en-US" altLang="ko-KR" sz="800" dirty="0" smtClean="0">
                <a:solidFill>
                  <a:srgbClr val="777777"/>
                </a:solidFill>
              </a:rPr>
              <a:t>: 3</a:t>
            </a:r>
            <a:r>
              <a:rPr lang="ko-KR" altLang="en-US" sz="800">
                <a:solidFill>
                  <a:srgbClr val="777777"/>
                </a:solidFill>
              </a:rPr>
              <a:t>월 </a:t>
            </a:r>
            <a:r>
              <a:rPr lang="ko-KR" altLang="en-US" sz="800" smtClean="0">
                <a:solidFill>
                  <a:srgbClr val="777777"/>
                </a:solidFill>
              </a:rPr>
              <a:t>결산</a:t>
            </a:r>
            <a:r>
              <a:rPr lang="en-US" altLang="ko-KR" sz="800" dirty="0" smtClean="0">
                <a:solidFill>
                  <a:srgbClr val="777777"/>
                </a:solidFill>
              </a:rPr>
              <a:t> K, I, G</a:t>
            </a:r>
            <a:r>
              <a:rPr lang="ko-KR" altLang="en-US" sz="800" smtClean="0">
                <a:solidFill>
                  <a:srgbClr val="777777"/>
                </a:solidFill>
              </a:rPr>
              <a:t>사</a:t>
            </a:r>
            <a:r>
              <a:rPr lang="en-US" altLang="ko-KR" sz="800" dirty="0" smtClean="0">
                <a:solidFill>
                  <a:srgbClr val="777777"/>
                </a:solidFill>
              </a:rPr>
              <a:t>: 12</a:t>
            </a:r>
            <a:r>
              <a:rPr lang="ko-KR" altLang="en-US" sz="800" dirty="0">
                <a:solidFill>
                  <a:srgbClr val="777777"/>
                </a:solidFill>
              </a:rPr>
              <a:t>월 </a:t>
            </a:r>
            <a:r>
              <a:rPr lang="ko-KR" altLang="en-US" sz="800" dirty="0" smtClean="0">
                <a:solidFill>
                  <a:srgbClr val="777777"/>
                </a:solidFill>
              </a:rPr>
              <a:t>결산</a:t>
            </a:r>
            <a:endParaRPr lang="ko-KR" altLang="en-US" sz="800" dirty="0">
              <a:solidFill>
                <a:srgbClr val="777777"/>
              </a:solidFill>
            </a:endParaRPr>
          </a:p>
        </p:txBody>
      </p:sp>
      <p:cxnSp>
        <p:nvCxnSpPr>
          <p:cNvPr id="142" name="직선 연결선 141"/>
          <p:cNvCxnSpPr/>
          <p:nvPr/>
        </p:nvCxnSpPr>
        <p:spPr>
          <a:xfrm>
            <a:off x="922725" y="5541570"/>
            <a:ext cx="378000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정육면체 143"/>
          <p:cNvSpPr/>
          <p:nvPr/>
        </p:nvSpPr>
        <p:spPr>
          <a:xfrm>
            <a:off x="1126528" y="3728860"/>
            <a:ext cx="408085" cy="2088912"/>
          </a:xfrm>
          <a:prstGeom prst="cube">
            <a:avLst/>
          </a:prstGeom>
          <a:solidFill>
            <a:srgbClr val="005DAB"/>
          </a:solidFill>
          <a:ln>
            <a:noFill/>
          </a:ln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1000"/>
          </a:p>
        </p:txBody>
      </p:sp>
      <p:cxnSp>
        <p:nvCxnSpPr>
          <p:cNvPr id="149" name="직선 연결선 148"/>
          <p:cNvCxnSpPr/>
          <p:nvPr/>
        </p:nvCxnSpPr>
        <p:spPr>
          <a:xfrm flipV="1">
            <a:off x="1330570" y="3730492"/>
            <a:ext cx="0" cy="216000"/>
          </a:xfrm>
          <a:prstGeom prst="line">
            <a:avLst/>
          </a:prstGeom>
          <a:ln w="3175">
            <a:solidFill>
              <a:srgbClr val="777777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/>
          <p:cNvSpPr txBox="1"/>
          <p:nvPr/>
        </p:nvSpPr>
        <p:spPr>
          <a:xfrm>
            <a:off x="1202330" y="5867400"/>
            <a:ext cx="256480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 fontAlgn="base" latinLnBrk="0"/>
            <a:r>
              <a:rPr lang="ko-KR" altLang="en-US" sz="1000" b="1" dirty="0" smtClean="0">
                <a:solidFill>
                  <a:srgbClr val="005DAB"/>
                </a:solidFill>
              </a:rPr>
              <a:t>당사</a:t>
            </a:r>
            <a:endParaRPr lang="ko-KR" altLang="en-US" sz="1000" b="1" dirty="0">
              <a:solidFill>
                <a:srgbClr val="005DAB"/>
              </a:solidFill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3275463" y="4947892"/>
            <a:ext cx="408085" cy="1073396"/>
            <a:chOff x="2636703" y="5063214"/>
            <a:chExt cx="408085" cy="1073396"/>
          </a:xfrm>
        </p:grpSpPr>
        <p:sp>
          <p:nvSpPr>
            <p:cNvPr id="147" name="정육면체 146"/>
            <p:cNvSpPr/>
            <p:nvPr/>
          </p:nvSpPr>
          <p:spPr>
            <a:xfrm>
              <a:off x="2636703" y="5390056"/>
              <a:ext cx="408085" cy="397726"/>
            </a:xfrm>
            <a:prstGeom prst="cub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z="1000">
                <a:solidFill>
                  <a:srgbClr val="777777"/>
                </a:solidFill>
              </a:endParaRPr>
            </a:p>
          </p:txBody>
        </p:sp>
        <p:cxnSp>
          <p:nvCxnSpPr>
            <p:cNvPr id="152" name="직선 연결선 151"/>
            <p:cNvCxnSpPr/>
            <p:nvPr/>
          </p:nvCxnSpPr>
          <p:spPr>
            <a:xfrm flipV="1">
              <a:off x="2840745" y="5249778"/>
              <a:ext cx="0" cy="216000"/>
            </a:xfrm>
            <a:prstGeom prst="line">
              <a:avLst/>
            </a:prstGeom>
            <a:ln w="3175">
              <a:solidFill>
                <a:srgbClr val="777777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TextBox 156"/>
            <p:cNvSpPr txBox="1"/>
            <p:nvPr/>
          </p:nvSpPr>
          <p:spPr>
            <a:xfrm>
              <a:off x="2748572" y="5063214"/>
              <a:ext cx="18434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fontAlgn="base" latinLnBrk="0"/>
              <a:r>
                <a:rPr lang="en-US" altLang="ko-KR" sz="1000" dirty="0">
                  <a:solidFill>
                    <a:srgbClr val="777777"/>
                  </a:solidFill>
                </a:rPr>
                <a:t>1</a:t>
              </a:r>
              <a:r>
                <a:rPr lang="en-US" altLang="ko-KR" sz="1000" dirty="0" smtClean="0">
                  <a:solidFill>
                    <a:srgbClr val="777777"/>
                  </a:solidFill>
                </a:rPr>
                <a:t>%</a:t>
              </a:r>
              <a:endParaRPr lang="ko-KR" altLang="en-US" sz="1000" dirty="0">
                <a:solidFill>
                  <a:srgbClr val="777777"/>
                </a:solidFill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2749145" y="5982722"/>
              <a:ext cx="163507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fontAlgn="base" latinLnBrk="0"/>
              <a:r>
                <a:rPr lang="en-US" altLang="ko-KR" sz="1000" dirty="0">
                  <a:solidFill>
                    <a:srgbClr val="777777"/>
                  </a:solidFill>
                </a:rPr>
                <a:t>I</a:t>
              </a:r>
              <a:r>
                <a:rPr lang="ko-KR" altLang="en-US" sz="1000" smtClean="0">
                  <a:solidFill>
                    <a:srgbClr val="777777"/>
                  </a:solidFill>
                </a:rPr>
                <a:t>사</a:t>
              </a:r>
              <a:endParaRPr lang="ko-KR" altLang="en-US" sz="1000" dirty="0">
                <a:solidFill>
                  <a:srgbClr val="777777"/>
                </a:solidFill>
              </a:endParaRPr>
            </a:p>
          </p:txBody>
        </p:sp>
      </p:grpSp>
      <p:sp>
        <p:nvSpPr>
          <p:cNvPr id="176" name="직사각형 175"/>
          <p:cNvSpPr/>
          <p:nvPr/>
        </p:nvSpPr>
        <p:spPr>
          <a:xfrm>
            <a:off x="9075104" y="2589009"/>
            <a:ext cx="557845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 fontAlgn="base" latinLnBrk="0"/>
            <a:r>
              <a:rPr lang="ko-KR" altLang="en-US" sz="900" dirty="0" smtClean="0">
                <a:solidFill>
                  <a:srgbClr val="777777"/>
                </a:solidFill>
              </a:rPr>
              <a:t>단위</a:t>
            </a:r>
            <a:r>
              <a:rPr lang="en-US" altLang="ko-KR" sz="900" dirty="0">
                <a:solidFill>
                  <a:srgbClr val="777777"/>
                </a:solidFill>
              </a:rPr>
              <a:t>: </a:t>
            </a:r>
            <a:r>
              <a:rPr lang="ko-KR" altLang="en-US" sz="900" dirty="0">
                <a:solidFill>
                  <a:srgbClr val="777777"/>
                </a:solidFill>
              </a:rPr>
              <a:t>억 </a:t>
            </a:r>
            <a:r>
              <a:rPr lang="ko-KR" altLang="en-US" sz="900" dirty="0" smtClean="0">
                <a:solidFill>
                  <a:srgbClr val="777777"/>
                </a:solidFill>
              </a:rPr>
              <a:t>원</a:t>
            </a:r>
            <a:endParaRPr lang="ko-KR" altLang="en-US" sz="900" dirty="0">
              <a:solidFill>
                <a:srgbClr val="777777"/>
              </a:solidFill>
            </a:endParaRPr>
          </a:p>
        </p:txBody>
      </p:sp>
      <p:cxnSp>
        <p:nvCxnSpPr>
          <p:cNvPr id="206" name="직선 연결선 205"/>
          <p:cNvCxnSpPr/>
          <p:nvPr/>
        </p:nvCxnSpPr>
        <p:spPr>
          <a:xfrm>
            <a:off x="5464009" y="5541570"/>
            <a:ext cx="378000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그룹 12"/>
          <p:cNvGrpSpPr/>
          <p:nvPr/>
        </p:nvGrpSpPr>
        <p:grpSpPr>
          <a:xfrm>
            <a:off x="5854040" y="3731490"/>
            <a:ext cx="408085" cy="2289798"/>
            <a:chOff x="5854040" y="3861048"/>
            <a:chExt cx="408085" cy="2289798"/>
          </a:xfrm>
        </p:grpSpPr>
        <p:sp>
          <p:nvSpPr>
            <p:cNvPr id="211" name="정육면체 210"/>
            <p:cNvSpPr/>
            <p:nvPr/>
          </p:nvSpPr>
          <p:spPr>
            <a:xfrm>
              <a:off x="5854040" y="4076050"/>
              <a:ext cx="408085" cy="1836000"/>
            </a:xfrm>
            <a:prstGeom prst="cube">
              <a:avLst/>
            </a:prstGeom>
            <a:solidFill>
              <a:srgbClr val="9EC1DE"/>
            </a:solidFill>
            <a:ln>
              <a:noFill/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z="1000"/>
            </a:p>
          </p:txBody>
        </p:sp>
        <p:cxnSp>
          <p:nvCxnSpPr>
            <p:cNvPr id="212" name="직선 연결선 211"/>
            <p:cNvCxnSpPr/>
            <p:nvPr/>
          </p:nvCxnSpPr>
          <p:spPr>
            <a:xfrm flipV="1">
              <a:off x="6058082" y="4047182"/>
              <a:ext cx="0" cy="216000"/>
            </a:xfrm>
            <a:prstGeom prst="line">
              <a:avLst/>
            </a:prstGeom>
            <a:ln w="3175">
              <a:solidFill>
                <a:srgbClr val="777777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TextBox 212"/>
            <p:cNvSpPr txBox="1"/>
            <p:nvPr/>
          </p:nvSpPr>
          <p:spPr>
            <a:xfrm>
              <a:off x="5952284" y="3861048"/>
              <a:ext cx="21159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fontAlgn="base" latinLnBrk="0"/>
              <a:r>
                <a:rPr lang="en-US" altLang="ko-KR" sz="1000" dirty="0" smtClean="0">
                  <a:solidFill>
                    <a:srgbClr val="777777"/>
                  </a:solidFill>
                </a:rPr>
                <a:t>351</a:t>
              </a:r>
              <a:endParaRPr lang="ko-KR" altLang="en-US" sz="1000" dirty="0">
                <a:solidFill>
                  <a:srgbClr val="777777"/>
                </a:solidFill>
              </a:endParaRPr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5916117" y="5996958"/>
              <a:ext cx="304571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fontAlgn="base" latinLnBrk="0"/>
              <a:r>
                <a:rPr lang="en-US" altLang="ko-KR" sz="1000" dirty="0" smtClean="0">
                  <a:solidFill>
                    <a:srgbClr val="777777"/>
                  </a:solidFill>
                </a:rPr>
                <a:t>FY18</a:t>
              </a:r>
              <a:endParaRPr lang="ko-KR" altLang="en-US" sz="1000" dirty="0">
                <a:solidFill>
                  <a:srgbClr val="777777"/>
                </a:solidFill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6717991" y="3470189"/>
            <a:ext cx="408085" cy="2551099"/>
            <a:chOff x="6717991" y="3599747"/>
            <a:chExt cx="408085" cy="2551099"/>
          </a:xfrm>
        </p:grpSpPr>
        <p:sp>
          <p:nvSpPr>
            <p:cNvPr id="210" name="정육면체 209"/>
            <p:cNvSpPr/>
            <p:nvPr/>
          </p:nvSpPr>
          <p:spPr>
            <a:xfrm>
              <a:off x="6717991" y="3801386"/>
              <a:ext cx="408085" cy="2145600"/>
            </a:xfrm>
            <a:prstGeom prst="cube">
              <a:avLst/>
            </a:prstGeom>
            <a:solidFill>
              <a:srgbClr val="9EC1DE"/>
            </a:solidFill>
            <a:ln>
              <a:noFill/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z="1000"/>
            </a:p>
          </p:txBody>
        </p:sp>
        <p:cxnSp>
          <p:nvCxnSpPr>
            <p:cNvPr id="214" name="직선 연결선 213"/>
            <p:cNvCxnSpPr/>
            <p:nvPr/>
          </p:nvCxnSpPr>
          <p:spPr>
            <a:xfrm flipV="1">
              <a:off x="6922033" y="3789064"/>
              <a:ext cx="0" cy="216000"/>
            </a:xfrm>
            <a:prstGeom prst="line">
              <a:avLst/>
            </a:prstGeom>
            <a:ln w="3175">
              <a:solidFill>
                <a:srgbClr val="777777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TextBox 214"/>
            <p:cNvSpPr txBox="1"/>
            <p:nvPr/>
          </p:nvSpPr>
          <p:spPr>
            <a:xfrm>
              <a:off x="6816235" y="3599747"/>
              <a:ext cx="21159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fontAlgn="base" latinLnBrk="0"/>
              <a:r>
                <a:rPr lang="en-US" altLang="ko-KR" sz="1000" dirty="0" smtClean="0">
                  <a:solidFill>
                    <a:srgbClr val="777777"/>
                  </a:solidFill>
                </a:rPr>
                <a:t>391</a:t>
              </a:r>
              <a:endParaRPr lang="ko-KR" altLang="en-US" sz="1000" dirty="0">
                <a:solidFill>
                  <a:srgbClr val="777777"/>
                </a:solidFill>
              </a:endParaRPr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6769747" y="5996958"/>
              <a:ext cx="30457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fontAlgn="base" latinLnBrk="0"/>
              <a:r>
                <a:rPr lang="en-US" altLang="ko-KR" sz="1000" dirty="0" smtClean="0">
                  <a:solidFill>
                    <a:srgbClr val="777777"/>
                  </a:solidFill>
                </a:rPr>
                <a:t>FY19</a:t>
              </a:r>
              <a:endParaRPr lang="ko-KR" altLang="en-US" sz="1000" dirty="0">
                <a:solidFill>
                  <a:srgbClr val="777777"/>
                </a:solidFill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7581942" y="3290169"/>
            <a:ext cx="408085" cy="2731119"/>
            <a:chOff x="7579949" y="3419727"/>
            <a:chExt cx="408085" cy="2731119"/>
          </a:xfrm>
        </p:grpSpPr>
        <p:sp>
          <p:nvSpPr>
            <p:cNvPr id="209" name="정육면체 208"/>
            <p:cNvSpPr/>
            <p:nvPr/>
          </p:nvSpPr>
          <p:spPr>
            <a:xfrm>
              <a:off x="7579949" y="3582848"/>
              <a:ext cx="408085" cy="2394000"/>
            </a:xfrm>
            <a:prstGeom prst="cube">
              <a:avLst/>
            </a:prstGeom>
            <a:solidFill>
              <a:srgbClr val="9EC1DE"/>
            </a:solidFill>
            <a:ln>
              <a:noFill/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z="1000"/>
            </a:p>
          </p:txBody>
        </p:sp>
        <p:cxnSp>
          <p:nvCxnSpPr>
            <p:cNvPr id="216" name="직선 연결선 215"/>
            <p:cNvCxnSpPr/>
            <p:nvPr/>
          </p:nvCxnSpPr>
          <p:spPr>
            <a:xfrm flipV="1">
              <a:off x="7783991" y="3609044"/>
              <a:ext cx="0" cy="216000"/>
            </a:xfrm>
            <a:prstGeom prst="line">
              <a:avLst/>
            </a:prstGeom>
            <a:ln w="3175">
              <a:solidFill>
                <a:srgbClr val="777777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7" name="TextBox 216"/>
            <p:cNvSpPr txBox="1"/>
            <p:nvPr/>
          </p:nvSpPr>
          <p:spPr>
            <a:xfrm>
              <a:off x="7678193" y="3419727"/>
              <a:ext cx="21159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fontAlgn="base" latinLnBrk="0"/>
              <a:r>
                <a:rPr lang="en-US" altLang="ko-KR" sz="1000" dirty="0" smtClean="0">
                  <a:solidFill>
                    <a:srgbClr val="777777"/>
                  </a:solidFill>
                </a:rPr>
                <a:t>411</a:t>
              </a:r>
              <a:endParaRPr lang="ko-KR" altLang="en-US" sz="1000" dirty="0">
                <a:solidFill>
                  <a:srgbClr val="777777"/>
                </a:solidFill>
              </a:endParaRPr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7631705" y="5996958"/>
              <a:ext cx="30457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fontAlgn="base" latinLnBrk="0"/>
              <a:r>
                <a:rPr lang="en-US" altLang="ko-KR" sz="1000" dirty="0" smtClean="0">
                  <a:solidFill>
                    <a:srgbClr val="777777"/>
                  </a:solidFill>
                </a:rPr>
                <a:t>FY20</a:t>
              </a:r>
              <a:endParaRPr lang="ko-KR" altLang="en-US" sz="1000" dirty="0">
                <a:solidFill>
                  <a:srgbClr val="777777"/>
                </a:solidFill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8445893" y="3110149"/>
            <a:ext cx="406800" cy="2911139"/>
            <a:chOff x="8445893" y="3239707"/>
            <a:chExt cx="406800" cy="2911139"/>
          </a:xfrm>
        </p:grpSpPr>
        <p:sp>
          <p:nvSpPr>
            <p:cNvPr id="208" name="정육면체 207"/>
            <p:cNvSpPr/>
            <p:nvPr/>
          </p:nvSpPr>
          <p:spPr>
            <a:xfrm>
              <a:off x="8445893" y="3395945"/>
              <a:ext cx="406800" cy="2592000"/>
            </a:xfrm>
            <a:prstGeom prst="cube">
              <a:avLst/>
            </a:prstGeom>
            <a:solidFill>
              <a:srgbClr val="005DAB"/>
            </a:solidFill>
            <a:ln>
              <a:noFill/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z="1000"/>
            </a:p>
          </p:txBody>
        </p:sp>
        <p:cxnSp>
          <p:nvCxnSpPr>
            <p:cNvPr id="218" name="직선 연결선 217"/>
            <p:cNvCxnSpPr/>
            <p:nvPr/>
          </p:nvCxnSpPr>
          <p:spPr>
            <a:xfrm flipV="1">
              <a:off x="8649935" y="3429024"/>
              <a:ext cx="0" cy="216000"/>
            </a:xfrm>
            <a:prstGeom prst="line">
              <a:avLst/>
            </a:prstGeom>
            <a:ln w="3175">
              <a:solidFill>
                <a:srgbClr val="777777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TextBox 218"/>
            <p:cNvSpPr txBox="1"/>
            <p:nvPr/>
          </p:nvSpPr>
          <p:spPr>
            <a:xfrm>
              <a:off x="8544137" y="3239707"/>
              <a:ext cx="21159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fontAlgn="base" latinLnBrk="0"/>
              <a:r>
                <a:rPr lang="en-US" altLang="ko-KR" sz="1000" b="1" dirty="0" smtClean="0">
                  <a:solidFill>
                    <a:srgbClr val="005DAB"/>
                  </a:solidFill>
                </a:rPr>
                <a:t>438</a:t>
              </a:r>
              <a:endParaRPr lang="ko-KR" altLang="en-US" sz="1000" b="1" dirty="0">
                <a:solidFill>
                  <a:srgbClr val="005DAB"/>
                </a:solidFill>
              </a:endParaRPr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8497649" y="5996958"/>
              <a:ext cx="30457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fontAlgn="base" latinLnBrk="0"/>
              <a:r>
                <a:rPr lang="en-US" altLang="ko-KR" sz="1000" dirty="0" smtClean="0">
                  <a:solidFill>
                    <a:srgbClr val="777777"/>
                  </a:solidFill>
                </a:rPr>
                <a:t>FY21</a:t>
              </a:r>
              <a:endParaRPr lang="ko-KR" altLang="en-US" sz="1000" dirty="0">
                <a:solidFill>
                  <a:srgbClr val="777777"/>
                </a:solidFill>
              </a:endParaRPr>
            </a:p>
          </p:txBody>
        </p:sp>
      </p:grpSp>
      <p:sp>
        <p:nvSpPr>
          <p:cNvPr id="226" name="타원 225"/>
          <p:cNvSpPr/>
          <p:nvPr/>
        </p:nvSpPr>
        <p:spPr>
          <a:xfrm>
            <a:off x="880570" y="2780928"/>
            <a:ext cx="900000" cy="900000"/>
          </a:xfrm>
          <a:prstGeom prst="ellipse">
            <a:avLst/>
          </a:prstGeom>
          <a:solidFill>
            <a:srgbClr val="005D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fontAlgn="base" latinLnBrk="0"/>
            <a:r>
              <a:rPr lang="en-US" altLang="ko-KR" sz="1600" dirty="0" smtClean="0">
                <a:solidFill>
                  <a:schemeClr val="bg1"/>
                </a:solidFill>
              </a:rPr>
              <a:t>CAGR</a:t>
            </a:r>
          </a:p>
          <a:p>
            <a:pPr algn="ctr" fontAlgn="base" latinLnBrk="0"/>
            <a:r>
              <a:rPr lang="en-US" altLang="ko-KR" sz="800" dirty="0" smtClean="0">
                <a:solidFill>
                  <a:schemeClr val="bg1"/>
                </a:solidFill>
              </a:rPr>
              <a:t>(</a:t>
            </a:r>
            <a:r>
              <a:rPr lang="ko-KR" altLang="en-US" sz="800" smtClean="0">
                <a:solidFill>
                  <a:schemeClr val="bg1"/>
                </a:solidFill>
              </a:rPr>
              <a:t>최근</a:t>
            </a:r>
            <a:r>
              <a:rPr lang="en-US" altLang="ko-KR" sz="800" dirty="0">
                <a:solidFill>
                  <a:schemeClr val="bg1"/>
                </a:solidFill>
              </a:rPr>
              <a:t> </a:t>
            </a:r>
            <a:r>
              <a:rPr lang="en-US" altLang="ko-KR" sz="800" dirty="0" smtClean="0">
                <a:solidFill>
                  <a:schemeClr val="bg1"/>
                </a:solidFill>
              </a:rPr>
              <a:t>4</a:t>
            </a:r>
            <a:r>
              <a:rPr lang="ko-KR" altLang="en-US" sz="800" smtClean="0">
                <a:solidFill>
                  <a:schemeClr val="bg1"/>
                </a:solidFill>
              </a:rPr>
              <a:t>개년</a:t>
            </a:r>
            <a:r>
              <a:rPr lang="en-US" altLang="ko-KR" sz="800" dirty="0" smtClean="0">
                <a:solidFill>
                  <a:schemeClr val="bg1"/>
                </a:solidFill>
              </a:rPr>
              <a:t>)</a:t>
            </a:r>
            <a:r>
              <a:rPr lang="en-US" altLang="ko-KR" sz="1000" dirty="0" smtClean="0">
                <a:solidFill>
                  <a:schemeClr val="bg1"/>
                </a:solidFill>
              </a:rPr>
              <a:t/>
            </a:r>
            <a:br>
              <a:rPr lang="en-US" altLang="ko-KR" sz="1000" dirty="0" smtClean="0">
                <a:solidFill>
                  <a:schemeClr val="bg1"/>
                </a:solidFill>
              </a:rPr>
            </a:br>
            <a:r>
              <a:rPr lang="en-US" altLang="ko-KR" sz="1600" b="1" dirty="0" smtClean="0">
                <a:solidFill>
                  <a:schemeClr val="bg1"/>
                </a:solidFill>
              </a:rPr>
              <a:t>10%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grpSp>
        <p:nvGrpSpPr>
          <p:cNvPr id="55" name="그룹 54"/>
          <p:cNvGrpSpPr/>
          <p:nvPr/>
        </p:nvGrpSpPr>
        <p:grpSpPr>
          <a:xfrm>
            <a:off x="1787314" y="4615759"/>
            <a:ext cx="408085" cy="1405529"/>
            <a:chOff x="3318038" y="4745658"/>
            <a:chExt cx="408085" cy="1405529"/>
          </a:xfrm>
        </p:grpSpPr>
        <p:sp>
          <p:nvSpPr>
            <p:cNvPr id="56" name="정육면체 55"/>
            <p:cNvSpPr/>
            <p:nvPr/>
          </p:nvSpPr>
          <p:spPr>
            <a:xfrm>
              <a:off x="3318038" y="5034465"/>
              <a:ext cx="408085" cy="795453"/>
            </a:xfrm>
            <a:prstGeom prst="cub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z="1000">
                <a:solidFill>
                  <a:srgbClr val="777777"/>
                </a:solidFill>
              </a:endParaRPr>
            </a:p>
          </p:txBody>
        </p:sp>
        <p:cxnSp>
          <p:nvCxnSpPr>
            <p:cNvPr id="57" name="직선 연결선 56"/>
            <p:cNvCxnSpPr/>
            <p:nvPr/>
          </p:nvCxnSpPr>
          <p:spPr>
            <a:xfrm flipV="1">
              <a:off x="3522080" y="4932222"/>
              <a:ext cx="0" cy="216000"/>
            </a:xfrm>
            <a:prstGeom prst="line">
              <a:avLst/>
            </a:prstGeom>
            <a:ln w="3175">
              <a:solidFill>
                <a:srgbClr val="777777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3429907" y="4745658"/>
              <a:ext cx="18434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fontAlgn="base" latinLnBrk="0"/>
              <a:r>
                <a:rPr lang="en-US" altLang="ko-KR" sz="1000" dirty="0" smtClean="0">
                  <a:solidFill>
                    <a:srgbClr val="777777"/>
                  </a:solidFill>
                </a:rPr>
                <a:t>3%</a:t>
              </a:r>
              <a:endParaRPr lang="ko-KR" altLang="en-US" sz="1000" dirty="0">
                <a:solidFill>
                  <a:srgbClr val="777777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411473" y="5997299"/>
              <a:ext cx="221215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fontAlgn="base" latinLnBrk="0"/>
              <a:r>
                <a:rPr lang="en-US" altLang="ko-KR" sz="1000" dirty="0" smtClean="0">
                  <a:solidFill>
                    <a:srgbClr val="777777"/>
                  </a:solidFill>
                </a:rPr>
                <a:t>H</a:t>
              </a:r>
              <a:r>
                <a:rPr lang="ko-KR" altLang="en-US" sz="1000" smtClean="0">
                  <a:solidFill>
                    <a:srgbClr val="777777"/>
                  </a:solidFill>
                </a:rPr>
                <a:t>사</a:t>
              </a:r>
              <a:endParaRPr lang="ko-KR" altLang="en-US" sz="1000" dirty="0">
                <a:solidFill>
                  <a:srgbClr val="777777"/>
                </a:solidFill>
              </a:endParaRPr>
            </a:p>
          </p:txBody>
        </p:sp>
      </p:grpSp>
      <p:grpSp>
        <p:nvGrpSpPr>
          <p:cNvPr id="61" name="그룹 60"/>
          <p:cNvGrpSpPr/>
          <p:nvPr/>
        </p:nvGrpSpPr>
        <p:grpSpPr>
          <a:xfrm>
            <a:off x="2527281" y="4615759"/>
            <a:ext cx="408085" cy="1405529"/>
            <a:chOff x="4043245" y="4745658"/>
            <a:chExt cx="408085" cy="1405529"/>
          </a:xfrm>
        </p:grpSpPr>
        <p:sp>
          <p:nvSpPr>
            <p:cNvPr id="62" name="TextBox 61"/>
            <p:cNvSpPr txBox="1"/>
            <p:nvPr/>
          </p:nvSpPr>
          <p:spPr>
            <a:xfrm>
              <a:off x="4140687" y="5997299"/>
              <a:ext cx="213200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fontAlgn="base" latinLnBrk="0"/>
              <a:r>
                <a:rPr lang="en-US" altLang="ko-KR" sz="1000" dirty="0" smtClean="0">
                  <a:solidFill>
                    <a:srgbClr val="777777"/>
                  </a:solidFill>
                </a:rPr>
                <a:t>K</a:t>
              </a:r>
              <a:r>
                <a:rPr lang="ko-KR" altLang="en-US" sz="1000" dirty="0" smtClean="0">
                  <a:solidFill>
                    <a:srgbClr val="777777"/>
                  </a:solidFill>
                </a:rPr>
                <a:t>사</a:t>
              </a:r>
              <a:endParaRPr lang="ko-KR" altLang="en-US" sz="1000" dirty="0">
                <a:solidFill>
                  <a:srgbClr val="777777"/>
                </a:solidFill>
              </a:endParaRPr>
            </a:p>
          </p:txBody>
        </p:sp>
        <p:grpSp>
          <p:nvGrpSpPr>
            <p:cNvPr id="63" name="그룹 62"/>
            <p:cNvGrpSpPr/>
            <p:nvPr/>
          </p:nvGrpSpPr>
          <p:grpSpPr>
            <a:xfrm>
              <a:off x="4043245" y="4745658"/>
              <a:ext cx="408085" cy="1084260"/>
              <a:chOff x="4043245" y="4745658"/>
              <a:chExt cx="408085" cy="1084260"/>
            </a:xfrm>
          </p:grpSpPr>
          <p:sp>
            <p:nvSpPr>
              <p:cNvPr id="64" name="정육면체 63"/>
              <p:cNvSpPr/>
              <p:nvPr/>
            </p:nvSpPr>
            <p:spPr>
              <a:xfrm>
                <a:off x="4043245" y="5034465"/>
                <a:ext cx="408085" cy="795453"/>
              </a:xfrm>
              <a:prstGeom prst="cub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scene3d>
                <a:camera prst="isometricLeftDown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 latinLnBrk="0"/>
                <a:endParaRPr lang="ko-KR" altLang="en-US" sz="1000">
                  <a:solidFill>
                    <a:srgbClr val="777777"/>
                  </a:solidFill>
                </a:endParaRPr>
              </a:p>
            </p:txBody>
          </p:sp>
          <p:cxnSp>
            <p:nvCxnSpPr>
              <p:cNvPr id="65" name="직선 연결선 64"/>
              <p:cNvCxnSpPr/>
              <p:nvPr/>
            </p:nvCxnSpPr>
            <p:spPr>
              <a:xfrm flipV="1">
                <a:off x="4247287" y="4932222"/>
                <a:ext cx="0" cy="216000"/>
              </a:xfrm>
              <a:prstGeom prst="line">
                <a:avLst/>
              </a:prstGeom>
              <a:ln w="3175">
                <a:solidFill>
                  <a:srgbClr val="777777"/>
                </a:solidFill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4155114" y="4745658"/>
                <a:ext cx="184346" cy="153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fontAlgn="base" latinLnBrk="0"/>
                <a:r>
                  <a:rPr lang="en-US" altLang="ko-KR" sz="1000" dirty="0" smtClean="0">
                    <a:solidFill>
                      <a:srgbClr val="777777"/>
                    </a:solidFill>
                  </a:rPr>
                  <a:t>3%</a:t>
                </a:r>
                <a:endParaRPr lang="ko-KR" altLang="en-US" sz="1000" dirty="0">
                  <a:solidFill>
                    <a:srgbClr val="777777"/>
                  </a:solidFill>
                </a:endParaRPr>
              </a:p>
            </p:txBody>
          </p:sp>
        </p:grpSp>
      </p:grpSp>
      <p:grpSp>
        <p:nvGrpSpPr>
          <p:cNvPr id="67" name="그룹 66"/>
          <p:cNvGrpSpPr/>
          <p:nvPr/>
        </p:nvGrpSpPr>
        <p:grpSpPr>
          <a:xfrm>
            <a:off x="4047823" y="5102087"/>
            <a:ext cx="408085" cy="918935"/>
            <a:chOff x="2653619" y="4972892"/>
            <a:chExt cx="408085" cy="918935"/>
          </a:xfrm>
        </p:grpSpPr>
        <p:sp>
          <p:nvSpPr>
            <p:cNvPr id="68" name="정육면체 67"/>
            <p:cNvSpPr/>
            <p:nvPr/>
          </p:nvSpPr>
          <p:spPr>
            <a:xfrm>
              <a:off x="2653619" y="5321415"/>
              <a:ext cx="408085" cy="397726"/>
            </a:xfrm>
            <a:prstGeom prst="cub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z="1000">
                <a:solidFill>
                  <a:srgbClr val="777777"/>
                </a:solidFill>
              </a:endParaRPr>
            </a:p>
          </p:txBody>
        </p:sp>
        <p:cxnSp>
          <p:nvCxnSpPr>
            <p:cNvPr id="69" name="직선 연결선 68"/>
            <p:cNvCxnSpPr/>
            <p:nvPr/>
          </p:nvCxnSpPr>
          <p:spPr>
            <a:xfrm flipV="1">
              <a:off x="2840745" y="5159456"/>
              <a:ext cx="0" cy="216000"/>
            </a:xfrm>
            <a:prstGeom prst="line">
              <a:avLst/>
            </a:prstGeom>
            <a:ln w="3175">
              <a:solidFill>
                <a:srgbClr val="777777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2726932" y="4972892"/>
              <a:ext cx="22762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fontAlgn="base" latinLnBrk="0"/>
              <a:r>
                <a:rPr lang="en-US" altLang="ko-KR" sz="1000" dirty="0" smtClean="0">
                  <a:solidFill>
                    <a:srgbClr val="777777"/>
                  </a:solidFill>
                </a:rPr>
                <a:t>-3%</a:t>
              </a:r>
              <a:endParaRPr lang="ko-KR" altLang="en-US" sz="1000" dirty="0">
                <a:solidFill>
                  <a:srgbClr val="777777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732293" y="5737939"/>
              <a:ext cx="227627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fontAlgn="base" latinLnBrk="0"/>
              <a:r>
                <a:rPr lang="en-US" altLang="ko-KR" sz="1000" dirty="0">
                  <a:solidFill>
                    <a:srgbClr val="777777"/>
                  </a:solidFill>
                </a:rPr>
                <a:t>G</a:t>
              </a:r>
              <a:r>
                <a:rPr lang="ko-KR" altLang="en-US" sz="1000" smtClean="0">
                  <a:solidFill>
                    <a:srgbClr val="777777"/>
                  </a:solidFill>
                </a:rPr>
                <a:t>사</a:t>
              </a:r>
              <a:endParaRPr lang="ko-KR" altLang="en-US" sz="1000" dirty="0">
                <a:solidFill>
                  <a:srgbClr val="77777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599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560512" y="332656"/>
            <a:ext cx="883255" cy="307777"/>
          </a:xfrm>
        </p:spPr>
        <p:txBody>
          <a:bodyPr/>
          <a:lstStyle/>
          <a:p>
            <a:r>
              <a:rPr lang="en-US" altLang="ko-KR" dirty="0"/>
              <a:t>History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1"/>
          </p:nvPr>
        </p:nvSpPr>
        <p:spPr>
          <a:xfrm>
            <a:off x="5241893" y="332656"/>
            <a:ext cx="4410823" cy="969496"/>
          </a:xfrm>
        </p:spPr>
        <p:txBody>
          <a:bodyPr/>
          <a:lstStyle/>
          <a:p>
            <a:r>
              <a:rPr lang="en-US" altLang="ko-KR" dirty="0" smtClean="0"/>
              <a:t>’98</a:t>
            </a:r>
            <a:r>
              <a:rPr lang="ko-KR" altLang="en-US" dirty="0"/>
              <a:t>년 설립 이후 꾸준한 성장을 거듭하여</a:t>
            </a:r>
            <a:br>
              <a:rPr lang="ko-KR" altLang="en-US" dirty="0"/>
            </a:br>
            <a:r>
              <a:rPr lang="en-US" altLang="ko-KR" dirty="0"/>
              <a:t>2020</a:t>
            </a:r>
            <a:r>
              <a:rPr lang="ko-KR" altLang="en-US" dirty="0"/>
              <a:t>년 국내 리서치 업계 유일의</a:t>
            </a:r>
            <a:br>
              <a:rPr lang="ko-KR" altLang="en-US" dirty="0"/>
            </a:br>
            <a:r>
              <a:rPr lang="ko-KR" altLang="en-US" dirty="0"/>
              <a:t>코스닥 상장 기업이 되었습니다</a:t>
            </a:r>
          </a:p>
        </p:txBody>
      </p:sp>
      <p:cxnSp>
        <p:nvCxnSpPr>
          <p:cNvPr id="74" name="직선 연결선 73">
            <a:extLst>
              <a:ext uri="{FF2B5EF4-FFF2-40B4-BE49-F238E27FC236}">
                <a16:creationId xmlns:a16="http://schemas.microsoft.com/office/drawing/2014/main" id="{B1D84E99-F567-4A5F-9D81-C35E164076F4}"/>
              </a:ext>
            </a:extLst>
          </p:cNvPr>
          <p:cNvCxnSpPr>
            <a:cxnSpLocks/>
          </p:cNvCxnSpPr>
          <p:nvPr/>
        </p:nvCxnSpPr>
        <p:spPr>
          <a:xfrm>
            <a:off x="390062" y="3943704"/>
            <a:ext cx="9087725" cy="0"/>
          </a:xfrm>
          <a:prstGeom prst="line">
            <a:avLst/>
          </a:prstGeom>
          <a:ln w="38100" cap="flat">
            <a:solidFill>
              <a:srgbClr val="0369BD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그룹 4"/>
          <p:cNvGrpSpPr/>
          <p:nvPr/>
        </p:nvGrpSpPr>
        <p:grpSpPr>
          <a:xfrm>
            <a:off x="308484" y="3009027"/>
            <a:ext cx="1165605" cy="1020278"/>
            <a:chOff x="462377" y="3009027"/>
            <a:chExt cx="1165605" cy="1020278"/>
          </a:xfrm>
        </p:grpSpPr>
        <p:sp>
          <p:nvSpPr>
            <p:cNvPr id="102" name="직사각형 101">
              <a:extLst>
                <a:ext uri="{FF2B5EF4-FFF2-40B4-BE49-F238E27FC236}">
                  <a16:creationId xmlns:a16="http://schemas.microsoft.com/office/drawing/2014/main" id="{9AD81800-5B94-4A63-A1FF-2A39C17DAC8A}"/>
                </a:ext>
              </a:extLst>
            </p:cNvPr>
            <p:cNvSpPr/>
            <p:nvPr/>
          </p:nvSpPr>
          <p:spPr>
            <a:xfrm>
              <a:off x="547982" y="3009027"/>
              <a:ext cx="1080000" cy="369332"/>
            </a:xfrm>
            <a:prstGeom prst="rect">
              <a:avLst/>
            </a:prstGeom>
            <a:noFill/>
          </p:spPr>
          <p:txBody>
            <a:bodyPr wrap="none" lIns="36000" tIns="0" rIns="0" bIns="0">
              <a:noAutofit/>
            </a:bodyPr>
            <a:lstStyle/>
            <a:p>
              <a:pPr lvl="0"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en-US" altLang="ko-KR" sz="1400" b="1" kern="0" dirty="0">
                  <a:solidFill>
                    <a:srgbClr val="005DAB"/>
                  </a:solidFill>
                  <a:cs typeface="Arial" panose="020B0604020202020204" pitchFamily="34" charset="0"/>
                </a:rPr>
                <a:t>1998</a:t>
              </a:r>
              <a:endParaRPr lang="en-US" altLang="ko-KR" sz="1400" b="1" kern="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lvl="0" fontAlgn="base" latinLnBrk="0">
                <a:lnSpc>
                  <a:spcPct val="110000"/>
                </a:lnSpc>
                <a:buSzPct val="70000"/>
                <a:tabLst>
                  <a:tab pos="452438" algn="l"/>
                  <a:tab pos="627063" algn="l"/>
                </a:tabLst>
              </a:pP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㈜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한국패널리서치 설립</a:t>
              </a:r>
            </a:p>
          </p:txBody>
        </p:sp>
        <p:cxnSp>
          <p:nvCxnSpPr>
            <p:cNvPr id="103" name="직선 연결선 102">
              <a:extLst>
                <a:ext uri="{FF2B5EF4-FFF2-40B4-BE49-F238E27FC236}">
                  <a16:creationId xmlns:a16="http://schemas.microsoft.com/office/drawing/2014/main" id="{FD340B40-8299-4721-987E-2407A2311DB6}"/>
                </a:ext>
              </a:extLst>
            </p:cNvPr>
            <p:cNvCxnSpPr>
              <a:cxnSpLocks/>
            </p:cNvCxnSpPr>
            <p:nvPr/>
          </p:nvCxnSpPr>
          <p:spPr>
            <a:xfrm>
              <a:off x="547982" y="3009027"/>
              <a:ext cx="0" cy="936000"/>
            </a:xfrm>
            <a:prstGeom prst="line">
              <a:avLst/>
            </a:prstGeom>
            <a:ln w="6350">
              <a:solidFill>
                <a:srgbClr val="005D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타원 103">
              <a:extLst>
                <a:ext uri="{FF2B5EF4-FFF2-40B4-BE49-F238E27FC236}">
                  <a16:creationId xmlns:a16="http://schemas.microsoft.com/office/drawing/2014/main" id="{C516E8D0-5E4A-4B1D-8C8F-28C876DA0685}"/>
                </a:ext>
              </a:extLst>
            </p:cNvPr>
            <p:cNvSpPr/>
            <p:nvPr/>
          </p:nvSpPr>
          <p:spPr>
            <a:xfrm>
              <a:off x="462377" y="3858097"/>
              <a:ext cx="171208" cy="17120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5D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 dirty="0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1707562" y="1965027"/>
            <a:ext cx="1118974" cy="2014101"/>
            <a:chOff x="3202342" y="1765832"/>
            <a:chExt cx="1118974" cy="2014101"/>
          </a:xfrm>
        </p:grpSpPr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6AB0C15F-0D6D-4CCD-A453-55111C51DF4F}"/>
                </a:ext>
              </a:extLst>
            </p:cNvPr>
            <p:cNvGrpSpPr/>
            <p:nvPr/>
          </p:nvGrpSpPr>
          <p:grpSpPr>
            <a:xfrm>
              <a:off x="3202342" y="1765832"/>
              <a:ext cx="77946" cy="2014101"/>
              <a:chOff x="2182745" y="1646204"/>
              <a:chExt cx="77946" cy="2014101"/>
            </a:xfrm>
            <a:solidFill>
              <a:schemeClr val="bg1"/>
            </a:solidFill>
          </p:grpSpPr>
          <p:cxnSp>
            <p:nvCxnSpPr>
              <p:cNvPr id="145" name="직선 연결선 144">
                <a:extLst>
                  <a:ext uri="{FF2B5EF4-FFF2-40B4-BE49-F238E27FC236}">
                    <a16:creationId xmlns:a16="http://schemas.microsoft.com/office/drawing/2014/main" id="{17B52680-8A6E-4D30-A195-1AB4ACE355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21719" y="1646204"/>
                <a:ext cx="0" cy="1980000"/>
              </a:xfrm>
              <a:prstGeom prst="line">
                <a:avLst/>
              </a:prstGeom>
              <a:grpFill/>
              <a:ln w="6350">
                <a:solidFill>
                  <a:srgbClr val="005DA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타원 9">
                <a:extLst>
                  <a:ext uri="{FF2B5EF4-FFF2-40B4-BE49-F238E27FC236}">
                    <a16:creationId xmlns:a16="http://schemas.microsoft.com/office/drawing/2014/main" id="{E2B4B32D-6F81-454B-9DED-1B80212EC499}"/>
                  </a:ext>
                </a:extLst>
              </p:cNvPr>
              <p:cNvSpPr/>
              <p:nvPr/>
            </p:nvSpPr>
            <p:spPr>
              <a:xfrm>
                <a:off x="2182745" y="3582359"/>
                <a:ext cx="77946" cy="77946"/>
              </a:xfrm>
              <a:prstGeom prst="ellipse">
                <a:avLst/>
              </a:prstGeom>
              <a:grpFill/>
              <a:ln w="12700">
                <a:solidFill>
                  <a:srgbClr val="0369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 latinLnBrk="0">
                  <a:lnSpc>
                    <a:spcPct val="110000"/>
                  </a:lnSpc>
                </a:pPr>
                <a:endParaRPr lang="ko-KR" altLang="en-US" spc="-70" dirty="0"/>
              </a:p>
            </p:txBody>
          </p:sp>
        </p:grpSp>
        <p:sp>
          <p:nvSpPr>
            <p:cNvPr id="105" name="직사각형 104">
              <a:extLst>
                <a:ext uri="{FF2B5EF4-FFF2-40B4-BE49-F238E27FC236}">
                  <a16:creationId xmlns:a16="http://schemas.microsoft.com/office/drawing/2014/main" id="{9AD81800-5B94-4A63-A1FF-2A39C17DAC8A}"/>
                </a:ext>
              </a:extLst>
            </p:cNvPr>
            <p:cNvSpPr/>
            <p:nvPr/>
          </p:nvSpPr>
          <p:spPr>
            <a:xfrm>
              <a:off x="3241316" y="1765832"/>
              <a:ext cx="1080000" cy="369332"/>
            </a:xfrm>
            <a:prstGeom prst="rect">
              <a:avLst/>
            </a:prstGeom>
            <a:noFill/>
          </p:spPr>
          <p:txBody>
            <a:bodyPr wrap="none" lIns="36000" tIns="0" rIns="0" bIns="0">
              <a:noAutofit/>
            </a:bodyPr>
            <a:lstStyle/>
            <a:p>
              <a:pPr lvl="0"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en-US" altLang="ko-KR" sz="1400" b="1" kern="0" dirty="0" smtClean="0">
                  <a:solidFill>
                    <a:srgbClr val="005DAB"/>
                  </a:solidFill>
                  <a:cs typeface="Arial" panose="020B0604020202020204" pitchFamily="34" charset="0"/>
                </a:rPr>
                <a:t>2005</a:t>
              </a:r>
              <a:endParaRPr lang="en-US" altLang="ko-KR" sz="1400" b="1" kern="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lvl="0" fontAlgn="base" latinLnBrk="0">
                <a:lnSpc>
                  <a:spcPct val="110000"/>
                </a:lnSpc>
                <a:buSzPct val="70000"/>
                <a:tabLst>
                  <a:tab pos="452438" algn="l"/>
                  <a:tab pos="627063" algn="l"/>
                </a:tabLst>
              </a:pPr>
              <a:r>
                <a:rPr lang="ko-KR" altLang="en-US" sz="1000" kern="0" spc="-70" dirty="0" err="1">
                  <a:solidFill>
                    <a:srgbClr val="777777"/>
                  </a:solidFill>
                  <a:cs typeface="Arial" panose="020B0604020202020204" pitchFamily="34" charset="0"/>
                </a:rPr>
                <a:t>기술혁신형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 </a:t>
              </a: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중소기업</a:t>
              </a:r>
              <a: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</a:br>
              <a:r>
                <a:rPr lang="en-US" altLang="ko-KR" sz="1000" kern="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(</a:t>
              </a:r>
              <a:r>
                <a:rPr lang="en-US" altLang="ko-KR" sz="1000" kern="0" dirty="0">
                  <a:solidFill>
                    <a:srgbClr val="777777"/>
                  </a:solidFill>
                  <a:cs typeface="Arial" panose="020B0604020202020204" pitchFamily="34" charset="0"/>
                </a:rPr>
                <a:t>INNO-BIZ)</a:t>
              </a:r>
              <a:r>
                <a:rPr lang="en-US" altLang="ko-KR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 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선정</a:t>
              </a: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5764899" y="1965027"/>
            <a:ext cx="1118974" cy="2014101"/>
            <a:chOff x="8614158" y="1765832"/>
            <a:chExt cx="1118974" cy="2014101"/>
          </a:xfrm>
        </p:grpSpPr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6AB0C15F-0D6D-4CCD-A453-55111C51DF4F}"/>
                </a:ext>
              </a:extLst>
            </p:cNvPr>
            <p:cNvGrpSpPr/>
            <p:nvPr/>
          </p:nvGrpSpPr>
          <p:grpSpPr>
            <a:xfrm>
              <a:off x="8614158" y="1765832"/>
              <a:ext cx="77946" cy="2014101"/>
              <a:chOff x="2182745" y="1646204"/>
              <a:chExt cx="77946" cy="2014101"/>
            </a:xfrm>
            <a:solidFill>
              <a:schemeClr val="bg1"/>
            </a:solidFill>
          </p:grpSpPr>
          <p:cxnSp>
            <p:nvCxnSpPr>
              <p:cNvPr id="132" name="직선 연결선 131">
                <a:extLst>
                  <a:ext uri="{FF2B5EF4-FFF2-40B4-BE49-F238E27FC236}">
                    <a16:creationId xmlns:a16="http://schemas.microsoft.com/office/drawing/2014/main" id="{17B52680-8A6E-4D30-A195-1AB4ACE355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21719" y="1646204"/>
                <a:ext cx="0" cy="1980000"/>
              </a:xfrm>
              <a:prstGeom prst="line">
                <a:avLst/>
              </a:prstGeom>
              <a:grpFill/>
              <a:ln w="6350">
                <a:solidFill>
                  <a:srgbClr val="005DA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타원 132">
                <a:extLst>
                  <a:ext uri="{FF2B5EF4-FFF2-40B4-BE49-F238E27FC236}">
                    <a16:creationId xmlns:a16="http://schemas.microsoft.com/office/drawing/2014/main" id="{E2B4B32D-6F81-454B-9DED-1B80212EC499}"/>
                  </a:ext>
                </a:extLst>
              </p:cNvPr>
              <p:cNvSpPr/>
              <p:nvPr/>
            </p:nvSpPr>
            <p:spPr>
              <a:xfrm>
                <a:off x="2182745" y="3582359"/>
                <a:ext cx="77946" cy="77946"/>
              </a:xfrm>
              <a:prstGeom prst="ellipse">
                <a:avLst/>
              </a:prstGeom>
              <a:grpFill/>
              <a:ln w="12700">
                <a:solidFill>
                  <a:srgbClr val="0369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 latinLnBrk="0">
                  <a:lnSpc>
                    <a:spcPct val="110000"/>
                  </a:lnSpc>
                </a:pPr>
                <a:endParaRPr lang="ko-KR" altLang="en-US" spc="-70" dirty="0"/>
              </a:p>
            </p:txBody>
          </p:sp>
        </p:grpSp>
        <p:sp>
          <p:nvSpPr>
            <p:cNvPr id="134" name="직사각형 133">
              <a:extLst>
                <a:ext uri="{FF2B5EF4-FFF2-40B4-BE49-F238E27FC236}">
                  <a16:creationId xmlns:a16="http://schemas.microsoft.com/office/drawing/2014/main" id="{9AD81800-5B94-4A63-A1FF-2A39C17DAC8A}"/>
                </a:ext>
              </a:extLst>
            </p:cNvPr>
            <p:cNvSpPr/>
            <p:nvPr/>
          </p:nvSpPr>
          <p:spPr>
            <a:xfrm>
              <a:off x="8653132" y="1765832"/>
              <a:ext cx="1080000" cy="523220"/>
            </a:xfrm>
            <a:prstGeom prst="rect">
              <a:avLst/>
            </a:prstGeom>
            <a:noFill/>
          </p:spPr>
          <p:txBody>
            <a:bodyPr wrap="none" lIns="36000" tIns="0" rIns="0" bIns="0">
              <a:noAutofit/>
            </a:bodyPr>
            <a:lstStyle/>
            <a:p>
              <a:pPr lvl="0"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en-US" altLang="ko-KR" sz="1400" b="1" kern="0" dirty="0" smtClean="0">
                  <a:solidFill>
                    <a:srgbClr val="005DAB"/>
                  </a:solidFill>
                  <a:cs typeface="Arial" panose="020B0604020202020204" pitchFamily="34" charset="0"/>
                </a:rPr>
                <a:t>2017</a:t>
              </a:r>
              <a:endParaRPr lang="en-US" altLang="ko-KR" sz="1400" b="1" kern="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lvl="0" fontAlgn="base" latinLnBrk="0">
                <a:lnSpc>
                  <a:spcPct val="110000"/>
                </a:lnSpc>
                <a:buSzPct val="70000"/>
                <a:tabLst>
                  <a:tab pos="452438" algn="l"/>
                  <a:tab pos="627063" algn="l"/>
                </a:tabLst>
              </a:pP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최인수 대표이사 </a:t>
              </a: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사단법인</a:t>
              </a:r>
              <a: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</a:b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한국조사협회 </a:t>
              </a:r>
              <a:r>
                <a:rPr lang="en-US" altLang="ko-KR" sz="1000" kern="0" dirty="0">
                  <a:solidFill>
                    <a:srgbClr val="777777"/>
                  </a:solidFill>
                  <a:cs typeface="Arial" panose="020B0604020202020204" pitchFamily="34" charset="0"/>
                </a:rPr>
                <a:t>(KORA) 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회장 취임</a:t>
              </a: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1031339" y="3912313"/>
            <a:ext cx="1118973" cy="866975"/>
            <a:chOff x="1280707" y="3713118"/>
            <a:chExt cx="1118973" cy="866975"/>
          </a:xfrm>
        </p:grpSpPr>
        <p:grpSp>
          <p:nvGrpSpPr>
            <p:cNvPr id="159" name="그룹 158">
              <a:extLst>
                <a:ext uri="{FF2B5EF4-FFF2-40B4-BE49-F238E27FC236}">
                  <a16:creationId xmlns:a16="http://schemas.microsoft.com/office/drawing/2014/main" id="{8DBDDDA9-10AF-421B-916E-DBDE23DE5A5F}"/>
                </a:ext>
              </a:extLst>
            </p:cNvPr>
            <p:cNvGrpSpPr/>
            <p:nvPr/>
          </p:nvGrpSpPr>
          <p:grpSpPr>
            <a:xfrm rot="10800000">
              <a:off x="1280707" y="3713118"/>
              <a:ext cx="77946" cy="866975"/>
              <a:chOff x="592070" y="2793330"/>
              <a:chExt cx="77946" cy="866975"/>
            </a:xfrm>
            <a:solidFill>
              <a:schemeClr val="bg1"/>
            </a:solidFill>
          </p:grpSpPr>
          <p:cxnSp>
            <p:nvCxnSpPr>
              <p:cNvPr id="160" name="직선 연결선 159">
                <a:extLst>
                  <a:ext uri="{FF2B5EF4-FFF2-40B4-BE49-F238E27FC236}">
                    <a16:creationId xmlns:a16="http://schemas.microsoft.com/office/drawing/2014/main" id="{36406071-BD51-47F5-A568-72A81B11EC9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631044" y="2793330"/>
                <a:ext cx="0" cy="828000"/>
              </a:xfrm>
              <a:prstGeom prst="line">
                <a:avLst/>
              </a:prstGeom>
              <a:grpFill/>
              <a:ln w="6350">
                <a:solidFill>
                  <a:srgbClr val="005DA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" name="타원 160">
                <a:extLst>
                  <a:ext uri="{FF2B5EF4-FFF2-40B4-BE49-F238E27FC236}">
                    <a16:creationId xmlns:a16="http://schemas.microsoft.com/office/drawing/2014/main" id="{F00F689D-FCF4-49A1-8CE7-D765514EDE35}"/>
                  </a:ext>
                </a:extLst>
              </p:cNvPr>
              <p:cNvSpPr/>
              <p:nvPr/>
            </p:nvSpPr>
            <p:spPr>
              <a:xfrm>
                <a:off x="592070" y="3582359"/>
                <a:ext cx="77946" cy="77946"/>
              </a:xfrm>
              <a:prstGeom prst="ellipse">
                <a:avLst/>
              </a:prstGeom>
              <a:grpFill/>
              <a:ln w="12700">
                <a:solidFill>
                  <a:srgbClr val="0369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 latinLnBrk="0">
                  <a:lnSpc>
                    <a:spcPct val="110000"/>
                  </a:lnSpc>
                </a:pPr>
                <a:endParaRPr lang="ko-KR" altLang="en-US" spc="-70" dirty="0"/>
              </a:p>
            </p:txBody>
          </p:sp>
        </p:grpSp>
        <p:sp>
          <p:nvSpPr>
            <p:cNvPr id="175" name="직사각형 174">
              <a:extLst>
                <a:ext uri="{FF2B5EF4-FFF2-40B4-BE49-F238E27FC236}">
                  <a16:creationId xmlns:a16="http://schemas.microsoft.com/office/drawing/2014/main" id="{9AD81800-5B94-4A63-A1FF-2A39C17DAC8A}"/>
                </a:ext>
              </a:extLst>
            </p:cNvPr>
            <p:cNvSpPr/>
            <p:nvPr/>
          </p:nvSpPr>
          <p:spPr>
            <a:xfrm>
              <a:off x="1319680" y="4210761"/>
              <a:ext cx="1080000" cy="369332"/>
            </a:xfrm>
            <a:prstGeom prst="rect">
              <a:avLst/>
            </a:prstGeom>
            <a:noFill/>
          </p:spPr>
          <p:txBody>
            <a:bodyPr wrap="none" lIns="36000" tIns="0" rIns="0" bIns="0" anchor="b" anchorCtr="0">
              <a:noAutofit/>
            </a:bodyPr>
            <a:lstStyle/>
            <a:p>
              <a:pPr lvl="0"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en-US" altLang="ko-KR" sz="1400" b="1" kern="0" dirty="0" smtClean="0">
                  <a:solidFill>
                    <a:srgbClr val="005DAB"/>
                  </a:solidFill>
                  <a:cs typeface="Arial" panose="020B0604020202020204" pitchFamily="34" charset="0"/>
                </a:rPr>
                <a:t>2000</a:t>
              </a:r>
              <a:endParaRPr lang="en-US" altLang="ko-KR" sz="1400" b="1" kern="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lvl="0" fontAlgn="base" latinLnBrk="0">
                <a:lnSpc>
                  <a:spcPct val="110000"/>
                </a:lnSpc>
                <a:buSzPct val="70000"/>
                <a:tabLst>
                  <a:tab pos="452438" algn="l"/>
                  <a:tab pos="627063" algn="l"/>
                </a:tabLst>
              </a:pPr>
              <a: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㈜</a:t>
              </a:r>
              <a:r>
                <a:rPr lang="ko-KR" altLang="en-US" sz="1000" kern="0" spc="-70" dirty="0" err="1">
                  <a:solidFill>
                    <a:srgbClr val="777777"/>
                  </a:solidFill>
                  <a:cs typeface="Arial" panose="020B0604020202020204" pitchFamily="34" charset="0"/>
                </a:rPr>
                <a:t>엠브레인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 사명 변경</a:t>
              </a: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3736232" y="3901512"/>
            <a:ext cx="1118972" cy="1576384"/>
            <a:chOff x="5915595" y="3702317"/>
            <a:chExt cx="1118972" cy="1576384"/>
          </a:xfrm>
        </p:grpSpPr>
        <p:grpSp>
          <p:nvGrpSpPr>
            <p:cNvPr id="165" name="그룹 164">
              <a:extLst>
                <a:ext uri="{FF2B5EF4-FFF2-40B4-BE49-F238E27FC236}">
                  <a16:creationId xmlns:a16="http://schemas.microsoft.com/office/drawing/2014/main" id="{0367DAEA-BB0A-4371-AFB4-513CE2712E9C}"/>
                </a:ext>
              </a:extLst>
            </p:cNvPr>
            <p:cNvGrpSpPr/>
            <p:nvPr/>
          </p:nvGrpSpPr>
          <p:grpSpPr>
            <a:xfrm rot="10800000">
              <a:off x="5915595" y="3702317"/>
              <a:ext cx="77946" cy="1576384"/>
              <a:chOff x="592070" y="2109327"/>
              <a:chExt cx="77946" cy="1576384"/>
            </a:xfrm>
            <a:solidFill>
              <a:schemeClr val="bg1"/>
            </a:solidFill>
          </p:grpSpPr>
          <p:cxnSp>
            <p:nvCxnSpPr>
              <p:cNvPr id="166" name="직선 연결선 165">
                <a:extLst>
                  <a:ext uri="{FF2B5EF4-FFF2-40B4-BE49-F238E27FC236}">
                    <a16:creationId xmlns:a16="http://schemas.microsoft.com/office/drawing/2014/main" id="{B3076A93-1FCD-46C8-8674-D87AC9BBA71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631044" y="2109327"/>
                <a:ext cx="0" cy="1512000"/>
              </a:xfrm>
              <a:prstGeom prst="line">
                <a:avLst/>
              </a:prstGeom>
              <a:grpFill/>
              <a:ln w="6350">
                <a:solidFill>
                  <a:srgbClr val="005DA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7" name="타원 166">
                <a:extLst>
                  <a:ext uri="{FF2B5EF4-FFF2-40B4-BE49-F238E27FC236}">
                    <a16:creationId xmlns:a16="http://schemas.microsoft.com/office/drawing/2014/main" id="{ED84C7EB-8808-494C-8ECF-AD14B3D6BF21}"/>
                  </a:ext>
                </a:extLst>
              </p:cNvPr>
              <p:cNvSpPr/>
              <p:nvPr/>
            </p:nvSpPr>
            <p:spPr>
              <a:xfrm>
                <a:off x="592070" y="3607765"/>
                <a:ext cx="77946" cy="77946"/>
              </a:xfrm>
              <a:prstGeom prst="ellipse">
                <a:avLst/>
              </a:prstGeom>
              <a:grpFill/>
              <a:ln w="12700">
                <a:solidFill>
                  <a:srgbClr val="0369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 latinLnBrk="0">
                  <a:lnSpc>
                    <a:spcPct val="110000"/>
                  </a:lnSpc>
                </a:pPr>
                <a:endParaRPr lang="ko-KR" altLang="en-US" spc="-70" dirty="0"/>
              </a:p>
            </p:txBody>
          </p:sp>
        </p:grpSp>
        <p:sp>
          <p:nvSpPr>
            <p:cNvPr id="179" name="직사각형 178">
              <a:extLst>
                <a:ext uri="{FF2B5EF4-FFF2-40B4-BE49-F238E27FC236}">
                  <a16:creationId xmlns:a16="http://schemas.microsoft.com/office/drawing/2014/main" id="{9AD81800-5B94-4A63-A1FF-2A39C17DAC8A}"/>
                </a:ext>
              </a:extLst>
            </p:cNvPr>
            <p:cNvSpPr/>
            <p:nvPr/>
          </p:nvSpPr>
          <p:spPr>
            <a:xfrm>
              <a:off x="5954567" y="4755481"/>
              <a:ext cx="1080000" cy="523220"/>
            </a:xfrm>
            <a:prstGeom prst="rect">
              <a:avLst/>
            </a:prstGeom>
            <a:noFill/>
          </p:spPr>
          <p:txBody>
            <a:bodyPr wrap="none" lIns="36000" tIns="0" rIns="0" bIns="0" anchor="b" anchorCtr="0">
              <a:noAutofit/>
            </a:bodyPr>
            <a:lstStyle/>
            <a:p>
              <a:pPr lvl="0"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en-US" altLang="ko-KR" sz="1400" b="1" kern="0" dirty="0" smtClean="0">
                  <a:solidFill>
                    <a:srgbClr val="005DAB"/>
                  </a:solidFill>
                  <a:cs typeface="Arial" panose="020B0604020202020204" pitchFamily="34" charset="0"/>
                </a:rPr>
                <a:t>2012</a:t>
              </a:r>
              <a:endParaRPr lang="en-US" altLang="ko-KR" sz="1400" b="1" kern="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lvl="0" fontAlgn="base" latinLnBrk="0">
                <a:lnSpc>
                  <a:spcPct val="110000"/>
                </a:lnSpc>
                <a:buSzPct val="70000"/>
                <a:tabLst>
                  <a:tab pos="452438" algn="l"/>
                  <a:tab pos="627063" algn="l"/>
                </a:tabLst>
              </a:pPr>
              <a:r>
                <a:rPr lang="en-US" altLang="ko-KR" sz="1000" kern="0" dirty="0" err="1" smtClean="0">
                  <a:solidFill>
                    <a:srgbClr val="777777"/>
                  </a:solidFill>
                  <a:cs typeface="Arial" panose="020B0604020202020204" pitchFamily="34" charset="0"/>
                </a:rPr>
                <a:t>Macromill</a:t>
              </a:r>
              <a:r>
                <a:rPr lang="en-US" altLang="ko-KR" sz="1000" kern="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 </a:t>
              </a:r>
              <a:r>
                <a:rPr lang="en-US" altLang="ko-KR" sz="1000" kern="0" dirty="0">
                  <a:solidFill>
                    <a:srgbClr val="777777"/>
                  </a:solidFill>
                  <a:cs typeface="Arial" panose="020B0604020202020204" pitchFamily="34" charset="0"/>
                </a:rPr>
                <a:t>Group</a:t>
              </a:r>
              <a:r>
                <a:rPr lang="en-US" altLang="ko-KR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 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편입</a:t>
              </a:r>
              <a:r>
                <a:rPr lang="en-US" altLang="ko-KR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, </a:t>
              </a:r>
              <a: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</a:br>
              <a: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㈜</a:t>
              </a:r>
              <a:r>
                <a:rPr lang="ko-KR" altLang="en-US" sz="1000" kern="0" spc="-70" dirty="0" err="1">
                  <a:solidFill>
                    <a:srgbClr val="777777"/>
                  </a:solidFill>
                  <a:cs typeface="Arial" panose="020B0604020202020204" pitchFamily="34" charset="0"/>
                </a:rPr>
                <a:t>마크로밀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 </a:t>
              </a:r>
              <a:r>
                <a:rPr lang="ko-KR" altLang="en-US" sz="1000" kern="0" spc="-70" dirty="0" err="1">
                  <a:solidFill>
                    <a:srgbClr val="777777"/>
                  </a:solidFill>
                  <a:cs typeface="Arial" panose="020B0604020202020204" pitchFamily="34" charset="0"/>
                </a:rPr>
                <a:t>엠브레인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 </a:t>
              </a:r>
              <a: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</a:b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사명 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변경</a:t>
              </a: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5088677" y="3909194"/>
            <a:ext cx="1118972" cy="2198980"/>
            <a:chOff x="7458039" y="3709999"/>
            <a:chExt cx="1118972" cy="2198980"/>
          </a:xfrm>
        </p:grpSpPr>
        <p:grpSp>
          <p:nvGrpSpPr>
            <p:cNvPr id="168" name="그룹 167">
              <a:extLst>
                <a:ext uri="{FF2B5EF4-FFF2-40B4-BE49-F238E27FC236}">
                  <a16:creationId xmlns:a16="http://schemas.microsoft.com/office/drawing/2014/main" id="{D9F9859A-B854-4BB0-89E9-A2D1B72C08C1}"/>
                </a:ext>
              </a:extLst>
            </p:cNvPr>
            <p:cNvGrpSpPr/>
            <p:nvPr/>
          </p:nvGrpSpPr>
          <p:grpSpPr>
            <a:xfrm rot="10800000">
              <a:off x="7458039" y="3709999"/>
              <a:ext cx="77946" cy="2198980"/>
              <a:chOff x="592070" y="1461325"/>
              <a:chExt cx="77946" cy="2198980"/>
            </a:xfrm>
            <a:solidFill>
              <a:schemeClr val="bg1"/>
            </a:solidFill>
          </p:grpSpPr>
          <p:cxnSp>
            <p:nvCxnSpPr>
              <p:cNvPr id="169" name="직선 연결선 168">
                <a:extLst>
                  <a:ext uri="{FF2B5EF4-FFF2-40B4-BE49-F238E27FC236}">
                    <a16:creationId xmlns:a16="http://schemas.microsoft.com/office/drawing/2014/main" id="{5420524E-7FA9-493E-B353-803ADCFAAD2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631044" y="1461325"/>
                <a:ext cx="0" cy="2160000"/>
              </a:xfrm>
              <a:prstGeom prst="line">
                <a:avLst/>
              </a:prstGeom>
              <a:grpFill/>
              <a:ln w="6350">
                <a:solidFill>
                  <a:srgbClr val="005DA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타원 169">
                <a:extLst>
                  <a:ext uri="{FF2B5EF4-FFF2-40B4-BE49-F238E27FC236}">
                    <a16:creationId xmlns:a16="http://schemas.microsoft.com/office/drawing/2014/main" id="{0BD81EF8-2C04-436A-881E-E0B74BFC5D86}"/>
                  </a:ext>
                </a:extLst>
              </p:cNvPr>
              <p:cNvSpPr/>
              <p:nvPr/>
            </p:nvSpPr>
            <p:spPr>
              <a:xfrm>
                <a:off x="592070" y="3582359"/>
                <a:ext cx="77946" cy="77946"/>
              </a:xfrm>
              <a:prstGeom prst="ellipse">
                <a:avLst/>
              </a:prstGeom>
              <a:grpFill/>
              <a:ln w="12700">
                <a:solidFill>
                  <a:srgbClr val="0369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 latinLnBrk="0">
                  <a:lnSpc>
                    <a:spcPct val="110000"/>
                  </a:lnSpc>
                </a:pPr>
                <a:endParaRPr lang="ko-KR" altLang="en-US" spc="-70" dirty="0"/>
              </a:p>
            </p:txBody>
          </p:sp>
        </p:grpSp>
        <p:sp>
          <p:nvSpPr>
            <p:cNvPr id="181" name="직사각형 180">
              <a:extLst>
                <a:ext uri="{FF2B5EF4-FFF2-40B4-BE49-F238E27FC236}">
                  <a16:creationId xmlns:a16="http://schemas.microsoft.com/office/drawing/2014/main" id="{9AD81800-5B94-4A63-A1FF-2A39C17DAC8A}"/>
                </a:ext>
              </a:extLst>
            </p:cNvPr>
            <p:cNvSpPr/>
            <p:nvPr/>
          </p:nvSpPr>
          <p:spPr>
            <a:xfrm>
              <a:off x="7497011" y="5334463"/>
              <a:ext cx="1080000" cy="574516"/>
            </a:xfrm>
            <a:prstGeom prst="rect">
              <a:avLst/>
            </a:prstGeom>
            <a:noFill/>
          </p:spPr>
          <p:txBody>
            <a:bodyPr wrap="none" lIns="36000" tIns="0" rIns="0" bIns="0" anchor="b" anchorCtr="0">
              <a:noAutofit/>
            </a:bodyPr>
            <a:lstStyle/>
            <a:p>
              <a:pPr lvl="0"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en-US" altLang="ko-KR" sz="1400" b="1" kern="0" dirty="0" smtClean="0">
                  <a:solidFill>
                    <a:srgbClr val="005DAB"/>
                  </a:solidFill>
                  <a:cs typeface="Arial" panose="020B0604020202020204" pitchFamily="34" charset="0"/>
                </a:rPr>
                <a:t>2016</a:t>
              </a:r>
              <a:endParaRPr lang="en-US" altLang="ko-KR" sz="1400" b="1" kern="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lvl="0" fontAlgn="base" latinLnBrk="0">
                <a:lnSpc>
                  <a:spcPct val="110000"/>
                </a:lnSpc>
                <a:buSzPct val="70000"/>
                <a:tabLst>
                  <a:tab pos="452438" algn="l"/>
                  <a:tab pos="627063" algn="l"/>
                </a:tabLst>
              </a:pPr>
              <a:r>
                <a:rPr lang="ko-KR" altLang="en-US" sz="1000" kern="0" spc="-70" dirty="0" err="1" smtClean="0">
                  <a:solidFill>
                    <a:srgbClr val="777777"/>
                  </a:solidFill>
                  <a:cs typeface="Arial" panose="020B0604020202020204" pitchFamily="34" charset="0"/>
                </a:rPr>
                <a:t>패널파워앱</a:t>
              </a: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 </a:t>
              </a:r>
              <a:r>
                <a:rPr lang="ko-KR" altLang="en-US" sz="1000" kern="0" spc="-70" dirty="0" err="1">
                  <a:solidFill>
                    <a:srgbClr val="777777"/>
                  </a:solidFill>
                  <a:cs typeface="Arial" panose="020B0604020202020204" pitchFamily="34" charset="0"/>
                </a:rPr>
                <a:t>스마트앱어워드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 대상 </a:t>
              </a: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수상</a:t>
              </a:r>
              <a:endParaRPr lang="en-US" altLang="ko-KR" sz="1000" kern="0" spc="-70" dirty="0" smtClean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lvl="0" fontAlgn="base" latinLnBrk="0">
                <a:lnSpc>
                  <a:spcPct val="110000"/>
                </a:lnSpc>
                <a:buSzPct val="70000"/>
                <a:tabLst>
                  <a:tab pos="452438" algn="l"/>
                  <a:tab pos="627063" algn="l"/>
                </a:tabLst>
              </a:pP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패널파워 </a:t>
              </a:r>
              <a:r>
                <a:rPr lang="ko-KR" altLang="en-US" sz="1000" kern="0" spc="-70" dirty="0" err="1">
                  <a:solidFill>
                    <a:srgbClr val="777777"/>
                  </a:solidFill>
                  <a:cs typeface="Arial" panose="020B0604020202020204" pitchFamily="34" charset="0"/>
                </a:rPr>
                <a:t>웹어워드코리아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 최우수상 수상</a:t>
              </a: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3060008" y="1965027"/>
            <a:ext cx="1118974" cy="2014101"/>
            <a:chOff x="5524201" y="1765832"/>
            <a:chExt cx="1118974" cy="2014101"/>
          </a:xfrm>
        </p:grpSpPr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id="{6AB0C15F-0D6D-4CCD-A453-55111C51DF4F}"/>
                </a:ext>
              </a:extLst>
            </p:cNvPr>
            <p:cNvGrpSpPr/>
            <p:nvPr/>
          </p:nvGrpSpPr>
          <p:grpSpPr>
            <a:xfrm>
              <a:off x="5524201" y="1765832"/>
              <a:ext cx="77946" cy="2014101"/>
              <a:chOff x="2182745" y="1646204"/>
              <a:chExt cx="77946" cy="2014101"/>
            </a:xfrm>
            <a:solidFill>
              <a:schemeClr val="bg1"/>
            </a:solidFill>
          </p:grpSpPr>
          <p:cxnSp>
            <p:nvCxnSpPr>
              <p:cNvPr id="54" name="직선 연결선 53">
                <a:extLst>
                  <a:ext uri="{FF2B5EF4-FFF2-40B4-BE49-F238E27FC236}">
                    <a16:creationId xmlns:a16="http://schemas.microsoft.com/office/drawing/2014/main" id="{17B52680-8A6E-4D30-A195-1AB4ACE355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21719" y="1646204"/>
                <a:ext cx="0" cy="1980000"/>
              </a:xfrm>
              <a:prstGeom prst="line">
                <a:avLst/>
              </a:prstGeom>
              <a:grpFill/>
              <a:ln w="6350">
                <a:solidFill>
                  <a:srgbClr val="005DA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타원 54">
                <a:extLst>
                  <a:ext uri="{FF2B5EF4-FFF2-40B4-BE49-F238E27FC236}">
                    <a16:creationId xmlns:a16="http://schemas.microsoft.com/office/drawing/2014/main" id="{E2B4B32D-6F81-454B-9DED-1B80212EC499}"/>
                  </a:ext>
                </a:extLst>
              </p:cNvPr>
              <p:cNvSpPr/>
              <p:nvPr/>
            </p:nvSpPr>
            <p:spPr>
              <a:xfrm>
                <a:off x="2182745" y="3582359"/>
                <a:ext cx="77946" cy="77946"/>
              </a:xfrm>
              <a:prstGeom prst="ellipse">
                <a:avLst/>
              </a:prstGeom>
              <a:grpFill/>
              <a:ln w="12700">
                <a:solidFill>
                  <a:srgbClr val="0369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 latinLnBrk="0">
                  <a:lnSpc>
                    <a:spcPct val="110000"/>
                  </a:lnSpc>
                </a:pPr>
                <a:endParaRPr lang="ko-KR" altLang="en-US" spc="-70" dirty="0"/>
              </a:p>
            </p:txBody>
          </p:sp>
        </p:grpSp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id="{9AD81800-5B94-4A63-A1FF-2A39C17DAC8A}"/>
                </a:ext>
              </a:extLst>
            </p:cNvPr>
            <p:cNvSpPr/>
            <p:nvPr/>
          </p:nvSpPr>
          <p:spPr>
            <a:xfrm>
              <a:off x="5563175" y="1765832"/>
              <a:ext cx="1080000" cy="574516"/>
            </a:xfrm>
            <a:prstGeom prst="rect">
              <a:avLst/>
            </a:prstGeom>
            <a:noFill/>
          </p:spPr>
          <p:txBody>
            <a:bodyPr wrap="none" lIns="36000" tIns="0" rIns="0" bIns="0">
              <a:noAutofit/>
            </a:bodyPr>
            <a:lstStyle/>
            <a:p>
              <a:pPr lvl="0"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en-US" altLang="ko-KR" sz="1400" b="1" kern="0" dirty="0">
                  <a:solidFill>
                    <a:srgbClr val="005DAB"/>
                  </a:solidFill>
                  <a:cs typeface="Arial" panose="020B0604020202020204" pitchFamily="34" charset="0"/>
                </a:rPr>
                <a:t>2011</a:t>
              </a:r>
              <a:endParaRPr lang="en-US" altLang="ko-KR" sz="1400" b="1" kern="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lvl="0" fontAlgn="base" latinLnBrk="0">
                <a:lnSpc>
                  <a:spcPct val="110000"/>
                </a:lnSpc>
                <a:buSzPct val="70000"/>
                <a:tabLst>
                  <a:tab pos="452438" algn="l"/>
                  <a:tab pos="627063" algn="l"/>
                </a:tabLst>
              </a:pPr>
              <a:r>
                <a:rPr lang="en-US" altLang="ko-KR" sz="1000" kern="0" dirty="0">
                  <a:solidFill>
                    <a:srgbClr val="777777"/>
                  </a:solidFill>
                  <a:cs typeface="Arial" panose="020B0604020202020204" pitchFamily="34" charset="0"/>
                </a:rPr>
                <a:t>ISO 9001 </a:t>
              </a: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인증</a:t>
              </a:r>
              <a:endParaRPr lang="en-US" altLang="ko-KR" sz="1000" kern="0" spc="-70" dirty="0" smtClean="0">
                <a:solidFill>
                  <a:srgbClr val="777777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4412454" y="3009027"/>
            <a:ext cx="1118973" cy="974973"/>
            <a:chOff x="6672438" y="2809832"/>
            <a:chExt cx="1118973" cy="974973"/>
          </a:xfrm>
        </p:grpSpPr>
        <p:grpSp>
          <p:nvGrpSpPr>
            <p:cNvPr id="120" name="그룹 119">
              <a:extLst>
                <a:ext uri="{FF2B5EF4-FFF2-40B4-BE49-F238E27FC236}">
                  <a16:creationId xmlns:a16="http://schemas.microsoft.com/office/drawing/2014/main" id="{FF57D075-2B4C-4807-A877-814AA728B06D}"/>
                </a:ext>
              </a:extLst>
            </p:cNvPr>
            <p:cNvGrpSpPr/>
            <p:nvPr/>
          </p:nvGrpSpPr>
          <p:grpSpPr>
            <a:xfrm>
              <a:off x="6672438" y="2809832"/>
              <a:ext cx="77946" cy="974973"/>
              <a:chOff x="592070" y="2685332"/>
              <a:chExt cx="77946" cy="974973"/>
            </a:xfrm>
            <a:solidFill>
              <a:schemeClr val="bg1"/>
            </a:solidFill>
          </p:grpSpPr>
          <p:cxnSp>
            <p:nvCxnSpPr>
              <p:cNvPr id="122" name="직선 연결선 121">
                <a:extLst>
                  <a:ext uri="{FF2B5EF4-FFF2-40B4-BE49-F238E27FC236}">
                    <a16:creationId xmlns:a16="http://schemas.microsoft.com/office/drawing/2014/main" id="{772E67A5-8CB1-47AA-9360-9908F8BEDD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1044" y="2685332"/>
                <a:ext cx="0" cy="936000"/>
              </a:xfrm>
              <a:prstGeom prst="line">
                <a:avLst/>
              </a:prstGeom>
              <a:grpFill/>
              <a:ln w="6350">
                <a:solidFill>
                  <a:srgbClr val="005DA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타원 122">
                <a:extLst>
                  <a:ext uri="{FF2B5EF4-FFF2-40B4-BE49-F238E27FC236}">
                    <a16:creationId xmlns:a16="http://schemas.microsoft.com/office/drawing/2014/main" id="{F6AF085E-E97F-4F18-B80C-F3F9E499FB31}"/>
                  </a:ext>
                </a:extLst>
              </p:cNvPr>
              <p:cNvSpPr/>
              <p:nvPr/>
            </p:nvSpPr>
            <p:spPr>
              <a:xfrm>
                <a:off x="592070" y="3582359"/>
                <a:ext cx="77946" cy="77946"/>
              </a:xfrm>
              <a:prstGeom prst="ellipse">
                <a:avLst/>
              </a:prstGeom>
              <a:grpFill/>
              <a:ln w="12700">
                <a:solidFill>
                  <a:srgbClr val="0369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 latinLnBrk="0">
                  <a:lnSpc>
                    <a:spcPct val="110000"/>
                  </a:lnSpc>
                </a:pPr>
                <a:endParaRPr lang="ko-KR" altLang="en-US" spc="-70" dirty="0"/>
              </a:p>
            </p:txBody>
          </p:sp>
        </p:grpSp>
        <p:sp>
          <p:nvSpPr>
            <p:cNvPr id="124" name="직사각형 123">
              <a:extLst>
                <a:ext uri="{FF2B5EF4-FFF2-40B4-BE49-F238E27FC236}">
                  <a16:creationId xmlns:a16="http://schemas.microsoft.com/office/drawing/2014/main" id="{9AD81800-5B94-4A63-A1FF-2A39C17DAC8A}"/>
                </a:ext>
              </a:extLst>
            </p:cNvPr>
            <p:cNvSpPr/>
            <p:nvPr/>
          </p:nvSpPr>
          <p:spPr>
            <a:xfrm>
              <a:off x="6711411" y="2809832"/>
              <a:ext cx="1080000" cy="523220"/>
            </a:xfrm>
            <a:prstGeom prst="rect">
              <a:avLst/>
            </a:prstGeom>
            <a:noFill/>
          </p:spPr>
          <p:txBody>
            <a:bodyPr wrap="none" lIns="36000" tIns="0" rIns="0" bIns="0">
              <a:noAutofit/>
            </a:bodyPr>
            <a:lstStyle/>
            <a:p>
              <a:pPr lvl="0"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en-US" altLang="ko-KR" sz="1400" b="1" kern="0" dirty="0" smtClean="0">
                  <a:solidFill>
                    <a:srgbClr val="005DAB"/>
                  </a:solidFill>
                  <a:cs typeface="Arial" panose="020B0604020202020204" pitchFamily="34" charset="0"/>
                </a:rPr>
                <a:t>2014</a:t>
              </a:r>
              <a:endParaRPr lang="en-US" altLang="ko-KR" sz="1400" b="1" kern="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lvl="0" fontAlgn="base" latinLnBrk="0">
                <a:lnSpc>
                  <a:spcPct val="110000"/>
                </a:lnSpc>
                <a:buSzPct val="70000"/>
                <a:tabLst>
                  <a:tab pos="452438" algn="l"/>
                  <a:tab pos="627063" algn="l"/>
                </a:tabLst>
              </a:pP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조사패널 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가입자 </a:t>
              </a: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수</a:t>
              </a:r>
              <a: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</a:br>
              <a:r>
                <a:rPr lang="en-US" altLang="ko-KR" sz="1000" kern="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100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만 명 돌파</a:t>
              </a:r>
            </a:p>
          </p:txBody>
        </p:sp>
      </p:grpSp>
      <p:grpSp>
        <p:nvGrpSpPr>
          <p:cNvPr id="78" name="그룹 77"/>
          <p:cNvGrpSpPr/>
          <p:nvPr/>
        </p:nvGrpSpPr>
        <p:grpSpPr>
          <a:xfrm>
            <a:off x="2383786" y="3909194"/>
            <a:ext cx="1118972" cy="2198980"/>
            <a:chOff x="7458039" y="3709999"/>
            <a:chExt cx="1118972" cy="2198980"/>
          </a:xfrm>
        </p:grpSpPr>
        <p:grpSp>
          <p:nvGrpSpPr>
            <p:cNvPr id="79" name="그룹 78">
              <a:extLst>
                <a:ext uri="{FF2B5EF4-FFF2-40B4-BE49-F238E27FC236}">
                  <a16:creationId xmlns:a16="http://schemas.microsoft.com/office/drawing/2014/main" id="{D9F9859A-B854-4BB0-89E9-A2D1B72C08C1}"/>
                </a:ext>
              </a:extLst>
            </p:cNvPr>
            <p:cNvGrpSpPr/>
            <p:nvPr/>
          </p:nvGrpSpPr>
          <p:grpSpPr>
            <a:xfrm rot="10800000">
              <a:off x="7458039" y="3709999"/>
              <a:ext cx="77946" cy="2198980"/>
              <a:chOff x="592070" y="1461325"/>
              <a:chExt cx="77946" cy="2198980"/>
            </a:xfrm>
            <a:solidFill>
              <a:schemeClr val="bg1"/>
            </a:solidFill>
          </p:grpSpPr>
          <p:cxnSp>
            <p:nvCxnSpPr>
              <p:cNvPr id="81" name="직선 연결선 80">
                <a:extLst>
                  <a:ext uri="{FF2B5EF4-FFF2-40B4-BE49-F238E27FC236}">
                    <a16:creationId xmlns:a16="http://schemas.microsoft.com/office/drawing/2014/main" id="{5420524E-7FA9-493E-B353-803ADCFAAD2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631044" y="1461325"/>
                <a:ext cx="0" cy="2160000"/>
              </a:xfrm>
              <a:prstGeom prst="line">
                <a:avLst/>
              </a:prstGeom>
              <a:grpFill/>
              <a:ln w="6350">
                <a:solidFill>
                  <a:srgbClr val="005DA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타원 81">
                <a:extLst>
                  <a:ext uri="{FF2B5EF4-FFF2-40B4-BE49-F238E27FC236}">
                    <a16:creationId xmlns:a16="http://schemas.microsoft.com/office/drawing/2014/main" id="{0BD81EF8-2C04-436A-881E-E0B74BFC5D86}"/>
                  </a:ext>
                </a:extLst>
              </p:cNvPr>
              <p:cNvSpPr/>
              <p:nvPr/>
            </p:nvSpPr>
            <p:spPr>
              <a:xfrm>
                <a:off x="592070" y="3582359"/>
                <a:ext cx="77946" cy="77946"/>
              </a:xfrm>
              <a:prstGeom prst="ellipse">
                <a:avLst/>
              </a:prstGeom>
              <a:grpFill/>
              <a:ln w="12700">
                <a:solidFill>
                  <a:srgbClr val="0369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 latinLnBrk="0">
                  <a:lnSpc>
                    <a:spcPct val="110000"/>
                  </a:lnSpc>
                </a:pPr>
                <a:endParaRPr lang="ko-KR" altLang="en-US" spc="-70" dirty="0"/>
              </a:p>
            </p:txBody>
          </p:sp>
        </p:grpSp>
        <p:sp>
          <p:nvSpPr>
            <p:cNvPr id="80" name="직사각형 79">
              <a:extLst>
                <a:ext uri="{FF2B5EF4-FFF2-40B4-BE49-F238E27FC236}">
                  <a16:creationId xmlns:a16="http://schemas.microsoft.com/office/drawing/2014/main" id="{9AD81800-5B94-4A63-A1FF-2A39C17DAC8A}"/>
                </a:ext>
              </a:extLst>
            </p:cNvPr>
            <p:cNvSpPr/>
            <p:nvPr/>
          </p:nvSpPr>
          <p:spPr>
            <a:xfrm>
              <a:off x="7497011" y="5334463"/>
              <a:ext cx="1080000" cy="574516"/>
            </a:xfrm>
            <a:prstGeom prst="rect">
              <a:avLst/>
            </a:prstGeom>
            <a:noFill/>
          </p:spPr>
          <p:txBody>
            <a:bodyPr wrap="none" lIns="36000" tIns="0" rIns="0" bIns="0" anchor="b" anchorCtr="0">
              <a:noAutofit/>
            </a:bodyPr>
            <a:lstStyle/>
            <a:p>
              <a:pPr lvl="0"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en-US" altLang="ko-KR" sz="1400" b="1" kern="0" dirty="0">
                  <a:solidFill>
                    <a:srgbClr val="005DAB"/>
                  </a:solidFill>
                  <a:cs typeface="Arial" panose="020B0604020202020204" pitchFamily="34" charset="0"/>
                </a:rPr>
                <a:t>2010</a:t>
              </a:r>
              <a:endParaRPr lang="en-US" altLang="ko-KR" sz="1400" b="1" kern="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lvl="0" fontAlgn="base" latinLnBrk="0">
                <a:lnSpc>
                  <a:spcPct val="110000"/>
                </a:lnSpc>
                <a:buSzPct val="70000"/>
                <a:tabLst>
                  <a:tab pos="452438" algn="l"/>
                  <a:tab pos="627063" algn="l"/>
                </a:tabLst>
              </a:pP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제</a:t>
              </a:r>
              <a:r>
                <a:rPr lang="en-US" altLang="ko-KR" sz="1000" kern="0" dirty="0">
                  <a:solidFill>
                    <a:srgbClr val="777777"/>
                  </a:solidFill>
                  <a:cs typeface="Arial" panose="020B0604020202020204" pitchFamily="34" charset="0"/>
                </a:rPr>
                <a:t>5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회 대한민국 인터넷대상 </a:t>
              </a: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국무총리상 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수상</a:t>
              </a:r>
            </a:p>
          </p:txBody>
        </p:sp>
      </p:grpSp>
      <p:grpSp>
        <p:nvGrpSpPr>
          <p:cNvPr id="83" name="그룹 82"/>
          <p:cNvGrpSpPr/>
          <p:nvPr/>
        </p:nvGrpSpPr>
        <p:grpSpPr>
          <a:xfrm>
            <a:off x="6441123" y="3009027"/>
            <a:ext cx="1118973" cy="974973"/>
            <a:chOff x="6672438" y="2809832"/>
            <a:chExt cx="1118973" cy="974973"/>
          </a:xfrm>
        </p:grpSpPr>
        <p:grpSp>
          <p:nvGrpSpPr>
            <p:cNvPr id="84" name="그룹 83">
              <a:extLst>
                <a:ext uri="{FF2B5EF4-FFF2-40B4-BE49-F238E27FC236}">
                  <a16:creationId xmlns:a16="http://schemas.microsoft.com/office/drawing/2014/main" id="{FF57D075-2B4C-4807-A877-814AA728B06D}"/>
                </a:ext>
              </a:extLst>
            </p:cNvPr>
            <p:cNvGrpSpPr/>
            <p:nvPr/>
          </p:nvGrpSpPr>
          <p:grpSpPr>
            <a:xfrm>
              <a:off x="6672438" y="2809832"/>
              <a:ext cx="77946" cy="974973"/>
              <a:chOff x="592070" y="2685332"/>
              <a:chExt cx="77946" cy="974973"/>
            </a:xfrm>
            <a:solidFill>
              <a:schemeClr val="bg1"/>
            </a:solidFill>
          </p:grpSpPr>
          <p:cxnSp>
            <p:nvCxnSpPr>
              <p:cNvPr id="86" name="직선 연결선 85">
                <a:extLst>
                  <a:ext uri="{FF2B5EF4-FFF2-40B4-BE49-F238E27FC236}">
                    <a16:creationId xmlns:a16="http://schemas.microsoft.com/office/drawing/2014/main" id="{772E67A5-8CB1-47AA-9360-9908F8BEDD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1044" y="2685332"/>
                <a:ext cx="0" cy="936000"/>
              </a:xfrm>
              <a:prstGeom prst="line">
                <a:avLst/>
              </a:prstGeom>
              <a:grpFill/>
              <a:ln w="6350">
                <a:solidFill>
                  <a:srgbClr val="005DA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타원 86">
                <a:extLst>
                  <a:ext uri="{FF2B5EF4-FFF2-40B4-BE49-F238E27FC236}">
                    <a16:creationId xmlns:a16="http://schemas.microsoft.com/office/drawing/2014/main" id="{F6AF085E-E97F-4F18-B80C-F3F9E499FB31}"/>
                  </a:ext>
                </a:extLst>
              </p:cNvPr>
              <p:cNvSpPr/>
              <p:nvPr/>
            </p:nvSpPr>
            <p:spPr>
              <a:xfrm>
                <a:off x="592070" y="3582359"/>
                <a:ext cx="77946" cy="77946"/>
              </a:xfrm>
              <a:prstGeom prst="ellipse">
                <a:avLst/>
              </a:prstGeom>
              <a:grpFill/>
              <a:ln w="12700">
                <a:solidFill>
                  <a:srgbClr val="0369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 latinLnBrk="0">
                  <a:lnSpc>
                    <a:spcPct val="110000"/>
                  </a:lnSpc>
                </a:pPr>
                <a:endParaRPr lang="ko-KR" altLang="en-US" spc="-70" dirty="0"/>
              </a:p>
            </p:txBody>
          </p:sp>
        </p:grpSp>
        <p:sp>
          <p:nvSpPr>
            <p:cNvPr id="85" name="직사각형 84">
              <a:extLst>
                <a:ext uri="{FF2B5EF4-FFF2-40B4-BE49-F238E27FC236}">
                  <a16:creationId xmlns:a16="http://schemas.microsoft.com/office/drawing/2014/main" id="{9AD81800-5B94-4A63-A1FF-2A39C17DAC8A}"/>
                </a:ext>
              </a:extLst>
            </p:cNvPr>
            <p:cNvSpPr/>
            <p:nvPr/>
          </p:nvSpPr>
          <p:spPr>
            <a:xfrm>
              <a:off x="6711411" y="2809832"/>
              <a:ext cx="1080000" cy="523220"/>
            </a:xfrm>
            <a:prstGeom prst="rect">
              <a:avLst/>
            </a:prstGeom>
            <a:noFill/>
          </p:spPr>
          <p:txBody>
            <a:bodyPr wrap="none" lIns="36000" tIns="0" rIns="0" bIns="0">
              <a:noAutofit/>
            </a:bodyPr>
            <a:lstStyle/>
            <a:p>
              <a:pPr lvl="0"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en-US" altLang="ko-KR" sz="1400" b="1" kern="0" dirty="0">
                  <a:solidFill>
                    <a:srgbClr val="005DAB"/>
                  </a:solidFill>
                  <a:cs typeface="Arial" panose="020B0604020202020204" pitchFamily="34" charset="0"/>
                </a:rPr>
                <a:t>2018</a:t>
              </a:r>
              <a:endParaRPr lang="en-US" altLang="ko-KR" sz="1400" b="1" kern="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lvl="0" fontAlgn="base" latinLnBrk="0">
                <a:lnSpc>
                  <a:spcPct val="110000"/>
                </a:lnSpc>
                <a:buSzPct val="70000"/>
                <a:tabLst>
                  <a:tab pos="452438" algn="l"/>
                  <a:tab pos="627063" algn="l"/>
                </a:tabLst>
              </a:pP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창립 </a:t>
              </a:r>
              <a:r>
                <a:rPr lang="en-US" altLang="ko-KR" sz="1000" kern="0" dirty="0">
                  <a:solidFill>
                    <a:srgbClr val="777777"/>
                  </a:solidFill>
                  <a:cs typeface="Arial" panose="020B0604020202020204" pitchFamily="34" charset="0"/>
                </a:rPr>
                <a:t>20</a:t>
              </a: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주년</a:t>
              </a:r>
              <a:endParaRPr lang="en-US" altLang="ko-KR" sz="1000" kern="0" spc="-70" dirty="0" smtClean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lvl="0" fontAlgn="base" latinLnBrk="0">
                <a:lnSpc>
                  <a:spcPct val="110000"/>
                </a:lnSpc>
                <a:buSzPct val="70000"/>
                <a:tabLst>
                  <a:tab pos="452438" algn="l"/>
                  <a:tab pos="627063" algn="l"/>
                </a:tabLst>
              </a:pPr>
              <a:endParaRPr lang="en-US" altLang="ko-KR" sz="1000" kern="0" spc="-70" dirty="0" smtClean="0">
                <a:solidFill>
                  <a:srgbClr val="777777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88" name="그룹 87"/>
          <p:cNvGrpSpPr/>
          <p:nvPr/>
        </p:nvGrpSpPr>
        <p:grpSpPr>
          <a:xfrm>
            <a:off x="7117346" y="3912313"/>
            <a:ext cx="1118973" cy="866975"/>
            <a:chOff x="1280707" y="3713118"/>
            <a:chExt cx="1118973" cy="866975"/>
          </a:xfrm>
        </p:grpSpPr>
        <p:grpSp>
          <p:nvGrpSpPr>
            <p:cNvPr id="89" name="그룹 88">
              <a:extLst>
                <a:ext uri="{FF2B5EF4-FFF2-40B4-BE49-F238E27FC236}">
                  <a16:creationId xmlns:a16="http://schemas.microsoft.com/office/drawing/2014/main" id="{8DBDDDA9-10AF-421B-916E-DBDE23DE5A5F}"/>
                </a:ext>
              </a:extLst>
            </p:cNvPr>
            <p:cNvGrpSpPr/>
            <p:nvPr/>
          </p:nvGrpSpPr>
          <p:grpSpPr>
            <a:xfrm rot="10800000">
              <a:off x="1280707" y="3713118"/>
              <a:ext cx="77946" cy="866975"/>
              <a:chOff x="592070" y="2793330"/>
              <a:chExt cx="77946" cy="866975"/>
            </a:xfrm>
            <a:solidFill>
              <a:schemeClr val="bg1"/>
            </a:solidFill>
          </p:grpSpPr>
          <p:cxnSp>
            <p:nvCxnSpPr>
              <p:cNvPr id="91" name="직선 연결선 90">
                <a:extLst>
                  <a:ext uri="{FF2B5EF4-FFF2-40B4-BE49-F238E27FC236}">
                    <a16:creationId xmlns:a16="http://schemas.microsoft.com/office/drawing/2014/main" id="{36406071-BD51-47F5-A568-72A81B11EC9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631044" y="2793330"/>
                <a:ext cx="0" cy="828000"/>
              </a:xfrm>
              <a:prstGeom prst="line">
                <a:avLst/>
              </a:prstGeom>
              <a:grpFill/>
              <a:ln w="6350">
                <a:solidFill>
                  <a:srgbClr val="005DA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타원 91">
                <a:extLst>
                  <a:ext uri="{FF2B5EF4-FFF2-40B4-BE49-F238E27FC236}">
                    <a16:creationId xmlns:a16="http://schemas.microsoft.com/office/drawing/2014/main" id="{F00F689D-FCF4-49A1-8CE7-D765514EDE35}"/>
                  </a:ext>
                </a:extLst>
              </p:cNvPr>
              <p:cNvSpPr/>
              <p:nvPr/>
            </p:nvSpPr>
            <p:spPr>
              <a:xfrm>
                <a:off x="592070" y="3582359"/>
                <a:ext cx="77946" cy="77946"/>
              </a:xfrm>
              <a:prstGeom prst="ellipse">
                <a:avLst/>
              </a:prstGeom>
              <a:grpFill/>
              <a:ln w="12700">
                <a:solidFill>
                  <a:srgbClr val="0369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 latinLnBrk="0">
                  <a:lnSpc>
                    <a:spcPct val="110000"/>
                  </a:lnSpc>
                </a:pPr>
                <a:endParaRPr lang="ko-KR" altLang="en-US" spc="-70" dirty="0"/>
              </a:p>
            </p:txBody>
          </p:sp>
        </p:grpSp>
        <p:sp>
          <p:nvSpPr>
            <p:cNvPr id="90" name="직사각형 89">
              <a:extLst>
                <a:ext uri="{FF2B5EF4-FFF2-40B4-BE49-F238E27FC236}">
                  <a16:creationId xmlns:a16="http://schemas.microsoft.com/office/drawing/2014/main" id="{9AD81800-5B94-4A63-A1FF-2A39C17DAC8A}"/>
                </a:ext>
              </a:extLst>
            </p:cNvPr>
            <p:cNvSpPr/>
            <p:nvPr/>
          </p:nvSpPr>
          <p:spPr>
            <a:xfrm>
              <a:off x="1319680" y="4210761"/>
              <a:ext cx="1080000" cy="369332"/>
            </a:xfrm>
            <a:prstGeom prst="rect">
              <a:avLst/>
            </a:prstGeom>
            <a:noFill/>
          </p:spPr>
          <p:txBody>
            <a:bodyPr wrap="none" lIns="36000" tIns="0" rIns="0" bIns="0" anchor="b" anchorCtr="0">
              <a:noAutofit/>
            </a:bodyPr>
            <a:lstStyle/>
            <a:p>
              <a:pPr lvl="0"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en-US" altLang="ko-KR" sz="1400" b="1" kern="0" dirty="0">
                  <a:solidFill>
                    <a:srgbClr val="005DAB"/>
                  </a:solidFill>
                  <a:cs typeface="Arial" panose="020B0604020202020204" pitchFamily="34" charset="0"/>
                </a:rPr>
                <a:t>2019</a:t>
              </a:r>
              <a:endParaRPr lang="en-US" altLang="ko-KR" sz="1400" b="1" kern="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lvl="0" fontAlgn="base" latinLnBrk="0">
                <a:lnSpc>
                  <a:spcPct val="110000"/>
                </a:lnSpc>
                <a:buSzPct val="70000"/>
                <a:tabLst>
                  <a:tab pos="452438" algn="l"/>
                  <a:tab pos="627063" algn="l"/>
                </a:tabLst>
              </a:pPr>
              <a:r>
                <a:rPr lang="ko-KR" altLang="en-US" sz="1000" kern="0" spc="-70" dirty="0" err="1">
                  <a:solidFill>
                    <a:srgbClr val="777777"/>
                  </a:solidFill>
                  <a:cs typeface="Arial" panose="020B0604020202020204" pitchFamily="34" charset="0"/>
                </a:rPr>
                <a:t>엠브레인퍼블릭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 </a:t>
              </a:r>
              <a:r>
                <a:rPr lang="ko-KR" altLang="en-US" sz="1000" kern="0" spc="-70" dirty="0" err="1" smtClean="0">
                  <a:solidFill>
                    <a:srgbClr val="777777"/>
                  </a:solidFill>
                  <a:cs typeface="Arial" panose="020B0604020202020204" pitchFamily="34" charset="0"/>
                </a:rPr>
                <a:t>그룹사</a:t>
              </a: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 편입</a:t>
              </a:r>
              <a:endParaRPr lang="ko-KR" altLang="en-US" sz="1000" kern="0" spc="-7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lvl="0" fontAlgn="base" latinLnBrk="0">
                <a:lnSpc>
                  <a:spcPct val="110000"/>
                </a:lnSpc>
                <a:buSzPct val="70000"/>
                <a:tabLst>
                  <a:tab pos="452438" algn="l"/>
                  <a:tab pos="627063" algn="l"/>
                </a:tabLst>
              </a:pPr>
              <a:r>
                <a:rPr lang="ko-KR" altLang="en-US" sz="1000" kern="0" spc="-70" dirty="0" err="1">
                  <a:solidFill>
                    <a:srgbClr val="777777"/>
                  </a:solidFill>
                  <a:cs typeface="Arial" panose="020B0604020202020204" pitchFamily="34" charset="0"/>
                </a:rPr>
                <a:t>패널빅데이터</a:t>
              </a:r>
              <a:r>
                <a:rPr lang="en-US" altLang="ko-KR" sz="1000" kern="0" spc="-70" baseline="3000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®</a:t>
              </a:r>
              <a: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 </a:t>
              </a: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서비스 출시</a:t>
              </a:r>
              <a:endParaRPr lang="ko-KR" altLang="en-US" sz="1000" kern="0" spc="-70" dirty="0">
                <a:solidFill>
                  <a:srgbClr val="777777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66" name="그룹 65"/>
          <p:cNvGrpSpPr/>
          <p:nvPr/>
        </p:nvGrpSpPr>
        <p:grpSpPr>
          <a:xfrm>
            <a:off x="7793569" y="1965027"/>
            <a:ext cx="1118974" cy="2014101"/>
            <a:chOff x="8614158" y="1765832"/>
            <a:chExt cx="1118974" cy="2014101"/>
          </a:xfrm>
        </p:grpSpPr>
        <p:grpSp>
          <p:nvGrpSpPr>
            <p:cNvPr id="73" name="그룹 72">
              <a:extLst>
                <a:ext uri="{FF2B5EF4-FFF2-40B4-BE49-F238E27FC236}">
                  <a16:creationId xmlns:a16="http://schemas.microsoft.com/office/drawing/2014/main" id="{6AB0C15F-0D6D-4CCD-A453-55111C51DF4F}"/>
                </a:ext>
              </a:extLst>
            </p:cNvPr>
            <p:cNvGrpSpPr/>
            <p:nvPr/>
          </p:nvGrpSpPr>
          <p:grpSpPr>
            <a:xfrm>
              <a:off x="8614158" y="1765832"/>
              <a:ext cx="77946" cy="2014101"/>
              <a:chOff x="2182745" y="1646204"/>
              <a:chExt cx="77946" cy="2014101"/>
            </a:xfrm>
            <a:solidFill>
              <a:schemeClr val="bg1"/>
            </a:solidFill>
          </p:grpSpPr>
          <p:cxnSp>
            <p:nvCxnSpPr>
              <p:cNvPr id="76" name="직선 연결선 75">
                <a:extLst>
                  <a:ext uri="{FF2B5EF4-FFF2-40B4-BE49-F238E27FC236}">
                    <a16:creationId xmlns:a16="http://schemas.microsoft.com/office/drawing/2014/main" id="{17B52680-8A6E-4D30-A195-1AB4ACE355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21719" y="1646204"/>
                <a:ext cx="0" cy="1980000"/>
              </a:xfrm>
              <a:prstGeom prst="line">
                <a:avLst/>
              </a:prstGeom>
              <a:grpFill/>
              <a:ln w="6350">
                <a:solidFill>
                  <a:srgbClr val="005DA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타원 76">
                <a:extLst>
                  <a:ext uri="{FF2B5EF4-FFF2-40B4-BE49-F238E27FC236}">
                    <a16:creationId xmlns:a16="http://schemas.microsoft.com/office/drawing/2014/main" id="{E2B4B32D-6F81-454B-9DED-1B80212EC499}"/>
                  </a:ext>
                </a:extLst>
              </p:cNvPr>
              <p:cNvSpPr/>
              <p:nvPr/>
            </p:nvSpPr>
            <p:spPr>
              <a:xfrm>
                <a:off x="2182745" y="3582359"/>
                <a:ext cx="77946" cy="77946"/>
              </a:xfrm>
              <a:prstGeom prst="ellipse">
                <a:avLst/>
              </a:prstGeom>
              <a:grpFill/>
              <a:ln w="12700">
                <a:solidFill>
                  <a:srgbClr val="0369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 latinLnBrk="0">
                  <a:lnSpc>
                    <a:spcPct val="110000"/>
                  </a:lnSpc>
                </a:pPr>
                <a:endParaRPr lang="ko-KR" altLang="en-US" spc="-70" dirty="0"/>
              </a:p>
            </p:txBody>
          </p:sp>
        </p:grpSp>
        <p:sp>
          <p:nvSpPr>
            <p:cNvPr id="75" name="직사각형 74">
              <a:extLst>
                <a:ext uri="{FF2B5EF4-FFF2-40B4-BE49-F238E27FC236}">
                  <a16:creationId xmlns:a16="http://schemas.microsoft.com/office/drawing/2014/main" id="{9AD81800-5B94-4A63-A1FF-2A39C17DAC8A}"/>
                </a:ext>
              </a:extLst>
            </p:cNvPr>
            <p:cNvSpPr/>
            <p:nvPr/>
          </p:nvSpPr>
          <p:spPr>
            <a:xfrm>
              <a:off x="8653132" y="1765832"/>
              <a:ext cx="1080000" cy="523220"/>
            </a:xfrm>
            <a:prstGeom prst="rect">
              <a:avLst/>
            </a:prstGeom>
            <a:noFill/>
          </p:spPr>
          <p:txBody>
            <a:bodyPr wrap="none" lIns="36000" tIns="0" rIns="0" bIns="0">
              <a:noAutofit/>
            </a:bodyPr>
            <a:lstStyle/>
            <a:p>
              <a:pPr lvl="0"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en-US" altLang="ko-KR" sz="1400" b="1" kern="0" dirty="0">
                  <a:solidFill>
                    <a:srgbClr val="005DAB"/>
                  </a:solidFill>
                  <a:cs typeface="Arial" panose="020B0604020202020204" pitchFamily="34" charset="0"/>
                </a:rPr>
                <a:t>2020</a:t>
              </a:r>
              <a:endParaRPr lang="en-US" altLang="ko-KR" sz="1400" b="1" kern="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lvl="0" fontAlgn="base" latinLnBrk="0">
                <a:lnSpc>
                  <a:spcPct val="110000"/>
                </a:lnSpc>
                <a:buSzPct val="70000"/>
                <a:tabLst>
                  <a:tab pos="452438" algn="l"/>
                  <a:tab pos="627063" algn="l"/>
                </a:tabLst>
              </a:pP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코스닥 상장</a:t>
              </a:r>
            </a:p>
          </p:txBody>
        </p:sp>
      </p:grpSp>
      <p:grpSp>
        <p:nvGrpSpPr>
          <p:cNvPr id="65" name="그룹 64"/>
          <p:cNvGrpSpPr/>
          <p:nvPr/>
        </p:nvGrpSpPr>
        <p:grpSpPr>
          <a:xfrm>
            <a:off x="8469794" y="3004486"/>
            <a:ext cx="1118973" cy="974973"/>
            <a:chOff x="6672438" y="2809832"/>
            <a:chExt cx="1118973" cy="974973"/>
          </a:xfrm>
        </p:grpSpPr>
        <p:grpSp>
          <p:nvGrpSpPr>
            <p:cNvPr id="67" name="그룹 66">
              <a:extLst>
                <a:ext uri="{FF2B5EF4-FFF2-40B4-BE49-F238E27FC236}">
                  <a16:creationId xmlns:a16="http://schemas.microsoft.com/office/drawing/2014/main" id="{FF57D075-2B4C-4807-A877-814AA728B06D}"/>
                </a:ext>
              </a:extLst>
            </p:cNvPr>
            <p:cNvGrpSpPr/>
            <p:nvPr/>
          </p:nvGrpSpPr>
          <p:grpSpPr>
            <a:xfrm>
              <a:off x="6672438" y="2809832"/>
              <a:ext cx="77946" cy="974973"/>
              <a:chOff x="592070" y="2685332"/>
              <a:chExt cx="77946" cy="974973"/>
            </a:xfrm>
            <a:solidFill>
              <a:schemeClr val="bg1"/>
            </a:solidFill>
          </p:grpSpPr>
          <p:cxnSp>
            <p:nvCxnSpPr>
              <p:cNvPr id="69" name="직선 연결선 68">
                <a:extLst>
                  <a:ext uri="{FF2B5EF4-FFF2-40B4-BE49-F238E27FC236}">
                    <a16:creationId xmlns:a16="http://schemas.microsoft.com/office/drawing/2014/main" id="{772E67A5-8CB1-47AA-9360-9908F8BEDD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1044" y="2685332"/>
                <a:ext cx="0" cy="936000"/>
              </a:xfrm>
              <a:prstGeom prst="line">
                <a:avLst/>
              </a:prstGeom>
              <a:grpFill/>
              <a:ln w="6350">
                <a:solidFill>
                  <a:srgbClr val="005DA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타원 69">
                <a:extLst>
                  <a:ext uri="{FF2B5EF4-FFF2-40B4-BE49-F238E27FC236}">
                    <a16:creationId xmlns:a16="http://schemas.microsoft.com/office/drawing/2014/main" id="{F6AF085E-E97F-4F18-B80C-F3F9E499FB31}"/>
                  </a:ext>
                </a:extLst>
              </p:cNvPr>
              <p:cNvSpPr/>
              <p:nvPr/>
            </p:nvSpPr>
            <p:spPr>
              <a:xfrm>
                <a:off x="592070" y="3582359"/>
                <a:ext cx="77946" cy="77946"/>
              </a:xfrm>
              <a:prstGeom prst="ellipse">
                <a:avLst/>
              </a:prstGeom>
              <a:grpFill/>
              <a:ln w="12700">
                <a:solidFill>
                  <a:srgbClr val="0369B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fontAlgn="base" latinLnBrk="0">
                  <a:lnSpc>
                    <a:spcPct val="110000"/>
                  </a:lnSpc>
                </a:pPr>
                <a:endParaRPr lang="ko-KR" altLang="en-US" spc="-70" dirty="0"/>
              </a:p>
            </p:txBody>
          </p:sp>
        </p:grpSp>
        <p:sp>
          <p:nvSpPr>
            <p:cNvPr id="68" name="직사각형 67">
              <a:extLst>
                <a:ext uri="{FF2B5EF4-FFF2-40B4-BE49-F238E27FC236}">
                  <a16:creationId xmlns:a16="http://schemas.microsoft.com/office/drawing/2014/main" id="{9AD81800-5B94-4A63-A1FF-2A39C17DAC8A}"/>
                </a:ext>
              </a:extLst>
            </p:cNvPr>
            <p:cNvSpPr/>
            <p:nvPr/>
          </p:nvSpPr>
          <p:spPr>
            <a:xfrm>
              <a:off x="6711411" y="2809832"/>
              <a:ext cx="1080000" cy="523220"/>
            </a:xfrm>
            <a:prstGeom prst="rect">
              <a:avLst/>
            </a:prstGeom>
            <a:noFill/>
          </p:spPr>
          <p:txBody>
            <a:bodyPr wrap="none" lIns="36000" tIns="0" rIns="0" bIns="0">
              <a:noAutofit/>
            </a:bodyPr>
            <a:lstStyle/>
            <a:p>
              <a:pPr lvl="0" fontAlgn="base" latinLnBrk="0">
                <a:lnSpc>
                  <a:spcPct val="110000"/>
                </a:lnSpc>
                <a:tabLst>
                  <a:tab pos="452438" algn="l"/>
                  <a:tab pos="627063" algn="l"/>
                </a:tabLst>
              </a:pPr>
              <a:r>
                <a:rPr lang="en-US" altLang="ko-KR" sz="1400" b="1" kern="0" dirty="0" smtClean="0">
                  <a:solidFill>
                    <a:srgbClr val="005DAB"/>
                  </a:solidFill>
                  <a:cs typeface="Arial" panose="020B0604020202020204" pitchFamily="34" charset="0"/>
                </a:rPr>
                <a:t>2021</a:t>
              </a:r>
              <a:endParaRPr lang="en-US" altLang="ko-KR" sz="1400" b="1" kern="0" dirty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lvl="0" fontAlgn="base" latinLnBrk="0">
                <a:lnSpc>
                  <a:spcPct val="110000"/>
                </a:lnSpc>
                <a:buSzPct val="70000"/>
                <a:tabLst>
                  <a:tab pos="452438" algn="l"/>
                  <a:tab pos="627063" algn="l"/>
                </a:tabLst>
              </a:pPr>
              <a:r>
                <a:rPr lang="ko-KR" altLang="en-US" sz="1000" kern="0" spc="-70" dirty="0" err="1" smtClean="0">
                  <a:solidFill>
                    <a:srgbClr val="777777"/>
                  </a:solidFill>
                  <a:cs typeface="Arial" panose="020B0604020202020204" pitchFamily="34" charset="0"/>
                </a:rPr>
                <a:t>조사패널</a:t>
              </a: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 가입자 수 </a:t>
              </a:r>
              <a:endParaRPr lang="en-US" altLang="ko-KR" sz="1000" kern="0" spc="-70" dirty="0" smtClean="0">
                <a:solidFill>
                  <a:srgbClr val="777777"/>
                </a:solidFill>
                <a:cs typeface="Arial" panose="020B0604020202020204" pitchFamily="34" charset="0"/>
              </a:endParaRPr>
            </a:p>
            <a:p>
              <a:pPr lvl="0" fontAlgn="base" latinLnBrk="0">
                <a:lnSpc>
                  <a:spcPct val="110000"/>
                </a:lnSpc>
                <a:buSzPct val="70000"/>
                <a:tabLst>
                  <a:tab pos="452438" algn="l"/>
                  <a:tab pos="627063" algn="l"/>
                </a:tabLst>
              </a:pPr>
              <a:r>
                <a:rPr lang="en-US" altLang="ko-KR" sz="1000" kern="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150</a:t>
              </a: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만 명 돌파</a:t>
              </a:r>
              <a:endParaRPr lang="en-US" altLang="ko-KR" sz="1000" kern="0" spc="-70" dirty="0">
                <a:solidFill>
                  <a:srgbClr val="777777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52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그룹 47"/>
          <p:cNvGrpSpPr/>
          <p:nvPr/>
        </p:nvGrpSpPr>
        <p:grpSpPr>
          <a:xfrm>
            <a:off x="0" y="1472712"/>
            <a:ext cx="9907200" cy="5382001"/>
            <a:chOff x="0" y="1472712"/>
            <a:chExt cx="9907200" cy="5382001"/>
          </a:xfrm>
        </p:grpSpPr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C8DB273F-67C7-4C43-A5F8-0E674A9CDC84}"/>
                </a:ext>
              </a:extLst>
            </p:cNvPr>
            <p:cNvSpPr/>
            <p:nvPr/>
          </p:nvSpPr>
          <p:spPr>
            <a:xfrm>
              <a:off x="288001" y="1472713"/>
              <a:ext cx="9618000" cy="5382000"/>
            </a:xfrm>
            <a:prstGeom prst="rect">
              <a:avLst/>
            </a:prstGeom>
            <a:solidFill>
              <a:srgbClr val="EDF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540000" rIns="72000" bIns="0" rtlCol="0" anchor="t" anchorCtr="0"/>
            <a:lstStyle/>
            <a:p>
              <a:pPr lvl="0" fontAlgn="base" latinLnBrk="0">
                <a:spcAft>
                  <a:spcPts val="800"/>
                </a:spcAft>
                <a:tabLst>
                  <a:tab pos="452438" algn="l"/>
                  <a:tab pos="627063" algn="l"/>
                </a:tabLst>
              </a:pPr>
              <a:endParaRPr lang="en-US" altLang="ko-KR" sz="1500" b="1" dirty="0">
                <a:solidFill>
                  <a:prstClr val="white"/>
                </a:solidFill>
              </a:endParaRPr>
            </a:p>
          </p:txBody>
        </p:sp>
        <p:cxnSp>
          <p:nvCxnSpPr>
            <p:cNvPr id="50" name="직선 연결선 49"/>
            <p:cNvCxnSpPr/>
            <p:nvPr/>
          </p:nvCxnSpPr>
          <p:spPr>
            <a:xfrm>
              <a:off x="0" y="1472712"/>
              <a:ext cx="9907200" cy="0"/>
            </a:xfrm>
            <a:prstGeom prst="line">
              <a:avLst/>
            </a:prstGeom>
            <a:ln w="3175">
              <a:solidFill>
                <a:srgbClr val="005D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그림 5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8727" y="6615891"/>
              <a:ext cx="754223" cy="133200"/>
            </a:xfrm>
            <a:prstGeom prst="rect">
              <a:avLst/>
            </a:prstGeom>
          </p:spPr>
        </p:pic>
      </p:grpSp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>
          <a:xfrm>
            <a:off x="560512" y="332656"/>
            <a:ext cx="1773049" cy="307777"/>
          </a:xfrm>
        </p:spPr>
        <p:txBody>
          <a:bodyPr/>
          <a:lstStyle/>
          <a:p>
            <a:r>
              <a:rPr lang="en-US" altLang="ko-KR" dirty="0"/>
              <a:t>Business Area</a:t>
            </a:r>
            <a:endParaRPr lang="ko-KR" altLang="en-US" dirty="0"/>
          </a:p>
        </p:txBody>
      </p:sp>
      <p:sp>
        <p:nvSpPr>
          <p:cNvPr id="2" name="텍스트 개체 틀 1"/>
          <p:cNvSpPr>
            <a:spLocks noGrp="1"/>
          </p:cNvSpPr>
          <p:nvPr>
            <p:ph type="body" sz="quarter" idx="11"/>
          </p:nvPr>
        </p:nvSpPr>
        <p:spPr>
          <a:xfrm>
            <a:off x="3785725" y="332656"/>
            <a:ext cx="5866991" cy="946669"/>
          </a:xfrm>
        </p:spPr>
        <p:txBody>
          <a:bodyPr/>
          <a:lstStyle/>
          <a:p>
            <a:r>
              <a:rPr lang="ko-KR" altLang="en-US" dirty="0"/>
              <a:t>소비자 </a:t>
            </a:r>
            <a:r>
              <a:rPr lang="ko-KR" altLang="en-US" dirty="0" smtClean="0"/>
              <a:t>리서치 </a:t>
            </a:r>
            <a:r>
              <a:rPr lang="en-US" altLang="ko-KR" dirty="0" smtClean="0"/>
              <a:t>&amp; </a:t>
            </a:r>
            <a:r>
              <a:rPr lang="ko-KR" altLang="en-US" dirty="0" smtClean="0"/>
              <a:t>공공 </a:t>
            </a:r>
            <a:r>
              <a:rPr lang="ko-KR" altLang="en-US" dirty="0"/>
              <a:t>및 학술 조사를 폭넓게 수행하며</a:t>
            </a:r>
            <a:br>
              <a:rPr lang="ko-KR" altLang="en-US" dirty="0"/>
            </a:br>
            <a:r>
              <a:rPr lang="ko-KR" altLang="en-US" dirty="0" err="1"/>
              <a:t>패널빅데이터</a:t>
            </a:r>
            <a:r>
              <a:rPr lang="en-US" altLang="ko-KR" baseline="30000" dirty="0"/>
              <a:t>®</a:t>
            </a:r>
            <a:r>
              <a:rPr lang="ko-KR" altLang="en-US" dirty="0"/>
              <a:t>로 사업 영역을</a:t>
            </a:r>
            <a:br>
              <a:rPr lang="ko-KR" altLang="en-US" dirty="0"/>
            </a:br>
            <a:r>
              <a:rPr lang="ko-KR" altLang="en-US" dirty="0"/>
              <a:t>확대하고 있습니다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1342233" y="2008482"/>
            <a:ext cx="7499199" cy="4264834"/>
            <a:chOff x="1342233" y="2008482"/>
            <a:chExt cx="7499199" cy="4264834"/>
          </a:xfrm>
        </p:grpSpPr>
        <p:pic>
          <p:nvPicPr>
            <p:cNvPr id="124" name="Picture 4" descr="C:\Users\kmseo\Downloads\GettyImages-1085487408.jpg">
              <a:extLst>
                <a:ext uri="{FF2B5EF4-FFF2-40B4-BE49-F238E27FC236}">
                  <a16:creationId xmlns:a16="http://schemas.microsoft.com/office/drawing/2014/main" id="{5807CFA8-867F-4C2F-BCDC-81EFD7B606DE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39832" y="2647365"/>
              <a:ext cx="2304000" cy="158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5" name="Picture 2" descr="C:\Users\kmseo\Downloads\GettyImages-1179756370.jpg">
              <a:extLst>
                <a:ext uri="{FF2B5EF4-FFF2-40B4-BE49-F238E27FC236}">
                  <a16:creationId xmlns:a16="http://schemas.microsoft.com/office/drawing/2014/main" id="{7B0DBDB0-EF2C-442B-B00D-2C62FB6BE284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342233" y="2647365"/>
              <a:ext cx="2304000" cy="158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1" descr="C:\Users\kmseo\Downloads\GettyImages-688352404.jpg">
              <a:extLst>
                <a:ext uri="{FF2B5EF4-FFF2-40B4-BE49-F238E27FC236}">
                  <a16:creationId xmlns:a16="http://schemas.microsoft.com/office/drawing/2014/main" id="{C3176B0E-788F-43FC-A6A1-44D9ED19FB6C}"/>
                </a:ext>
              </a:extLst>
            </p:cNvPr>
            <p:cNvPicPr preferRelativeResize="0">
              <a:picLocks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537432" y="2647512"/>
              <a:ext cx="2304000" cy="158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8" name="Rectangle 17">
              <a:extLst>
                <a:ext uri="{FF2B5EF4-FFF2-40B4-BE49-F238E27FC236}">
                  <a16:creationId xmlns:a16="http://schemas.microsoft.com/office/drawing/2014/main" id="{23E1D5B2-7EE8-4A37-97A2-7B101C84A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2233" y="2008534"/>
              <a:ext cx="2304000" cy="57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76636" tIns="38318" rIns="76636" bIns="38318" anchor="ctr"/>
            <a:lstStyle/>
            <a:p>
              <a:pPr algn="ctr" fontAlgn="base" latinLnBrk="0"/>
              <a:r>
                <a:rPr lang="en-US" altLang="ko-KR" sz="1200" b="1" dirty="0">
                  <a:solidFill>
                    <a:srgbClr val="005DAB"/>
                  </a:solidFill>
                </a:rPr>
                <a:t>Marketing Research</a:t>
              </a:r>
            </a:p>
          </p:txBody>
        </p:sp>
        <p:sp>
          <p:nvSpPr>
            <p:cNvPr id="129" name="Rectangle 17">
              <a:extLst>
                <a:ext uri="{FF2B5EF4-FFF2-40B4-BE49-F238E27FC236}">
                  <a16:creationId xmlns:a16="http://schemas.microsoft.com/office/drawing/2014/main" id="{359CDE1E-6B38-41E1-B775-F8FABA9B0B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9832" y="2008482"/>
              <a:ext cx="2304000" cy="57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76636" tIns="38318" rIns="76636" bIns="38318" anchor="ctr"/>
            <a:lstStyle/>
            <a:p>
              <a:pPr algn="ctr" fontAlgn="base" latinLnBrk="0"/>
              <a:r>
                <a:rPr lang="en-US" altLang="ko-KR" sz="1200" b="1" dirty="0">
                  <a:solidFill>
                    <a:srgbClr val="005DAB"/>
                  </a:solidFill>
                </a:rPr>
                <a:t>Public Opinion &amp;</a:t>
              </a:r>
            </a:p>
            <a:p>
              <a:pPr algn="ctr" fontAlgn="base" latinLnBrk="0"/>
              <a:r>
                <a:rPr lang="en-US" altLang="ko-KR" sz="1200" b="1" dirty="0">
                  <a:solidFill>
                    <a:srgbClr val="005DAB"/>
                  </a:solidFill>
                </a:rPr>
                <a:t>Academic Research</a:t>
              </a:r>
            </a:p>
          </p:txBody>
        </p:sp>
        <p:sp>
          <p:nvSpPr>
            <p:cNvPr id="132" name="Rectangle 17">
              <a:extLst>
                <a:ext uri="{FF2B5EF4-FFF2-40B4-BE49-F238E27FC236}">
                  <a16:creationId xmlns:a16="http://schemas.microsoft.com/office/drawing/2014/main" id="{2E79B134-BF5E-492F-96D8-721A78702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7432" y="2008534"/>
              <a:ext cx="2304000" cy="57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76636" tIns="38318" rIns="76636" bIns="38318" anchor="ctr"/>
            <a:lstStyle/>
            <a:p>
              <a:pPr algn="ctr" fontAlgn="base" latinLnBrk="0"/>
              <a:r>
                <a:rPr lang="ko-KR" altLang="en-US" sz="1200" b="1" dirty="0" err="1" smtClean="0">
                  <a:solidFill>
                    <a:srgbClr val="005DAB"/>
                  </a:solidFill>
                </a:rPr>
                <a:t>패널빅데이터</a:t>
              </a:r>
              <a:r>
                <a:rPr lang="en-US" altLang="ko-KR" sz="1200" baseline="30000" dirty="0" smtClean="0">
                  <a:solidFill>
                    <a:schemeClr val="accent1"/>
                  </a:solidFill>
                  <a:cs typeface="Arial" panose="020B0604020202020204" pitchFamily="34" charset="0"/>
                </a:rPr>
                <a:t>®</a:t>
              </a:r>
              <a:endParaRPr lang="en-US" altLang="ko-KR" sz="1200" b="1" dirty="0">
                <a:solidFill>
                  <a:srgbClr val="005DAB"/>
                </a:solidFill>
              </a:endParaRPr>
            </a:p>
          </p:txBody>
        </p:sp>
        <p:sp>
          <p:nvSpPr>
            <p:cNvPr id="133" name="Rectangle 17">
              <a:extLst>
                <a:ext uri="{FF2B5EF4-FFF2-40B4-BE49-F238E27FC236}">
                  <a16:creationId xmlns:a16="http://schemas.microsoft.com/office/drawing/2014/main" id="{D760EB35-21C1-4DBB-BB16-CCEC746BF0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7432" y="2653538"/>
              <a:ext cx="2304000" cy="1571319"/>
            </a:xfrm>
            <a:prstGeom prst="rect">
              <a:avLst/>
            </a:prstGeom>
            <a:solidFill>
              <a:srgbClr val="005DAB">
                <a:alpha val="40000"/>
              </a:srgbClr>
            </a:solidFill>
            <a:ln>
              <a:noFill/>
            </a:ln>
          </p:spPr>
          <p:txBody>
            <a:bodyPr lIns="76636" tIns="38318" rIns="76636" bIns="38318" anchor="ctr"/>
            <a:lstStyle/>
            <a:p>
              <a:pPr algn="ctr" fontAlgn="base" latinLnBrk="0">
                <a:lnSpc>
                  <a:spcPct val="110000"/>
                </a:lnSpc>
              </a:pPr>
              <a:endParaRPr lang="en-US" altLang="ko-KR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134" name="Rectangle 17">
              <a:extLst>
                <a:ext uri="{FF2B5EF4-FFF2-40B4-BE49-F238E27FC236}">
                  <a16:creationId xmlns:a16="http://schemas.microsoft.com/office/drawing/2014/main" id="{B3FCE241-E0B9-4E76-B372-65D3D45F2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9832" y="2653538"/>
              <a:ext cx="2304000" cy="1571319"/>
            </a:xfrm>
            <a:prstGeom prst="rect">
              <a:avLst/>
            </a:prstGeom>
            <a:solidFill>
              <a:srgbClr val="005DAB">
                <a:alpha val="40000"/>
              </a:srgbClr>
            </a:solidFill>
            <a:ln>
              <a:noFill/>
            </a:ln>
          </p:spPr>
          <p:txBody>
            <a:bodyPr lIns="76636" tIns="38318" rIns="76636" bIns="38318" anchor="ctr"/>
            <a:lstStyle/>
            <a:p>
              <a:pPr algn="ctr" fontAlgn="base" latinLnBrk="0">
                <a:lnSpc>
                  <a:spcPct val="110000"/>
                </a:lnSpc>
              </a:pPr>
              <a:endParaRPr lang="en-US" altLang="ko-KR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135" name="Rectangle 17">
              <a:extLst>
                <a:ext uri="{FF2B5EF4-FFF2-40B4-BE49-F238E27FC236}">
                  <a16:creationId xmlns:a16="http://schemas.microsoft.com/office/drawing/2014/main" id="{B29C1D80-6B44-4E47-86B8-897DBCC90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2233" y="2653538"/>
              <a:ext cx="2304000" cy="1571319"/>
            </a:xfrm>
            <a:prstGeom prst="rect">
              <a:avLst/>
            </a:prstGeom>
            <a:solidFill>
              <a:srgbClr val="005DAB">
                <a:alpha val="40000"/>
              </a:srgbClr>
            </a:solidFill>
            <a:ln>
              <a:noFill/>
            </a:ln>
          </p:spPr>
          <p:txBody>
            <a:bodyPr lIns="76636" tIns="38318" rIns="76636" bIns="38318" anchor="ctr"/>
            <a:lstStyle/>
            <a:p>
              <a:pPr algn="ctr" fontAlgn="base" latinLnBrk="0">
                <a:lnSpc>
                  <a:spcPct val="110000"/>
                </a:lnSpc>
              </a:pPr>
              <a:endParaRPr lang="en-US" altLang="ko-KR" sz="1300" b="1" dirty="0">
                <a:solidFill>
                  <a:schemeClr val="bg1"/>
                </a:solidFill>
              </a:endParaRPr>
            </a:p>
          </p:txBody>
        </p:sp>
        <p:sp>
          <p:nvSpPr>
            <p:cNvPr id="137" name="타원 136">
              <a:extLst>
                <a:ext uri="{FF2B5EF4-FFF2-40B4-BE49-F238E27FC236}">
                  <a16:creationId xmlns:a16="http://schemas.microsoft.com/office/drawing/2014/main" id="{818D1B90-3D00-45C4-9D77-7721193CB24D}"/>
                </a:ext>
              </a:extLst>
            </p:cNvPr>
            <p:cNvSpPr/>
            <p:nvPr/>
          </p:nvSpPr>
          <p:spPr>
            <a:xfrm>
              <a:off x="2002518" y="3730450"/>
              <a:ext cx="983430" cy="983430"/>
            </a:xfrm>
            <a:prstGeom prst="ellipse">
              <a:avLst/>
            </a:prstGeom>
            <a:solidFill>
              <a:srgbClr val="6DA2CD"/>
            </a:solidFill>
            <a:ln w="38100">
              <a:noFill/>
            </a:ln>
            <a:effectLst/>
          </p:spPr>
          <p:txBody>
            <a:bodyPr vert="horz" wrap="square" lIns="91440" tIns="45720" rIns="91440" bIns="45720" anchor="ctr">
              <a:noAutofit/>
            </a:bodyPr>
            <a:lstStyle/>
            <a:p>
              <a:pPr algn="ctr" fontAlgn="base" latinLnBrk="0">
                <a:lnSpc>
                  <a:spcPct val="110000"/>
                </a:lnSpc>
                <a:buClr>
                  <a:prstClr val="white">
                    <a:lumMod val="65000"/>
                  </a:prstClr>
                </a:buClr>
                <a:buSzPct val="100000"/>
              </a:pPr>
              <a:endParaRPr lang="ko-KR" altLang="en-US" sz="1400" b="1" dirty="0">
                <a:solidFill>
                  <a:srgbClr val="99BEDB"/>
                </a:solidFill>
              </a:endParaRPr>
            </a:p>
          </p:txBody>
        </p:sp>
        <p:sp>
          <p:nvSpPr>
            <p:cNvPr id="138" name="타원 137">
              <a:extLst>
                <a:ext uri="{FF2B5EF4-FFF2-40B4-BE49-F238E27FC236}">
                  <a16:creationId xmlns:a16="http://schemas.microsoft.com/office/drawing/2014/main" id="{05269D21-64E6-4F91-97B0-A224046DD15D}"/>
                </a:ext>
              </a:extLst>
            </p:cNvPr>
            <p:cNvSpPr/>
            <p:nvPr/>
          </p:nvSpPr>
          <p:spPr>
            <a:xfrm>
              <a:off x="4600117" y="3730450"/>
              <a:ext cx="983430" cy="983430"/>
            </a:xfrm>
            <a:prstGeom prst="ellipse">
              <a:avLst/>
            </a:prstGeom>
            <a:solidFill>
              <a:srgbClr val="4E8DC3"/>
            </a:solidFill>
            <a:ln w="38100">
              <a:noFill/>
            </a:ln>
            <a:effectLst/>
          </p:spPr>
          <p:txBody>
            <a:bodyPr vert="horz" wrap="square" lIns="91440" tIns="45720" rIns="91440" bIns="45720" anchor="ctr">
              <a:noAutofit/>
            </a:bodyPr>
            <a:lstStyle/>
            <a:p>
              <a:pPr algn="ctr" fontAlgn="base" latinLnBrk="0">
                <a:lnSpc>
                  <a:spcPct val="110000"/>
                </a:lnSpc>
                <a:buClr>
                  <a:prstClr val="white">
                    <a:lumMod val="65000"/>
                  </a:prstClr>
                </a:buClr>
                <a:buSzPct val="100000"/>
              </a:pPr>
              <a:endParaRPr lang="ko-KR" altLang="en-US" sz="1400" b="1" dirty="0">
                <a:solidFill>
                  <a:srgbClr val="99BEDB"/>
                </a:solidFill>
              </a:endParaRPr>
            </a:p>
          </p:txBody>
        </p:sp>
        <p:sp>
          <p:nvSpPr>
            <p:cNvPr id="139" name="타원 138">
              <a:extLst>
                <a:ext uri="{FF2B5EF4-FFF2-40B4-BE49-F238E27FC236}">
                  <a16:creationId xmlns:a16="http://schemas.microsoft.com/office/drawing/2014/main" id="{18F59271-0D97-499B-814B-BAF4ADD67F44}"/>
                </a:ext>
              </a:extLst>
            </p:cNvPr>
            <p:cNvSpPr/>
            <p:nvPr/>
          </p:nvSpPr>
          <p:spPr>
            <a:xfrm>
              <a:off x="7197717" y="3730450"/>
              <a:ext cx="983430" cy="983430"/>
            </a:xfrm>
            <a:prstGeom prst="ellipse">
              <a:avLst/>
            </a:prstGeom>
            <a:solidFill>
              <a:srgbClr val="005DAB"/>
            </a:solidFill>
            <a:ln w="38100">
              <a:noFill/>
            </a:ln>
            <a:effectLst/>
          </p:spPr>
          <p:txBody>
            <a:bodyPr vert="horz" wrap="square" lIns="91440" tIns="45720" rIns="91440" bIns="45720" anchor="ctr">
              <a:noAutofit/>
            </a:bodyPr>
            <a:lstStyle/>
            <a:p>
              <a:pPr algn="ctr" fontAlgn="base" latinLnBrk="0">
                <a:lnSpc>
                  <a:spcPct val="110000"/>
                </a:lnSpc>
                <a:buClr>
                  <a:prstClr val="white">
                    <a:lumMod val="65000"/>
                  </a:prstClr>
                </a:buClr>
                <a:buSzPct val="100000"/>
              </a:pPr>
              <a:endParaRPr lang="ko-KR" altLang="en-US" sz="1400" b="1" dirty="0">
                <a:solidFill>
                  <a:srgbClr val="99BEDB"/>
                </a:solidFill>
              </a:endParaRPr>
            </a:p>
          </p:txBody>
        </p:sp>
        <p:cxnSp>
          <p:nvCxnSpPr>
            <p:cNvPr id="142" name="직선 연결선 141">
              <a:extLst>
                <a:ext uri="{FF2B5EF4-FFF2-40B4-BE49-F238E27FC236}">
                  <a16:creationId xmlns:a16="http://schemas.microsoft.com/office/drawing/2014/main" id="{B5DA0B3D-32C9-4A3E-9070-D7BDBA76403F}"/>
                </a:ext>
              </a:extLst>
            </p:cNvPr>
            <p:cNvCxnSpPr>
              <a:cxnSpLocks/>
              <a:stCxn id="145" idx="2"/>
              <a:endCxn id="143" idx="6"/>
            </p:cNvCxnSpPr>
            <p:nvPr/>
          </p:nvCxnSpPr>
          <p:spPr>
            <a:xfrm flipH="1">
              <a:off x="2547854" y="4942337"/>
              <a:ext cx="2490357" cy="0"/>
            </a:xfrm>
            <a:prstGeom prst="line">
              <a:avLst/>
            </a:prstGeom>
            <a:ln w="6350" cap="flat">
              <a:solidFill>
                <a:srgbClr val="6DA2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타원 142">
              <a:extLst>
                <a:ext uri="{FF2B5EF4-FFF2-40B4-BE49-F238E27FC236}">
                  <a16:creationId xmlns:a16="http://schemas.microsoft.com/office/drawing/2014/main" id="{219A0727-3881-45A9-BF68-EBCC7B525DFC}"/>
                </a:ext>
              </a:extLst>
            </p:cNvPr>
            <p:cNvSpPr/>
            <p:nvPr/>
          </p:nvSpPr>
          <p:spPr>
            <a:xfrm>
              <a:off x="2440612" y="4888716"/>
              <a:ext cx="107242" cy="107242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6DA2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 dirty="0"/>
            </a:p>
          </p:txBody>
        </p:sp>
        <p:cxnSp>
          <p:nvCxnSpPr>
            <p:cNvPr id="144" name="직선 연결선 143">
              <a:extLst>
                <a:ext uri="{FF2B5EF4-FFF2-40B4-BE49-F238E27FC236}">
                  <a16:creationId xmlns:a16="http://schemas.microsoft.com/office/drawing/2014/main" id="{AFBC9CD6-118F-4C88-9A54-924CBBE46C61}"/>
                </a:ext>
              </a:extLst>
            </p:cNvPr>
            <p:cNvCxnSpPr>
              <a:cxnSpLocks/>
              <a:stCxn id="146" idx="2"/>
              <a:endCxn id="145" idx="6"/>
            </p:cNvCxnSpPr>
            <p:nvPr/>
          </p:nvCxnSpPr>
          <p:spPr>
            <a:xfrm flipH="1">
              <a:off x="5145453" y="4942337"/>
              <a:ext cx="2490358" cy="0"/>
            </a:xfrm>
            <a:prstGeom prst="line">
              <a:avLst/>
            </a:prstGeom>
            <a:ln w="6350" cap="flat">
              <a:solidFill>
                <a:srgbClr val="4E8D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타원 144">
              <a:extLst>
                <a:ext uri="{FF2B5EF4-FFF2-40B4-BE49-F238E27FC236}">
                  <a16:creationId xmlns:a16="http://schemas.microsoft.com/office/drawing/2014/main" id="{834D7A27-9F4B-4711-BEB7-2E959301B386}"/>
                </a:ext>
              </a:extLst>
            </p:cNvPr>
            <p:cNvSpPr/>
            <p:nvPr/>
          </p:nvSpPr>
          <p:spPr>
            <a:xfrm>
              <a:off x="5038211" y="4888716"/>
              <a:ext cx="107242" cy="107242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4E8D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 dirty="0"/>
            </a:p>
          </p:txBody>
        </p:sp>
        <p:sp>
          <p:nvSpPr>
            <p:cNvPr id="146" name="타원 145">
              <a:extLst>
                <a:ext uri="{FF2B5EF4-FFF2-40B4-BE49-F238E27FC236}">
                  <a16:creationId xmlns:a16="http://schemas.microsoft.com/office/drawing/2014/main" id="{B8EB02C9-FEEC-47B5-8AD8-A07335EDD175}"/>
                </a:ext>
              </a:extLst>
            </p:cNvPr>
            <p:cNvSpPr/>
            <p:nvPr/>
          </p:nvSpPr>
          <p:spPr>
            <a:xfrm>
              <a:off x="7635811" y="4888716"/>
              <a:ext cx="107242" cy="107242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005D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 latinLnBrk="0">
                <a:lnSpc>
                  <a:spcPct val="110000"/>
                </a:lnSpc>
              </a:pPr>
              <a:endParaRPr lang="ko-KR" altLang="en-US" spc="-70" dirty="0"/>
            </a:p>
          </p:txBody>
        </p:sp>
        <p:cxnSp>
          <p:nvCxnSpPr>
            <p:cNvPr id="147" name="직선 연결선 146">
              <a:extLst>
                <a:ext uri="{FF2B5EF4-FFF2-40B4-BE49-F238E27FC236}">
                  <a16:creationId xmlns:a16="http://schemas.microsoft.com/office/drawing/2014/main" id="{3E466639-9C25-48BD-A9FB-9A403A035347}"/>
                </a:ext>
              </a:extLst>
            </p:cNvPr>
            <p:cNvCxnSpPr>
              <a:cxnSpLocks/>
              <a:stCxn id="143" idx="2"/>
            </p:cNvCxnSpPr>
            <p:nvPr/>
          </p:nvCxnSpPr>
          <p:spPr>
            <a:xfrm flipH="1">
              <a:off x="1342236" y="4942337"/>
              <a:ext cx="1098376" cy="4"/>
            </a:xfrm>
            <a:prstGeom prst="line">
              <a:avLst/>
            </a:prstGeom>
            <a:ln w="6350" cap="flat">
              <a:solidFill>
                <a:srgbClr val="6DA2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직선 연결선 150">
              <a:extLst>
                <a:ext uri="{FF2B5EF4-FFF2-40B4-BE49-F238E27FC236}">
                  <a16:creationId xmlns:a16="http://schemas.microsoft.com/office/drawing/2014/main" id="{7F5F4C1D-B4B5-4546-B46A-B093DAC936F5}"/>
                </a:ext>
              </a:extLst>
            </p:cNvPr>
            <p:cNvCxnSpPr>
              <a:cxnSpLocks/>
              <a:endCxn id="146" idx="6"/>
            </p:cNvCxnSpPr>
            <p:nvPr/>
          </p:nvCxnSpPr>
          <p:spPr>
            <a:xfrm flipH="1" flipV="1">
              <a:off x="7743053" y="4942337"/>
              <a:ext cx="1077536" cy="4"/>
            </a:xfrm>
            <a:prstGeom prst="line">
              <a:avLst/>
            </a:prstGeom>
            <a:ln w="6350" cap="flat">
              <a:solidFill>
                <a:srgbClr val="005D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직사각형 153">
              <a:extLst>
                <a:ext uri="{FF2B5EF4-FFF2-40B4-BE49-F238E27FC236}">
                  <a16:creationId xmlns:a16="http://schemas.microsoft.com/office/drawing/2014/main" id="{EAC75888-9DC8-4031-BF27-290BCE0365C8}"/>
                </a:ext>
              </a:extLst>
            </p:cNvPr>
            <p:cNvSpPr/>
            <p:nvPr/>
          </p:nvSpPr>
          <p:spPr>
            <a:xfrm>
              <a:off x="1739219" y="5147880"/>
              <a:ext cx="1510029" cy="92352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fontAlgn="base" latinLnBrk="0">
                <a:lnSpc>
                  <a:spcPct val="120000"/>
                </a:lnSpc>
                <a:spcAft>
                  <a:spcPts val="1000"/>
                </a:spcAft>
              </a:pPr>
              <a:r>
                <a:rPr lang="ko-KR" altLang="en-US" sz="1400" b="1" spc="-70" dirty="0">
                  <a:solidFill>
                    <a:srgbClr val="6DA2CD"/>
                  </a:solidFill>
                </a:rPr>
                <a:t>소비자 </a:t>
              </a:r>
              <a:r>
                <a:rPr lang="ko-KR" altLang="en-US" sz="1400" b="1" spc="-70" dirty="0" smtClean="0">
                  <a:solidFill>
                    <a:srgbClr val="6DA2CD"/>
                  </a:solidFill>
                </a:rPr>
                <a:t>리서치</a:t>
              </a:r>
              <a:endParaRPr lang="en-US" altLang="ko-KR" sz="1400" b="1" spc="-70" dirty="0" smtClean="0">
                <a:solidFill>
                  <a:srgbClr val="6DA2CD"/>
                </a:solidFill>
              </a:endParaRPr>
            </a:p>
            <a:p>
              <a:pPr algn="ctr" fontAlgn="base" latinLnBrk="0">
                <a:lnSpc>
                  <a:spcPct val="120000"/>
                </a:lnSpc>
                <a:spcAft>
                  <a:spcPts val="1000"/>
                </a:spcAft>
              </a:pP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소비자 </a:t>
              </a:r>
              <a:r>
                <a:rPr lang="ko-KR" altLang="en-US" sz="1000" kern="0" spc="-70" dirty="0" err="1">
                  <a:solidFill>
                    <a:srgbClr val="777777"/>
                  </a:solidFill>
                  <a:cs typeface="Arial" panose="020B0604020202020204" pitchFamily="34" charset="0"/>
                </a:rPr>
                <a:t>인사이트를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 얻기 </a:t>
              </a: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위한</a:t>
              </a:r>
              <a: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</a:b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모든 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가능한 </a:t>
              </a: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형태의</a:t>
              </a:r>
              <a: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</a:b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리서치 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서비스 제공</a:t>
              </a:r>
              <a:endParaRPr lang="en-US" altLang="ko-KR" sz="1400" b="1" spc="-70" dirty="0">
                <a:solidFill>
                  <a:srgbClr val="777777"/>
                </a:solidFill>
              </a:endParaRPr>
            </a:p>
          </p:txBody>
        </p:sp>
        <p:sp>
          <p:nvSpPr>
            <p:cNvPr id="155" name="직사각형 154">
              <a:extLst>
                <a:ext uri="{FF2B5EF4-FFF2-40B4-BE49-F238E27FC236}">
                  <a16:creationId xmlns:a16="http://schemas.microsoft.com/office/drawing/2014/main" id="{EAC75888-9DC8-4031-BF27-290BCE0365C8}"/>
                </a:ext>
              </a:extLst>
            </p:cNvPr>
            <p:cNvSpPr/>
            <p:nvPr/>
          </p:nvSpPr>
          <p:spPr>
            <a:xfrm>
              <a:off x="7051758" y="5147880"/>
              <a:ext cx="1275349" cy="112543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fontAlgn="base" latinLnBrk="0">
                <a:lnSpc>
                  <a:spcPct val="120000"/>
                </a:lnSpc>
                <a:spcAft>
                  <a:spcPts val="1000"/>
                </a:spcAft>
              </a:pPr>
              <a:r>
                <a:rPr lang="ko-KR" altLang="en-US" sz="1400" b="1" spc="-70" dirty="0">
                  <a:solidFill>
                    <a:srgbClr val="005DAB"/>
                  </a:solidFill>
                </a:rPr>
                <a:t>데이터 제공</a:t>
              </a:r>
              <a:r>
                <a:rPr lang="en-US" altLang="ko-KR" sz="1400" b="1" spc="-70" dirty="0">
                  <a:solidFill>
                    <a:srgbClr val="005DAB"/>
                  </a:solidFill>
                </a:rPr>
                <a:t>/</a:t>
              </a:r>
              <a:r>
                <a:rPr lang="ko-KR" altLang="en-US" sz="1400" b="1" spc="-70" dirty="0" smtClean="0">
                  <a:solidFill>
                    <a:srgbClr val="005DAB"/>
                  </a:solidFill>
                </a:rPr>
                <a:t>판매</a:t>
              </a:r>
            </a:p>
            <a:p>
              <a:pPr algn="ctr" fontAlgn="base" latinLnBrk="0">
                <a:lnSpc>
                  <a:spcPct val="120000"/>
                </a:lnSpc>
                <a:spcAft>
                  <a:spcPts val="1000"/>
                </a:spcAft>
              </a:pPr>
              <a:r>
                <a:rPr lang="en-US" altLang="ko-KR" sz="1000" kern="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App</a:t>
              </a:r>
              <a: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 </a:t>
              </a: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이용정보</a:t>
              </a:r>
              <a: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</a:b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오프라인 방문정보</a:t>
              </a:r>
              <a: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</a:b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카드 결제정보</a:t>
              </a:r>
              <a: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</a:b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웹사이트 방문정보</a:t>
              </a:r>
              <a:endParaRPr lang="ko-KR" altLang="en-US" sz="1000" kern="0" spc="-70" dirty="0">
                <a:solidFill>
                  <a:srgbClr val="777777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6" name="직사각형 155">
              <a:extLst>
                <a:ext uri="{FF2B5EF4-FFF2-40B4-BE49-F238E27FC236}">
                  <a16:creationId xmlns:a16="http://schemas.microsoft.com/office/drawing/2014/main" id="{EAC75888-9DC8-4031-BF27-290BCE0365C8}"/>
                </a:ext>
              </a:extLst>
            </p:cNvPr>
            <p:cNvSpPr/>
            <p:nvPr/>
          </p:nvSpPr>
          <p:spPr>
            <a:xfrm>
              <a:off x="4157602" y="5147880"/>
              <a:ext cx="1868460" cy="92352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 fontAlgn="base" latinLnBrk="0">
                <a:lnSpc>
                  <a:spcPct val="120000"/>
                </a:lnSpc>
                <a:spcAft>
                  <a:spcPts val="1000"/>
                </a:spcAft>
              </a:pPr>
              <a:r>
                <a:rPr lang="ko-KR" altLang="en-US" sz="1400" b="1" spc="-70" dirty="0">
                  <a:solidFill>
                    <a:srgbClr val="4E8DC3"/>
                  </a:solidFill>
                </a:rPr>
                <a:t>공공 및 학술</a:t>
              </a:r>
              <a:r>
                <a:rPr lang="en-US" altLang="ko-KR" sz="1400" b="1" spc="-70" dirty="0">
                  <a:solidFill>
                    <a:srgbClr val="4E8DC3"/>
                  </a:solidFill>
                </a:rPr>
                <a:t>/</a:t>
              </a:r>
              <a:r>
                <a:rPr lang="ko-KR" altLang="en-US" sz="1400" b="1" spc="-70" dirty="0">
                  <a:solidFill>
                    <a:srgbClr val="4E8DC3"/>
                  </a:solidFill>
                </a:rPr>
                <a:t>연구용 조사</a:t>
              </a:r>
            </a:p>
            <a:p>
              <a:pPr algn="ctr" fontAlgn="base" latinLnBrk="0">
                <a:lnSpc>
                  <a:spcPct val="120000"/>
                </a:lnSpc>
                <a:spcAft>
                  <a:spcPts val="1000"/>
                </a:spcAft>
              </a:pP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공공 여론 조사</a:t>
              </a:r>
              <a: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,</a:t>
              </a:r>
              <a:b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</a:b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학술</a:t>
              </a:r>
              <a:r>
                <a:rPr lang="en-US" altLang="ko-KR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/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연구</a:t>
              </a:r>
              <a:r>
                <a:rPr lang="en-US" altLang="ko-KR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/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논문 등을 </a:t>
              </a: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위한</a:t>
              </a:r>
              <a: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</a:br>
              <a:r>
                <a:rPr lang="ko-KR" altLang="en-US" sz="1000" kern="0" spc="-7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각종 </a:t>
              </a:r>
              <a:r>
                <a:rPr lang="ko-KR" altLang="en-US" sz="1000" kern="0" spc="-70" dirty="0">
                  <a:solidFill>
                    <a:srgbClr val="777777"/>
                  </a:solidFill>
                  <a:cs typeface="Arial" panose="020B0604020202020204" pitchFamily="34" charset="0"/>
                </a:rPr>
                <a:t>설문 조사 수행</a:t>
              </a:r>
            </a:p>
          </p:txBody>
        </p:sp>
        <p:pic>
          <p:nvPicPr>
            <p:cNvPr id="45" name="그림 4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3478" y="3996105"/>
              <a:ext cx="461511" cy="462685"/>
            </a:xfrm>
            <a:prstGeom prst="rect">
              <a:avLst/>
            </a:prstGeom>
          </p:spPr>
        </p:pic>
        <p:pic>
          <p:nvPicPr>
            <p:cNvPr id="46" name="그림 4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23286" y="3971012"/>
              <a:ext cx="337092" cy="482301"/>
            </a:xfrm>
            <a:prstGeom prst="rect">
              <a:avLst/>
            </a:prstGeom>
          </p:spPr>
        </p:pic>
        <p:pic>
          <p:nvPicPr>
            <p:cNvPr id="47" name="그림 4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57639" y="4047082"/>
              <a:ext cx="463586" cy="345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061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560512" y="332656"/>
            <a:ext cx="1566134" cy="307777"/>
          </a:xfrm>
        </p:spPr>
        <p:txBody>
          <a:bodyPr/>
          <a:lstStyle/>
          <a:p>
            <a:r>
              <a:rPr lang="en-US" altLang="ko-KR" dirty="0"/>
              <a:t>Organization</a:t>
            </a:r>
            <a:endParaRPr lang="ko-KR" altLang="en-US" dirty="0"/>
          </a:p>
        </p:txBody>
      </p:sp>
      <p:grpSp>
        <p:nvGrpSpPr>
          <p:cNvPr id="4" name="그룹 3"/>
          <p:cNvGrpSpPr/>
          <p:nvPr/>
        </p:nvGrpSpPr>
        <p:grpSpPr>
          <a:xfrm>
            <a:off x="1447462" y="2240868"/>
            <a:ext cx="7011076" cy="4140604"/>
            <a:chOff x="1102429" y="2276728"/>
            <a:chExt cx="7011076" cy="4140604"/>
          </a:xfrm>
        </p:grpSpPr>
        <p:sp>
          <p:nvSpPr>
            <p:cNvPr id="153" name="직사각형 152">
              <a:extLst>
                <a:ext uri="{FF2B5EF4-FFF2-40B4-BE49-F238E27FC236}">
                  <a16:creationId xmlns:a16="http://schemas.microsoft.com/office/drawing/2014/main" id="{7CE51DCA-F504-4149-A454-B1F71894B3A5}"/>
                </a:ext>
              </a:extLst>
            </p:cNvPr>
            <p:cNvSpPr/>
            <p:nvPr/>
          </p:nvSpPr>
          <p:spPr>
            <a:xfrm>
              <a:off x="1530547" y="2276728"/>
              <a:ext cx="1872000" cy="1872000"/>
            </a:xfrm>
            <a:prstGeom prst="rect">
              <a:avLst/>
            </a:prstGeom>
            <a:solidFill>
              <a:srgbClr val="005DAB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0" bIns="0" rtlCol="0" anchor="t" anchorCtr="0"/>
            <a:lstStyle/>
            <a:p>
              <a:pPr fontAlgn="base" latinLnBrk="0">
                <a:spcAft>
                  <a:spcPts val="500"/>
                </a:spcAft>
              </a:pPr>
              <a:r>
                <a:rPr lang="ko-KR" altLang="en-US" sz="1000" b="1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리서치사업부</a:t>
              </a:r>
              <a:endParaRPr lang="en-US" altLang="ko-KR" sz="1000" b="1" spc="-70" dirty="0" smtClean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fontAlgn="base" latinLnBrk="0">
                <a:spcAft>
                  <a:spcPts val="500"/>
                </a:spcAft>
              </a:pPr>
              <a:r>
                <a:rPr lang="ko-KR" altLang="en-US" sz="900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리서치 </a:t>
              </a:r>
              <a:r>
                <a:rPr lang="ko-KR" altLang="en-US" sz="900" spc="-70" dirty="0">
                  <a:solidFill>
                    <a:schemeClr val="bg1"/>
                  </a:solidFill>
                  <a:cs typeface="Arial" panose="020B0604020202020204" pitchFamily="34" charset="0"/>
                </a:rPr>
                <a:t>프로젝트 </a:t>
              </a:r>
              <a:r>
                <a:rPr lang="en-US" altLang="ko-KR" sz="900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900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ko-KR" altLang="en-US" sz="900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수행 </a:t>
              </a:r>
              <a:r>
                <a:rPr lang="ko-KR" altLang="en-US" sz="900" spc="-70" dirty="0">
                  <a:solidFill>
                    <a:schemeClr val="bg1"/>
                  </a:solidFill>
                  <a:cs typeface="Arial" panose="020B0604020202020204" pitchFamily="34" charset="0"/>
                </a:rPr>
                <a:t>및 관리</a:t>
              </a:r>
              <a:endParaRPr lang="ko-KR" altLang="en-US" sz="900" b="1" spc="-7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id="{7CE51DCA-F504-4149-A454-B1F71894B3A5}"/>
                </a:ext>
              </a:extLst>
            </p:cNvPr>
            <p:cNvSpPr/>
            <p:nvPr/>
          </p:nvSpPr>
          <p:spPr>
            <a:xfrm>
              <a:off x="2538551" y="4180350"/>
              <a:ext cx="863996" cy="864000"/>
            </a:xfrm>
            <a:prstGeom prst="rect">
              <a:avLst/>
            </a:prstGeom>
            <a:solidFill>
              <a:srgbClr val="005DAB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0" bIns="0" rtlCol="0" anchor="t" anchorCtr="0"/>
            <a:lstStyle/>
            <a:p>
              <a:pPr fontAlgn="base" latinLnBrk="0">
                <a:spcAft>
                  <a:spcPts val="500"/>
                </a:spcAft>
              </a:pPr>
              <a:r>
                <a:rPr lang="ko-KR" altLang="en-US" sz="1000" b="1" spc="-70" smtClean="0">
                  <a:solidFill>
                    <a:schemeClr val="bg1"/>
                  </a:solidFill>
                  <a:cs typeface="Arial" panose="020B0604020202020204" pitchFamily="34" charset="0"/>
                </a:rPr>
                <a:t>해외사업</a:t>
              </a:r>
              <a:endParaRPr lang="ko-KR" altLang="en-US" sz="1000" b="1" spc="-70" dirty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fontAlgn="base" latinLnBrk="0">
                <a:spcAft>
                  <a:spcPts val="500"/>
                </a:spcAft>
              </a:pPr>
              <a:r>
                <a:rPr lang="ko-KR" altLang="en-US" sz="900" spc="-70" dirty="0">
                  <a:solidFill>
                    <a:schemeClr val="bg1"/>
                  </a:solidFill>
                  <a:cs typeface="Arial" panose="020B0604020202020204" pitchFamily="34" charset="0"/>
                </a:rPr>
                <a:t>해외</a:t>
              </a:r>
              <a:br>
                <a:rPr lang="ko-KR" altLang="en-US" sz="900" spc="-70" dirty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en-US" altLang="ko-KR" sz="900" dirty="0">
                  <a:solidFill>
                    <a:schemeClr val="bg1"/>
                  </a:solidFill>
                  <a:cs typeface="Arial" panose="020B0604020202020204" pitchFamily="34" charset="0"/>
                </a:rPr>
                <a:t>Inbound</a:t>
              </a:r>
              <a:r>
                <a:rPr lang="en-US" altLang="ko-KR" sz="900" spc="-70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ko-KR" altLang="en-US" sz="900" spc="-70" dirty="0">
                  <a:solidFill>
                    <a:schemeClr val="bg1"/>
                  </a:solidFill>
                  <a:cs typeface="Arial" panose="020B0604020202020204" pitchFamily="34" charset="0"/>
                </a:rPr>
                <a:t>조사</a:t>
              </a:r>
            </a:p>
          </p:txBody>
        </p:sp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7CE51DCA-F504-4149-A454-B1F71894B3A5}"/>
                </a:ext>
              </a:extLst>
            </p:cNvPr>
            <p:cNvSpPr/>
            <p:nvPr/>
          </p:nvSpPr>
          <p:spPr>
            <a:xfrm>
              <a:off x="1102429" y="4180350"/>
              <a:ext cx="1404000" cy="1404000"/>
            </a:xfrm>
            <a:prstGeom prst="rect">
              <a:avLst/>
            </a:prstGeom>
            <a:solidFill>
              <a:srgbClr val="005DAB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0" bIns="0" rtlCol="0" anchor="t" anchorCtr="0"/>
            <a:lstStyle/>
            <a:p>
              <a:pPr fontAlgn="base" latinLnBrk="0">
                <a:spcAft>
                  <a:spcPts val="500"/>
                </a:spcAft>
              </a:pPr>
              <a:r>
                <a:rPr lang="en-US" altLang="ko-KR" sz="10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RC</a:t>
              </a:r>
              <a:r>
                <a:rPr lang="ko-KR" altLang="en-US" sz="10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본</a:t>
              </a:r>
              <a:r>
                <a:rPr lang="ko-KR" altLang="en-US" sz="1000" b="1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부</a:t>
              </a:r>
              <a:endParaRPr lang="ko-KR" altLang="en-US" sz="1000" b="1" spc="-70" dirty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fontAlgn="base" latinLnBrk="0">
                <a:spcAft>
                  <a:spcPts val="500"/>
                </a:spcAft>
              </a:pPr>
              <a:r>
                <a:rPr lang="ko-KR" altLang="en-US" sz="900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신규 클라이언트 응대</a:t>
              </a:r>
              <a:endParaRPr lang="ko-KR" altLang="en-US" sz="900" spc="-7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8" name="직사각형 57">
              <a:extLst>
                <a:ext uri="{FF2B5EF4-FFF2-40B4-BE49-F238E27FC236}">
                  <a16:creationId xmlns:a16="http://schemas.microsoft.com/office/drawing/2014/main" id="{7CE51DCA-F504-4149-A454-B1F71894B3A5}"/>
                </a:ext>
              </a:extLst>
            </p:cNvPr>
            <p:cNvSpPr/>
            <p:nvPr/>
          </p:nvSpPr>
          <p:spPr>
            <a:xfrm>
              <a:off x="3440939" y="2276728"/>
              <a:ext cx="1080000" cy="1080000"/>
            </a:xfrm>
            <a:prstGeom prst="rect">
              <a:avLst/>
            </a:prstGeom>
            <a:solidFill>
              <a:srgbClr val="005DAB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0" bIns="0" rtlCol="0" anchor="t" anchorCtr="0"/>
            <a:lstStyle/>
            <a:p>
              <a:pPr fontAlgn="base" latinLnBrk="0">
                <a:spcAft>
                  <a:spcPts val="500"/>
                </a:spcAft>
              </a:pPr>
              <a:r>
                <a:rPr lang="ko-KR" altLang="en-US" sz="1000" b="1" spc="-70" dirty="0">
                  <a:solidFill>
                    <a:schemeClr val="bg1"/>
                  </a:solidFill>
                  <a:cs typeface="Arial" panose="020B0604020202020204" pitchFamily="34" charset="0"/>
                </a:rPr>
                <a:t>패널사업부</a:t>
              </a:r>
            </a:p>
            <a:p>
              <a:pPr fontAlgn="base" latinLnBrk="0">
                <a:spcAft>
                  <a:spcPts val="500"/>
                </a:spcAft>
              </a:pPr>
              <a:r>
                <a:rPr lang="ko-KR" altLang="en-US" sz="900" spc="-70" smtClean="0">
                  <a:solidFill>
                    <a:schemeClr val="bg1"/>
                  </a:solidFill>
                  <a:cs typeface="Arial" panose="020B0604020202020204" pitchFamily="34" charset="0"/>
                </a:rPr>
                <a:t>조사패널을 </a:t>
              </a:r>
              <a:r>
                <a:rPr lang="ko-KR" altLang="en-US" sz="900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활용한 비즈니스</a:t>
              </a:r>
              <a:endParaRPr lang="ko-KR" altLang="en-US" sz="900" spc="-7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id="{7CE51DCA-F504-4149-A454-B1F71894B3A5}"/>
                </a:ext>
              </a:extLst>
            </p:cNvPr>
            <p:cNvSpPr/>
            <p:nvPr/>
          </p:nvSpPr>
          <p:spPr>
            <a:xfrm>
              <a:off x="3440940" y="3388350"/>
              <a:ext cx="1656000" cy="1656000"/>
            </a:xfrm>
            <a:prstGeom prst="rect">
              <a:avLst/>
            </a:prstGeom>
            <a:solidFill>
              <a:srgbClr val="00A3C4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0" bIns="0" rtlCol="0" anchor="t" anchorCtr="0"/>
            <a:lstStyle/>
            <a:p>
              <a:pPr fontAlgn="base" latinLnBrk="0">
                <a:spcAft>
                  <a:spcPts val="500"/>
                </a:spcAft>
              </a:pPr>
              <a:r>
                <a:rPr lang="ko-KR" altLang="en-US" sz="1000" b="1" spc="-7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온라인실사부</a:t>
              </a:r>
              <a:r>
                <a:rPr lang="en-US" altLang="ko-KR" sz="1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/RD</a:t>
              </a:r>
              <a:r>
                <a:rPr lang="ko-KR" altLang="en-US" sz="1000" b="1" spc="-70" dirty="0">
                  <a:solidFill>
                    <a:schemeClr val="bg1"/>
                  </a:solidFill>
                  <a:cs typeface="Arial" panose="020B0604020202020204" pitchFamily="34" charset="0"/>
                </a:rPr>
                <a:t>부</a:t>
              </a:r>
            </a:p>
            <a:p>
              <a:pPr fontAlgn="base" latinLnBrk="0">
                <a:spcAft>
                  <a:spcPts val="500"/>
                </a:spcAft>
              </a:pPr>
              <a:r>
                <a:rPr lang="ko-KR" altLang="en-US" sz="900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온라인 </a:t>
              </a:r>
              <a:r>
                <a:rPr lang="ko-KR" altLang="en-US" sz="900" spc="-70" dirty="0" err="1" smtClean="0">
                  <a:solidFill>
                    <a:schemeClr val="bg1"/>
                  </a:solidFill>
                  <a:cs typeface="Arial" panose="020B0604020202020204" pitchFamily="34" charset="0"/>
                </a:rPr>
                <a:t>웹설문</a:t>
              </a:r>
              <a:r>
                <a:rPr lang="ko-KR" altLang="en-US" sz="900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ko-KR" altLang="en-US" sz="900" spc="-70" dirty="0">
                  <a:solidFill>
                    <a:schemeClr val="bg1"/>
                  </a:solidFill>
                  <a:cs typeface="Arial" panose="020B0604020202020204" pitchFamily="34" charset="0"/>
                </a:rPr>
                <a:t>개발</a:t>
              </a:r>
              <a:r>
                <a:rPr lang="en-US" altLang="ko-KR" sz="900" spc="-70" dirty="0">
                  <a:solidFill>
                    <a:schemeClr val="bg1"/>
                  </a:solidFill>
                  <a:cs typeface="Arial" panose="020B0604020202020204" pitchFamily="34" charset="0"/>
                </a:rPr>
                <a:t>/</a:t>
              </a:r>
              <a:r>
                <a:rPr lang="ko-KR" altLang="en-US" sz="900" spc="-70" dirty="0">
                  <a:solidFill>
                    <a:schemeClr val="bg1"/>
                  </a:solidFill>
                  <a:cs typeface="Arial" panose="020B0604020202020204" pitchFamily="34" charset="0"/>
                </a:rPr>
                <a:t>실사</a:t>
              </a:r>
            </a:p>
          </p:txBody>
        </p:sp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id="{7CE51DCA-F504-4149-A454-B1F71894B3A5}"/>
                </a:ext>
              </a:extLst>
            </p:cNvPr>
            <p:cNvSpPr/>
            <p:nvPr/>
          </p:nvSpPr>
          <p:spPr>
            <a:xfrm>
              <a:off x="3440938" y="5081400"/>
              <a:ext cx="933837" cy="933837"/>
            </a:xfrm>
            <a:prstGeom prst="rect">
              <a:avLst/>
            </a:prstGeom>
            <a:solidFill>
              <a:srgbClr val="00A3C4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0" bIns="0" rtlCol="0" anchor="t" anchorCtr="0"/>
            <a:lstStyle/>
            <a:p>
              <a:pPr fontAlgn="base" latinLnBrk="0">
                <a:spcAft>
                  <a:spcPts val="500"/>
                </a:spcAft>
              </a:pPr>
              <a:r>
                <a:rPr lang="ko-KR" altLang="en-US" sz="1000" b="1" spc="-7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데이터처리부</a:t>
              </a:r>
              <a:endParaRPr lang="ko-KR" altLang="en-US" sz="1000" b="1" spc="-70" dirty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fontAlgn="base" latinLnBrk="0">
                <a:spcAft>
                  <a:spcPts val="500"/>
                </a:spcAft>
              </a:pPr>
              <a:r>
                <a:rPr lang="ko-KR" altLang="en-US" sz="900" spc="-70" dirty="0">
                  <a:solidFill>
                    <a:schemeClr val="bg1"/>
                  </a:solidFill>
                  <a:cs typeface="Arial" panose="020B0604020202020204" pitchFamily="34" charset="0"/>
                </a:rPr>
                <a:t>데이터 </a:t>
              </a:r>
              <a:r>
                <a:rPr lang="ko-KR" altLang="en-US" sz="900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분석 처리</a:t>
              </a:r>
              <a:endParaRPr lang="ko-KR" altLang="en-US" sz="900" spc="-7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직사각형 61">
              <a:extLst>
                <a:ext uri="{FF2B5EF4-FFF2-40B4-BE49-F238E27FC236}">
                  <a16:creationId xmlns:a16="http://schemas.microsoft.com/office/drawing/2014/main" id="{7CE51DCA-F504-4149-A454-B1F71894B3A5}"/>
                </a:ext>
              </a:extLst>
            </p:cNvPr>
            <p:cNvSpPr/>
            <p:nvPr/>
          </p:nvSpPr>
          <p:spPr>
            <a:xfrm>
              <a:off x="5126823" y="3388349"/>
              <a:ext cx="933837" cy="933837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0" bIns="0" rtlCol="0" anchor="t" anchorCtr="0"/>
            <a:lstStyle/>
            <a:p>
              <a:pPr fontAlgn="base" latinLnBrk="0">
                <a:spcAft>
                  <a:spcPts val="500"/>
                </a:spcAft>
              </a:pPr>
              <a:r>
                <a:rPr lang="ko-KR" altLang="en-US" sz="1000" b="1" spc="-70" dirty="0">
                  <a:solidFill>
                    <a:schemeClr val="bg1"/>
                  </a:solidFill>
                  <a:cs typeface="Arial" panose="020B0604020202020204" pitchFamily="34" charset="0"/>
                </a:rPr>
                <a:t>기술지원부</a:t>
              </a:r>
            </a:p>
            <a:p>
              <a:pPr fontAlgn="base" latinLnBrk="0">
                <a:spcAft>
                  <a:spcPts val="500"/>
                </a:spcAft>
              </a:pPr>
              <a:r>
                <a:rPr lang="ko-KR" altLang="en-US" sz="900" spc="-70" dirty="0">
                  <a:solidFill>
                    <a:schemeClr val="bg1"/>
                  </a:solidFill>
                  <a:cs typeface="Arial" panose="020B0604020202020204" pitchFamily="34" charset="0"/>
                </a:rPr>
                <a:t>리서치 프로젝트</a:t>
              </a:r>
              <a:endParaRPr lang="en-US" altLang="ko-KR" sz="900" spc="-70" dirty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fontAlgn="base" latinLnBrk="0">
                <a:spcAft>
                  <a:spcPts val="500"/>
                </a:spcAft>
              </a:pPr>
              <a:r>
                <a:rPr lang="ko-KR" altLang="en-US" sz="900" spc="-70" dirty="0">
                  <a:solidFill>
                    <a:schemeClr val="bg1"/>
                  </a:solidFill>
                  <a:cs typeface="Arial" panose="020B0604020202020204" pitchFamily="34" charset="0"/>
                </a:rPr>
                <a:t>기술 지원</a:t>
              </a:r>
            </a:p>
          </p:txBody>
        </p:sp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id="{7CE51DCA-F504-4149-A454-B1F71894B3A5}"/>
                </a:ext>
              </a:extLst>
            </p:cNvPr>
            <p:cNvSpPr/>
            <p:nvPr/>
          </p:nvSpPr>
          <p:spPr>
            <a:xfrm>
              <a:off x="4552058" y="2422891"/>
              <a:ext cx="933837" cy="933837"/>
            </a:xfrm>
            <a:prstGeom prst="rect">
              <a:avLst/>
            </a:prstGeom>
            <a:solidFill>
              <a:srgbClr val="00A3C4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0" bIns="0" rtlCol="0" anchor="t" anchorCtr="0"/>
            <a:lstStyle/>
            <a:p>
              <a:pPr fontAlgn="base" latinLnBrk="0">
                <a:spcAft>
                  <a:spcPts val="500"/>
                </a:spcAft>
              </a:pPr>
              <a:r>
                <a:rPr lang="ko-KR" altLang="en-US" sz="1000" b="1" spc="-70" dirty="0">
                  <a:solidFill>
                    <a:schemeClr val="bg1"/>
                  </a:solidFill>
                  <a:cs typeface="Arial" panose="020B0604020202020204" pitchFamily="34" charset="0"/>
                </a:rPr>
                <a:t>자료조사부</a:t>
              </a:r>
            </a:p>
            <a:p>
              <a:pPr fontAlgn="base" latinLnBrk="0">
                <a:spcAft>
                  <a:spcPts val="500"/>
                </a:spcAft>
              </a:pPr>
              <a:r>
                <a:rPr lang="ko-KR" altLang="en-US" sz="900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오프라인 실사</a:t>
              </a:r>
              <a:endParaRPr lang="ko-KR" altLang="en-US" sz="900" spc="-7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1" name="직사각형 70">
              <a:extLst>
                <a:ext uri="{FF2B5EF4-FFF2-40B4-BE49-F238E27FC236}">
                  <a16:creationId xmlns:a16="http://schemas.microsoft.com/office/drawing/2014/main" id="{7CE51DCA-F504-4149-A454-B1F71894B3A5}"/>
                </a:ext>
              </a:extLst>
            </p:cNvPr>
            <p:cNvSpPr/>
            <p:nvPr/>
          </p:nvSpPr>
          <p:spPr>
            <a:xfrm>
              <a:off x="5126823" y="4350334"/>
              <a:ext cx="1152597" cy="1152597"/>
            </a:xfrm>
            <a:prstGeom prst="rect">
              <a:avLst/>
            </a:prstGeom>
            <a:solidFill>
              <a:srgbClr val="9292C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0" bIns="0" rtlCol="0" anchor="t" anchorCtr="0"/>
            <a:lstStyle/>
            <a:p>
              <a:pPr fontAlgn="base" latinLnBrk="0">
                <a:spcAft>
                  <a:spcPts val="500"/>
                </a:spcAft>
              </a:pPr>
              <a:r>
                <a:rPr lang="ko-KR" altLang="en-US" sz="1000" b="1" spc="-7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패널빅데이터</a:t>
              </a:r>
              <a:r>
                <a:rPr lang="ko-KR" altLang="en-US" sz="1000" b="1" spc="-70" dirty="0">
                  <a:solidFill>
                    <a:schemeClr val="bg1"/>
                  </a:solidFill>
                  <a:cs typeface="Arial" panose="020B0604020202020204" pitchFamily="34" charset="0"/>
                </a:rPr>
                <a:t> 센터</a:t>
              </a:r>
            </a:p>
            <a:p>
              <a:pPr fontAlgn="base" latinLnBrk="0">
                <a:spcAft>
                  <a:spcPts val="500"/>
                </a:spcAft>
              </a:pPr>
              <a:r>
                <a:rPr lang="ko-KR" altLang="en-US" sz="900" spc="-70" dirty="0" err="1" smtClean="0">
                  <a:solidFill>
                    <a:schemeClr val="bg1"/>
                  </a:solidFill>
                  <a:cs typeface="Arial" panose="020B0604020202020204" pitchFamily="34" charset="0"/>
                </a:rPr>
                <a:t>패널빅데이터</a:t>
              </a:r>
              <a:r>
                <a:rPr lang="en-US" altLang="ko-KR" sz="900" spc="-70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altLang="ko-KR" sz="900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900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ko-KR" altLang="en-US" sz="900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서비스 </a:t>
              </a:r>
              <a:r>
                <a:rPr lang="ko-KR" altLang="en-US" sz="900" spc="-70" dirty="0">
                  <a:solidFill>
                    <a:schemeClr val="bg1"/>
                  </a:solidFill>
                  <a:cs typeface="Arial" panose="020B0604020202020204" pitchFamily="34" charset="0"/>
                </a:rPr>
                <a:t>제공</a:t>
              </a:r>
            </a:p>
          </p:txBody>
        </p:sp>
        <p:sp>
          <p:nvSpPr>
            <p:cNvPr id="73" name="직사각형 72">
              <a:extLst>
                <a:ext uri="{FF2B5EF4-FFF2-40B4-BE49-F238E27FC236}">
                  <a16:creationId xmlns:a16="http://schemas.microsoft.com/office/drawing/2014/main" id="{7CE51DCA-F504-4149-A454-B1F71894B3A5}"/>
                </a:ext>
              </a:extLst>
            </p:cNvPr>
            <p:cNvSpPr/>
            <p:nvPr/>
          </p:nvSpPr>
          <p:spPr>
            <a:xfrm>
              <a:off x="5126823" y="5534700"/>
              <a:ext cx="882632" cy="882632"/>
            </a:xfrm>
            <a:prstGeom prst="rect">
              <a:avLst/>
            </a:prstGeom>
            <a:solidFill>
              <a:srgbClr val="9292C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0" bIns="0" rtlCol="0" anchor="t" anchorCtr="0"/>
            <a:lstStyle/>
            <a:p>
              <a:pPr fontAlgn="base" latinLnBrk="0">
                <a:spcAft>
                  <a:spcPts val="500"/>
                </a:spcAft>
              </a:pPr>
              <a:r>
                <a:rPr lang="ko-KR" altLang="en-US" sz="1000" b="1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패널파워센터</a:t>
              </a:r>
              <a:endParaRPr lang="ko-KR" altLang="en-US" sz="1000" b="1" spc="-70" dirty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fontAlgn="base" latinLnBrk="0">
                <a:spcAft>
                  <a:spcPts val="500"/>
                </a:spcAft>
              </a:pPr>
              <a:r>
                <a:rPr lang="ko-KR" altLang="en-US" sz="900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패널 모집</a:t>
              </a:r>
              <a:r>
                <a:rPr lang="en-US" altLang="ko-KR" sz="900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/</a:t>
              </a:r>
              <a:r>
                <a:rPr lang="ko-KR" altLang="en-US" sz="900" spc="-70" smtClean="0">
                  <a:solidFill>
                    <a:schemeClr val="bg1"/>
                  </a:solidFill>
                  <a:cs typeface="Arial" panose="020B0604020202020204" pitchFamily="34" charset="0"/>
                </a:rPr>
                <a:t>관리</a:t>
              </a:r>
              <a:endParaRPr lang="en-US" altLang="ko-KR" sz="900" spc="-70" dirty="0" smtClean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4" name="직사각형 73">
              <a:extLst>
                <a:ext uri="{FF2B5EF4-FFF2-40B4-BE49-F238E27FC236}">
                  <a16:creationId xmlns:a16="http://schemas.microsoft.com/office/drawing/2014/main" id="{7CE51DCA-F504-4149-A454-B1F71894B3A5}"/>
                </a:ext>
              </a:extLst>
            </p:cNvPr>
            <p:cNvSpPr/>
            <p:nvPr/>
          </p:nvSpPr>
          <p:spPr>
            <a:xfrm>
              <a:off x="7230873" y="5102508"/>
              <a:ext cx="882632" cy="882632"/>
            </a:xfrm>
            <a:prstGeom prst="rect">
              <a:avLst/>
            </a:prstGeom>
            <a:solidFill>
              <a:srgbClr val="9292C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0" bIns="0" rtlCol="0" anchor="t" anchorCtr="0"/>
            <a:lstStyle/>
            <a:p>
              <a:pPr fontAlgn="base" latinLnBrk="0">
                <a:spcAft>
                  <a:spcPts val="500"/>
                </a:spcAft>
              </a:pPr>
              <a:r>
                <a:rPr lang="ko-KR" altLang="en-US" sz="1000" b="1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경영지원부</a:t>
              </a:r>
              <a:endParaRPr lang="ko-KR" altLang="en-US" sz="1000" b="1" spc="-70" dirty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fontAlgn="base" latinLnBrk="0">
                <a:spcAft>
                  <a:spcPts val="500"/>
                </a:spcAft>
              </a:pPr>
              <a:r>
                <a:rPr lang="ko-KR" altLang="en-US" sz="900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기획</a:t>
              </a:r>
              <a:r>
                <a:rPr lang="en-US" altLang="ko-KR" sz="900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/</a:t>
              </a:r>
              <a:r>
                <a:rPr lang="ko-KR" altLang="en-US" sz="900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총무</a:t>
              </a:r>
              <a:r>
                <a:rPr lang="en-US" altLang="ko-KR" sz="900" spc="-70" dirty="0">
                  <a:solidFill>
                    <a:schemeClr val="bg1"/>
                  </a:solidFill>
                  <a:cs typeface="Arial" panose="020B0604020202020204" pitchFamily="34" charset="0"/>
                </a:rPr>
                <a:t>/</a:t>
              </a:r>
              <a:r>
                <a:rPr lang="ko-KR" altLang="en-US" sz="900" spc="-70" dirty="0">
                  <a:solidFill>
                    <a:schemeClr val="bg1"/>
                  </a:solidFill>
                  <a:cs typeface="Arial" panose="020B0604020202020204" pitchFamily="34" charset="0"/>
                </a:rPr>
                <a:t>인사</a:t>
              </a:r>
              <a:r>
                <a:rPr lang="en-US" altLang="ko-KR" sz="900" spc="-70" dirty="0">
                  <a:solidFill>
                    <a:schemeClr val="bg1"/>
                  </a:solidFill>
                  <a:cs typeface="Arial" panose="020B0604020202020204" pitchFamily="34" charset="0"/>
                </a:rPr>
                <a:t>/</a:t>
              </a:r>
              <a:r>
                <a:rPr lang="ko-KR" altLang="en-US" sz="900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법무</a:t>
              </a:r>
              <a:r>
                <a:rPr lang="en-US" altLang="ko-KR" sz="900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900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ko-KR" altLang="en-US" sz="900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공시</a:t>
              </a:r>
              <a:r>
                <a:rPr lang="en-US" altLang="ko-KR" sz="900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&amp; </a:t>
              </a:r>
              <a:r>
                <a:rPr lang="en-US" altLang="ko-KR" sz="900" spc="-70" dirty="0" smtClean="0">
                  <a:solidFill>
                    <a:schemeClr val="bg1"/>
                  </a:solidFill>
                  <a:latin typeface="+mj-ea"/>
                  <a:ea typeface="+mj-ea"/>
                  <a:cs typeface="Arial" panose="020B0604020202020204" pitchFamily="34" charset="0"/>
                </a:rPr>
                <a:t>IR</a:t>
              </a:r>
            </a:p>
            <a:p>
              <a:pPr fontAlgn="base" latinLnBrk="0">
                <a:spcAft>
                  <a:spcPts val="500"/>
                </a:spcAft>
              </a:pPr>
              <a:endParaRPr lang="ko-KR" altLang="en-US" sz="900" spc="-7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5" name="직사각형 74">
              <a:extLst>
                <a:ext uri="{FF2B5EF4-FFF2-40B4-BE49-F238E27FC236}">
                  <a16:creationId xmlns:a16="http://schemas.microsoft.com/office/drawing/2014/main" id="{7CE51DCA-F504-4149-A454-B1F71894B3A5}"/>
                </a:ext>
              </a:extLst>
            </p:cNvPr>
            <p:cNvSpPr/>
            <p:nvPr/>
          </p:nvSpPr>
          <p:spPr>
            <a:xfrm>
              <a:off x="7230873" y="4193265"/>
              <a:ext cx="882632" cy="882632"/>
            </a:xfrm>
            <a:prstGeom prst="rect">
              <a:avLst/>
            </a:prstGeom>
            <a:solidFill>
              <a:srgbClr val="9292C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0" bIns="0" rtlCol="0" anchor="t" anchorCtr="0"/>
            <a:lstStyle/>
            <a:p>
              <a:pPr fontAlgn="base" latinLnBrk="0">
                <a:spcAft>
                  <a:spcPts val="500"/>
                </a:spcAft>
              </a:pPr>
              <a:r>
                <a:rPr lang="ko-KR" altLang="en-US" sz="1000" b="1" spc="-70" dirty="0" err="1" smtClean="0">
                  <a:solidFill>
                    <a:schemeClr val="bg1"/>
                  </a:solidFill>
                  <a:cs typeface="Arial" panose="020B0604020202020204" pitchFamily="34" charset="0"/>
                </a:rPr>
                <a:t>재무회계부</a:t>
              </a:r>
              <a:endParaRPr lang="ko-KR" altLang="en-US" sz="1000" b="1" spc="-70" dirty="0" smtClean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fontAlgn="base" latinLnBrk="0">
                <a:spcAft>
                  <a:spcPts val="500"/>
                </a:spcAft>
              </a:pPr>
              <a:r>
                <a:rPr lang="ko-KR" altLang="en-US" sz="900" spc="-70" dirty="0">
                  <a:solidFill>
                    <a:schemeClr val="bg1"/>
                  </a:solidFill>
                  <a:cs typeface="Arial" panose="020B0604020202020204" pitchFamily="34" charset="0"/>
                </a:rPr>
                <a:t>재무</a:t>
              </a:r>
              <a:r>
                <a:rPr lang="en-US" altLang="ko-KR" sz="900" spc="-70" dirty="0">
                  <a:solidFill>
                    <a:schemeClr val="bg1"/>
                  </a:solidFill>
                  <a:cs typeface="Arial" panose="020B0604020202020204" pitchFamily="34" charset="0"/>
                </a:rPr>
                <a:t>/</a:t>
              </a:r>
              <a:r>
                <a:rPr lang="ko-KR" altLang="en-US" sz="900" spc="-70" dirty="0">
                  <a:solidFill>
                    <a:schemeClr val="bg1"/>
                  </a:solidFill>
                  <a:cs typeface="Arial" panose="020B0604020202020204" pitchFamily="34" charset="0"/>
                </a:rPr>
                <a:t>회계</a:t>
              </a:r>
              <a:r>
                <a:rPr lang="en-US" altLang="ko-KR" sz="900" spc="-70" dirty="0">
                  <a:solidFill>
                    <a:schemeClr val="bg1"/>
                  </a:solidFill>
                  <a:cs typeface="Arial" panose="020B0604020202020204" pitchFamily="34" charset="0"/>
                </a:rPr>
                <a:t>/</a:t>
              </a:r>
              <a:r>
                <a:rPr lang="ko-KR" altLang="en-US" sz="900" spc="-70" dirty="0">
                  <a:solidFill>
                    <a:schemeClr val="bg1"/>
                  </a:solidFill>
                  <a:cs typeface="Arial" panose="020B0604020202020204" pitchFamily="34" charset="0"/>
                </a:rPr>
                <a:t>자금</a:t>
              </a:r>
            </a:p>
          </p:txBody>
        </p:sp>
        <p:sp>
          <p:nvSpPr>
            <p:cNvPr id="76" name="직사각형 75">
              <a:extLst>
                <a:ext uri="{FF2B5EF4-FFF2-40B4-BE49-F238E27FC236}">
                  <a16:creationId xmlns:a16="http://schemas.microsoft.com/office/drawing/2014/main" id="{7CE51DCA-F504-4149-A454-B1F71894B3A5}"/>
                </a:ext>
              </a:extLst>
            </p:cNvPr>
            <p:cNvSpPr/>
            <p:nvPr/>
          </p:nvSpPr>
          <p:spPr>
            <a:xfrm>
              <a:off x="6311103" y="4620299"/>
              <a:ext cx="882632" cy="882632"/>
            </a:xfrm>
            <a:prstGeom prst="rect">
              <a:avLst/>
            </a:prstGeom>
            <a:solidFill>
              <a:srgbClr val="9292C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0" bIns="0" rtlCol="0" anchor="t" anchorCtr="0"/>
            <a:lstStyle/>
            <a:p>
              <a:pPr fontAlgn="base" latinLnBrk="0">
                <a:spcAft>
                  <a:spcPts val="500"/>
                </a:spcAft>
              </a:pPr>
              <a:r>
                <a:rPr lang="ko-KR" altLang="en-US" sz="1000" b="1" spc="-7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컨텐츠사업부</a:t>
              </a:r>
              <a:endParaRPr lang="ko-KR" altLang="en-US" sz="1000" b="1" spc="-70" dirty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fontAlgn="base" latinLnBrk="0">
                <a:spcAft>
                  <a:spcPts val="500"/>
                </a:spcAft>
              </a:pPr>
              <a:r>
                <a:rPr lang="ko-KR" altLang="en-US" sz="900" spc="-70" dirty="0" err="1" smtClean="0">
                  <a:solidFill>
                    <a:schemeClr val="bg1"/>
                  </a:solidFill>
                  <a:cs typeface="Arial" panose="020B0604020202020204" pitchFamily="34" charset="0"/>
                </a:rPr>
                <a:t>트렌드</a:t>
              </a:r>
              <a:r>
                <a:rPr lang="ko-KR" altLang="en-US" sz="900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 연구 및 </a:t>
              </a:r>
              <a:r>
                <a:rPr lang="ko-KR" altLang="en-US" sz="900" spc="-70" dirty="0">
                  <a:solidFill>
                    <a:schemeClr val="bg1"/>
                  </a:solidFill>
                  <a:cs typeface="Arial" panose="020B0604020202020204" pitchFamily="34" charset="0"/>
                </a:rPr>
                <a:t>저술</a:t>
              </a:r>
            </a:p>
          </p:txBody>
        </p:sp>
        <p:sp>
          <p:nvSpPr>
            <p:cNvPr id="77" name="직사각형 76">
              <a:extLst>
                <a:ext uri="{FF2B5EF4-FFF2-40B4-BE49-F238E27FC236}">
                  <a16:creationId xmlns:a16="http://schemas.microsoft.com/office/drawing/2014/main" id="{7CE51DCA-F504-4149-A454-B1F71894B3A5}"/>
                </a:ext>
              </a:extLst>
            </p:cNvPr>
            <p:cNvSpPr/>
            <p:nvPr/>
          </p:nvSpPr>
          <p:spPr>
            <a:xfrm>
              <a:off x="6311103" y="3711056"/>
              <a:ext cx="882632" cy="882632"/>
            </a:xfrm>
            <a:prstGeom prst="rect">
              <a:avLst/>
            </a:prstGeom>
            <a:solidFill>
              <a:srgbClr val="9292C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0" bIns="0" rtlCol="0" anchor="t" anchorCtr="0"/>
            <a:lstStyle/>
            <a:p>
              <a:pPr fontAlgn="base" latinLnBrk="0">
                <a:spcAft>
                  <a:spcPts val="500"/>
                </a:spcAft>
              </a:pPr>
              <a:r>
                <a:rPr lang="en-US" altLang="ko-KR" sz="1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IT</a:t>
              </a:r>
              <a:r>
                <a:rPr lang="ko-KR" altLang="en-US" sz="1000" b="1" spc="-70" dirty="0">
                  <a:solidFill>
                    <a:schemeClr val="bg1"/>
                  </a:solidFill>
                  <a:cs typeface="Arial" panose="020B0604020202020204" pitchFamily="34" charset="0"/>
                </a:rPr>
                <a:t>센터</a:t>
              </a:r>
            </a:p>
            <a:p>
              <a:pPr fontAlgn="base" latinLnBrk="0">
                <a:spcAft>
                  <a:spcPts val="500"/>
                </a:spcAft>
              </a:pPr>
              <a:r>
                <a:rPr lang="ko-KR" altLang="en-US" sz="900" spc="-70" dirty="0">
                  <a:solidFill>
                    <a:schemeClr val="bg1"/>
                  </a:solidFill>
                  <a:cs typeface="Arial" panose="020B0604020202020204" pitchFamily="34" charset="0"/>
                </a:rPr>
                <a:t>조사 </a:t>
              </a:r>
              <a:r>
                <a:rPr lang="ko-KR" altLang="en-US" sz="900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자동화</a:t>
              </a:r>
              <a:r>
                <a:rPr lang="en-US" altLang="ko-KR" sz="900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900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ko-KR" altLang="en-US" sz="900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솔루션 </a:t>
              </a:r>
              <a:r>
                <a:rPr lang="ko-KR" altLang="en-US" sz="900" spc="-70" dirty="0">
                  <a:solidFill>
                    <a:schemeClr val="bg1"/>
                  </a:solidFill>
                  <a:cs typeface="Arial" panose="020B0604020202020204" pitchFamily="34" charset="0"/>
                </a:rPr>
                <a:t>개발</a:t>
              </a:r>
            </a:p>
          </p:txBody>
        </p:sp>
        <p:sp>
          <p:nvSpPr>
            <p:cNvPr id="78" name="직사각형 77">
              <a:extLst>
                <a:ext uri="{FF2B5EF4-FFF2-40B4-BE49-F238E27FC236}">
                  <a16:creationId xmlns:a16="http://schemas.microsoft.com/office/drawing/2014/main" id="{7CE51DCA-F504-4149-A454-B1F71894B3A5}"/>
                </a:ext>
              </a:extLst>
            </p:cNvPr>
            <p:cNvSpPr/>
            <p:nvPr/>
          </p:nvSpPr>
          <p:spPr>
            <a:xfrm>
              <a:off x="6311103" y="3704445"/>
              <a:ext cx="882632" cy="882632"/>
            </a:xfrm>
            <a:prstGeom prst="rect">
              <a:avLst/>
            </a:prstGeom>
            <a:solidFill>
              <a:srgbClr val="9292CA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0" bIns="0" rtlCol="0" anchor="t" anchorCtr="0"/>
            <a:lstStyle/>
            <a:p>
              <a:pPr fontAlgn="base" latinLnBrk="0">
                <a:spcAft>
                  <a:spcPts val="500"/>
                </a:spcAft>
              </a:pPr>
              <a:r>
                <a:rPr lang="en-US" altLang="ko-KR" sz="1000" b="1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Knowledge</a:t>
              </a:r>
              <a:r>
                <a:rPr lang="en-US" altLang="ko-KR" sz="1000" b="1" spc="-70" dirty="0">
                  <a:solidFill>
                    <a:schemeClr val="bg1"/>
                  </a:solidFill>
                  <a:cs typeface="Arial" panose="020B0604020202020204" pitchFamily="34" charset="0"/>
                </a:rPr>
                <a:t/>
              </a:r>
              <a:br>
                <a:rPr lang="en-US" altLang="ko-KR" sz="1000" b="1" spc="-70" dirty="0">
                  <a:solidFill>
                    <a:schemeClr val="bg1"/>
                  </a:solidFill>
                  <a:cs typeface="Arial" panose="020B0604020202020204" pitchFamily="34" charset="0"/>
                </a:rPr>
              </a:br>
              <a:r>
                <a:rPr lang="ko-KR" altLang="en-US" sz="1000" b="1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센터</a:t>
              </a:r>
              <a:endParaRPr lang="ko-KR" altLang="en-US" sz="1000" b="1" spc="-70" dirty="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fontAlgn="base" latinLnBrk="0">
                <a:spcAft>
                  <a:spcPts val="500"/>
                </a:spcAft>
              </a:pPr>
              <a:r>
                <a:rPr lang="ko-KR" altLang="en-US" sz="900" spc="-7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통계분석 </a:t>
              </a:r>
              <a:r>
                <a:rPr lang="ko-KR" altLang="en-US" sz="900" spc="-70" dirty="0">
                  <a:solidFill>
                    <a:schemeClr val="bg1"/>
                  </a:solidFill>
                  <a:cs typeface="Arial" panose="020B0604020202020204" pitchFamily="34" charset="0"/>
                </a:rPr>
                <a:t>컨설팅</a:t>
              </a: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6536950" y="1700808"/>
            <a:ext cx="3096000" cy="562487"/>
            <a:chOff x="6529267" y="1568957"/>
            <a:chExt cx="3096000" cy="562487"/>
          </a:xfrm>
        </p:grpSpPr>
        <p:sp>
          <p:nvSpPr>
            <p:cNvPr id="290" name="직사각형 289">
              <a:extLst>
                <a:ext uri="{FF2B5EF4-FFF2-40B4-BE49-F238E27FC236}">
                  <a16:creationId xmlns:a16="http://schemas.microsoft.com/office/drawing/2014/main" id="{8846E913-D610-4D9C-93E5-C45A7BD80B8F}"/>
                </a:ext>
              </a:extLst>
            </p:cNvPr>
            <p:cNvSpPr/>
            <p:nvPr/>
          </p:nvSpPr>
          <p:spPr>
            <a:xfrm>
              <a:off x="6529267" y="1568957"/>
              <a:ext cx="1349087" cy="1384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fontAlgn="base" latinLnBrk="0"/>
              <a:r>
                <a:rPr lang="en-US" altLang="ko-KR" sz="900" dirty="0" smtClean="0">
                  <a:solidFill>
                    <a:srgbClr val="777777"/>
                  </a:solidFill>
                  <a:cs typeface="Arial" panose="020B0604020202020204" pitchFamily="34" charset="0"/>
                </a:rPr>
                <a:t>Staff Number </a:t>
              </a:r>
              <a:r>
                <a:rPr lang="en-US" altLang="ko-KR" sz="900" spc="-70" dirty="0" smtClean="0">
                  <a:solidFill>
                    <a:srgbClr val="777777"/>
                  </a:solidFill>
                </a:rPr>
                <a:t>(</a:t>
              </a:r>
              <a:r>
                <a:rPr lang="ko-KR" altLang="en-US" sz="900" spc="-70" dirty="0">
                  <a:solidFill>
                    <a:srgbClr val="777777"/>
                  </a:solidFill>
                </a:rPr>
                <a:t>자회사</a:t>
              </a:r>
              <a:r>
                <a:rPr lang="en-US" altLang="ko-KR" sz="900" spc="-70" dirty="0">
                  <a:solidFill>
                    <a:srgbClr val="777777"/>
                  </a:solidFill>
                </a:rPr>
                <a:t> </a:t>
              </a:r>
              <a:r>
                <a:rPr lang="ko-KR" altLang="en-US" sz="900" spc="-70">
                  <a:solidFill>
                    <a:srgbClr val="777777"/>
                  </a:solidFill>
                </a:rPr>
                <a:t>포함</a:t>
              </a:r>
              <a:r>
                <a:rPr lang="en-US" altLang="ko-KR" sz="900" spc="-70" smtClean="0">
                  <a:solidFill>
                    <a:srgbClr val="777777"/>
                  </a:solidFill>
                </a:rPr>
                <a:t>) </a:t>
              </a:r>
              <a:endParaRPr lang="en-US" altLang="ko-KR" sz="900" spc="-70" dirty="0">
                <a:solidFill>
                  <a:srgbClr val="777777"/>
                </a:solidFill>
              </a:endParaRPr>
            </a:p>
          </p:txBody>
        </p:sp>
        <p:sp>
          <p:nvSpPr>
            <p:cNvPr id="81" name="직사각형 80">
              <a:extLst>
                <a:ext uri="{FF2B5EF4-FFF2-40B4-BE49-F238E27FC236}">
                  <a16:creationId xmlns:a16="http://schemas.microsoft.com/office/drawing/2014/main" id="{B9DA1B35-44D9-47DD-B513-A0F202EEC2EA}"/>
                </a:ext>
              </a:extLst>
            </p:cNvPr>
            <p:cNvSpPr/>
            <p:nvPr/>
          </p:nvSpPr>
          <p:spPr>
            <a:xfrm>
              <a:off x="6529267" y="1854445"/>
              <a:ext cx="192360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fontAlgn="base" latinLnBrk="0"/>
              <a:r>
                <a:rPr lang="en-US" altLang="ko-KR" sz="900" b="1" dirty="0">
                  <a:solidFill>
                    <a:srgbClr val="005DAB"/>
                  </a:solidFill>
                  <a:cs typeface="Arial" panose="020B0604020202020204" pitchFamily="34" charset="0"/>
                </a:rPr>
                <a:t>FO</a:t>
              </a:r>
            </a:p>
            <a:p>
              <a:pPr fontAlgn="base" latinLnBrk="0"/>
              <a:r>
                <a:rPr lang="en-US" altLang="ko-KR" sz="900" b="1" dirty="0" smtClean="0">
                  <a:solidFill>
                    <a:srgbClr val="005DAB"/>
                  </a:solidFill>
                  <a:cs typeface="Arial" panose="020B0604020202020204" pitchFamily="34" charset="0"/>
                </a:rPr>
                <a:t>197</a:t>
              </a:r>
              <a:endParaRPr lang="en-US" altLang="ko-KR" sz="900" b="1" dirty="0">
                <a:solidFill>
                  <a:srgbClr val="005DAB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5" name="그룹 4"/>
            <p:cNvGrpSpPr/>
            <p:nvPr/>
          </p:nvGrpSpPr>
          <p:grpSpPr>
            <a:xfrm>
              <a:off x="6529267" y="1729922"/>
              <a:ext cx="3096000" cy="72000"/>
              <a:chOff x="6529267" y="1729922"/>
              <a:chExt cx="1051200" cy="72000"/>
            </a:xfrm>
          </p:grpSpPr>
          <p:sp>
            <p:nvSpPr>
              <p:cNvPr id="79" name="직사각형 78">
                <a:extLst>
                  <a:ext uri="{FF2B5EF4-FFF2-40B4-BE49-F238E27FC236}">
                    <a16:creationId xmlns:a16="http://schemas.microsoft.com/office/drawing/2014/main" id="{7CE51DCA-F504-4149-A454-B1F71894B3A5}"/>
                  </a:ext>
                </a:extLst>
              </p:cNvPr>
              <p:cNvSpPr/>
              <p:nvPr/>
            </p:nvSpPr>
            <p:spPr>
              <a:xfrm>
                <a:off x="6529267" y="1729922"/>
                <a:ext cx="604800" cy="72000"/>
              </a:xfrm>
              <a:prstGeom prst="rect">
                <a:avLst/>
              </a:prstGeom>
              <a:solidFill>
                <a:srgbClr val="005DAB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0" bIns="0" rtlCol="0" anchor="t" anchorCtr="0"/>
              <a:lstStyle/>
              <a:p>
                <a:pPr fontAlgn="base" latinLnBrk="0"/>
                <a:endParaRPr lang="ko-KR" altLang="en-US" sz="9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직사각형 81">
                <a:extLst>
                  <a:ext uri="{FF2B5EF4-FFF2-40B4-BE49-F238E27FC236}">
                    <a16:creationId xmlns:a16="http://schemas.microsoft.com/office/drawing/2014/main" id="{7CE51DCA-F504-4149-A454-B1F71894B3A5}"/>
                  </a:ext>
                </a:extLst>
              </p:cNvPr>
              <p:cNvSpPr/>
              <p:nvPr/>
            </p:nvSpPr>
            <p:spPr>
              <a:xfrm>
                <a:off x="7134067" y="1729922"/>
                <a:ext cx="223200" cy="72000"/>
              </a:xfrm>
              <a:prstGeom prst="rect">
                <a:avLst/>
              </a:prstGeom>
              <a:solidFill>
                <a:srgbClr val="00A3C4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0" bIns="0" rtlCol="0" anchor="t" anchorCtr="0"/>
              <a:lstStyle/>
              <a:p>
                <a:pPr fontAlgn="base" latinLnBrk="0"/>
                <a:endParaRPr lang="ko-KR" altLang="en-US" sz="9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직사각형 82">
                <a:extLst>
                  <a:ext uri="{FF2B5EF4-FFF2-40B4-BE49-F238E27FC236}">
                    <a16:creationId xmlns:a16="http://schemas.microsoft.com/office/drawing/2014/main" id="{7CE51DCA-F504-4149-A454-B1F71894B3A5}"/>
                  </a:ext>
                </a:extLst>
              </p:cNvPr>
              <p:cNvSpPr/>
              <p:nvPr/>
            </p:nvSpPr>
            <p:spPr>
              <a:xfrm>
                <a:off x="7357267" y="1729922"/>
                <a:ext cx="223200" cy="72000"/>
              </a:xfrm>
              <a:prstGeom prst="rect">
                <a:avLst/>
              </a:prstGeom>
              <a:solidFill>
                <a:srgbClr val="9292CA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0" bIns="0" rtlCol="0" anchor="t" anchorCtr="0"/>
              <a:lstStyle/>
              <a:p>
                <a:pPr fontAlgn="base" latinLnBrk="0"/>
                <a:endParaRPr lang="ko-KR" altLang="en-US" sz="9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6" name="직사각형 85">
              <a:extLst>
                <a:ext uri="{FF2B5EF4-FFF2-40B4-BE49-F238E27FC236}">
                  <a16:creationId xmlns:a16="http://schemas.microsoft.com/office/drawing/2014/main" id="{B9DA1B35-44D9-47DD-B513-A0F202EEC2EA}"/>
                </a:ext>
              </a:extLst>
            </p:cNvPr>
            <p:cNvSpPr/>
            <p:nvPr/>
          </p:nvSpPr>
          <p:spPr>
            <a:xfrm>
              <a:off x="8310527" y="1854445"/>
              <a:ext cx="185948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fontAlgn="base" latinLnBrk="0"/>
              <a:r>
                <a:rPr lang="en-US" altLang="ko-KR" sz="900" b="1" dirty="0">
                  <a:solidFill>
                    <a:srgbClr val="00A3C4"/>
                  </a:solidFill>
                  <a:cs typeface="Arial" panose="020B0604020202020204" pitchFamily="34" charset="0"/>
                </a:rPr>
                <a:t>MO</a:t>
              </a:r>
            </a:p>
            <a:p>
              <a:pPr fontAlgn="base" latinLnBrk="0"/>
              <a:r>
                <a:rPr lang="en-US" altLang="ko-KR" sz="900" b="1" dirty="0" smtClean="0">
                  <a:solidFill>
                    <a:srgbClr val="00A3C4"/>
                  </a:solidFill>
                  <a:cs typeface="Arial" panose="020B0604020202020204" pitchFamily="34" charset="0"/>
                </a:rPr>
                <a:t>58</a:t>
              </a:r>
              <a:endParaRPr lang="en-US" altLang="ko-KR" sz="900" b="1" dirty="0">
                <a:solidFill>
                  <a:srgbClr val="00A3C4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7" name="직사각형 86">
              <a:extLst>
                <a:ext uri="{FF2B5EF4-FFF2-40B4-BE49-F238E27FC236}">
                  <a16:creationId xmlns:a16="http://schemas.microsoft.com/office/drawing/2014/main" id="{B9DA1B35-44D9-47DD-B513-A0F202EEC2EA}"/>
                </a:ext>
              </a:extLst>
            </p:cNvPr>
            <p:cNvSpPr/>
            <p:nvPr/>
          </p:nvSpPr>
          <p:spPr>
            <a:xfrm>
              <a:off x="8967897" y="1854445"/>
              <a:ext cx="173124" cy="27699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fontAlgn="base" latinLnBrk="0"/>
              <a:r>
                <a:rPr lang="en-US" altLang="ko-KR" sz="900" b="1" dirty="0">
                  <a:solidFill>
                    <a:srgbClr val="9292CA"/>
                  </a:solidFill>
                  <a:cs typeface="Arial" panose="020B0604020202020204" pitchFamily="34" charset="0"/>
                </a:rPr>
                <a:t>BO</a:t>
              </a:r>
            </a:p>
            <a:p>
              <a:pPr fontAlgn="base" latinLnBrk="0"/>
              <a:r>
                <a:rPr lang="en-US" altLang="ko-KR" sz="900" b="1" dirty="0" smtClean="0">
                  <a:solidFill>
                    <a:srgbClr val="9292CA"/>
                  </a:solidFill>
                  <a:cs typeface="Arial" panose="020B0604020202020204" pitchFamily="34" charset="0"/>
                </a:rPr>
                <a:t>61</a:t>
              </a:r>
              <a:endParaRPr lang="en-US" altLang="ko-KR" sz="900" b="1" dirty="0">
                <a:solidFill>
                  <a:srgbClr val="9292CA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6" name="텍스트 개체 틀 5"/>
          <p:cNvSpPr>
            <a:spLocks noGrp="1"/>
          </p:cNvSpPr>
          <p:nvPr>
            <p:ph type="body" sz="quarter" idx="11"/>
          </p:nvPr>
        </p:nvSpPr>
        <p:spPr>
          <a:xfrm>
            <a:off x="5658033" y="332656"/>
            <a:ext cx="3994683" cy="946669"/>
          </a:xfrm>
        </p:spPr>
        <p:txBody>
          <a:bodyPr/>
          <a:lstStyle/>
          <a:p>
            <a:r>
              <a:rPr lang="ko-KR" altLang="en-US" dirty="0"/>
              <a:t>리서치 사업 조직을 중심으로</a:t>
            </a:r>
            <a:br>
              <a:rPr lang="ko-KR" altLang="en-US" dirty="0"/>
            </a:br>
            <a:r>
              <a:rPr lang="ko-KR" altLang="en-US" dirty="0"/>
              <a:t>실사</a:t>
            </a:r>
            <a:r>
              <a:rPr lang="en-US" altLang="ko-KR" dirty="0"/>
              <a:t>, R&amp;D</a:t>
            </a:r>
            <a:r>
              <a:rPr lang="ko-KR" altLang="en-US" dirty="0"/>
              <a:t>조직이 유기적으로 협력해</a:t>
            </a:r>
            <a:br>
              <a:rPr lang="ko-KR" altLang="en-US" dirty="0"/>
            </a:br>
            <a:r>
              <a:rPr lang="ko-KR" altLang="en-US" dirty="0"/>
              <a:t>최적의 결과물을 도출합니다</a:t>
            </a:r>
          </a:p>
        </p:txBody>
      </p:sp>
    </p:spTree>
    <p:extLst>
      <p:ext uri="{BB962C8B-B14F-4D97-AF65-F5344CB8AC3E}">
        <p14:creationId xmlns:p14="http://schemas.microsoft.com/office/powerpoint/2010/main" val="88112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cromill Embrain">
  <a:themeElements>
    <a:clrScheme name="embrain">
      <a:dk1>
        <a:srgbClr val="000000"/>
      </a:dk1>
      <a:lt1>
        <a:sysClr val="window" lastClr="FFFFFF"/>
      </a:lt1>
      <a:dk2>
        <a:srgbClr val="0099FF"/>
      </a:dk2>
      <a:lt2>
        <a:srgbClr val="5656AE"/>
      </a:lt2>
      <a:accent1>
        <a:srgbClr val="0052A4"/>
      </a:accent1>
      <a:accent2>
        <a:srgbClr val="2D8D97"/>
      </a:accent2>
      <a:accent3>
        <a:srgbClr val="8FCB23"/>
      </a:accent3>
      <a:accent4>
        <a:srgbClr val="FFC000"/>
      </a:accent4>
      <a:accent5>
        <a:srgbClr val="F68608"/>
      </a:accent5>
      <a:accent6>
        <a:srgbClr val="D43C5D"/>
      </a:accent6>
      <a:hlink>
        <a:srgbClr val="0099FF"/>
      </a:hlink>
      <a:folHlink>
        <a:srgbClr val="727272"/>
      </a:folHlink>
    </a:clrScheme>
    <a:fontScheme name="사용자 지정 1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10518</TotalTime>
  <Words>1828</Words>
  <Application>Microsoft Office PowerPoint</Application>
  <PresentationFormat>A4 용지(210x297mm)</PresentationFormat>
  <Paragraphs>562</Paragraphs>
  <Slides>27</Slides>
  <Notes>14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27</vt:i4>
      </vt:variant>
    </vt:vector>
  </HeadingPairs>
  <TitlesOfParts>
    <vt:vector size="35" baseType="lpstr">
      <vt:lpstr>HY견고딕</vt:lpstr>
      <vt:lpstr>맑은 고딕</vt:lpstr>
      <vt:lpstr>바탕</vt:lpstr>
      <vt:lpstr>Arial</vt:lpstr>
      <vt:lpstr>Tahoma</vt:lpstr>
      <vt:lpstr>Times New Roman</vt:lpstr>
      <vt:lpstr>Wingdings</vt:lpstr>
      <vt:lpstr>Macromill Embrain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Embrain</dc:creator>
  <cp:lastModifiedBy>김호진</cp:lastModifiedBy>
  <cp:revision>1380</cp:revision>
  <cp:lastPrinted>2022-01-21T04:22:05Z</cp:lastPrinted>
  <dcterms:created xsi:type="dcterms:W3CDTF">2016-04-05T11:26:11Z</dcterms:created>
  <dcterms:modified xsi:type="dcterms:W3CDTF">2022-01-21T04:35:50Z</dcterms:modified>
</cp:coreProperties>
</file>