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525000" cy="22860000"/>
  <p:notesSz cx="22860000" cy="9525000"/>
  <p:embeddedFontLst>
    <p:embeddedFont>
      <p:font typeface="NanumSquare" panose="020B0600000101010101" pitchFamily="50" charset="-127"/>
      <p:regular r:id="rId3"/>
    </p:embeddedFont>
    <p:embeddedFont>
      <p:font typeface="NanumSquare ExtraBold" panose="020B0600000101010101" pitchFamily="50" charset="-127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anumSquare Bold" panose="020B0600000101010101" pitchFamily="50" charset="-127"/>
      <p:bold r:id="rId9"/>
    </p:embeddedFont>
    <p:embeddedFont>
      <p:font typeface="NanumSquare Light" panose="020B0600000101010101" pitchFamily="50" charset="-12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75" d="100"/>
          <a:sy n="75" d="100"/>
        </p:scale>
        <p:origin x="318" y="-4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38095"/>
            <a:ext cx="9523810" cy="3539899"/>
            <a:chOff x="0" y="-38095"/>
            <a:chExt cx="9523810" cy="353989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8095"/>
              <a:ext cx="9523810" cy="353989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3094" y="12054662"/>
            <a:ext cx="314640" cy="314640"/>
            <a:chOff x="723403" y="12054662"/>
            <a:chExt cx="314640" cy="314640"/>
          </a:xfrm>
        </p:grpSpPr>
        <p:pic>
          <p:nvPicPr>
            <p:cNvPr id="2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03" y="12054662"/>
              <a:ext cx="314640" cy="3146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5228" y="4105311"/>
            <a:ext cx="8339586" cy="168214"/>
            <a:chOff x="475228" y="4105311"/>
            <a:chExt cx="8339586" cy="1682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228" y="4105311"/>
              <a:ext cx="8339586" cy="1682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87746" y="3829914"/>
            <a:ext cx="8289554" cy="479989"/>
            <a:chOff x="587746" y="3829914"/>
            <a:chExt cx="8289554" cy="479989"/>
          </a:xfrm>
        </p:grpSpPr>
        <p:sp>
          <p:nvSpPr>
            <p:cNvPr id="12" name="Object 12"/>
            <p:cNvSpPr txBox="1"/>
            <p:nvPr/>
          </p:nvSpPr>
          <p:spPr>
            <a:xfrm>
              <a:off x="587746" y="3829914"/>
              <a:ext cx="8289554" cy="4799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800" dirty="0" smtClean="0">
                  <a:solidFill>
                    <a:srgbClr val="595959"/>
                  </a:solidFill>
                  <a:latin typeface="NanumSquare Bold" pitchFamily="34" charset="0"/>
                  <a:cs typeface="NanumSquare Bold" pitchFamily="34" charset="0"/>
                </a:rPr>
                <a:t>채용부문 및 자격요건</a:t>
              </a:r>
              <a:endParaRPr lang="en-US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867991"/>
              </p:ext>
            </p:extLst>
          </p:nvPr>
        </p:nvGraphicFramePr>
        <p:xfrm>
          <a:off x="688889" y="4335904"/>
          <a:ext cx="812910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40"/>
                <a:gridCol w="2619546"/>
                <a:gridCol w="3133725"/>
                <a:gridCol w="838200"/>
                <a:gridCol w="70269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채용구분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18A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채용직무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18A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자격요건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18A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고용형태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18A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근무지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18A8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사무관리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 · 사무행정, 일반관리, 자산관리 등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 - 국내외 정규대학 학사학위 소지자
   ('22년 2월 졸업예정자 지원가능)
 [우대사항]
 - 공인신용관리사, 공인중개사 등 
    기타 관련 자격증 소지자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채용
전환형
인턴
(0명)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본사
(서울)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전산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 · 시스템 개발 및 운영(SM/SI) 등
 · 서버, DB, N/W, 보안, </a:t>
                      </a:r>
                      <a:r>
                        <a:rPr lang="en-US" sz="1300" b="0" i="0" dirty="0" err="1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미들웨어</a:t>
                      </a:r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 등</a:t>
                      </a:r>
                    </a:p>
                    <a:p>
                      <a:pPr algn="l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   인프라 구축 및 운영 등</a:t>
                      </a:r>
                      <a:endParaRPr lang="en-US" sz="13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 - 국내외 정규대학 학사학위 소지자
   ('22년 2월 졸업예정자 지원가능)
 [우대사항]
 - 컴퓨터공학, 소프트웨어 등 관련 전공
 - Spring, Net/JAVA/JSP, JS등 개발 경험
    웹/모바일 API 서버 개발
    DBMS(Oracle/MS-SQL/Maria 등)
    활용 SAP 모듈 경험 우대
</a:t>
                      </a:r>
                      <a:r>
                        <a:rPr lang="en-US" sz="1100" b="0" i="0" dirty="0" smtClean="0">
                          <a:latin typeface="NanumSquare" panose="020B0600000101010101" pitchFamily="50" charset="-127"/>
                          <a:ea typeface="NanumSquare" panose="020B0600000101010101" pitchFamily="50" charset="-127"/>
                          <a:cs typeface="Times New Roman"/>
                        </a:rPr>
                        <a:t>※ 회사사정에 따라 현업부서 근무 후 배치될 수 있음</a:t>
                      </a:r>
                      <a:endParaRPr lang="en-US" sz="1100" dirty="0">
                        <a:latin typeface="NanumSquare" panose="020B0600000101010101" pitchFamily="50" charset="-127"/>
                        <a:ea typeface="NanumSquare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/>
                      </a:endParaRPr>
                    </a:p>
                  </a:txBody>
                  <a:tcP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15605" y="8153400"/>
            <a:ext cx="9938095" cy="2027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※ 공통 사항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해외여행에 결격사유가 없는 자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남자는 병역필 또는 면제인 자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MS Office 활용 가능자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원활한 Communication 역량 보유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국가등록 장애인, 국가보훈대상자는 관련법률에 따라 채용 시 우대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492544" y="10004398"/>
            <a:ext cx="8339586" cy="168214"/>
            <a:chOff x="492544" y="10004398"/>
            <a:chExt cx="8339586" cy="1682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544" y="10004398"/>
              <a:ext cx="8339586" cy="1682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87746" y="9700473"/>
            <a:ext cx="8289554" cy="479987"/>
            <a:chOff x="587746" y="9700473"/>
            <a:chExt cx="8289554" cy="479987"/>
          </a:xfrm>
        </p:grpSpPr>
        <p:sp>
          <p:nvSpPr>
            <p:cNvPr id="20" name="Object 20"/>
            <p:cNvSpPr txBox="1"/>
            <p:nvPr/>
          </p:nvSpPr>
          <p:spPr>
            <a:xfrm>
              <a:off x="587746" y="9700473"/>
              <a:ext cx="8289554" cy="4799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800" dirty="0" smtClean="0">
                  <a:solidFill>
                    <a:srgbClr val="595959"/>
                  </a:solidFill>
                  <a:latin typeface="NanumSquare Bold" pitchFamily="34" charset="0"/>
                  <a:cs typeface="NanumSquare Bold" pitchFamily="34" charset="0"/>
                </a:rPr>
                <a:t>임금체계</a:t>
              </a:r>
              <a:endParaRPr lang="en-US"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4524" y="10172571"/>
            <a:ext cx="11986576" cy="1039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※ 회사내규에 따름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인턴기간(2개월) : 월 200만원(세전, 중식비 10만원 별도)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정규직 전환('22.3월) : 연봉제(대졸 신입사원 기준 초임은 연간 3,700만원 수준, 경영성과급 배분 별도 - 세전기준)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492544" y="11311758"/>
            <a:ext cx="8339586" cy="168214"/>
            <a:chOff x="492544" y="11311758"/>
            <a:chExt cx="8339586" cy="16821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544" y="11311758"/>
              <a:ext cx="8339586" cy="16821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07731" y="11017331"/>
            <a:ext cx="5526369" cy="713312"/>
            <a:chOff x="688890" y="11036381"/>
            <a:chExt cx="5526369" cy="713312"/>
          </a:xfrm>
        </p:grpSpPr>
        <p:sp>
          <p:nvSpPr>
            <p:cNvPr id="27" name="Object 27"/>
            <p:cNvSpPr txBox="1"/>
            <p:nvPr/>
          </p:nvSpPr>
          <p:spPr>
            <a:xfrm>
              <a:off x="688890" y="11036381"/>
              <a:ext cx="8289554" cy="4799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800" dirty="0" smtClean="0">
                  <a:solidFill>
                    <a:srgbClr val="595959"/>
                  </a:solidFill>
                  <a:latin typeface="NanumSquare Bold" pitchFamily="34" charset="0"/>
                  <a:cs typeface="NanumSquare Bold" pitchFamily="34" charset="0"/>
                </a:rPr>
                <a:t>복리후생</a:t>
              </a:r>
              <a:endParaRPr lang="en-US" dirty="0"/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486291" y="15173218"/>
            <a:ext cx="8339586" cy="168214"/>
            <a:chOff x="486291" y="15173218"/>
            <a:chExt cx="8339586" cy="16821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291" y="15173218"/>
              <a:ext cx="8339586" cy="16821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71500" y="14868525"/>
            <a:ext cx="5526369" cy="669718"/>
            <a:chOff x="682636" y="14897810"/>
            <a:chExt cx="5526369" cy="669718"/>
          </a:xfrm>
        </p:grpSpPr>
        <p:sp>
          <p:nvSpPr>
            <p:cNvPr id="33" name="Object 33"/>
            <p:cNvSpPr txBox="1"/>
            <p:nvPr/>
          </p:nvSpPr>
          <p:spPr>
            <a:xfrm>
              <a:off x="682636" y="14897810"/>
              <a:ext cx="8289554" cy="4799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800" dirty="0" smtClean="0">
                  <a:solidFill>
                    <a:srgbClr val="595959"/>
                  </a:solidFill>
                  <a:latin typeface="NanumSquare Bold" pitchFamily="34" charset="0"/>
                  <a:cs typeface="NanumSquare Bold" pitchFamily="34" charset="0"/>
                </a:rPr>
                <a:t>전형절차</a:t>
              </a:r>
              <a:endParaRPr lang="en-US"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71500" y="17053238"/>
            <a:ext cx="11907210" cy="13463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※ 모든 전형의 결과 및 이후 일정은 개별적으로 SMS를 통해 안내드릴 예정입니다.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각 전형별 결과는 온라인 입사지원 페이지에서 확인 가능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각 전형은 이전 전형 합격자에 한하여 응시할 수 있으며, 면접은 실무면접과 인성면접으로 진행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  - 상기 일정 및 진행방식(대면면접)은 코로나19 관련 상황에 따라 변경될 수 있음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486291" y="18544497"/>
            <a:ext cx="8339586" cy="168214"/>
            <a:chOff x="486291" y="18544497"/>
            <a:chExt cx="8339586" cy="16821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291" y="18544497"/>
              <a:ext cx="8339586" cy="16821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07731" y="18240375"/>
            <a:ext cx="5526369" cy="669718"/>
            <a:chOff x="682636" y="18269048"/>
            <a:chExt cx="5526369" cy="669718"/>
          </a:xfrm>
        </p:grpSpPr>
        <p:sp>
          <p:nvSpPr>
            <p:cNvPr id="40" name="Object 40"/>
            <p:cNvSpPr txBox="1"/>
            <p:nvPr/>
          </p:nvSpPr>
          <p:spPr>
            <a:xfrm>
              <a:off x="682636" y="18269048"/>
              <a:ext cx="8289554" cy="4799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800" dirty="0" smtClean="0">
                  <a:solidFill>
                    <a:srgbClr val="595959"/>
                  </a:solidFill>
                  <a:latin typeface="NanumSquare Bold" pitchFamily="34" charset="0"/>
                  <a:cs typeface="NanumSquare Bold" pitchFamily="34" charset="0"/>
                </a:rPr>
                <a:t>지원서 접수</a:t>
              </a:r>
              <a:endParaRPr lang="en-US"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24524" y="18786381"/>
            <a:ext cx="11037923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제출 서류 : 지원서 및 자기소개서(당사양식)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접수 기간 : </a:t>
            </a:r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2021.11.11(</a:t>
            </a:r>
            <a:r>
              <a:rPr lang="ko-KR" altLang="en-US" sz="1300" dirty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목</a:t>
            </a:r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) </a:t>
            </a:r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~ 2021.11.26(금)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접수 방법 : 채용사이트에서 접수 (</a:t>
            </a:r>
            <a:r>
              <a:rPr lang="en-US" sz="1300" b="1" u="sng" dirty="0" smtClean="0">
                <a:solidFill>
                  <a:srgbClr val="3A4CA8"/>
                </a:solidFill>
                <a:latin typeface="NanumSquare" pitchFamily="34" charset="0"/>
                <a:cs typeface="NanumSquare" pitchFamily="34" charset="0"/>
              </a:rPr>
              <a:t>http://and.hrsystem.co.kr</a:t>
            </a:r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)    ※E-mail 접수 불가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문의처 : 인사팀 02-3705-7687 </a:t>
            </a:r>
            <a:endParaRPr lang="en-US" dirty="0"/>
          </a:p>
        </p:txBody>
      </p:sp>
      <p:grpSp>
        <p:nvGrpSpPr>
          <p:cNvPr id="1013" name="그룹 1013"/>
          <p:cNvGrpSpPr/>
          <p:nvPr/>
        </p:nvGrpSpPr>
        <p:grpSpPr>
          <a:xfrm>
            <a:off x="496873" y="20309449"/>
            <a:ext cx="8339586" cy="168214"/>
            <a:chOff x="496873" y="20309449"/>
            <a:chExt cx="8339586" cy="16821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73" y="20309449"/>
              <a:ext cx="8339586" cy="16821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07731" y="20034000"/>
            <a:ext cx="5526369" cy="679009"/>
            <a:chOff x="693218" y="20034000"/>
            <a:chExt cx="5526369" cy="679009"/>
          </a:xfrm>
        </p:grpSpPr>
        <p:sp>
          <p:nvSpPr>
            <p:cNvPr id="47" name="Object 47"/>
            <p:cNvSpPr txBox="1"/>
            <p:nvPr/>
          </p:nvSpPr>
          <p:spPr>
            <a:xfrm>
              <a:off x="693218" y="20034000"/>
              <a:ext cx="8289554" cy="4799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800" dirty="0" smtClean="0">
                  <a:solidFill>
                    <a:srgbClr val="595959"/>
                  </a:solidFill>
                  <a:latin typeface="NanumSquare Bold" pitchFamily="34" charset="0"/>
                  <a:cs typeface="NanumSquare Bold" pitchFamily="34" charset="0"/>
                </a:rPr>
                <a:t>기타</a:t>
              </a:r>
              <a:endParaRPr lang="en-US" dirty="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06683" y="20551333"/>
            <a:ext cx="13376017" cy="13866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인턴 기간 중 근무평가 및 태도가 불량하거나 업무능력이 현저히 부족하다고 판단될 경우 채용이 취소될 수 있습니다.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입사지원서 기재사항이 사실과 다르거나, 허위서류를 제출(미제출 포함)하는 경우 채용 및 합격이 취소될 수 있습니다.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각종 증빙서류는 회사에서 별도 요청한 날까지 제출하여 주시기 바랍니다.</a:t>
            </a:r>
          </a:p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· '채용절차의 공정화에 관한 법률' 에 따라 제출된 서류는 반환 받을 수 있으며, '개인정보보호법'을 준수합니다.</a:t>
            </a:r>
            <a:endParaRPr lang="en-US" dirty="0"/>
          </a:p>
        </p:txBody>
      </p:sp>
      <p:grpSp>
        <p:nvGrpSpPr>
          <p:cNvPr id="1015" name="그룹 1015"/>
          <p:cNvGrpSpPr/>
          <p:nvPr/>
        </p:nvGrpSpPr>
        <p:grpSpPr>
          <a:xfrm>
            <a:off x="2008244" y="21881637"/>
            <a:ext cx="5526369" cy="867570"/>
            <a:chOff x="2008244" y="21881637"/>
            <a:chExt cx="5526369" cy="867570"/>
          </a:xfrm>
        </p:grpSpPr>
        <p:sp>
          <p:nvSpPr>
            <p:cNvPr id="51" name="Object 51"/>
            <p:cNvSpPr txBox="1"/>
            <p:nvPr/>
          </p:nvSpPr>
          <p:spPr>
            <a:xfrm>
              <a:off x="626652" y="21881637"/>
              <a:ext cx="8289554" cy="7999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3000" kern="0" spc="-100" dirty="0" smtClean="0">
                  <a:solidFill>
                    <a:srgbClr val="595959"/>
                  </a:solidFill>
                  <a:latin typeface="NanumSquare ExtraBold" pitchFamily="34" charset="0"/>
                  <a:cs typeface="NanumSquare ExtraBold" pitchFamily="34" charset="0"/>
                </a:rPr>
                <a:t>에이앤디신용정보</a:t>
              </a:r>
              <a:endParaRPr lang="en-US" dirty="0"/>
            </a:p>
          </p:txBody>
        </p:sp>
      </p:grpSp>
      <p:grpSp>
        <p:nvGrpSpPr>
          <p:cNvPr id="1016" name="그룹 1016"/>
          <p:cNvGrpSpPr/>
          <p:nvPr/>
        </p:nvGrpSpPr>
        <p:grpSpPr>
          <a:xfrm>
            <a:off x="981033" y="15417623"/>
            <a:ext cx="1334966" cy="1333146"/>
            <a:chOff x="981033" y="15417623"/>
            <a:chExt cx="1334966" cy="1333146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033" y="15417623"/>
              <a:ext cx="1334966" cy="1333146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2494005" y="15425242"/>
            <a:ext cx="1334966" cy="1333146"/>
            <a:chOff x="2494005" y="15425242"/>
            <a:chExt cx="1334966" cy="133314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4005" y="15425242"/>
              <a:ext cx="1334966" cy="1333146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4006976" y="15432861"/>
            <a:ext cx="1334966" cy="1333146"/>
            <a:chOff x="4006976" y="15432861"/>
            <a:chExt cx="1334966" cy="1333146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6976" y="15432861"/>
              <a:ext cx="1334966" cy="1333146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5519948" y="15432861"/>
            <a:ext cx="1334966" cy="1333146"/>
            <a:chOff x="5519948" y="15432861"/>
            <a:chExt cx="1334966" cy="1333146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9948" y="15432861"/>
              <a:ext cx="1334966" cy="1333146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7032919" y="15432861"/>
            <a:ext cx="1334966" cy="1333146"/>
            <a:chOff x="7032919" y="15432861"/>
            <a:chExt cx="1334966" cy="1333146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2919" y="15432861"/>
              <a:ext cx="1334966" cy="1333146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263832" y="15455718"/>
            <a:ext cx="826512" cy="826512"/>
            <a:chOff x="1263832" y="15455718"/>
            <a:chExt cx="826512" cy="826512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3832" y="15455718"/>
              <a:ext cx="826512" cy="826512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878001" y="16177468"/>
            <a:ext cx="1560078" cy="319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서류전형</a:t>
            </a:r>
            <a:endParaRPr lang="en-US" dirty="0"/>
          </a:p>
        </p:txBody>
      </p:sp>
      <p:sp>
        <p:nvSpPr>
          <p:cNvPr id="72" name="Object 72"/>
          <p:cNvSpPr txBox="1"/>
          <p:nvPr/>
        </p:nvSpPr>
        <p:spPr>
          <a:xfrm>
            <a:off x="2381454" y="16175524"/>
            <a:ext cx="1560078" cy="314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인적성검사</a:t>
            </a:r>
            <a:endParaRPr lang="en-US" dirty="0"/>
          </a:p>
        </p:txBody>
      </p:sp>
      <p:sp>
        <p:nvSpPr>
          <p:cNvPr id="73" name="Object 73"/>
          <p:cNvSpPr txBox="1"/>
          <p:nvPr/>
        </p:nvSpPr>
        <p:spPr>
          <a:xfrm>
            <a:off x="3867580" y="16156518"/>
            <a:ext cx="1560078" cy="319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1차면접</a:t>
            </a:r>
            <a:endParaRPr lang="en-US" dirty="0"/>
          </a:p>
        </p:txBody>
      </p:sp>
      <p:sp>
        <p:nvSpPr>
          <p:cNvPr id="74" name="Object 74"/>
          <p:cNvSpPr txBox="1"/>
          <p:nvPr/>
        </p:nvSpPr>
        <p:spPr>
          <a:xfrm>
            <a:off x="5397124" y="16175566"/>
            <a:ext cx="1560078" cy="319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2차면접</a:t>
            </a:r>
            <a:endParaRPr lang="en-US" dirty="0"/>
          </a:p>
        </p:txBody>
      </p:sp>
      <p:sp>
        <p:nvSpPr>
          <p:cNvPr id="75" name="Object 75"/>
          <p:cNvSpPr txBox="1"/>
          <p:nvPr/>
        </p:nvSpPr>
        <p:spPr>
          <a:xfrm>
            <a:off x="6699182" y="16046000"/>
            <a:ext cx="2002449" cy="942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채용검진 &amp;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최종합격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12.30</a:t>
            </a:r>
            <a:endParaRPr lang="en-US" dirty="0"/>
          </a:p>
        </p:txBody>
      </p:sp>
      <p:sp>
        <p:nvSpPr>
          <p:cNvPr id="76" name="Object 76"/>
          <p:cNvSpPr txBox="1"/>
          <p:nvPr/>
        </p:nvSpPr>
        <p:spPr>
          <a:xfrm>
            <a:off x="858958" y="16390762"/>
            <a:ext cx="1560078" cy="314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~11.26</a:t>
            </a:r>
            <a:endParaRPr lang="en-US" dirty="0"/>
          </a:p>
        </p:txBody>
      </p:sp>
      <p:sp>
        <p:nvSpPr>
          <p:cNvPr id="77" name="Object 77"/>
          <p:cNvSpPr txBox="1"/>
          <p:nvPr/>
        </p:nvSpPr>
        <p:spPr>
          <a:xfrm>
            <a:off x="2381454" y="16390762"/>
            <a:ext cx="1560078" cy="314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12.7</a:t>
            </a:r>
            <a:endParaRPr lang="en-US" dirty="0"/>
          </a:p>
        </p:txBody>
      </p:sp>
      <p:sp>
        <p:nvSpPr>
          <p:cNvPr id="78" name="Object 78"/>
          <p:cNvSpPr txBox="1"/>
          <p:nvPr/>
        </p:nvSpPr>
        <p:spPr>
          <a:xfrm>
            <a:off x="3867577" y="16390762"/>
            <a:ext cx="1560078" cy="314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12.14</a:t>
            </a:r>
            <a:endParaRPr lang="en-US" dirty="0"/>
          </a:p>
        </p:txBody>
      </p:sp>
      <p:sp>
        <p:nvSpPr>
          <p:cNvPr id="79" name="Object 79"/>
          <p:cNvSpPr txBox="1"/>
          <p:nvPr/>
        </p:nvSpPr>
        <p:spPr>
          <a:xfrm>
            <a:off x="5397120" y="16390762"/>
            <a:ext cx="1560078" cy="314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NanumSquare" pitchFamily="34" charset="0"/>
                <a:cs typeface="NanumSquare" pitchFamily="34" charset="0"/>
              </a:rPr>
              <a:t>12.21</a:t>
            </a:r>
            <a:endParaRPr lang="en-US" dirty="0"/>
          </a:p>
        </p:txBody>
      </p:sp>
      <p:grpSp>
        <p:nvGrpSpPr>
          <p:cNvPr id="1022" name="그룹 1022"/>
          <p:cNvGrpSpPr/>
          <p:nvPr/>
        </p:nvGrpSpPr>
        <p:grpSpPr>
          <a:xfrm>
            <a:off x="2935785" y="15615146"/>
            <a:ext cx="497241" cy="497241"/>
            <a:chOff x="2935785" y="15615146"/>
            <a:chExt cx="497241" cy="497241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785" y="15615146"/>
              <a:ext cx="497241" cy="497241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5871464" y="15542822"/>
            <a:ext cx="641360" cy="641360"/>
            <a:chOff x="5871464" y="15542822"/>
            <a:chExt cx="641360" cy="641360"/>
          </a:xfrm>
        </p:grpSpPr>
        <p:pic>
          <p:nvPicPr>
            <p:cNvPr id="84" name="Object 8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1464" y="15542822"/>
              <a:ext cx="641360" cy="641360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4384268" y="15634194"/>
            <a:ext cx="564217" cy="564217"/>
            <a:chOff x="4384268" y="15634194"/>
            <a:chExt cx="564217" cy="564217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4268" y="15634194"/>
              <a:ext cx="564217" cy="564217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7473300" y="15619908"/>
            <a:ext cx="461080" cy="461080"/>
            <a:chOff x="7473300" y="15619908"/>
            <a:chExt cx="461080" cy="461080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3300" y="15619908"/>
              <a:ext cx="461080" cy="461080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803094" y="11606890"/>
            <a:ext cx="314640" cy="314640"/>
            <a:chOff x="723403" y="11606890"/>
            <a:chExt cx="314640" cy="31464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03" y="11606890"/>
              <a:ext cx="314640" cy="314640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827102" y="11635815"/>
            <a:ext cx="262061" cy="262061"/>
            <a:chOff x="747411" y="11635815"/>
            <a:chExt cx="262061" cy="262061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411" y="11635815"/>
              <a:ext cx="262061" cy="262061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1053754" y="11664387"/>
            <a:ext cx="9938095" cy="34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- 정기 건강검진 지원</a:t>
            </a:r>
            <a:endParaRPr lang="en-US" dirty="0"/>
          </a:p>
        </p:txBody>
      </p:sp>
      <p:sp>
        <p:nvSpPr>
          <p:cNvPr id="99" name="Object 99"/>
          <p:cNvSpPr txBox="1"/>
          <p:nvPr/>
        </p:nvSpPr>
        <p:spPr>
          <a:xfrm>
            <a:off x="1053754" y="12123810"/>
            <a:ext cx="9938095" cy="371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- 경조사(경조금, 경조휴가, 경조화한, 장례물품) 지원</a:t>
            </a:r>
            <a:endParaRPr lang="en-US" dirty="0"/>
          </a:p>
        </p:txBody>
      </p:sp>
      <p:grpSp>
        <p:nvGrpSpPr>
          <p:cNvPr id="1028" name="그룹 1028"/>
          <p:cNvGrpSpPr/>
          <p:nvPr/>
        </p:nvGrpSpPr>
        <p:grpSpPr>
          <a:xfrm>
            <a:off x="826727" y="12075688"/>
            <a:ext cx="267671" cy="267671"/>
            <a:chOff x="747036" y="12075688"/>
            <a:chExt cx="267671" cy="267671"/>
          </a:xfrm>
        </p:grpSpPr>
        <p:pic>
          <p:nvPicPr>
            <p:cNvPr id="101" name="Object 10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036" y="12075688"/>
              <a:ext cx="267671" cy="267671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1053754" y="12545469"/>
            <a:ext cx="9938095" cy="34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-  </a:t>
            </a:r>
            <a:r>
              <a:rPr lang="en-US" sz="1300" dirty="0" err="1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사내</a:t>
            </a:r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 동호회 운영비 지원</a:t>
            </a:r>
            <a:endParaRPr lang="en-US" dirty="0"/>
          </a:p>
        </p:txBody>
      </p:sp>
      <p:sp>
        <p:nvSpPr>
          <p:cNvPr id="104" name="Object 104"/>
          <p:cNvSpPr txBox="1"/>
          <p:nvPr/>
        </p:nvSpPr>
        <p:spPr>
          <a:xfrm>
            <a:off x="1053754" y="13010878"/>
            <a:ext cx="9938095" cy="34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-  휴양시설 이용(법인콘도)</a:t>
            </a:r>
            <a:endParaRPr lang="en-US" dirty="0"/>
          </a:p>
        </p:txBody>
      </p:sp>
      <p:sp>
        <p:nvSpPr>
          <p:cNvPr id="105" name="Object 105"/>
          <p:cNvSpPr txBox="1"/>
          <p:nvPr/>
        </p:nvSpPr>
        <p:spPr>
          <a:xfrm>
            <a:off x="1053755" y="13450571"/>
            <a:ext cx="9938095" cy="340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-  연차·반차·반반차 사용 활성화</a:t>
            </a:r>
            <a:endParaRPr lang="en-US" dirty="0"/>
          </a:p>
        </p:txBody>
      </p:sp>
      <p:sp>
        <p:nvSpPr>
          <p:cNvPr id="106" name="Object 106"/>
          <p:cNvSpPr txBox="1"/>
          <p:nvPr/>
        </p:nvSpPr>
        <p:spPr>
          <a:xfrm>
            <a:off x="1053754" y="13907833"/>
            <a:ext cx="9938095" cy="34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-  자율 근무복장 제도</a:t>
            </a:r>
            <a:endParaRPr lang="en-US" dirty="0"/>
          </a:p>
        </p:txBody>
      </p:sp>
      <p:sp>
        <p:nvSpPr>
          <p:cNvPr id="107" name="Object 107"/>
          <p:cNvSpPr txBox="1"/>
          <p:nvPr/>
        </p:nvSpPr>
        <p:spPr>
          <a:xfrm>
            <a:off x="1053754" y="14341497"/>
            <a:ext cx="9938095" cy="34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dirty="0" smtClean="0">
                <a:solidFill>
                  <a:srgbClr val="484848"/>
                </a:solidFill>
                <a:latin typeface="NanumSquare" pitchFamily="34" charset="0"/>
                <a:cs typeface="NanumSquare" pitchFamily="34" charset="0"/>
              </a:rPr>
              <a:t> -  직무관련 교육 진행</a:t>
            </a:r>
            <a:endParaRPr lang="en-US" dirty="0"/>
          </a:p>
        </p:txBody>
      </p:sp>
      <p:grpSp>
        <p:nvGrpSpPr>
          <p:cNvPr id="1029" name="그룹 1029"/>
          <p:cNvGrpSpPr/>
          <p:nvPr/>
        </p:nvGrpSpPr>
        <p:grpSpPr>
          <a:xfrm>
            <a:off x="803094" y="12502434"/>
            <a:ext cx="314640" cy="314640"/>
            <a:chOff x="723403" y="12502434"/>
            <a:chExt cx="314640" cy="314640"/>
          </a:xfrm>
        </p:grpSpPr>
        <p:pic>
          <p:nvPicPr>
            <p:cNvPr id="109" name="Object 10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03" y="12502434"/>
              <a:ext cx="314640" cy="314640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803094" y="12950207"/>
            <a:ext cx="314640" cy="314640"/>
            <a:chOff x="723403" y="12950207"/>
            <a:chExt cx="314640" cy="314640"/>
          </a:xfrm>
        </p:grpSpPr>
        <p:pic>
          <p:nvPicPr>
            <p:cNvPr id="112" name="Object 1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03" y="12950207"/>
              <a:ext cx="314640" cy="31464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803094" y="13397979"/>
            <a:ext cx="314640" cy="314640"/>
            <a:chOff x="723403" y="13397979"/>
            <a:chExt cx="314640" cy="314640"/>
          </a:xfrm>
        </p:grpSpPr>
        <p:pic>
          <p:nvPicPr>
            <p:cNvPr id="115" name="Object 1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03" y="13397979"/>
              <a:ext cx="314640" cy="314640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803094" y="13845751"/>
            <a:ext cx="314640" cy="314640"/>
            <a:chOff x="723403" y="13845751"/>
            <a:chExt cx="314640" cy="314640"/>
          </a:xfrm>
        </p:grpSpPr>
        <p:pic>
          <p:nvPicPr>
            <p:cNvPr id="118" name="Object 1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03" y="13845751"/>
              <a:ext cx="314640" cy="314640"/>
            </a:xfrm>
            <a:prstGeom prst="rect">
              <a:avLst/>
            </a:prstGeom>
          </p:spPr>
        </p:pic>
      </p:grpSp>
      <p:grpSp>
        <p:nvGrpSpPr>
          <p:cNvPr id="1033" name="그룹 1033"/>
          <p:cNvGrpSpPr/>
          <p:nvPr/>
        </p:nvGrpSpPr>
        <p:grpSpPr>
          <a:xfrm>
            <a:off x="803094" y="14293524"/>
            <a:ext cx="314640" cy="314640"/>
            <a:chOff x="723403" y="14293524"/>
            <a:chExt cx="314640" cy="314640"/>
          </a:xfrm>
        </p:grpSpPr>
        <p:pic>
          <p:nvPicPr>
            <p:cNvPr id="121" name="Object 1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03" y="14293524"/>
              <a:ext cx="314640" cy="314640"/>
            </a:xfrm>
            <a:prstGeom prst="rect">
              <a:avLst/>
            </a:prstGeom>
          </p:spPr>
        </p:pic>
      </p:grpSp>
      <p:grpSp>
        <p:nvGrpSpPr>
          <p:cNvPr id="1034" name="그룹 1034"/>
          <p:cNvGrpSpPr/>
          <p:nvPr/>
        </p:nvGrpSpPr>
        <p:grpSpPr>
          <a:xfrm>
            <a:off x="822142" y="12526110"/>
            <a:ext cx="271917" cy="271917"/>
            <a:chOff x="742451" y="12526110"/>
            <a:chExt cx="271917" cy="271917"/>
          </a:xfrm>
        </p:grpSpPr>
        <p:pic>
          <p:nvPicPr>
            <p:cNvPr id="124" name="Object 1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451" y="12526110"/>
              <a:ext cx="271917" cy="271917"/>
            </a:xfrm>
            <a:prstGeom prst="rect">
              <a:avLst/>
            </a:prstGeom>
          </p:spPr>
        </p:pic>
      </p:grpSp>
      <p:grpSp>
        <p:nvGrpSpPr>
          <p:cNvPr id="1035" name="그룹 1035"/>
          <p:cNvGrpSpPr/>
          <p:nvPr/>
        </p:nvGrpSpPr>
        <p:grpSpPr>
          <a:xfrm>
            <a:off x="827102" y="12973840"/>
            <a:ext cx="256555" cy="256555"/>
            <a:chOff x="747411" y="12973840"/>
            <a:chExt cx="256555" cy="256555"/>
          </a:xfrm>
        </p:grpSpPr>
        <p:pic>
          <p:nvPicPr>
            <p:cNvPr id="127" name="Object 1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7411" y="12973840"/>
              <a:ext cx="256555" cy="256555"/>
            </a:xfrm>
            <a:prstGeom prst="rect">
              <a:avLst/>
            </a:prstGeom>
          </p:spPr>
        </p:pic>
      </p:grpSp>
      <p:grpSp>
        <p:nvGrpSpPr>
          <p:cNvPr id="1036" name="그룹 1036"/>
          <p:cNvGrpSpPr/>
          <p:nvPr/>
        </p:nvGrpSpPr>
        <p:grpSpPr>
          <a:xfrm>
            <a:off x="837692" y="13428570"/>
            <a:ext cx="245445" cy="245445"/>
            <a:chOff x="758001" y="13428570"/>
            <a:chExt cx="245445" cy="245445"/>
          </a:xfrm>
        </p:grpSpPr>
        <p:pic>
          <p:nvPicPr>
            <p:cNvPr id="130" name="Object 1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8001" y="13428570"/>
              <a:ext cx="245445" cy="245445"/>
            </a:xfrm>
            <a:prstGeom prst="rect">
              <a:avLst/>
            </a:prstGeom>
          </p:spPr>
        </p:pic>
      </p:grpSp>
      <p:grpSp>
        <p:nvGrpSpPr>
          <p:cNvPr id="1037" name="그룹 1037"/>
          <p:cNvGrpSpPr/>
          <p:nvPr/>
        </p:nvGrpSpPr>
        <p:grpSpPr>
          <a:xfrm>
            <a:off x="831754" y="13869561"/>
            <a:ext cx="257320" cy="257320"/>
            <a:chOff x="752063" y="13869561"/>
            <a:chExt cx="257320" cy="257320"/>
          </a:xfrm>
        </p:grpSpPr>
        <p:pic>
          <p:nvPicPr>
            <p:cNvPr id="133" name="Object 1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2063" y="13869561"/>
              <a:ext cx="257320" cy="257320"/>
            </a:xfrm>
            <a:prstGeom prst="rect">
              <a:avLst/>
            </a:prstGeom>
          </p:spPr>
        </p:pic>
      </p:grpSp>
      <p:grpSp>
        <p:nvGrpSpPr>
          <p:cNvPr id="1038" name="그룹 1038"/>
          <p:cNvGrpSpPr/>
          <p:nvPr/>
        </p:nvGrpSpPr>
        <p:grpSpPr>
          <a:xfrm>
            <a:off x="842129" y="14331973"/>
            <a:ext cx="237510" cy="237510"/>
            <a:chOff x="762438" y="14331973"/>
            <a:chExt cx="237510" cy="237510"/>
          </a:xfrm>
        </p:grpSpPr>
        <p:pic>
          <p:nvPicPr>
            <p:cNvPr id="136" name="Object 1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438" y="14331973"/>
              <a:ext cx="237510" cy="237510"/>
            </a:xfrm>
            <a:prstGeom prst="rect">
              <a:avLst/>
            </a:prstGeom>
          </p:spPr>
        </p:pic>
      </p:grpSp>
      <p:grpSp>
        <p:nvGrpSpPr>
          <p:cNvPr id="1039" name="그룹 1039"/>
          <p:cNvGrpSpPr/>
          <p:nvPr/>
        </p:nvGrpSpPr>
        <p:grpSpPr>
          <a:xfrm>
            <a:off x="0" y="362229"/>
            <a:ext cx="9523810" cy="2673688"/>
            <a:chOff x="0" y="362229"/>
            <a:chExt cx="9523810" cy="2673688"/>
          </a:xfrm>
        </p:grpSpPr>
        <p:pic>
          <p:nvPicPr>
            <p:cNvPr id="139" name="Object 1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362229"/>
              <a:ext cx="9523810" cy="2673688"/>
            </a:xfrm>
            <a:prstGeom prst="rect">
              <a:avLst/>
            </a:prstGeom>
          </p:spPr>
        </p:pic>
      </p:grpSp>
      <p:grpSp>
        <p:nvGrpSpPr>
          <p:cNvPr id="1040" name="그룹 1040"/>
          <p:cNvGrpSpPr/>
          <p:nvPr/>
        </p:nvGrpSpPr>
        <p:grpSpPr>
          <a:xfrm>
            <a:off x="484453" y="1007058"/>
            <a:ext cx="4024997" cy="965807"/>
            <a:chOff x="484453" y="1007058"/>
            <a:chExt cx="4024997" cy="965807"/>
          </a:xfrm>
        </p:grpSpPr>
        <p:sp>
          <p:nvSpPr>
            <p:cNvPr id="142" name="Object 142"/>
            <p:cNvSpPr txBox="1"/>
            <p:nvPr/>
          </p:nvSpPr>
          <p:spPr>
            <a:xfrm>
              <a:off x="484453" y="1007058"/>
              <a:ext cx="6037496" cy="10666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000" b="1" kern="0" spc="-600" dirty="0" smtClean="0">
                  <a:solidFill>
                    <a:srgbClr val="1E1D1D"/>
                  </a:solidFill>
                  <a:latin typeface="NanumSquare Light" pitchFamily="34" charset="0"/>
                  <a:cs typeface="NanumSquare Light" pitchFamily="34" charset="0"/>
                </a:rPr>
                <a:t>에이앤디신용정보(주)</a:t>
              </a:r>
              <a:endParaRPr lang="en-US" dirty="0"/>
            </a:p>
          </p:txBody>
        </p:sp>
      </p:grpSp>
      <p:grpSp>
        <p:nvGrpSpPr>
          <p:cNvPr id="1041" name="그룹 1041"/>
          <p:cNvGrpSpPr/>
          <p:nvPr/>
        </p:nvGrpSpPr>
        <p:grpSpPr>
          <a:xfrm>
            <a:off x="497811" y="1786848"/>
            <a:ext cx="8740458" cy="1402354"/>
            <a:chOff x="497811" y="1786848"/>
            <a:chExt cx="8740458" cy="1402354"/>
          </a:xfrm>
        </p:grpSpPr>
        <p:sp>
          <p:nvSpPr>
            <p:cNvPr id="145" name="Object 145"/>
            <p:cNvSpPr txBox="1"/>
            <p:nvPr/>
          </p:nvSpPr>
          <p:spPr>
            <a:xfrm>
              <a:off x="497811" y="1786848"/>
              <a:ext cx="13110686" cy="10666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000" kern="0" spc="-100" dirty="0" smtClean="0">
                  <a:solidFill>
                    <a:srgbClr val="1E1D1D"/>
                  </a:solidFill>
                  <a:latin typeface="NanumSquare Bold" pitchFamily="34" charset="0"/>
                  <a:cs typeface="NanumSquare Bold" pitchFamily="34" charset="0"/>
                </a:rPr>
                <a:t>2022년 신입사원(채용형 인턴) 공개채용 </a:t>
              </a:r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162</Words>
  <Application>Microsoft Office PowerPoint</Application>
  <PresentationFormat>사용자 지정</PresentationFormat>
  <Paragraphs>62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NanumSquare</vt:lpstr>
      <vt:lpstr>NanumSquare ExtraBold</vt:lpstr>
      <vt:lpstr>Arial</vt:lpstr>
      <vt:lpstr>?? ??</vt:lpstr>
      <vt:lpstr>Calibri</vt:lpstr>
      <vt:lpstr>NanumSquare Bold</vt:lpstr>
      <vt:lpstr>NanumSquare Light</vt:lpstr>
      <vt:lpstr>Times New Roman</vt:lpstr>
      <vt:lpstr>Office Theme</vt:lpstr>
      <vt:lpstr>PowerPoint 프레젠테이션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</cp:lastModifiedBy>
  <cp:revision>7</cp:revision>
  <dcterms:created xsi:type="dcterms:W3CDTF">2021-11-03T18:02:38Z</dcterms:created>
  <dcterms:modified xsi:type="dcterms:W3CDTF">2021-11-04T02:24:16Z</dcterms:modified>
</cp:coreProperties>
</file>