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4" r:id="rId2"/>
    <p:sldId id="268" r:id="rId3"/>
    <p:sldId id="263" r:id="rId4"/>
  </p:sldIdLst>
  <p:sldSz cx="9144000" cy="6858000" type="screen4x3"/>
  <p:notesSz cx="6797675" cy="98726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5A687C"/>
    <a:srgbClr val="F7F7F7"/>
    <a:srgbClr val="44546A"/>
    <a:srgbClr val="41719C"/>
    <a:srgbClr val="FFFFFF"/>
    <a:srgbClr val="F8F8F8"/>
    <a:srgbClr val="717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6538" autoAdjust="0"/>
  </p:normalViewPr>
  <p:slideViewPr>
    <p:cSldViewPr snapToGrid="0">
      <p:cViewPr varScale="1">
        <p:scale>
          <a:sx n="114" d="100"/>
          <a:sy n="114" d="100"/>
        </p:scale>
        <p:origin x="13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72FFC-A5B8-4A99-AE16-7BE4D0715F71}" type="datetimeFigureOut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79C74-F3C9-422E-B74C-39175D3E34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3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9C74-F3C9-422E-B74C-39175D3E34A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30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9C74-F3C9-422E-B74C-39175D3E34A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622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9C74-F3C9-422E-B74C-39175D3E34A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0788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8E62F-51DD-4425-85F4-060A71F9DAE8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44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B927-8F41-4CCB-BCE9-4507130AFE05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054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005AA-D837-4958-B5BE-0EC25EB6B71F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228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0C62-A3F8-45C0-A835-BAD1902EB822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705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EFE4-14F5-4AAC-8BD7-AFEDCD9FB79E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361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BF2F2-E786-4D27-B672-3DADC1E2D6B4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69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D840-EC46-418B-9EA8-34A2FF0A8E09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9886-6535-4731-A702-5AE9108B23AB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756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C949-DDCB-4E17-86EF-8F4DD6F6202A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92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C01B6-B1A5-4B64-8BA1-69BE36AEB548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580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8689D-8F8F-4EDE-83A1-2FCA486B6853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0489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E5C7B-5D70-4676-AA5D-AF62DA0BCB41}" type="datetime1">
              <a:rPr lang="ko-KR" altLang="en-US" smtClean="0"/>
              <a:t>2021-11-04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16DA2-9738-44B5-BFAB-E11604C3D6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395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직사각형 43"/>
          <p:cNvSpPr/>
          <p:nvPr/>
        </p:nvSpPr>
        <p:spPr>
          <a:xfrm>
            <a:off x="392806" y="968157"/>
            <a:ext cx="8450248" cy="5395739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DA88CCE7-370A-440F-A5EB-B0E4A95EBF83}"/>
              </a:ext>
            </a:extLst>
          </p:cNvPr>
          <p:cNvSpPr txBox="1"/>
          <p:nvPr/>
        </p:nvSpPr>
        <p:spPr>
          <a:xfrm>
            <a:off x="718784" y="1862367"/>
            <a:ext cx="1525859" cy="276999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1. 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응시자격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723EC53D-A011-42E1-9CAF-FDE79BF991D1}"/>
              </a:ext>
            </a:extLst>
          </p:cNvPr>
          <p:cNvSpPr txBox="1"/>
          <p:nvPr/>
        </p:nvSpPr>
        <p:spPr>
          <a:xfrm>
            <a:off x="625695" y="5475965"/>
            <a:ext cx="7853952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※</a:t>
            </a:r>
            <a:r>
              <a:rPr lang="ko-KR" altLang="en-US" sz="1400" b="1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이수 </a:t>
            </a:r>
            <a:r>
              <a:rPr lang="ko-KR" altLang="en-US" sz="1400" b="1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완료자는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en-US" altLang="ko-KR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100% 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정규직 전환</a:t>
            </a:r>
            <a:endParaRPr lang="en-US" altLang="ko-KR" sz="1400" dirty="0" smtClean="0">
              <a:ln>
                <a:solidFill>
                  <a:srgbClr val="4F81BD">
                    <a:alpha val="0"/>
                  </a:srgbClr>
                </a:solidFill>
              </a:ln>
              <a:solidFill>
                <a:srgbClr val="44546A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1" r="32157" b="28578"/>
          <a:stretch/>
        </p:blipFill>
        <p:spPr>
          <a:xfrm>
            <a:off x="7339603" y="1822589"/>
            <a:ext cx="1066502" cy="108709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="" xmlns:a16="http://schemas.microsoft.com/office/drawing/2014/main" id="{DA88CCE7-370A-440F-A5EB-B0E4A95EBF83}"/>
              </a:ext>
            </a:extLst>
          </p:cNvPr>
          <p:cNvSpPr txBox="1"/>
          <p:nvPr/>
        </p:nvSpPr>
        <p:spPr>
          <a:xfrm>
            <a:off x="764388" y="2258477"/>
            <a:ext cx="4797489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국민대학교 졸업생 및 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8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학기 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재학생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전공무관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</a:t>
            </a:r>
            <a:endParaRPr lang="ko-KR" altLang="en-US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DA88CCE7-370A-440F-A5EB-B0E4A95EBF83}"/>
              </a:ext>
            </a:extLst>
          </p:cNvPr>
          <p:cNvSpPr txBox="1"/>
          <p:nvPr/>
        </p:nvSpPr>
        <p:spPr>
          <a:xfrm>
            <a:off x="764387" y="2632246"/>
            <a:ext cx="3619233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해외여행 및 건강상 결격 사유가 없는 분</a:t>
            </a:r>
            <a:endParaRPr lang="ko-KR" altLang="en-US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DA88CCE7-370A-440F-A5EB-B0E4A95EBF83}"/>
              </a:ext>
            </a:extLst>
          </p:cNvPr>
          <p:cNvSpPr txBox="1"/>
          <p:nvPr/>
        </p:nvSpPr>
        <p:spPr>
          <a:xfrm>
            <a:off x="764595" y="3026378"/>
            <a:ext cx="3619231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남성의 경우 병역필 혹은 면제자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387" y="2676761"/>
            <a:ext cx="1207145" cy="759946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01D03F8B-3E7B-4D17-A2AD-A8DBA08A504C}"/>
              </a:ext>
            </a:extLst>
          </p:cNvPr>
          <p:cNvSpPr txBox="1"/>
          <p:nvPr/>
        </p:nvSpPr>
        <p:spPr>
          <a:xfrm>
            <a:off x="714413" y="3819376"/>
            <a:ext cx="1600174" cy="276999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2. 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전형절차</a:t>
            </a: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xmlns="" id="{2A965CA6-EF40-4C71-8AD6-38CD5DC5506C}"/>
              </a:ext>
            </a:extLst>
          </p:cNvPr>
          <p:cNvCxnSpPr>
            <a:cxnSpLocks/>
          </p:cNvCxnSpPr>
          <p:nvPr/>
        </p:nvCxnSpPr>
        <p:spPr>
          <a:xfrm>
            <a:off x="1970641" y="4618505"/>
            <a:ext cx="203837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xmlns="" id="{4F536331-CA45-4ADC-A6A0-E5FC9196835C}"/>
              </a:ext>
            </a:extLst>
          </p:cNvPr>
          <p:cNvCxnSpPr>
            <a:cxnSpLocks/>
          </p:cNvCxnSpPr>
          <p:nvPr/>
        </p:nvCxnSpPr>
        <p:spPr>
          <a:xfrm>
            <a:off x="3121125" y="4596623"/>
            <a:ext cx="203837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직선 화살표 연결선 47">
            <a:extLst>
              <a:ext uri="{FF2B5EF4-FFF2-40B4-BE49-F238E27FC236}">
                <a16:creationId xmlns:a16="http://schemas.microsoft.com/office/drawing/2014/main" xmlns="" id="{21E91AF9-7620-48EF-81BA-48DBBB47ACA1}"/>
              </a:ext>
            </a:extLst>
          </p:cNvPr>
          <p:cNvCxnSpPr>
            <a:cxnSpLocks/>
          </p:cNvCxnSpPr>
          <p:nvPr/>
        </p:nvCxnSpPr>
        <p:spPr>
          <a:xfrm>
            <a:off x="4271609" y="4594040"/>
            <a:ext cx="203837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직선 화살표 연결선 48">
            <a:extLst>
              <a:ext uri="{FF2B5EF4-FFF2-40B4-BE49-F238E27FC236}">
                <a16:creationId xmlns:a16="http://schemas.microsoft.com/office/drawing/2014/main" xmlns="" id="{23B92197-88E6-48CC-B628-DFF662B65895}"/>
              </a:ext>
            </a:extLst>
          </p:cNvPr>
          <p:cNvCxnSpPr>
            <a:cxnSpLocks/>
          </p:cNvCxnSpPr>
          <p:nvPr/>
        </p:nvCxnSpPr>
        <p:spPr>
          <a:xfrm>
            <a:off x="5358425" y="4592120"/>
            <a:ext cx="203837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직선 화살표 연결선 49">
            <a:extLst>
              <a:ext uri="{FF2B5EF4-FFF2-40B4-BE49-F238E27FC236}">
                <a16:creationId xmlns:a16="http://schemas.microsoft.com/office/drawing/2014/main" xmlns="" id="{B14067A0-6747-4835-A4CA-1113720EC1E6}"/>
              </a:ext>
            </a:extLst>
          </p:cNvPr>
          <p:cNvCxnSpPr>
            <a:cxnSpLocks/>
          </p:cNvCxnSpPr>
          <p:nvPr/>
        </p:nvCxnSpPr>
        <p:spPr>
          <a:xfrm>
            <a:off x="7168343" y="4559359"/>
            <a:ext cx="203837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12F0981A-432E-48F8-BD7A-446CB5DF9A41}"/>
              </a:ext>
            </a:extLst>
          </p:cNvPr>
          <p:cNvSpPr txBox="1"/>
          <p:nvPr/>
        </p:nvSpPr>
        <p:spPr>
          <a:xfrm>
            <a:off x="1053029" y="5010098"/>
            <a:ext cx="952167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>
              <a:defRPr/>
            </a:pPr>
            <a:r>
              <a:rPr lang="ko-KR" altLang="en-US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원서접수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00537FC3-94A0-4765-A48A-DF355053E0FD}"/>
              </a:ext>
            </a:extLst>
          </p:cNvPr>
          <p:cNvSpPr txBox="1"/>
          <p:nvPr/>
        </p:nvSpPr>
        <p:spPr>
          <a:xfrm>
            <a:off x="2194669" y="5010098"/>
            <a:ext cx="952167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>
              <a:defRPr/>
            </a:pPr>
            <a:r>
              <a:rPr lang="ko-KR" altLang="en-US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서류전형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505E92D6-B897-45FD-9E2B-22794B3D7BF4}"/>
              </a:ext>
            </a:extLst>
          </p:cNvPr>
          <p:cNvSpPr txBox="1"/>
          <p:nvPr/>
        </p:nvSpPr>
        <p:spPr>
          <a:xfrm>
            <a:off x="3289384" y="5010098"/>
            <a:ext cx="1037869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>
              <a:defRPr/>
            </a:pPr>
            <a:r>
              <a:rPr lang="ko-KR" altLang="en-US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면접</a:t>
            </a:r>
            <a:r>
              <a:rPr lang="en-US" altLang="ko-KR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(1,2</a:t>
            </a:r>
            <a:r>
              <a:rPr lang="ko-KR" altLang="en-US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차</a:t>
            </a:r>
            <a:r>
              <a:rPr lang="en-US" altLang="ko-KR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</a:t>
            </a:r>
            <a:endParaRPr lang="ko-KR" altLang="en-US" sz="12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pic>
        <p:nvPicPr>
          <p:cNvPr id="55" name="그림 5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540" y="4211278"/>
            <a:ext cx="739814" cy="728039"/>
          </a:xfrm>
          <a:prstGeom prst="rect">
            <a:avLst/>
          </a:prstGeom>
        </p:spPr>
      </p:pic>
      <p:pic>
        <p:nvPicPr>
          <p:cNvPr id="56" name="그림 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8750" y="4211278"/>
            <a:ext cx="724007" cy="728039"/>
          </a:xfrm>
          <a:prstGeom prst="rect">
            <a:avLst/>
          </a:prstGeom>
        </p:spPr>
      </p:pic>
      <p:pic>
        <p:nvPicPr>
          <p:cNvPr id="57" name="그림 5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54153" y="4208437"/>
            <a:ext cx="677122" cy="733718"/>
          </a:xfrm>
          <a:prstGeom prst="rect">
            <a:avLst/>
          </a:prstGeom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7125288C-CA28-4CCC-A781-D0D9B5F6D670}"/>
              </a:ext>
            </a:extLst>
          </p:cNvPr>
          <p:cNvSpPr txBox="1"/>
          <p:nvPr/>
        </p:nvSpPr>
        <p:spPr>
          <a:xfrm>
            <a:off x="4304753" y="5010098"/>
            <a:ext cx="1283379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>
              <a:defRPr/>
            </a:pPr>
            <a:r>
              <a:rPr lang="ko-KR" altLang="en-US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교육</a:t>
            </a:r>
            <a:r>
              <a:rPr lang="en-US" altLang="ko-KR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(3</a:t>
            </a:r>
            <a:r>
              <a:rPr lang="ko-KR" altLang="en-US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개월</a:t>
            </a:r>
            <a:r>
              <a:rPr lang="en-US" altLang="ko-KR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</a:t>
            </a:r>
            <a:endParaRPr lang="ko-KR" altLang="en-US" sz="12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pic>
        <p:nvPicPr>
          <p:cNvPr id="59" name="그림 5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2671" y="4210488"/>
            <a:ext cx="708287" cy="729617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E1D1EAE8-DC77-4EF0-9217-6D6901D31B36}"/>
              </a:ext>
            </a:extLst>
          </p:cNvPr>
          <p:cNvSpPr txBox="1"/>
          <p:nvPr/>
        </p:nvSpPr>
        <p:spPr>
          <a:xfrm>
            <a:off x="7282986" y="4966269"/>
            <a:ext cx="1031489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>
              <a:defRPr/>
            </a:pPr>
            <a:r>
              <a:rPr lang="ko-KR" altLang="en-US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정규직 전환</a:t>
            </a:r>
          </a:p>
        </p:txBody>
      </p:sp>
      <p:pic>
        <p:nvPicPr>
          <p:cNvPr id="61" name="그림 6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95" y="4176771"/>
            <a:ext cx="774107" cy="765176"/>
          </a:xfrm>
          <a:prstGeom prst="rect">
            <a:avLst/>
          </a:prstGeom>
        </p:spPr>
      </p:pic>
      <p:sp>
        <p:nvSpPr>
          <p:cNvPr id="62" name="직사각형 61"/>
          <p:cNvSpPr/>
          <p:nvPr/>
        </p:nvSpPr>
        <p:spPr>
          <a:xfrm>
            <a:off x="5665202" y="4141989"/>
            <a:ext cx="1399535" cy="113738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7125288C-CA28-4CCC-A781-D0D9B5F6D670}"/>
              </a:ext>
            </a:extLst>
          </p:cNvPr>
          <p:cNvSpPr txBox="1"/>
          <p:nvPr/>
        </p:nvSpPr>
        <p:spPr>
          <a:xfrm>
            <a:off x="5665203" y="5001286"/>
            <a:ext cx="1399534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>
              <a:defRPr/>
            </a:pPr>
            <a:r>
              <a:rPr lang="en-US" altLang="ko-KR" sz="12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MR</a:t>
            </a:r>
            <a:r>
              <a:rPr lang="ko-KR" altLang="en-US" sz="12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실무</a:t>
            </a:r>
            <a:r>
              <a:rPr lang="en-US" altLang="ko-KR" sz="12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(12</a:t>
            </a:r>
            <a:r>
              <a:rPr lang="ko-KR" altLang="en-US" sz="12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개월</a:t>
            </a:r>
            <a:r>
              <a:rPr lang="en-US" altLang="ko-KR" sz="12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</a:t>
            </a:r>
            <a:endParaRPr lang="ko-KR" altLang="en-US" sz="12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pic>
        <p:nvPicPr>
          <p:cNvPr id="72" name="그림 7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278" y="4219692"/>
            <a:ext cx="736126" cy="736126"/>
          </a:xfrm>
          <a:prstGeom prst="rect">
            <a:avLst/>
          </a:prstGeom>
        </p:spPr>
      </p:pic>
      <p:sp>
        <p:nvSpPr>
          <p:cNvPr id="82" name="직사각형 81"/>
          <p:cNvSpPr/>
          <p:nvPr/>
        </p:nvSpPr>
        <p:spPr>
          <a:xfrm>
            <a:off x="5852202" y="3928724"/>
            <a:ext cx="1047750" cy="28575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12F0981A-432E-48F8-BD7A-446CB5DF9A41}"/>
              </a:ext>
            </a:extLst>
          </p:cNvPr>
          <p:cNvSpPr txBox="1"/>
          <p:nvPr/>
        </p:nvSpPr>
        <p:spPr>
          <a:xfrm>
            <a:off x="5912660" y="3973339"/>
            <a:ext cx="926834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>
              <a:defRPr/>
            </a:pPr>
            <a:r>
              <a:rPr lang="ko-KR" altLang="en-US" sz="1200" b="1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인턴쉽과정</a:t>
            </a:r>
            <a:endParaRPr lang="ko-KR" altLang="en-US" sz="1200" b="1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E28C0EA0-47ED-4F2D-BDFC-BAD0D3A378F7}"/>
              </a:ext>
            </a:extLst>
          </p:cNvPr>
          <p:cNvSpPr txBox="1"/>
          <p:nvPr/>
        </p:nvSpPr>
        <p:spPr>
          <a:xfrm>
            <a:off x="425976" y="242495"/>
            <a:ext cx="8445653" cy="984885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제약영업 </a:t>
            </a:r>
            <a:r>
              <a:rPr lang="en-US" altLang="ko-KR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MR</a:t>
            </a:r>
            <a:r>
              <a:rPr lang="ko-KR" altLang="en-US" sz="24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양성 </a:t>
            </a:r>
            <a:r>
              <a:rPr lang="ko-KR" altLang="en-US" sz="3200" b="1" spc="-225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</a:t>
            </a: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en-US" altLang="ko-KR" sz="2000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</a:t>
            </a:r>
            <a:r>
              <a:rPr lang="ko-KR" altLang="en-US" sz="2000" b="1" spc="-225" dirty="0" err="1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채용연계형</a:t>
            </a:r>
            <a:r>
              <a:rPr lang="en-US" altLang="ko-KR" sz="2000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   </a:t>
            </a:r>
            <a:endParaRPr lang="ko-KR" altLang="en-US" sz="3200" b="1" spc="-225" dirty="0">
              <a:ln>
                <a:solidFill>
                  <a:srgbClr val="4F81BD">
                    <a:alpha val="0"/>
                  </a:srgbClr>
                </a:solidFill>
              </a:ln>
              <a:solidFill>
                <a:srgbClr val="3333FF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  <a:p>
            <a:pPr>
              <a:defRPr/>
            </a:pPr>
            <a:r>
              <a:rPr lang="en-US" altLang="ko-KR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</a:p>
        </p:txBody>
      </p:sp>
      <p:sp>
        <p:nvSpPr>
          <p:cNvPr id="35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82897" y="6492875"/>
            <a:ext cx="2057400" cy="365125"/>
          </a:xfrm>
        </p:spPr>
        <p:txBody>
          <a:bodyPr/>
          <a:lstStyle/>
          <a:p>
            <a:pPr algn="ctr"/>
            <a:r>
              <a:rPr lang="en-US" altLang="ko-KR" dirty="0"/>
              <a:t>1</a:t>
            </a:r>
            <a:r>
              <a:rPr lang="en-US" altLang="ko-KR" dirty="0" smtClean="0"/>
              <a:t>/3</a:t>
            </a:r>
            <a:endParaRPr lang="ko-KR" alt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723EC53D-A011-42E1-9CAF-FDE79BF991D1}"/>
              </a:ext>
            </a:extLst>
          </p:cNvPr>
          <p:cNvSpPr txBox="1"/>
          <p:nvPr/>
        </p:nvSpPr>
        <p:spPr>
          <a:xfrm>
            <a:off x="625695" y="5750173"/>
            <a:ext cx="6998517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※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수도권에 근거지를 둔 지원자는 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수도권으로 실무배치</a:t>
            </a:r>
            <a:endParaRPr lang="en-US" altLang="ko-KR" sz="1400" b="1" dirty="0">
              <a:ln>
                <a:solidFill>
                  <a:srgbClr val="4F81BD">
                    <a:alpha val="0"/>
                  </a:srgbClr>
                </a:solidFill>
              </a:ln>
              <a:solidFill>
                <a:srgbClr val="3333FF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pic>
        <p:nvPicPr>
          <p:cNvPr id="37" name="Picture 6" descr="파일:The emblem of Kookmin University.jpg - 위키백과, 우리 모두의 백과사전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12" t="13636" r="13152" b="13455"/>
          <a:stretch/>
        </p:blipFill>
        <p:spPr bwMode="auto">
          <a:xfrm>
            <a:off x="5238506" y="1910490"/>
            <a:ext cx="1003631" cy="993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88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392806" y="968157"/>
            <a:ext cx="8450248" cy="5395739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01D03F8B-3E7B-4D17-A2AD-A8DBA08A504C}"/>
              </a:ext>
            </a:extLst>
          </p:cNvPr>
          <p:cNvSpPr txBox="1"/>
          <p:nvPr/>
        </p:nvSpPr>
        <p:spPr>
          <a:xfrm>
            <a:off x="698241" y="1474777"/>
            <a:ext cx="1600174" cy="276999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3. 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접수방법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8566846-BA06-4AA6-8009-40ADECBB0A36}"/>
              </a:ext>
            </a:extLst>
          </p:cNvPr>
          <p:cNvSpPr txBox="1"/>
          <p:nvPr/>
        </p:nvSpPr>
        <p:spPr>
          <a:xfrm>
            <a:off x="698241" y="1790920"/>
            <a:ext cx="7875743" cy="1292662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1400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지원서 접수방법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: KUP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채용사이트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(www.kup.co.kr/recruit/) →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채용공고의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'</a:t>
            </a:r>
            <a:r>
              <a:rPr lang="ko-KR" altLang="en-US" sz="1400" dirty="0" err="1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바로가기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'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선택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    → 경력채용 → 신규지원  → 인적사항 입력 후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'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지원서 작성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'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클릭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    → 입사지원화면에서 지원사항의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'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지원분야*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'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메뉴 중 </a:t>
            </a:r>
            <a:r>
              <a:rPr lang="en-US" altLang="ko-KR" sz="1400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‘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제약영업관리자</a:t>
            </a:r>
            <a:r>
              <a:rPr lang="en-US" altLang="ko-KR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국민대학교</a:t>
            </a:r>
            <a:r>
              <a:rPr lang="en-US" altLang="ko-KR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)’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선택</a:t>
            </a:r>
          </a:p>
          <a:p>
            <a:pPr>
              <a:lnSpc>
                <a:spcPct val="150000"/>
              </a:lnSpc>
              <a:defRPr/>
            </a:pP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    → 지원서 작성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기본사항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,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학력사항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,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경력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/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자격사항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,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자기소개 까지 작성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 </a:t>
            </a:r>
            <a:endParaRPr lang="ko-KR" altLang="en-US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515544"/>
              </p:ext>
            </p:extLst>
          </p:nvPr>
        </p:nvGraphicFramePr>
        <p:xfrm>
          <a:off x="870213" y="3697874"/>
          <a:ext cx="7330811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196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184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51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원서접수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2021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11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5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금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 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~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11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21</a:t>
                      </a:r>
                      <a:r>
                        <a:rPr lang="ko-KR" altLang="en-US" sz="120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chemeClr val="tx2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②</a:t>
                      </a: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</a:t>
                      </a:r>
                      <a:endParaRPr lang="ko-KR" altLang="en-US" sz="1200" b="1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chemeClr val="tx2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서류전형 합격자 발표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2021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11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22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chemeClr val="tx2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③</a:t>
                      </a: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면접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(1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차 실무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/2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차 경영진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2021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11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23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화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~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12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3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금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chemeClr val="tx2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④</a:t>
                      </a: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인턴쉽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예비합격자 발표</a:t>
                      </a:r>
                      <a:endParaRPr lang="ko-KR" altLang="en-US" sz="1200" b="0" dirty="0">
                        <a:solidFill>
                          <a:srgbClr val="44546A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2021</a:t>
                      </a:r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12</a:t>
                      </a: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8</a:t>
                      </a: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수</a:t>
                      </a: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b="1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rgbClr val="3333FF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⑤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교육과정</a:t>
                      </a:r>
                      <a:r>
                        <a:rPr lang="en-US" altLang="ko-KR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3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개월</a:t>
                      </a: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44546A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2021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12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13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 ~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2022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3</a:t>
                      </a:r>
                      <a:r>
                        <a:rPr lang="ko-KR" altLang="en-US" sz="120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11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금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chemeClr val="tx2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⑥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b="0" dirty="0" err="1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인턴쉽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최종합격자 발표</a:t>
                      </a:r>
                      <a:endParaRPr lang="ko-KR" altLang="en-US" sz="1200" b="0" dirty="0">
                        <a:solidFill>
                          <a:srgbClr val="44546A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2022</a:t>
                      </a:r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3</a:t>
                      </a: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16</a:t>
                      </a: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수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 </a:t>
                      </a:r>
                      <a:endParaRPr lang="en-US" altLang="ko-KR" sz="1200" b="1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rgbClr val="3333FF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⑦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 err="1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인턴쉽과정</a:t>
                      </a:r>
                      <a:r>
                        <a:rPr lang="en-US" altLang="ko-KR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12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개월</a:t>
                      </a: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ko-KR" altLang="en-US" sz="1200" b="0" dirty="0">
                        <a:solidFill>
                          <a:srgbClr val="44546A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2022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3</a:t>
                      </a:r>
                      <a:r>
                        <a:rPr lang="ko-KR" altLang="en-US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21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</a:t>
                      </a:r>
                      <a:r>
                        <a:rPr lang="en-US" altLang="ko-KR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)~2023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3</a:t>
                      </a:r>
                      <a:r>
                        <a:rPr lang="ko-KR" altLang="en-US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18</a:t>
                      </a:r>
                      <a:r>
                        <a:rPr lang="ko-KR" altLang="en-US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금</a:t>
                      </a:r>
                      <a:r>
                        <a:rPr lang="en-US" altLang="ko-KR" sz="1200" b="0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</a:t>
                      </a:r>
                      <a:endParaRPr lang="en-US" altLang="ko-KR" sz="1200" b="0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rgbClr val="44546A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11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⑧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44546A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정규직 전환</a:t>
                      </a:r>
                      <a:endParaRPr lang="ko-KR" altLang="en-US" sz="1200" b="0" dirty="0">
                        <a:solidFill>
                          <a:srgbClr val="44546A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2023</a:t>
                      </a:r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년 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3</a:t>
                      </a: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 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21</a:t>
                      </a:r>
                      <a:r>
                        <a:rPr lang="ko-KR" altLang="en-US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일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(</a:t>
                      </a:r>
                      <a:r>
                        <a:rPr lang="ko-KR" altLang="en-US" sz="1200" b="1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월</a:t>
                      </a:r>
                      <a:r>
                        <a:rPr lang="en-US" altLang="ko-KR" sz="1200" b="1" dirty="0" smtClean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rgbClr val="3333FF"/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) </a:t>
                      </a:r>
                      <a:endParaRPr lang="en-US" altLang="ko-KR" sz="1200" b="1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rgbClr val="3333FF"/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/>
        </p:nvSpPr>
        <p:spPr>
          <a:xfrm>
            <a:off x="698241" y="329669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4. </a:t>
            </a:r>
            <a:r>
              <a:rPr lang="ko-KR" altLang="en-US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주요일정</a:t>
            </a:r>
            <a:endParaRPr lang="ko-KR" altLang="en-US" b="1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28C0EA0-47ED-4F2D-BDFC-BAD0D3A378F7}"/>
              </a:ext>
            </a:extLst>
          </p:cNvPr>
          <p:cNvSpPr txBox="1"/>
          <p:nvPr/>
        </p:nvSpPr>
        <p:spPr>
          <a:xfrm>
            <a:off x="425976" y="242495"/>
            <a:ext cx="8445653" cy="984885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제약영업 </a:t>
            </a:r>
            <a:r>
              <a:rPr lang="en-US" altLang="ko-KR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MR</a:t>
            </a:r>
            <a:r>
              <a:rPr lang="ko-KR" altLang="en-US" sz="24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양성 </a:t>
            </a:r>
            <a:r>
              <a:rPr lang="ko-KR" altLang="en-US" sz="3200" b="1" spc="-225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</a:t>
            </a: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en-US" altLang="ko-KR" sz="2000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</a:t>
            </a:r>
            <a:r>
              <a:rPr lang="ko-KR" altLang="en-US" sz="2000" b="1" spc="-225" dirty="0" err="1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채용연계형</a:t>
            </a:r>
            <a:r>
              <a:rPr lang="en-US" altLang="ko-KR" sz="2000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   </a:t>
            </a:r>
            <a:endParaRPr lang="ko-KR" altLang="en-US" sz="3200" b="1" spc="-225" dirty="0">
              <a:ln>
                <a:solidFill>
                  <a:srgbClr val="4F81BD">
                    <a:alpha val="0"/>
                  </a:srgbClr>
                </a:solidFill>
              </a:ln>
              <a:solidFill>
                <a:srgbClr val="3333FF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  <a:p>
            <a:pPr>
              <a:defRPr/>
            </a:pPr>
            <a:r>
              <a:rPr lang="en-US" altLang="ko-KR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82897" y="6492875"/>
            <a:ext cx="2057400" cy="365125"/>
          </a:xfrm>
        </p:spPr>
        <p:txBody>
          <a:bodyPr/>
          <a:lstStyle/>
          <a:p>
            <a:pPr algn="ctr"/>
            <a:r>
              <a:rPr lang="en-US" altLang="ko-KR" dirty="0" smtClean="0"/>
              <a:t>2/3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45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>
            <a:off x="421381" y="913200"/>
            <a:ext cx="8450248" cy="5601900"/>
          </a:xfrm>
          <a:prstGeom prst="rect">
            <a:avLst/>
          </a:prstGeom>
          <a:solidFill>
            <a:srgbClr val="F7F7F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2CEFEBF-00DF-4753-B94F-DB9C9292E40D}"/>
              </a:ext>
            </a:extLst>
          </p:cNvPr>
          <p:cNvSpPr txBox="1"/>
          <p:nvPr/>
        </p:nvSpPr>
        <p:spPr>
          <a:xfrm>
            <a:off x="591340" y="1187660"/>
            <a:ext cx="6998517" cy="276999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※ </a:t>
            </a:r>
            <a:r>
              <a:rPr lang="ko-KR" altLang="en-US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교육 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프로그램</a:t>
            </a:r>
            <a:r>
              <a:rPr lang="en-US" altLang="ko-KR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: 3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개월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(2021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년 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12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월 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13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일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~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2022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년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3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월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11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일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</a:t>
            </a:r>
            <a:endParaRPr lang="ko-KR" altLang="en-US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graphicFrame>
        <p:nvGraphicFramePr>
          <p:cNvPr id="21" name="표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940355"/>
              </p:ext>
            </p:extLst>
          </p:nvPr>
        </p:nvGraphicFramePr>
        <p:xfrm>
          <a:off x="951804" y="1564354"/>
          <a:ext cx="7144445" cy="843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47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896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630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구분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내용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457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학술교육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의약품기초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, </a:t>
                      </a: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제품교육</a:t>
                      </a: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, Selling</a:t>
                      </a:r>
                      <a:r>
                        <a:rPr lang="en-US" altLang="ko-KR" sz="1200" baseline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Model, </a:t>
                      </a:r>
                      <a:r>
                        <a:rPr lang="ko-KR" altLang="en-US" sz="1200" baseline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전산활용교육 등</a:t>
                      </a:r>
                      <a:endParaRPr lang="ko-KR" altLang="en-US" sz="1200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308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ko-KR" altLang="en-US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필드교육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en-US" altLang="ko-KR" sz="120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OJT,</a:t>
                      </a:r>
                      <a:r>
                        <a:rPr lang="en-US" altLang="ko-KR" sz="1200" baseline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 </a:t>
                      </a:r>
                      <a:r>
                        <a:rPr lang="ko-KR" altLang="en-US" sz="1200" baseline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선배사원동행교육</a:t>
                      </a:r>
                      <a:r>
                        <a:rPr lang="en-US" altLang="ko-KR" sz="1200" baseline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, </a:t>
                      </a:r>
                      <a:r>
                        <a:rPr lang="ko-KR" altLang="en-US" sz="1200" baseline="0" dirty="0" err="1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멘토링</a:t>
                      </a:r>
                      <a:r>
                        <a:rPr lang="en-US" altLang="ko-KR" sz="1200" baseline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, </a:t>
                      </a:r>
                      <a:r>
                        <a:rPr lang="ko-KR" altLang="en-US" sz="1200" baseline="0" dirty="0">
                          <a:ln>
                            <a:solidFill>
                              <a:srgbClr val="4F81BD">
                                <a:alpha val="0"/>
                              </a:srgbClr>
                            </a:solidFill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latin typeface="KBIZ한마음고딕 M" panose="02020503020101020101" pitchFamily="18" charset="-127"/>
                          <a:ea typeface="KBIZ한마음고딕 M" panose="02020503020101020101" pitchFamily="18" charset="-127"/>
                        </a:rPr>
                        <a:t>현장디테일 진행 등</a:t>
                      </a:r>
                      <a:endParaRPr lang="ko-KR" altLang="en-US" sz="1200" dirty="0">
                        <a:ln>
                          <a:solidFill>
                            <a:srgbClr val="4F81BD">
                              <a:alpha val="0"/>
                            </a:srgbClr>
                          </a:solidFill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latin typeface="KBIZ한마음고딕 M" panose="02020503020101020101" pitchFamily="18" charset="-127"/>
                        <a:ea typeface="KBIZ한마음고딕 M" panose="0202050302010102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3CA90CB6-936E-4BAF-8D13-DEE75C24BFEB}"/>
              </a:ext>
            </a:extLst>
          </p:cNvPr>
          <p:cNvSpPr txBox="1"/>
          <p:nvPr/>
        </p:nvSpPr>
        <p:spPr>
          <a:xfrm>
            <a:off x="868353" y="2529444"/>
            <a:ext cx="6998517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 학술교육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2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주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,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현장교육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2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주 순서로 총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3Cycle(3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개월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교육 진행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82897" y="6489414"/>
            <a:ext cx="2057400" cy="365125"/>
          </a:xfrm>
        </p:spPr>
        <p:txBody>
          <a:bodyPr/>
          <a:lstStyle/>
          <a:p>
            <a:pPr algn="ctr"/>
            <a:fld id="{FB016DA2-9738-44B5-BFAB-E11604C3D6AA}" type="slidenum">
              <a:rPr lang="ko-KR" altLang="en-US" smtClean="0"/>
              <a:pPr algn="ctr"/>
              <a:t>3</a:t>
            </a:fld>
            <a:r>
              <a:rPr lang="en-US" altLang="ko-KR" dirty="0"/>
              <a:t>/3</a:t>
            </a:r>
            <a:endParaRPr lang="ko-KR" alt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52CEFEBF-00DF-4753-B94F-DB9C9292E40D}"/>
              </a:ext>
            </a:extLst>
          </p:cNvPr>
          <p:cNvSpPr txBox="1"/>
          <p:nvPr/>
        </p:nvSpPr>
        <p:spPr>
          <a:xfrm>
            <a:off x="591339" y="3105372"/>
            <a:ext cx="6998517" cy="276999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※</a:t>
            </a:r>
            <a:r>
              <a:rPr lang="en-US" altLang="ko-KR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 프로그램</a:t>
            </a:r>
            <a:r>
              <a:rPr lang="en-US" altLang="ko-KR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: 12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개월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(2022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년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3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월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21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일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~2023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년 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2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월 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18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일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</a:t>
            </a:r>
            <a:endParaRPr lang="ko-KR" altLang="en-US" sz="11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723EC53D-A011-42E1-9CAF-FDE79BF991D1}"/>
              </a:ext>
            </a:extLst>
          </p:cNvPr>
          <p:cNvSpPr txBox="1"/>
          <p:nvPr/>
        </p:nvSpPr>
        <p:spPr>
          <a:xfrm>
            <a:off x="828656" y="4106035"/>
            <a:ext cx="8622376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 </a:t>
            </a:r>
            <a:r>
              <a:rPr lang="ko-KR" altLang="en-US" sz="1400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기간 중 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영업실적 충족 시 정규직</a:t>
            </a:r>
            <a:r>
              <a:rPr lang="en-US" altLang="ko-KR" sz="1400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조기 전환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가능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,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향후 소장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/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지점장 선발 시 우선권 부여 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723EC53D-A011-42E1-9CAF-FDE79BF991D1}"/>
              </a:ext>
            </a:extLst>
          </p:cNvPr>
          <p:cNvSpPr txBox="1"/>
          <p:nvPr/>
        </p:nvSpPr>
        <p:spPr>
          <a:xfrm>
            <a:off x="828656" y="3802849"/>
            <a:ext cx="6998517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복리후생은 정규직과 동일하며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, 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매출 </a:t>
            </a:r>
            <a:r>
              <a:rPr lang="ko-KR" altLang="en-US" sz="1400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성장액에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대한 업계 최고수준의 인센티브 제공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723EC53D-A011-42E1-9CAF-FDE79BF991D1}"/>
              </a:ext>
            </a:extLst>
          </p:cNvPr>
          <p:cNvSpPr txBox="1"/>
          <p:nvPr/>
        </p:nvSpPr>
        <p:spPr>
          <a:xfrm>
            <a:off x="828656" y="3501143"/>
            <a:ext cx="6998517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근무지역은 전국이며 배치는 교육전형결과와 면담을 통해 결정 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37ABF18F-EBFA-4818-AFC6-71665AD71D77}"/>
              </a:ext>
            </a:extLst>
          </p:cNvPr>
          <p:cNvSpPr txBox="1"/>
          <p:nvPr/>
        </p:nvSpPr>
        <p:spPr>
          <a:xfrm>
            <a:off x="591339" y="5033517"/>
            <a:ext cx="6998517" cy="276999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5</a:t>
            </a:r>
            <a:r>
              <a:rPr lang="en-US" altLang="ko-KR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.</a:t>
            </a:r>
            <a:r>
              <a:rPr lang="en-US" altLang="ko-KR" b="1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b="1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기타사항</a:t>
            </a:r>
            <a:endParaRPr lang="ko-KR" altLang="en-US" sz="12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6E8D3262-D778-4E47-9E5B-66481F41A916}"/>
              </a:ext>
            </a:extLst>
          </p:cNvPr>
          <p:cNvSpPr txBox="1"/>
          <p:nvPr/>
        </p:nvSpPr>
        <p:spPr>
          <a:xfrm>
            <a:off x="768024" y="5688394"/>
            <a:ext cx="6998517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 졸업요건 미흡에 따른 학위 취득 불가 시 합격이 취소될 수 있음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723EC53D-A011-42E1-9CAF-FDE79BF991D1}"/>
              </a:ext>
            </a:extLst>
          </p:cNvPr>
          <p:cNvSpPr txBox="1"/>
          <p:nvPr/>
        </p:nvSpPr>
        <p:spPr>
          <a:xfrm>
            <a:off x="768024" y="5363357"/>
            <a:ext cx="6998517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입사지원사항 및 자격사항이 사실과 다를 경우 입사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합격</a:t>
            </a:r>
            <a:r>
              <a:rPr lang="en-US" altLang="ko-KR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을 취소함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A1216A09-A175-4DB4-BB80-6CB207CC0B91}"/>
              </a:ext>
            </a:extLst>
          </p:cNvPr>
          <p:cNvSpPr txBox="1"/>
          <p:nvPr/>
        </p:nvSpPr>
        <p:spPr>
          <a:xfrm>
            <a:off x="768024" y="6013431"/>
            <a:ext cx="7172905" cy="215444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en-US" altLang="ko-KR" sz="1400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 상기 일정은 회사의 사정에 의해 협의 후 변경될 수 있음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2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828656" y="4406260"/>
            <a:ext cx="80429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◎ </a:t>
            </a:r>
            <a:r>
              <a:rPr lang="ko-KR" altLang="en-US" sz="1400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이수 </a:t>
            </a:r>
            <a:r>
              <a:rPr lang="ko-KR" altLang="en-US" sz="1400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완료자는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전원 정규직 전환 후 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별도의 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수습기간 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없음</a:t>
            </a:r>
            <a:r>
              <a:rPr lang="en-US" altLang="ko-KR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,</a:t>
            </a:r>
            <a:r>
              <a:rPr lang="ko-KR" altLang="en-US" sz="140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1400" dirty="0" err="1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</a:t>
            </a:r>
            <a:r>
              <a:rPr lang="ko-KR" altLang="en-US" sz="1400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44546A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기간은 근속년수에 포함</a:t>
            </a:r>
            <a:endParaRPr lang="en-US" altLang="ko-KR" sz="1400" dirty="0">
              <a:ln>
                <a:solidFill>
                  <a:srgbClr val="4F81BD">
                    <a:alpha val="0"/>
                  </a:srgbClr>
                </a:solidFill>
              </a:ln>
              <a:solidFill>
                <a:srgbClr val="44546A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E28C0EA0-47ED-4F2D-BDFC-BAD0D3A378F7}"/>
              </a:ext>
            </a:extLst>
          </p:cNvPr>
          <p:cNvSpPr txBox="1"/>
          <p:nvPr/>
        </p:nvSpPr>
        <p:spPr>
          <a:xfrm>
            <a:off x="425976" y="242495"/>
            <a:ext cx="8445653" cy="984885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>
              <a:defRPr/>
            </a:pP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제약영업 </a:t>
            </a:r>
            <a:r>
              <a:rPr lang="en-US" altLang="ko-KR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MR</a:t>
            </a:r>
            <a:r>
              <a:rPr lang="ko-KR" altLang="en-US" sz="24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양성 </a:t>
            </a:r>
            <a:r>
              <a:rPr lang="ko-KR" altLang="en-US" sz="3200" b="1" spc="-225" dirty="0" err="1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인턴쉽</a:t>
            </a:r>
            <a:r>
              <a:rPr lang="ko-KR" altLang="en-US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2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  <a:r>
              <a:rPr lang="en-US" altLang="ko-KR" sz="2000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(</a:t>
            </a:r>
            <a:r>
              <a:rPr lang="ko-KR" altLang="en-US" sz="2000" b="1" spc="-225" dirty="0" err="1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채용연계형</a:t>
            </a:r>
            <a:r>
              <a:rPr lang="en-US" altLang="ko-KR" sz="2000" b="1" spc="-225" dirty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)   </a:t>
            </a:r>
            <a:endParaRPr lang="ko-KR" altLang="en-US" sz="3200" b="1" spc="-225" dirty="0">
              <a:ln>
                <a:solidFill>
                  <a:srgbClr val="4F81BD">
                    <a:alpha val="0"/>
                  </a:srgbClr>
                </a:solidFill>
              </a:ln>
              <a:solidFill>
                <a:srgbClr val="3333FF"/>
              </a:solidFill>
              <a:latin typeface="KBIZ한마음고딕 M" panose="02020503020101020101" pitchFamily="18" charset="-127"/>
              <a:ea typeface="KBIZ한마음고딕 M" panose="02020503020101020101" pitchFamily="18" charset="-127"/>
            </a:endParaRPr>
          </a:p>
          <a:p>
            <a:pPr>
              <a:defRPr/>
            </a:pPr>
            <a:r>
              <a:rPr lang="en-US" altLang="ko-KR" sz="3200" b="1" spc="-225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rgbClr val="3333FF"/>
                </a:solidFill>
                <a:latin typeface="KBIZ한마음고딕 M" panose="02020503020101020101" pitchFamily="18" charset="-127"/>
                <a:ea typeface="KBIZ한마음고딕 M" panose="0202050302010102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86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1689</TotalTime>
  <Words>493</Words>
  <Application>Microsoft Office PowerPoint</Application>
  <PresentationFormat>화면 슬라이드 쇼(4:3)</PresentationFormat>
  <Paragraphs>73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KBIZ한마음고딕 M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KUP</dc:creator>
  <cp:lastModifiedBy>KUP</cp:lastModifiedBy>
  <cp:revision>215</cp:revision>
  <cp:lastPrinted>2021-11-01T04:51:33Z</cp:lastPrinted>
  <dcterms:created xsi:type="dcterms:W3CDTF">2021-08-17T23:49:23Z</dcterms:created>
  <dcterms:modified xsi:type="dcterms:W3CDTF">2021-11-04T05:31:47Z</dcterms:modified>
</cp:coreProperties>
</file>