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62" r:id="rId6"/>
    <p:sldId id="264" r:id="rId7"/>
    <p:sldId id="265" r:id="rId8"/>
    <p:sldId id="266" r:id="rId9"/>
    <p:sldId id="271" r:id="rId10"/>
    <p:sldId id="268" r:id="rId11"/>
    <p:sldId id="269" r:id="rId12"/>
    <p:sldId id="270" r:id="rId13"/>
  </p:sldIdLst>
  <p:sldSz cx="9906000" cy="6858000" type="A4"/>
  <p:notesSz cx="6858000" cy="9144000"/>
  <p:embeddedFontLst>
    <p:embeddedFont>
      <p:font typeface="Arial Unicode MS" panose="020B0600000101010101" charset="-127"/>
      <p:regular r:id="rId15"/>
    </p:embeddedFont>
    <p:embeddedFont>
      <p:font typeface="나눔바른고딕" panose="020B0600000101010101" charset="-127"/>
      <p:regular r:id="rId16"/>
      <p:bold r:id="rId17"/>
    </p:embeddedFont>
    <p:embeddedFont>
      <p:font typeface="Open Sans Light" panose="020B0600000101010101" charset="0"/>
      <p:regular r:id="rId18"/>
      <p:italic r:id="rId19"/>
    </p:embeddedFont>
    <p:embeddedFont>
      <p:font typeface="Open Sans Semibold" panose="020B0600000101010101" charset="0"/>
      <p:bold r:id="rId20"/>
      <p:boldItalic r:id="rId21"/>
    </p:embeddedFont>
    <p:embeddedFont>
      <p:font typeface="맑은 고딕" panose="020B0503020000020004" pitchFamily="50" charset="-127"/>
      <p:regular r:id="rId22"/>
      <p:bold r:id="rId2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DCD"/>
    <a:srgbClr val="D3D3D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48" autoAdjust="0"/>
    <p:restoredTop sz="94660" autoAdjust="0"/>
  </p:normalViewPr>
  <p:slideViewPr>
    <p:cSldViewPr>
      <p:cViewPr varScale="1">
        <p:scale>
          <a:sx n="163" d="100"/>
          <a:sy n="163" d="100"/>
        </p:scale>
        <p:origin x="1566" y="13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91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5D19-4718-A587-A79D3A77ADF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5D19-4718-A587-A79D3A77ADF6}"/>
              </c:ext>
            </c:extLst>
          </c:dPt>
          <c:dLbls>
            <c:dLbl>
              <c:idx val="0"/>
              <c:layout>
                <c:manualLayout>
                  <c:x val="9.7722338518644765E-3"/>
                  <c:y val="-2.6987011703756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19-4718-A587-A79D3A77ADF6}"/>
                </c:ext>
              </c:extLst>
            </c:dLbl>
            <c:dLbl>
              <c:idx val="1"/>
              <c:layout>
                <c:manualLayout>
                  <c:x val="1.9544312355450937E-2"/>
                  <c:y val="-2.0137856611780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19-4718-A587-A79D3A77ADF6}"/>
                </c:ext>
              </c:extLst>
            </c:dLbl>
            <c:dLbl>
              <c:idx val="2"/>
              <c:layout>
                <c:manualLayout>
                  <c:x val="9.7722338518645216E-3"/>
                  <c:y val="2.0240258777817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D19-4718-A587-A79D3A77ADF6}"/>
                </c:ext>
              </c:extLst>
            </c:dLbl>
            <c:dLbl>
              <c:idx val="3"/>
              <c:layout>
                <c:manualLayout>
                  <c:x val="-1.9544467703728953E-2"/>
                  <c:y val="-2.0240258777817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19-4718-A587-A79D3A77ADF6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컨설팅본부</c:v>
                </c:pt>
                <c:pt idx="1">
                  <c:v>전략컨설팅본부</c:v>
                </c:pt>
                <c:pt idx="2">
                  <c:v>SAP운영본부</c:v>
                </c:pt>
                <c:pt idx="3">
                  <c:v>중국법인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</c:v>
                </c:pt>
                <c:pt idx="1">
                  <c:v>14</c:v>
                </c:pt>
                <c:pt idx="2">
                  <c:v>117</c:v>
                </c:pt>
                <c:pt idx="3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D19-4718-A587-A79D3A77ADF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40"/>
      </c:doughnutChart>
    </c:plotArea>
    <c:legend>
      <c:legendPos val="r"/>
      <c:layout>
        <c:manualLayout>
          <c:xMode val="edge"/>
          <c:yMode val="edge"/>
          <c:x val="0.56522394842409629"/>
          <c:y val="0.2857987194946473"/>
          <c:w val="0.38686042364557421"/>
          <c:h val="0.43853556882788158"/>
        </c:manualLayout>
      </c:layout>
      <c:overlay val="0"/>
      <c:txPr>
        <a:bodyPr/>
        <a:lstStyle/>
        <a:p>
          <a:pPr>
            <a:defRPr sz="800" b="0">
              <a:latin typeface="+mn-ea"/>
              <a:ea typeface="+mn-ea"/>
            </a:defRPr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16366-DCA9-4F87-9C9A-C13F373E25A3}" type="datetimeFigureOut">
              <a:rPr lang="ko-KR" altLang="en-US" smtClean="0"/>
              <a:t>2021-10-21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7DFBB-8F23-4496-AD65-51B656594D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943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7DFBB-8F23-4496-AD65-51B656594D5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6137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5C8A-E4A5-4477-906A-C3B1AFB9D19B}" type="datetimeFigureOut">
              <a:rPr lang="ko-KR" altLang="en-US" smtClean="0"/>
              <a:t>2021-10-21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677A-7248-433F-8D69-7042DA6216DC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8" name="그룹 7"/>
          <p:cNvGrpSpPr/>
          <p:nvPr userDrawn="1"/>
        </p:nvGrpSpPr>
        <p:grpSpPr>
          <a:xfrm>
            <a:off x="7905328" y="5820059"/>
            <a:ext cx="1336936" cy="486336"/>
            <a:chOff x="4854922" y="577427"/>
            <a:chExt cx="3286124" cy="1195389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6139209" y="577427"/>
              <a:ext cx="609600" cy="742950"/>
            </a:xfrm>
            <a:custGeom>
              <a:avLst/>
              <a:gdLst>
                <a:gd name="T0" fmla="*/ 264 w 800"/>
                <a:gd name="T1" fmla="*/ 975 h 975"/>
                <a:gd name="T2" fmla="*/ 556 w 800"/>
                <a:gd name="T3" fmla="*/ 894 h 975"/>
                <a:gd name="T4" fmla="*/ 684 w 800"/>
                <a:gd name="T5" fmla="*/ 636 h 975"/>
                <a:gd name="T6" fmla="*/ 495 w 800"/>
                <a:gd name="T7" fmla="*/ 426 h 975"/>
                <a:gd name="T8" fmla="*/ 374 w 800"/>
                <a:gd name="T9" fmla="*/ 348 h 975"/>
                <a:gd name="T10" fmla="*/ 380 w 800"/>
                <a:gd name="T11" fmla="*/ 226 h 975"/>
                <a:gd name="T12" fmla="*/ 522 w 800"/>
                <a:gd name="T13" fmla="*/ 182 h 975"/>
                <a:gd name="T14" fmla="*/ 698 w 800"/>
                <a:gd name="T15" fmla="*/ 235 h 975"/>
                <a:gd name="T16" fmla="*/ 800 w 800"/>
                <a:gd name="T17" fmla="*/ 82 h 975"/>
                <a:gd name="T18" fmla="*/ 422 w 800"/>
                <a:gd name="T19" fmla="*/ 24 h 975"/>
                <a:gd name="T20" fmla="*/ 154 w 800"/>
                <a:gd name="T21" fmla="*/ 228 h 975"/>
                <a:gd name="T22" fmla="*/ 144 w 800"/>
                <a:gd name="T23" fmla="*/ 399 h 975"/>
                <a:gd name="T24" fmla="*/ 259 w 800"/>
                <a:gd name="T25" fmla="*/ 527 h 975"/>
                <a:gd name="T26" fmla="*/ 418 w 800"/>
                <a:gd name="T27" fmla="*/ 619 h 975"/>
                <a:gd name="T28" fmla="*/ 463 w 800"/>
                <a:gd name="T29" fmla="*/ 687 h 975"/>
                <a:gd name="T30" fmla="*/ 439 w 800"/>
                <a:gd name="T31" fmla="*/ 764 h 975"/>
                <a:gd name="T32" fmla="*/ 248 w 800"/>
                <a:gd name="T33" fmla="*/ 808 h 975"/>
                <a:gd name="T34" fmla="*/ 38 w 800"/>
                <a:gd name="T35" fmla="*/ 736 h 975"/>
                <a:gd name="T36" fmla="*/ 0 w 800"/>
                <a:gd name="T37" fmla="*/ 920 h 975"/>
                <a:gd name="T38" fmla="*/ 264 w 800"/>
                <a:gd name="T39" fmla="*/ 975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0" h="975">
                  <a:moveTo>
                    <a:pt x="264" y="975"/>
                  </a:moveTo>
                  <a:cubicBezTo>
                    <a:pt x="367" y="975"/>
                    <a:pt x="472" y="954"/>
                    <a:pt x="556" y="894"/>
                  </a:cubicBezTo>
                  <a:cubicBezTo>
                    <a:pt x="636" y="836"/>
                    <a:pt x="690" y="736"/>
                    <a:pt x="684" y="636"/>
                  </a:cubicBezTo>
                  <a:cubicBezTo>
                    <a:pt x="678" y="530"/>
                    <a:pt x="579" y="471"/>
                    <a:pt x="495" y="426"/>
                  </a:cubicBezTo>
                  <a:cubicBezTo>
                    <a:pt x="454" y="404"/>
                    <a:pt x="406" y="383"/>
                    <a:pt x="374" y="348"/>
                  </a:cubicBezTo>
                  <a:cubicBezTo>
                    <a:pt x="342" y="314"/>
                    <a:pt x="352" y="259"/>
                    <a:pt x="380" y="226"/>
                  </a:cubicBezTo>
                  <a:cubicBezTo>
                    <a:pt x="415" y="184"/>
                    <a:pt x="470" y="178"/>
                    <a:pt x="522" y="182"/>
                  </a:cubicBezTo>
                  <a:cubicBezTo>
                    <a:pt x="583" y="187"/>
                    <a:pt x="642" y="210"/>
                    <a:pt x="698" y="235"/>
                  </a:cubicBezTo>
                  <a:lnTo>
                    <a:pt x="800" y="82"/>
                  </a:lnTo>
                  <a:cubicBezTo>
                    <a:pt x="682" y="27"/>
                    <a:pt x="552" y="0"/>
                    <a:pt x="422" y="24"/>
                  </a:cubicBezTo>
                  <a:cubicBezTo>
                    <a:pt x="304" y="46"/>
                    <a:pt x="198" y="114"/>
                    <a:pt x="154" y="228"/>
                  </a:cubicBezTo>
                  <a:cubicBezTo>
                    <a:pt x="134" y="282"/>
                    <a:pt x="123" y="344"/>
                    <a:pt x="144" y="399"/>
                  </a:cubicBezTo>
                  <a:cubicBezTo>
                    <a:pt x="166" y="455"/>
                    <a:pt x="208" y="496"/>
                    <a:pt x="259" y="527"/>
                  </a:cubicBezTo>
                  <a:cubicBezTo>
                    <a:pt x="311" y="558"/>
                    <a:pt x="370" y="582"/>
                    <a:pt x="418" y="619"/>
                  </a:cubicBezTo>
                  <a:cubicBezTo>
                    <a:pt x="439" y="636"/>
                    <a:pt x="460" y="659"/>
                    <a:pt x="463" y="687"/>
                  </a:cubicBezTo>
                  <a:cubicBezTo>
                    <a:pt x="466" y="714"/>
                    <a:pt x="455" y="743"/>
                    <a:pt x="439" y="764"/>
                  </a:cubicBezTo>
                  <a:cubicBezTo>
                    <a:pt x="395" y="819"/>
                    <a:pt x="310" y="818"/>
                    <a:pt x="248" y="808"/>
                  </a:cubicBezTo>
                  <a:cubicBezTo>
                    <a:pt x="174" y="798"/>
                    <a:pt x="104" y="767"/>
                    <a:pt x="38" y="736"/>
                  </a:cubicBezTo>
                  <a:lnTo>
                    <a:pt x="0" y="920"/>
                  </a:lnTo>
                  <a:cubicBezTo>
                    <a:pt x="80" y="960"/>
                    <a:pt x="174" y="975"/>
                    <a:pt x="264" y="97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6742459" y="593303"/>
              <a:ext cx="644525" cy="730250"/>
            </a:xfrm>
            <a:custGeom>
              <a:avLst/>
              <a:gdLst>
                <a:gd name="T0" fmla="*/ 218 w 846"/>
                <a:gd name="T1" fmla="*/ 957 h 957"/>
                <a:gd name="T2" fmla="*/ 282 w 846"/>
                <a:gd name="T3" fmla="*/ 617 h 957"/>
                <a:gd name="T4" fmla="*/ 333 w 846"/>
                <a:gd name="T5" fmla="*/ 617 h 957"/>
                <a:gd name="T6" fmla="*/ 732 w 846"/>
                <a:gd name="T7" fmla="*/ 450 h 957"/>
                <a:gd name="T8" fmla="*/ 708 w 846"/>
                <a:gd name="T9" fmla="*/ 52 h 957"/>
                <a:gd name="T10" fmla="*/ 468 w 846"/>
                <a:gd name="T11" fmla="*/ 0 h 957"/>
                <a:gd name="T12" fmla="*/ 181 w 846"/>
                <a:gd name="T13" fmla="*/ 0 h 957"/>
                <a:gd name="T14" fmla="*/ 0 w 846"/>
                <a:gd name="T15" fmla="*/ 956 h 957"/>
                <a:gd name="T16" fmla="*/ 218 w 846"/>
                <a:gd name="T17" fmla="*/ 956 h 957"/>
                <a:gd name="T18" fmla="*/ 218 w 846"/>
                <a:gd name="T19" fmla="*/ 957 h 957"/>
                <a:gd name="T20" fmla="*/ 369 w 846"/>
                <a:gd name="T21" fmla="*/ 166 h 957"/>
                <a:gd name="T22" fmla="*/ 425 w 846"/>
                <a:gd name="T23" fmla="*/ 166 h 957"/>
                <a:gd name="T24" fmla="*/ 576 w 846"/>
                <a:gd name="T25" fmla="*/ 254 h 957"/>
                <a:gd name="T26" fmla="*/ 484 w 846"/>
                <a:gd name="T27" fmla="*/ 428 h 957"/>
                <a:gd name="T28" fmla="*/ 358 w 846"/>
                <a:gd name="T29" fmla="*/ 450 h 957"/>
                <a:gd name="T30" fmla="*/ 316 w 846"/>
                <a:gd name="T31" fmla="*/ 450 h 957"/>
                <a:gd name="T32" fmla="*/ 369 w 846"/>
                <a:gd name="T33" fmla="*/ 166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6" h="957">
                  <a:moveTo>
                    <a:pt x="218" y="957"/>
                  </a:moveTo>
                  <a:lnTo>
                    <a:pt x="282" y="617"/>
                  </a:lnTo>
                  <a:lnTo>
                    <a:pt x="333" y="617"/>
                  </a:lnTo>
                  <a:cubicBezTo>
                    <a:pt x="481" y="617"/>
                    <a:pt x="642" y="577"/>
                    <a:pt x="732" y="450"/>
                  </a:cubicBezTo>
                  <a:cubicBezTo>
                    <a:pt x="813" y="337"/>
                    <a:pt x="846" y="136"/>
                    <a:pt x="708" y="52"/>
                  </a:cubicBezTo>
                  <a:cubicBezTo>
                    <a:pt x="637" y="9"/>
                    <a:pt x="549" y="0"/>
                    <a:pt x="468" y="0"/>
                  </a:cubicBezTo>
                  <a:lnTo>
                    <a:pt x="181" y="0"/>
                  </a:lnTo>
                  <a:lnTo>
                    <a:pt x="0" y="956"/>
                  </a:lnTo>
                  <a:lnTo>
                    <a:pt x="218" y="956"/>
                  </a:lnTo>
                  <a:lnTo>
                    <a:pt x="218" y="957"/>
                  </a:lnTo>
                  <a:close/>
                  <a:moveTo>
                    <a:pt x="369" y="166"/>
                  </a:moveTo>
                  <a:lnTo>
                    <a:pt x="425" y="166"/>
                  </a:lnTo>
                  <a:cubicBezTo>
                    <a:pt x="488" y="166"/>
                    <a:pt x="568" y="180"/>
                    <a:pt x="576" y="254"/>
                  </a:cubicBezTo>
                  <a:cubicBezTo>
                    <a:pt x="584" y="324"/>
                    <a:pt x="548" y="398"/>
                    <a:pt x="484" y="428"/>
                  </a:cubicBezTo>
                  <a:cubicBezTo>
                    <a:pt x="445" y="445"/>
                    <a:pt x="401" y="450"/>
                    <a:pt x="358" y="450"/>
                  </a:cubicBezTo>
                  <a:lnTo>
                    <a:pt x="316" y="450"/>
                  </a:lnTo>
                  <a:lnTo>
                    <a:pt x="369" y="16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7348884" y="591715"/>
              <a:ext cx="792162" cy="730250"/>
            </a:xfrm>
            <a:custGeom>
              <a:avLst/>
              <a:gdLst>
                <a:gd name="T0" fmla="*/ 803 w 1039"/>
                <a:gd name="T1" fmla="*/ 0 h 956"/>
                <a:gd name="T2" fmla="*/ 675 w 1039"/>
                <a:gd name="T3" fmla="*/ 724 h 956"/>
                <a:gd name="T4" fmla="*/ 423 w 1039"/>
                <a:gd name="T5" fmla="*/ 0 h 956"/>
                <a:gd name="T6" fmla="*/ 160 w 1039"/>
                <a:gd name="T7" fmla="*/ 0 h 956"/>
                <a:gd name="T8" fmla="*/ 0 w 1039"/>
                <a:gd name="T9" fmla="*/ 956 h 956"/>
                <a:gd name="T10" fmla="*/ 187 w 1039"/>
                <a:gd name="T11" fmla="*/ 956 h 956"/>
                <a:gd name="T12" fmla="*/ 297 w 1039"/>
                <a:gd name="T13" fmla="*/ 234 h 956"/>
                <a:gd name="T14" fmla="*/ 552 w 1039"/>
                <a:gd name="T15" fmla="*/ 956 h 956"/>
                <a:gd name="T16" fmla="*/ 816 w 1039"/>
                <a:gd name="T17" fmla="*/ 956 h 956"/>
                <a:gd name="T18" fmla="*/ 955 w 1039"/>
                <a:gd name="T19" fmla="*/ 200 h 956"/>
                <a:gd name="T20" fmla="*/ 1039 w 1039"/>
                <a:gd name="T21" fmla="*/ 0 h 956"/>
                <a:gd name="T22" fmla="*/ 803 w 1039"/>
                <a:gd name="T23" fmla="*/ 0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9" h="956">
                  <a:moveTo>
                    <a:pt x="803" y="0"/>
                  </a:moveTo>
                  <a:lnTo>
                    <a:pt x="675" y="724"/>
                  </a:lnTo>
                  <a:lnTo>
                    <a:pt x="423" y="0"/>
                  </a:lnTo>
                  <a:lnTo>
                    <a:pt x="160" y="0"/>
                  </a:lnTo>
                  <a:lnTo>
                    <a:pt x="0" y="956"/>
                  </a:lnTo>
                  <a:lnTo>
                    <a:pt x="187" y="956"/>
                  </a:lnTo>
                  <a:lnTo>
                    <a:pt x="297" y="234"/>
                  </a:lnTo>
                  <a:lnTo>
                    <a:pt x="552" y="956"/>
                  </a:lnTo>
                  <a:lnTo>
                    <a:pt x="816" y="956"/>
                  </a:lnTo>
                  <a:lnTo>
                    <a:pt x="955" y="200"/>
                  </a:lnTo>
                  <a:cubicBezTo>
                    <a:pt x="981" y="38"/>
                    <a:pt x="1039" y="0"/>
                    <a:pt x="1039" y="0"/>
                  </a:cubicBezTo>
                  <a:lnTo>
                    <a:pt x="80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4854922" y="1217190"/>
              <a:ext cx="3121025" cy="530225"/>
            </a:xfrm>
            <a:custGeom>
              <a:avLst/>
              <a:gdLst>
                <a:gd name="T0" fmla="*/ 1488 w 4095"/>
                <a:gd name="T1" fmla="*/ 0 h 696"/>
                <a:gd name="T2" fmla="*/ 1107 w 4095"/>
                <a:gd name="T3" fmla="*/ 0 h 696"/>
                <a:gd name="T4" fmla="*/ 1147 w 4095"/>
                <a:gd name="T5" fmla="*/ 231 h 696"/>
                <a:gd name="T6" fmla="*/ 624 w 4095"/>
                <a:gd name="T7" fmla="*/ 231 h 696"/>
                <a:gd name="T8" fmla="*/ 747 w 4095"/>
                <a:gd name="T9" fmla="*/ 0 h 696"/>
                <a:gd name="T10" fmla="*/ 396 w 4095"/>
                <a:gd name="T11" fmla="*/ 0 h 696"/>
                <a:gd name="T12" fmla="*/ 0 w 4095"/>
                <a:gd name="T13" fmla="*/ 696 h 696"/>
                <a:gd name="T14" fmla="*/ 379 w 4095"/>
                <a:gd name="T15" fmla="*/ 696 h 696"/>
                <a:gd name="T16" fmla="*/ 583 w 4095"/>
                <a:gd name="T17" fmla="*/ 309 h 696"/>
                <a:gd name="T18" fmla="*/ 1159 w 4095"/>
                <a:gd name="T19" fmla="*/ 309 h 696"/>
                <a:gd name="T20" fmla="*/ 1225 w 4095"/>
                <a:gd name="T21" fmla="*/ 696 h 696"/>
                <a:gd name="T22" fmla="*/ 1635 w 4095"/>
                <a:gd name="T23" fmla="*/ 696 h 696"/>
                <a:gd name="T24" fmla="*/ 1553 w 4095"/>
                <a:gd name="T25" fmla="*/ 309 h 696"/>
                <a:gd name="T26" fmla="*/ 4095 w 4095"/>
                <a:gd name="T27" fmla="*/ 309 h 696"/>
                <a:gd name="T28" fmla="*/ 4095 w 4095"/>
                <a:gd name="T29" fmla="*/ 231 h 696"/>
                <a:gd name="T30" fmla="*/ 1537 w 4095"/>
                <a:gd name="T31" fmla="*/ 231 h 696"/>
                <a:gd name="T32" fmla="*/ 1488 w 4095"/>
                <a:gd name="T33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95" h="696">
                  <a:moveTo>
                    <a:pt x="1488" y="0"/>
                  </a:moveTo>
                  <a:lnTo>
                    <a:pt x="1107" y="0"/>
                  </a:lnTo>
                  <a:lnTo>
                    <a:pt x="1147" y="231"/>
                  </a:lnTo>
                  <a:lnTo>
                    <a:pt x="624" y="231"/>
                  </a:lnTo>
                  <a:lnTo>
                    <a:pt x="747" y="0"/>
                  </a:lnTo>
                  <a:lnTo>
                    <a:pt x="396" y="0"/>
                  </a:lnTo>
                  <a:lnTo>
                    <a:pt x="0" y="696"/>
                  </a:lnTo>
                  <a:lnTo>
                    <a:pt x="379" y="696"/>
                  </a:lnTo>
                  <a:lnTo>
                    <a:pt x="583" y="309"/>
                  </a:lnTo>
                  <a:lnTo>
                    <a:pt x="1159" y="309"/>
                  </a:lnTo>
                  <a:lnTo>
                    <a:pt x="1225" y="696"/>
                  </a:lnTo>
                  <a:lnTo>
                    <a:pt x="1635" y="696"/>
                  </a:lnTo>
                  <a:lnTo>
                    <a:pt x="1553" y="309"/>
                  </a:lnTo>
                  <a:lnTo>
                    <a:pt x="4095" y="309"/>
                  </a:lnTo>
                  <a:lnTo>
                    <a:pt x="4095" y="231"/>
                  </a:lnTo>
                  <a:lnTo>
                    <a:pt x="1537" y="231"/>
                  </a:lnTo>
                  <a:lnTo>
                    <a:pt x="148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5178772" y="1001290"/>
              <a:ext cx="360362" cy="176213"/>
            </a:xfrm>
            <a:custGeom>
              <a:avLst/>
              <a:gdLst>
                <a:gd name="T0" fmla="*/ 472 w 472"/>
                <a:gd name="T1" fmla="*/ 0 h 232"/>
                <a:gd name="T2" fmla="*/ 132 w 472"/>
                <a:gd name="T3" fmla="*/ 0 h 232"/>
                <a:gd name="T4" fmla="*/ 0 w 472"/>
                <a:gd name="T5" fmla="*/ 232 h 232"/>
                <a:gd name="T6" fmla="*/ 350 w 472"/>
                <a:gd name="T7" fmla="*/ 232 h 232"/>
                <a:gd name="T8" fmla="*/ 472 w 472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2" h="232">
                  <a:moveTo>
                    <a:pt x="472" y="0"/>
                  </a:moveTo>
                  <a:lnTo>
                    <a:pt x="132" y="0"/>
                  </a:lnTo>
                  <a:lnTo>
                    <a:pt x="0" y="232"/>
                  </a:lnTo>
                  <a:lnTo>
                    <a:pt x="350" y="232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5302597" y="785390"/>
              <a:ext cx="631825" cy="176213"/>
            </a:xfrm>
            <a:custGeom>
              <a:avLst/>
              <a:gdLst>
                <a:gd name="T0" fmla="*/ 433 w 830"/>
                <a:gd name="T1" fmla="*/ 51 h 232"/>
                <a:gd name="T2" fmla="*/ 464 w 830"/>
                <a:gd name="T3" fmla="*/ 232 h 232"/>
                <a:gd name="T4" fmla="*/ 830 w 830"/>
                <a:gd name="T5" fmla="*/ 232 h 232"/>
                <a:gd name="T6" fmla="*/ 782 w 830"/>
                <a:gd name="T7" fmla="*/ 0 h 232"/>
                <a:gd name="T8" fmla="*/ 132 w 830"/>
                <a:gd name="T9" fmla="*/ 0 h 232"/>
                <a:gd name="T10" fmla="*/ 0 w 830"/>
                <a:gd name="T11" fmla="*/ 232 h 232"/>
                <a:gd name="T12" fmla="*/ 337 w 830"/>
                <a:gd name="T13" fmla="*/ 232 h 232"/>
                <a:gd name="T14" fmla="*/ 433 w 830"/>
                <a:gd name="T15" fmla="*/ 5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0" h="232">
                  <a:moveTo>
                    <a:pt x="433" y="51"/>
                  </a:moveTo>
                  <a:lnTo>
                    <a:pt x="464" y="232"/>
                  </a:lnTo>
                  <a:lnTo>
                    <a:pt x="830" y="232"/>
                  </a:lnTo>
                  <a:lnTo>
                    <a:pt x="782" y="0"/>
                  </a:lnTo>
                  <a:lnTo>
                    <a:pt x="132" y="0"/>
                  </a:lnTo>
                  <a:lnTo>
                    <a:pt x="0" y="232"/>
                  </a:lnTo>
                  <a:lnTo>
                    <a:pt x="337" y="232"/>
                  </a:lnTo>
                  <a:lnTo>
                    <a:pt x="433" y="5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5662959" y="1001290"/>
              <a:ext cx="317500" cy="176213"/>
            </a:xfrm>
            <a:custGeom>
              <a:avLst/>
              <a:gdLst>
                <a:gd name="T0" fmla="*/ 40 w 418"/>
                <a:gd name="T1" fmla="*/ 232 h 232"/>
                <a:gd name="T2" fmla="*/ 418 w 418"/>
                <a:gd name="T3" fmla="*/ 232 h 232"/>
                <a:gd name="T4" fmla="*/ 369 w 418"/>
                <a:gd name="T5" fmla="*/ 0 h 232"/>
                <a:gd name="T6" fmla="*/ 0 w 418"/>
                <a:gd name="T7" fmla="*/ 0 h 232"/>
                <a:gd name="T8" fmla="*/ 40 w 418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232">
                  <a:moveTo>
                    <a:pt x="40" y="232"/>
                  </a:moveTo>
                  <a:lnTo>
                    <a:pt x="418" y="232"/>
                  </a:lnTo>
                  <a:lnTo>
                    <a:pt x="369" y="0"/>
                  </a:lnTo>
                  <a:lnTo>
                    <a:pt x="0" y="0"/>
                  </a:lnTo>
                  <a:lnTo>
                    <a:pt x="40" y="232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5424834" y="591715"/>
              <a:ext cx="501650" cy="153988"/>
            </a:xfrm>
            <a:custGeom>
              <a:avLst/>
              <a:gdLst>
                <a:gd name="T0" fmla="*/ 610 w 658"/>
                <a:gd name="T1" fmla="*/ 200 h 200"/>
                <a:gd name="T2" fmla="*/ 658 w 658"/>
                <a:gd name="T3" fmla="*/ 0 h 200"/>
                <a:gd name="T4" fmla="*/ 114 w 658"/>
                <a:gd name="T5" fmla="*/ 0 h 200"/>
                <a:gd name="T6" fmla="*/ 0 w 658"/>
                <a:gd name="T7" fmla="*/ 200 h 200"/>
                <a:gd name="T8" fmla="*/ 610 w 658"/>
                <a:gd name="T9" fmla="*/ 200 h 200"/>
                <a:gd name="T10" fmla="*/ 610 w 658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200">
                  <a:moveTo>
                    <a:pt x="610" y="200"/>
                  </a:moveTo>
                  <a:cubicBezTo>
                    <a:pt x="588" y="67"/>
                    <a:pt x="658" y="0"/>
                    <a:pt x="658" y="0"/>
                  </a:cubicBezTo>
                  <a:lnTo>
                    <a:pt x="114" y="0"/>
                  </a:lnTo>
                  <a:lnTo>
                    <a:pt x="0" y="200"/>
                  </a:lnTo>
                  <a:lnTo>
                    <a:pt x="610" y="200"/>
                  </a:lnTo>
                  <a:lnTo>
                    <a:pt x="610" y="20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6385272" y="1561678"/>
              <a:ext cx="46037" cy="207963"/>
            </a:xfrm>
            <a:custGeom>
              <a:avLst/>
              <a:gdLst>
                <a:gd name="T0" fmla="*/ 17 w 60"/>
                <a:gd name="T1" fmla="*/ 47 h 273"/>
                <a:gd name="T2" fmla="*/ 5 w 60"/>
                <a:gd name="T3" fmla="*/ 177 h 273"/>
                <a:gd name="T4" fmla="*/ 60 w 60"/>
                <a:gd name="T5" fmla="*/ 273 h 273"/>
                <a:gd name="T6" fmla="*/ 60 w 60"/>
                <a:gd name="T7" fmla="*/ 236 h 273"/>
                <a:gd name="T8" fmla="*/ 33 w 60"/>
                <a:gd name="T9" fmla="*/ 137 h 273"/>
                <a:gd name="T10" fmla="*/ 60 w 60"/>
                <a:gd name="T11" fmla="*/ 37 h 273"/>
                <a:gd name="T12" fmla="*/ 60 w 60"/>
                <a:gd name="T13" fmla="*/ 0 h 273"/>
                <a:gd name="T14" fmla="*/ 17 w 60"/>
                <a:gd name="T15" fmla="*/ 47 h 273"/>
                <a:gd name="T16" fmla="*/ 17 w 60"/>
                <a:gd name="T17" fmla="*/ 4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73">
                  <a:moveTo>
                    <a:pt x="17" y="47"/>
                  </a:moveTo>
                  <a:cubicBezTo>
                    <a:pt x="0" y="87"/>
                    <a:pt x="1" y="136"/>
                    <a:pt x="5" y="177"/>
                  </a:cubicBezTo>
                  <a:cubicBezTo>
                    <a:pt x="9" y="216"/>
                    <a:pt x="21" y="257"/>
                    <a:pt x="60" y="273"/>
                  </a:cubicBezTo>
                  <a:lnTo>
                    <a:pt x="60" y="236"/>
                  </a:lnTo>
                  <a:cubicBezTo>
                    <a:pt x="32" y="219"/>
                    <a:pt x="33" y="167"/>
                    <a:pt x="33" y="137"/>
                  </a:cubicBezTo>
                  <a:cubicBezTo>
                    <a:pt x="33" y="109"/>
                    <a:pt x="31" y="55"/>
                    <a:pt x="60" y="37"/>
                  </a:cubicBezTo>
                  <a:lnTo>
                    <a:pt x="60" y="0"/>
                  </a:lnTo>
                  <a:cubicBezTo>
                    <a:pt x="41" y="8"/>
                    <a:pt x="27" y="24"/>
                    <a:pt x="17" y="47"/>
                  </a:cubicBezTo>
                  <a:cubicBezTo>
                    <a:pt x="8" y="68"/>
                    <a:pt x="27" y="24"/>
                    <a:pt x="17" y="4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6464647" y="1674390"/>
              <a:ext cx="174625" cy="79375"/>
            </a:xfrm>
            <a:custGeom>
              <a:avLst/>
              <a:gdLst>
                <a:gd name="T0" fmla="*/ 0 w 230"/>
                <a:gd name="T1" fmla="*/ 28 h 104"/>
                <a:gd name="T2" fmla="*/ 100 w 230"/>
                <a:gd name="T3" fmla="*/ 28 h 104"/>
                <a:gd name="T4" fmla="*/ 100 w 230"/>
                <a:gd name="T5" fmla="*/ 104 h 104"/>
                <a:gd name="T6" fmla="*/ 130 w 230"/>
                <a:gd name="T7" fmla="*/ 104 h 104"/>
                <a:gd name="T8" fmla="*/ 130 w 230"/>
                <a:gd name="T9" fmla="*/ 28 h 104"/>
                <a:gd name="T10" fmla="*/ 230 w 230"/>
                <a:gd name="T11" fmla="*/ 28 h 104"/>
                <a:gd name="T12" fmla="*/ 230 w 230"/>
                <a:gd name="T13" fmla="*/ 0 h 104"/>
                <a:gd name="T14" fmla="*/ 0 w 230"/>
                <a:gd name="T15" fmla="*/ 0 h 104"/>
                <a:gd name="T16" fmla="*/ 0 w 230"/>
                <a:gd name="T17" fmla="*/ 2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04">
                  <a:moveTo>
                    <a:pt x="0" y="28"/>
                  </a:moveTo>
                  <a:lnTo>
                    <a:pt x="100" y="28"/>
                  </a:lnTo>
                  <a:lnTo>
                    <a:pt x="100" y="104"/>
                  </a:lnTo>
                  <a:lnTo>
                    <a:pt x="130" y="104"/>
                  </a:lnTo>
                  <a:lnTo>
                    <a:pt x="130" y="28"/>
                  </a:lnTo>
                  <a:lnTo>
                    <a:pt x="230" y="28"/>
                  </a:lnTo>
                  <a:lnTo>
                    <a:pt x="230" y="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6470997" y="1577553"/>
              <a:ext cx="161925" cy="73025"/>
            </a:xfrm>
            <a:custGeom>
              <a:avLst/>
              <a:gdLst>
                <a:gd name="T0" fmla="*/ 60 w 213"/>
                <a:gd name="T1" fmla="*/ 60 h 97"/>
                <a:gd name="T2" fmla="*/ 0 w 213"/>
                <a:gd name="T3" fmla="*/ 69 h 97"/>
                <a:gd name="T4" fmla="*/ 0 w 213"/>
                <a:gd name="T5" fmla="*/ 97 h 97"/>
                <a:gd name="T6" fmla="*/ 106 w 213"/>
                <a:gd name="T7" fmla="*/ 64 h 97"/>
                <a:gd name="T8" fmla="*/ 213 w 213"/>
                <a:gd name="T9" fmla="*/ 97 h 97"/>
                <a:gd name="T10" fmla="*/ 213 w 213"/>
                <a:gd name="T11" fmla="*/ 69 h 97"/>
                <a:gd name="T12" fmla="*/ 126 w 213"/>
                <a:gd name="T13" fmla="*/ 28 h 97"/>
                <a:gd name="T14" fmla="*/ 213 w 213"/>
                <a:gd name="T15" fmla="*/ 28 h 97"/>
                <a:gd name="T16" fmla="*/ 213 w 213"/>
                <a:gd name="T17" fmla="*/ 0 h 97"/>
                <a:gd name="T18" fmla="*/ 0 w 213"/>
                <a:gd name="T19" fmla="*/ 0 h 97"/>
                <a:gd name="T20" fmla="*/ 0 w 213"/>
                <a:gd name="T21" fmla="*/ 28 h 97"/>
                <a:gd name="T22" fmla="*/ 86 w 213"/>
                <a:gd name="T23" fmla="*/ 28 h 97"/>
                <a:gd name="T24" fmla="*/ 60 w 213"/>
                <a:gd name="T25" fmla="*/ 60 h 97"/>
                <a:gd name="T26" fmla="*/ 60 w 213"/>
                <a:gd name="T27" fmla="*/ 6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3" h="97">
                  <a:moveTo>
                    <a:pt x="60" y="60"/>
                  </a:moveTo>
                  <a:cubicBezTo>
                    <a:pt x="46" y="65"/>
                    <a:pt x="26" y="68"/>
                    <a:pt x="0" y="69"/>
                  </a:cubicBezTo>
                  <a:lnTo>
                    <a:pt x="0" y="97"/>
                  </a:lnTo>
                  <a:cubicBezTo>
                    <a:pt x="33" y="96"/>
                    <a:pt x="85" y="95"/>
                    <a:pt x="106" y="64"/>
                  </a:cubicBezTo>
                  <a:cubicBezTo>
                    <a:pt x="128" y="95"/>
                    <a:pt x="180" y="96"/>
                    <a:pt x="213" y="97"/>
                  </a:cubicBezTo>
                  <a:lnTo>
                    <a:pt x="213" y="69"/>
                  </a:lnTo>
                  <a:cubicBezTo>
                    <a:pt x="185" y="68"/>
                    <a:pt x="129" y="67"/>
                    <a:pt x="126" y="28"/>
                  </a:cubicBezTo>
                  <a:lnTo>
                    <a:pt x="213" y="28"/>
                  </a:lnTo>
                  <a:lnTo>
                    <a:pt x="213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86" y="28"/>
                  </a:lnTo>
                  <a:cubicBezTo>
                    <a:pt x="85" y="41"/>
                    <a:pt x="77" y="53"/>
                    <a:pt x="60" y="60"/>
                  </a:cubicBezTo>
                  <a:cubicBezTo>
                    <a:pt x="46" y="65"/>
                    <a:pt x="77" y="53"/>
                    <a:pt x="60" y="6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6672609" y="1564853"/>
              <a:ext cx="42862" cy="207963"/>
            </a:xfrm>
            <a:custGeom>
              <a:avLst/>
              <a:gdLst>
                <a:gd name="T0" fmla="*/ 0 w 56"/>
                <a:gd name="T1" fmla="*/ 0 h 273"/>
                <a:gd name="T2" fmla="*/ 0 w 56"/>
                <a:gd name="T3" fmla="*/ 37 h 273"/>
                <a:gd name="T4" fmla="*/ 27 w 56"/>
                <a:gd name="T5" fmla="*/ 137 h 273"/>
                <a:gd name="T6" fmla="*/ 0 w 56"/>
                <a:gd name="T7" fmla="*/ 236 h 273"/>
                <a:gd name="T8" fmla="*/ 0 w 56"/>
                <a:gd name="T9" fmla="*/ 273 h 273"/>
                <a:gd name="T10" fmla="*/ 56 w 56"/>
                <a:gd name="T11" fmla="*/ 137 h 273"/>
                <a:gd name="T12" fmla="*/ 0 w 56"/>
                <a:gd name="T13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73">
                  <a:moveTo>
                    <a:pt x="0" y="0"/>
                  </a:moveTo>
                  <a:lnTo>
                    <a:pt x="0" y="37"/>
                  </a:lnTo>
                  <a:cubicBezTo>
                    <a:pt x="28" y="54"/>
                    <a:pt x="27" y="109"/>
                    <a:pt x="27" y="137"/>
                  </a:cubicBezTo>
                  <a:cubicBezTo>
                    <a:pt x="27" y="165"/>
                    <a:pt x="28" y="217"/>
                    <a:pt x="0" y="236"/>
                  </a:cubicBezTo>
                  <a:lnTo>
                    <a:pt x="0" y="273"/>
                  </a:lnTo>
                  <a:cubicBezTo>
                    <a:pt x="52" y="252"/>
                    <a:pt x="56" y="186"/>
                    <a:pt x="56" y="137"/>
                  </a:cubicBezTo>
                  <a:cubicBezTo>
                    <a:pt x="56" y="88"/>
                    <a:pt x="52" y="2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6888509" y="1575965"/>
              <a:ext cx="22225" cy="176213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6737697" y="1574378"/>
              <a:ext cx="134937" cy="179388"/>
            </a:xfrm>
            <a:custGeom>
              <a:avLst/>
              <a:gdLst>
                <a:gd name="T0" fmla="*/ 148 w 178"/>
                <a:gd name="T1" fmla="*/ 68 h 235"/>
                <a:gd name="T2" fmla="*/ 127 w 178"/>
                <a:gd name="T3" fmla="*/ 68 h 235"/>
                <a:gd name="T4" fmla="*/ 60 w 178"/>
                <a:gd name="T5" fmla="*/ 3 h 235"/>
                <a:gd name="T6" fmla="*/ 0 w 178"/>
                <a:gd name="T7" fmla="*/ 80 h 235"/>
                <a:gd name="T8" fmla="*/ 54 w 178"/>
                <a:gd name="T9" fmla="*/ 161 h 235"/>
                <a:gd name="T10" fmla="*/ 126 w 178"/>
                <a:gd name="T11" fmla="*/ 99 h 235"/>
                <a:gd name="T12" fmla="*/ 147 w 178"/>
                <a:gd name="T13" fmla="*/ 99 h 235"/>
                <a:gd name="T14" fmla="*/ 147 w 178"/>
                <a:gd name="T15" fmla="*/ 235 h 235"/>
                <a:gd name="T16" fmla="*/ 178 w 178"/>
                <a:gd name="T17" fmla="*/ 235 h 235"/>
                <a:gd name="T18" fmla="*/ 178 w 178"/>
                <a:gd name="T19" fmla="*/ 3 h 235"/>
                <a:gd name="T20" fmla="*/ 147 w 178"/>
                <a:gd name="T21" fmla="*/ 3 h 235"/>
                <a:gd name="T22" fmla="*/ 147 w 178"/>
                <a:gd name="T23" fmla="*/ 68 h 235"/>
                <a:gd name="T24" fmla="*/ 148 w 178"/>
                <a:gd name="T25" fmla="*/ 68 h 235"/>
                <a:gd name="T26" fmla="*/ 90 w 178"/>
                <a:gd name="T27" fmla="*/ 119 h 235"/>
                <a:gd name="T28" fmla="*/ 38 w 178"/>
                <a:gd name="T29" fmla="*/ 119 h 235"/>
                <a:gd name="T30" fmla="*/ 38 w 178"/>
                <a:gd name="T31" fmla="*/ 47 h 235"/>
                <a:gd name="T32" fmla="*/ 88 w 178"/>
                <a:gd name="T33" fmla="*/ 45 h 235"/>
                <a:gd name="T34" fmla="*/ 90 w 178"/>
                <a:gd name="T35" fmla="*/ 119 h 235"/>
                <a:gd name="T36" fmla="*/ 90 w 178"/>
                <a:gd name="T37" fmla="*/ 11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8" h="235">
                  <a:moveTo>
                    <a:pt x="148" y="68"/>
                  </a:moveTo>
                  <a:lnTo>
                    <a:pt x="127" y="68"/>
                  </a:lnTo>
                  <a:cubicBezTo>
                    <a:pt x="123" y="33"/>
                    <a:pt x="99" y="0"/>
                    <a:pt x="60" y="3"/>
                  </a:cubicBezTo>
                  <a:cubicBezTo>
                    <a:pt x="20" y="5"/>
                    <a:pt x="2" y="44"/>
                    <a:pt x="0" y="80"/>
                  </a:cubicBezTo>
                  <a:cubicBezTo>
                    <a:pt x="0" y="115"/>
                    <a:pt x="16" y="155"/>
                    <a:pt x="54" y="161"/>
                  </a:cubicBezTo>
                  <a:cubicBezTo>
                    <a:pt x="94" y="167"/>
                    <a:pt x="122" y="136"/>
                    <a:pt x="126" y="99"/>
                  </a:cubicBezTo>
                  <a:lnTo>
                    <a:pt x="147" y="99"/>
                  </a:lnTo>
                  <a:lnTo>
                    <a:pt x="147" y="235"/>
                  </a:lnTo>
                  <a:lnTo>
                    <a:pt x="178" y="235"/>
                  </a:lnTo>
                  <a:lnTo>
                    <a:pt x="178" y="3"/>
                  </a:lnTo>
                  <a:lnTo>
                    <a:pt x="147" y="3"/>
                  </a:lnTo>
                  <a:lnTo>
                    <a:pt x="147" y="68"/>
                  </a:lnTo>
                  <a:lnTo>
                    <a:pt x="148" y="68"/>
                  </a:lnTo>
                  <a:close/>
                  <a:moveTo>
                    <a:pt x="90" y="119"/>
                  </a:moveTo>
                  <a:cubicBezTo>
                    <a:pt x="78" y="140"/>
                    <a:pt x="51" y="140"/>
                    <a:pt x="38" y="119"/>
                  </a:cubicBezTo>
                  <a:cubicBezTo>
                    <a:pt x="26" y="99"/>
                    <a:pt x="26" y="68"/>
                    <a:pt x="38" y="47"/>
                  </a:cubicBezTo>
                  <a:cubicBezTo>
                    <a:pt x="50" y="27"/>
                    <a:pt x="75" y="25"/>
                    <a:pt x="88" y="45"/>
                  </a:cubicBezTo>
                  <a:cubicBezTo>
                    <a:pt x="102" y="67"/>
                    <a:pt x="102" y="97"/>
                    <a:pt x="90" y="119"/>
                  </a:cubicBezTo>
                  <a:cubicBezTo>
                    <a:pt x="83" y="129"/>
                    <a:pt x="96" y="108"/>
                    <a:pt x="90" y="11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7099647" y="1575965"/>
              <a:ext cx="25400" cy="1778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Freeform 20"/>
            <p:cNvSpPr>
              <a:spLocks noEditPoints="1"/>
            </p:cNvSpPr>
            <p:nvPr/>
          </p:nvSpPr>
          <p:spPr bwMode="auto">
            <a:xfrm>
              <a:off x="6937722" y="1575965"/>
              <a:ext cx="133350" cy="120650"/>
            </a:xfrm>
            <a:custGeom>
              <a:avLst/>
              <a:gdLst>
                <a:gd name="T0" fmla="*/ 99 w 175"/>
                <a:gd name="T1" fmla="*/ 0 h 158"/>
                <a:gd name="T2" fmla="*/ 99 w 175"/>
                <a:gd name="T3" fmla="*/ 158 h 158"/>
                <a:gd name="T4" fmla="*/ 175 w 175"/>
                <a:gd name="T5" fmla="*/ 80 h 158"/>
                <a:gd name="T6" fmla="*/ 99 w 175"/>
                <a:gd name="T7" fmla="*/ 0 h 158"/>
                <a:gd name="T8" fmla="*/ 131 w 175"/>
                <a:gd name="T9" fmla="*/ 114 h 158"/>
                <a:gd name="T10" fmla="*/ 69 w 175"/>
                <a:gd name="T11" fmla="*/ 117 h 158"/>
                <a:gd name="T12" fmla="*/ 67 w 175"/>
                <a:gd name="T13" fmla="*/ 44 h 158"/>
                <a:gd name="T14" fmla="*/ 127 w 175"/>
                <a:gd name="T15" fmla="*/ 40 h 158"/>
                <a:gd name="T16" fmla="*/ 131 w 175"/>
                <a:gd name="T17" fmla="*/ 114 h 158"/>
                <a:gd name="T18" fmla="*/ 131 w 175"/>
                <a:gd name="T19" fmla="*/ 1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158">
                  <a:moveTo>
                    <a:pt x="99" y="0"/>
                  </a:moveTo>
                  <a:cubicBezTo>
                    <a:pt x="0" y="0"/>
                    <a:pt x="0" y="158"/>
                    <a:pt x="99" y="158"/>
                  </a:cubicBezTo>
                  <a:cubicBezTo>
                    <a:pt x="143" y="158"/>
                    <a:pt x="175" y="124"/>
                    <a:pt x="175" y="80"/>
                  </a:cubicBezTo>
                  <a:cubicBezTo>
                    <a:pt x="175" y="36"/>
                    <a:pt x="144" y="0"/>
                    <a:pt x="99" y="0"/>
                  </a:cubicBezTo>
                  <a:close/>
                  <a:moveTo>
                    <a:pt x="131" y="114"/>
                  </a:moveTo>
                  <a:cubicBezTo>
                    <a:pt x="116" y="134"/>
                    <a:pt x="85" y="136"/>
                    <a:pt x="69" y="117"/>
                  </a:cubicBezTo>
                  <a:cubicBezTo>
                    <a:pt x="52" y="97"/>
                    <a:pt x="52" y="65"/>
                    <a:pt x="67" y="44"/>
                  </a:cubicBezTo>
                  <a:cubicBezTo>
                    <a:pt x="81" y="24"/>
                    <a:pt x="109" y="21"/>
                    <a:pt x="127" y="40"/>
                  </a:cubicBezTo>
                  <a:cubicBezTo>
                    <a:pt x="145" y="58"/>
                    <a:pt x="148" y="93"/>
                    <a:pt x="131" y="114"/>
                  </a:cubicBezTo>
                  <a:cubicBezTo>
                    <a:pt x="123" y="125"/>
                    <a:pt x="139" y="105"/>
                    <a:pt x="131" y="11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Freeform 21"/>
            <p:cNvSpPr>
              <a:spLocks noEditPoints="1"/>
            </p:cNvSpPr>
            <p:nvPr/>
          </p:nvSpPr>
          <p:spPr bwMode="auto">
            <a:xfrm>
              <a:off x="7163147" y="1574378"/>
              <a:ext cx="134937" cy="179388"/>
            </a:xfrm>
            <a:custGeom>
              <a:avLst/>
              <a:gdLst>
                <a:gd name="T0" fmla="*/ 148 w 177"/>
                <a:gd name="T1" fmla="*/ 68 h 235"/>
                <a:gd name="T2" fmla="*/ 126 w 177"/>
                <a:gd name="T3" fmla="*/ 68 h 235"/>
                <a:gd name="T4" fmla="*/ 60 w 177"/>
                <a:gd name="T5" fmla="*/ 3 h 235"/>
                <a:gd name="T6" fmla="*/ 0 w 177"/>
                <a:gd name="T7" fmla="*/ 80 h 235"/>
                <a:gd name="T8" fmla="*/ 53 w 177"/>
                <a:gd name="T9" fmla="*/ 161 h 235"/>
                <a:gd name="T10" fmla="*/ 125 w 177"/>
                <a:gd name="T11" fmla="*/ 99 h 235"/>
                <a:gd name="T12" fmla="*/ 146 w 177"/>
                <a:gd name="T13" fmla="*/ 99 h 235"/>
                <a:gd name="T14" fmla="*/ 146 w 177"/>
                <a:gd name="T15" fmla="*/ 235 h 235"/>
                <a:gd name="T16" fmla="*/ 177 w 177"/>
                <a:gd name="T17" fmla="*/ 235 h 235"/>
                <a:gd name="T18" fmla="*/ 177 w 177"/>
                <a:gd name="T19" fmla="*/ 3 h 235"/>
                <a:gd name="T20" fmla="*/ 146 w 177"/>
                <a:gd name="T21" fmla="*/ 3 h 235"/>
                <a:gd name="T22" fmla="*/ 146 w 177"/>
                <a:gd name="T23" fmla="*/ 68 h 235"/>
                <a:gd name="T24" fmla="*/ 148 w 177"/>
                <a:gd name="T25" fmla="*/ 68 h 235"/>
                <a:gd name="T26" fmla="*/ 90 w 177"/>
                <a:gd name="T27" fmla="*/ 119 h 235"/>
                <a:gd name="T28" fmla="*/ 38 w 177"/>
                <a:gd name="T29" fmla="*/ 119 h 235"/>
                <a:gd name="T30" fmla="*/ 38 w 177"/>
                <a:gd name="T31" fmla="*/ 47 h 235"/>
                <a:gd name="T32" fmla="*/ 89 w 177"/>
                <a:gd name="T33" fmla="*/ 45 h 235"/>
                <a:gd name="T34" fmla="*/ 90 w 177"/>
                <a:gd name="T35" fmla="*/ 119 h 235"/>
                <a:gd name="T36" fmla="*/ 90 w 177"/>
                <a:gd name="T37" fmla="*/ 11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7" h="235">
                  <a:moveTo>
                    <a:pt x="148" y="68"/>
                  </a:moveTo>
                  <a:lnTo>
                    <a:pt x="126" y="68"/>
                  </a:lnTo>
                  <a:cubicBezTo>
                    <a:pt x="122" y="32"/>
                    <a:pt x="98" y="0"/>
                    <a:pt x="60" y="3"/>
                  </a:cubicBezTo>
                  <a:cubicBezTo>
                    <a:pt x="20" y="5"/>
                    <a:pt x="1" y="44"/>
                    <a:pt x="0" y="80"/>
                  </a:cubicBezTo>
                  <a:cubicBezTo>
                    <a:pt x="0" y="115"/>
                    <a:pt x="16" y="155"/>
                    <a:pt x="53" y="161"/>
                  </a:cubicBezTo>
                  <a:cubicBezTo>
                    <a:pt x="93" y="168"/>
                    <a:pt x="120" y="136"/>
                    <a:pt x="125" y="99"/>
                  </a:cubicBezTo>
                  <a:lnTo>
                    <a:pt x="146" y="99"/>
                  </a:lnTo>
                  <a:lnTo>
                    <a:pt x="146" y="235"/>
                  </a:lnTo>
                  <a:lnTo>
                    <a:pt x="177" y="235"/>
                  </a:lnTo>
                  <a:lnTo>
                    <a:pt x="177" y="3"/>
                  </a:lnTo>
                  <a:lnTo>
                    <a:pt x="146" y="3"/>
                  </a:lnTo>
                  <a:lnTo>
                    <a:pt x="146" y="68"/>
                  </a:lnTo>
                  <a:lnTo>
                    <a:pt x="148" y="68"/>
                  </a:lnTo>
                  <a:close/>
                  <a:moveTo>
                    <a:pt x="90" y="119"/>
                  </a:moveTo>
                  <a:cubicBezTo>
                    <a:pt x="78" y="140"/>
                    <a:pt x="52" y="140"/>
                    <a:pt x="38" y="119"/>
                  </a:cubicBezTo>
                  <a:cubicBezTo>
                    <a:pt x="26" y="99"/>
                    <a:pt x="26" y="68"/>
                    <a:pt x="38" y="47"/>
                  </a:cubicBezTo>
                  <a:cubicBezTo>
                    <a:pt x="50" y="27"/>
                    <a:pt x="76" y="25"/>
                    <a:pt x="89" y="45"/>
                  </a:cubicBezTo>
                  <a:cubicBezTo>
                    <a:pt x="102" y="65"/>
                    <a:pt x="102" y="97"/>
                    <a:pt x="90" y="119"/>
                  </a:cubicBezTo>
                  <a:cubicBezTo>
                    <a:pt x="84" y="129"/>
                    <a:pt x="96" y="108"/>
                    <a:pt x="90" y="11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7313959" y="1575965"/>
              <a:ext cx="23812" cy="1778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7388572" y="1574378"/>
              <a:ext cx="158750" cy="92075"/>
            </a:xfrm>
            <a:custGeom>
              <a:avLst/>
              <a:gdLst>
                <a:gd name="T0" fmla="*/ 122 w 208"/>
                <a:gd name="T1" fmla="*/ 0 h 119"/>
                <a:gd name="T2" fmla="*/ 86 w 208"/>
                <a:gd name="T3" fmla="*/ 0 h 119"/>
                <a:gd name="T4" fmla="*/ 0 w 208"/>
                <a:gd name="T5" fmla="*/ 88 h 119"/>
                <a:gd name="T6" fmla="*/ 0 w 208"/>
                <a:gd name="T7" fmla="*/ 119 h 119"/>
                <a:gd name="T8" fmla="*/ 104 w 208"/>
                <a:gd name="T9" fmla="*/ 59 h 119"/>
                <a:gd name="T10" fmla="*/ 208 w 208"/>
                <a:gd name="T11" fmla="*/ 119 h 119"/>
                <a:gd name="T12" fmla="*/ 208 w 208"/>
                <a:gd name="T13" fmla="*/ 88 h 119"/>
                <a:gd name="T14" fmla="*/ 122 w 208"/>
                <a:gd name="T1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19">
                  <a:moveTo>
                    <a:pt x="122" y="0"/>
                  </a:moveTo>
                  <a:lnTo>
                    <a:pt x="86" y="0"/>
                  </a:lnTo>
                  <a:cubicBezTo>
                    <a:pt x="86" y="52"/>
                    <a:pt x="49" y="83"/>
                    <a:pt x="0" y="88"/>
                  </a:cubicBezTo>
                  <a:lnTo>
                    <a:pt x="0" y="119"/>
                  </a:lnTo>
                  <a:cubicBezTo>
                    <a:pt x="41" y="115"/>
                    <a:pt x="84" y="98"/>
                    <a:pt x="104" y="59"/>
                  </a:cubicBezTo>
                  <a:cubicBezTo>
                    <a:pt x="124" y="96"/>
                    <a:pt x="168" y="115"/>
                    <a:pt x="208" y="119"/>
                  </a:cubicBezTo>
                  <a:lnTo>
                    <a:pt x="208" y="88"/>
                  </a:lnTo>
                  <a:cubicBezTo>
                    <a:pt x="160" y="83"/>
                    <a:pt x="122" y="52"/>
                    <a:pt x="122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7380634" y="1722015"/>
              <a:ext cx="176212" cy="20638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Freeform 25"/>
            <p:cNvSpPr>
              <a:spLocks noEditPoints="1"/>
            </p:cNvSpPr>
            <p:nvPr/>
          </p:nvSpPr>
          <p:spPr bwMode="auto">
            <a:xfrm>
              <a:off x="7599709" y="1575965"/>
              <a:ext cx="163512" cy="176213"/>
            </a:xfrm>
            <a:custGeom>
              <a:avLst/>
              <a:gdLst>
                <a:gd name="T0" fmla="*/ 183 w 216"/>
                <a:gd name="T1" fmla="*/ 150 h 230"/>
                <a:gd name="T2" fmla="*/ 117 w 216"/>
                <a:gd name="T3" fmla="*/ 150 h 230"/>
                <a:gd name="T4" fmla="*/ 117 w 216"/>
                <a:gd name="T5" fmla="*/ 28 h 230"/>
                <a:gd name="T6" fmla="*/ 137 w 216"/>
                <a:gd name="T7" fmla="*/ 28 h 230"/>
                <a:gd name="T8" fmla="*/ 137 w 216"/>
                <a:gd name="T9" fmla="*/ 0 h 230"/>
                <a:gd name="T10" fmla="*/ 0 w 216"/>
                <a:gd name="T11" fmla="*/ 0 h 230"/>
                <a:gd name="T12" fmla="*/ 0 w 216"/>
                <a:gd name="T13" fmla="*/ 28 h 230"/>
                <a:gd name="T14" fmla="*/ 19 w 216"/>
                <a:gd name="T15" fmla="*/ 28 h 230"/>
                <a:gd name="T16" fmla="*/ 19 w 216"/>
                <a:gd name="T17" fmla="*/ 150 h 230"/>
                <a:gd name="T18" fmla="*/ 0 w 216"/>
                <a:gd name="T19" fmla="*/ 150 h 230"/>
                <a:gd name="T20" fmla="*/ 0 w 216"/>
                <a:gd name="T21" fmla="*/ 178 h 230"/>
                <a:gd name="T22" fmla="*/ 184 w 216"/>
                <a:gd name="T23" fmla="*/ 178 h 230"/>
                <a:gd name="T24" fmla="*/ 184 w 216"/>
                <a:gd name="T25" fmla="*/ 230 h 230"/>
                <a:gd name="T26" fmla="*/ 216 w 216"/>
                <a:gd name="T27" fmla="*/ 230 h 230"/>
                <a:gd name="T28" fmla="*/ 216 w 216"/>
                <a:gd name="T29" fmla="*/ 0 h 230"/>
                <a:gd name="T30" fmla="*/ 184 w 216"/>
                <a:gd name="T31" fmla="*/ 0 h 230"/>
                <a:gd name="T32" fmla="*/ 184 w 216"/>
                <a:gd name="T33" fmla="*/ 150 h 230"/>
                <a:gd name="T34" fmla="*/ 183 w 216"/>
                <a:gd name="T35" fmla="*/ 150 h 230"/>
                <a:gd name="T36" fmla="*/ 85 w 216"/>
                <a:gd name="T37" fmla="*/ 150 h 230"/>
                <a:gd name="T38" fmla="*/ 47 w 216"/>
                <a:gd name="T39" fmla="*/ 150 h 230"/>
                <a:gd name="T40" fmla="*/ 47 w 216"/>
                <a:gd name="T41" fmla="*/ 28 h 230"/>
                <a:gd name="T42" fmla="*/ 85 w 216"/>
                <a:gd name="T43" fmla="*/ 28 h 230"/>
                <a:gd name="T44" fmla="*/ 85 w 216"/>
                <a:gd name="T45" fmla="*/ 15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6" h="230">
                  <a:moveTo>
                    <a:pt x="183" y="150"/>
                  </a:moveTo>
                  <a:lnTo>
                    <a:pt x="117" y="150"/>
                  </a:lnTo>
                  <a:lnTo>
                    <a:pt x="117" y="28"/>
                  </a:lnTo>
                  <a:lnTo>
                    <a:pt x="137" y="28"/>
                  </a:lnTo>
                  <a:lnTo>
                    <a:pt x="137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9" y="28"/>
                  </a:lnTo>
                  <a:lnTo>
                    <a:pt x="19" y="150"/>
                  </a:lnTo>
                  <a:lnTo>
                    <a:pt x="0" y="150"/>
                  </a:lnTo>
                  <a:lnTo>
                    <a:pt x="0" y="178"/>
                  </a:lnTo>
                  <a:lnTo>
                    <a:pt x="184" y="178"/>
                  </a:lnTo>
                  <a:lnTo>
                    <a:pt x="184" y="230"/>
                  </a:lnTo>
                  <a:lnTo>
                    <a:pt x="216" y="230"/>
                  </a:lnTo>
                  <a:lnTo>
                    <a:pt x="216" y="0"/>
                  </a:lnTo>
                  <a:lnTo>
                    <a:pt x="184" y="0"/>
                  </a:lnTo>
                  <a:lnTo>
                    <a:pt x="184" y="150"/>
                  </a:lnTo>
                  <a:lnTo>
                    <a:pt x="183" y="150"/>
                  </a:lnTo>
                  <a:close/>
                  <a:moveTo>
                    <a:pt x="85" y="150"/>
                  </a:moveTo>
                  <a:lnTo>
                    <a:pt x="47" y="150"/>
                  </a:lnTo>
                  <a:lnTo>
                    <a:pt x="47" y="28"/>
                  </a:lnTo>
                  <a:lnTo>
                    <a:pt x="85" y="28"/>
                  </a:lnTo>
                  <a:lnTo>
                    <a:pt x="85" y="15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7952134" y="1575965"/>
              <a:ext cx="22225" cy="119063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7820372" y="1690265"/>
              <a:ext cx="155575" cy="61913"/>
            </a:xfrm>
            <a:custGeom>
              <a:avLst/>
              <a:gdLst>
                <a:gd name="T0" fmla="*/ 32 w 206"/>
                <a:gd name="T1" fmla="*/ 0 h 80"/>
                <a:gd name="T2" fmla="*/ 0 w 206"/>
                <a:gd name="T3" fmla="*/ 0 h 80"/>
                <a:gd name="T4" fmla="*/ 0 w 206"/>
                <a:gd name="T5" fmla="*/ 60 h 80"/>
                <a:gd name="T6" fmla="*/ 6 w 206"/>
                <a:gd name="T7" fmla="*/ 76 h 80"/>
                <a:gd name="T8" fmla="*/ 19 w 206"/>
                <a:gd name="T9" fmla="*/ 80 h 80"/>
                <a:gd name="T10" fmla="*/ 206 w 206"/>
                <a:gd name="T11" fmla="*/ 80 h 80"/>
                <a:gd name="T12" fmla="*/ 206 w 206"/>
                <a:gd name="T13" fmla="*/ 52 h 80"/>
                <a:gd name="T14" fmla="*/ 32 w 206"/>
                <a:gd name="T15" fmla="*/ 52 h 80"/>
                <a:gd name="T16" fmla="*/ 32 w 206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80">
                  <a:moveTo>
                    <a:pt x="32" y="0"/>
                  </a:moveTo>
                  <a:lnTo>
                    <a:pt x="0" y="0"/>
                  </a:lnTo>
                  <a:lnTo>
                    <a:pt x="0" y="60"/>
                  </a:lnTo>
                  <a:cubicBezTo>
                    <a:pt x="0" y="67"/>
                    <a:pt x="2" y="72"/>
                    <a:pt x="6" y="76"/>
                  </a:cubicBezTo>
                  <a:cubicBezTo>
                    <a:pt x="8" y="79"/>
                    <a:pt x="14" y="80"/>
                    <a:pt x="19" y="80"/>
                  </a:cubicBezTo>
                  <a:lnTo>
                    <a:pt x="206" y="80"/>
                  </a:lnTo>
                  <a:lnTo>
                    <a:pt x="206" y="52"/>
                  </a:lnTo>
                  <a:lnTo>
                    <a:pt x="32" y="5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Freeform 28"/>
            <p:cNvSpPr>
              <a:spLocks noEditPoints="1"/>
            </p:cNvSpPr>
            <p:nvPr/>
          </p:nvSpPr>
          <p:spPr bwMode="auto">
            <a:xfrm>
              <a:off x="7782272" y="1560090"/>
              <a:ext cx="153987" cy="136525"/>
            </a:xfrm>
            <a:custGeom>
              <a:avLst/>
              <a:gdLst>
                <a:gd name="T0" fmla="*/ 124 w 202"/>
                <a:gd name="T1" fmla="*/ 124 h 179"/>
                <a:gd name="T2" fmla="*/ 148 w 202"/>
                <a:gd name="T3" fmla="*/ 94 h 179"/>
                <a:gd name="T4" fmla="*/ 171 w 202"/>
                <a:gd name="T5" fmla="*/ 94 h 179"/>
                <a:gd name="T6" fmla="*/ 171 w 202"/>
                <a:gd name="T7" fmla="*/ 179 h 179"/>
                <a:gd name="T8" fmla="*/ 202 w 202"/>
                <a:gd name="T9" fmla="*/ 179 h 179"/>
                <a:gd name="T10" fmla="*/ 202 w 202"/>
                <a:gd name="T11" fmla="*/ 22 h 179"/>
                <a:gd name="T12" fmla="*/ 171 w 202"/>
                <a:gd name="T13" fmla="*/ 22 h 179"/>
                <a:gd name="T14" fmla="*/ 171 w 202"/>
                <a:gd name="T15" fmla="*/ 64 h 179"/>
                <a:gd name="T16" fmla="*/ 150 w 202"/>
                <a:gd name="T17" fmla="*/ 64 h 179"/>
                <a:gd name="T18" fmla="*/ 26 w 202"/>
                <a:gd name="T19" fmla="*/ 54 h 179"/>
                <a:gd name="T20" fmla="*/ 124 w 202"/>
                <a:gd name="T21" fmla="*/ 124 h 179"/>
                <a:gd name="T22" fmla="*/ 124 w 202"/>
                <a:gd name="T23" fmla="*/ 124 h 179"/>
                <a:gd name="T24" fmla="*/ 51 w 202"/>
                <a:gd name="T25" fmla="*/ 76 h 179"/>
                <a:gd name="T26" fmla="*/ 99 w 202"/>
                <a:gd name="T27" fmla="*/ 46 h 179"/>
                <a:gd name="T28" fmla="*/ 110 w 202"/>
                <a:gd name="T29" fmla="*/ 100 h 179"/>
                <a:gd name="T30" fmla="*/ 51 w 202"/>
                <a:gd name="T31" fmla="*/ 7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2" h="179">
                  <a:moveTo>
                    <a:pt x="124" y="124"/>
                  </a:moveTo>
                  <a:cubicBezTo>
                    <a:pt x="136" y="116"/>
                    <a:pt x="144" y="106"/>
                    <a:pt x="148" y="94"/>
                  </a:cubicBezTo>
                  <a:lnTo>
                    <a:pt x="171" y="94"/>
                  </a:lnTo>
                  <a:lnTo>
                    <a:pt x="171" y="179"/>
                  </a:lnTo>
                  <a:lnTo>
                    <a:pt x="202" y="179"/>
                  </a:lnTo>
                  <a:lnTo>
                    <a:pt x="202" y="22"/>
                  </a:lnTo>
                  <a:lnTo>
                    <a:pt x="171" y="22"/>
                  </a:lnTo>
                  <a:lnTo>
                    <a:pt x="171" y="64"/>
                  </a:lnTo>
                  <a:lnTo>
                    <a:pt x="150" y="64"/>
                  </a:lnTo>
                  <a:cubicBezTo>
                    <a:pt x="138" y="6"/>
                    <a:pt x="47" y="0"/>
                    <a:pt x="26" y="54"/>
                  </a:cubicBezTo>
                  <a:cubicBezTo>
                    <a:pt x="0" y="114"/>
                    <a:pt x="76" y="156"/>
                    <a:pt x="124" y="124"/>
                  </a:cubicBezTo>
                  <a:cubicBezTo>
                    <a:pt x="136" y="116"/>
                    <a:pt x="112" y="132"/>
                    <a:pt x="124" y="124"/>
                  </a:cubicBezTo>
                  <a:close/>
                  <a:moveTo>
                    <a:pt x="51" y="76"/>
                  </a:moveTo>
                  <a:cubicBezTo>
                    <a:pt x="51" y="52"/>
                    <a:pt x="78" y="36"/>
                    <a:pt x="99" y="46"/>
                  </a:cubicBezTo>
                  <a:cubicBezTo>
                    <a:pt x="122" y="55"/>
                    <a:pt x="130" y="83"/>
                    <a:pt x="110" y="100"/>
                  </a:cubicBezTo>
                  <a:cubicBezTo>
                    <a:pt x="90" y="119"/>
                    <a:pt x="51" y="106"/>
                    <a:pt x="51" y="7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7170" name="Picture 2" descr="D:\신비나\회사내부작업\aspn회사소개서\ASPN_company_presentation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그룹 32"/>
          <p:cNvGrpSpPr/>
          <p:nvPr userDrawn="1"/>
        </p:nvGrpSpPr>
        <p:grpSpPr>
          <a:xfrm>
            <a:off x="7974150" y="5856772"/>
            <a:ext cx="1155314" cy="420267"/>
            <a:chOff x="4854922" y="577427"/>
            <a:chExt cx="3286124" cy="1195389"/>
          </a:xfrm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6139209" y="577427"/>
              <a:ext cx="609600" cy="742950"/>
            </a:xfrm>
            <a:custGeom>
              <a:avLst/>
              <a:gdLst>
                <a:gd name="T0" fmla="*/ 264 w 800"/>
                <a:gd name="T1" fmla="*/ 975 h 975"/>
                <a:gd name="T2" fmla="*/ 556 w 800"/>
                <a:gd name="T3" fmla="*/ 894 h 975"/>
                <a:gd name="T4" fmla="*/ 684 w 800"/>
                <a:gd name="T5" fmla="*/ 636 h 975"/>
                <a:gd name="T6" fmla="*/ 495 w 800"/>
                <a:gd name="T7" fmla="*/ 426 h 975"/>
                <a:gd name="T8" fmla="*/ 374 w 800"/>
                <a:gd name="T9" fmla="*/ 348 h 975"/>
                <a:gd name="T10" fmla="*/ 380 w 800"/>
                <a:gd name="T11" fmla="*/ 226 h 975"/>
                <a:gd name="T12" fmla="*/ 522 w 800"/>
                <a:gd name="T13" fmla="*/ 182 h 975"/>
                <a:gd name="T14" fmla="*/ 698 w 800"/>
                <a:gd name="T15" fmla="*/ 235 h 975"/>
                <a:gd name="T16" fmla="*/ 800 w 800"/>
                <a:gd name="T17" fmla="*/ 82 h 975"/>
                <a:gd name="T18" fmla="*/ 422 w 800"/>
                <a:gd name="T19" fmla="*/ 24 h 975"/>
                <a:gd name="T20" fmla="*/ 154 w 800"/>
                <a:gd name="T21" fmla="*/ 228 h 975"/>
                <a:gd name="T22" fmla="*/ 144 w 800"/>
                <a:gd name="T23" fmla="*/ 399 h 975"/>
                <a:gd name="T24" fmla="*/ 259 w 800"/>
                <a:gd name="T25" fmla="*/ 527 h 975"/>
                <a:gd name="T26" fmla="*/ 418 w 800"/>
                <a:gd name="T27" fmla="*/ 619 h 975"/>
                <a:gd name="T28" fmla="*/ 463 w 800"/>
                <a:gd name="T29" fmla="*/ 687 h 975"/>
                <a:gd name="T30" fmla="*/ 439 w 800"/>
                <a:gd name="T31" fmla="*/ 764 h 975"/>
                <a:gd name="T32" fmla="*/ 248 w 800"/>
                <a:gd name="T33" fmla="*/ 808 h 975"/>
                <a:gd name="T34" fmla="*/ 38 w 800"/>
                <a:gd name="T35" fmla="*/ 736 h 975"/>
                <a:gd name="T36" fmla="*/ 0 w 800"/>
                <a:gd name="T37" fmla="*/ 920 h 975"/>
                <a:gd name="T38" fmla="*/ 264 w 800"/>
                <a:gd name="T39" fmla="*/ 975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0" h="975">
                  <a:moveTo>
                    <a:pt x="264" y="975"/>
                  </a:moveTo>
                  <a:cubicBezTo>
                    <a:pt x="367" y="975"/>
                    <a:pt x="472" y="954"/>
                    <a:pt x="556" y="894"/>
                  </a:cubicBezTo>
                  <a:cubicBezTo>
                    <a:pt x="636" y="836"/>
                    <a:pt x="690" y="736"/>
                    <a:pt x="684" y="636"/>
                  </a:cubicBezTo>
                  <a:cubicBezTo>
                    <a:pt x="678" y="530"/>
                    <a:pt x="579" y="471"/>
                    <a:pt x="495" y="426"/>
                  </a:cubicBezTo>
                  <a:cubicBezTo>
                    <a:pt x="454" y="404"/>
                    <a:pt x="406" y="383"/>
                    <a:pt x="374" y="348"/>
                  </a:cubicBezTo>
                  <a:cubicBezTo>
                    <a:pt x="342" y="314"/>
                    <a:pt x="352" y="259"/>
                    <a:pt x="380" y="226"/>
                  </a:cubicBezTo>
                  <a:cubicBezTo>
                    <a:pt x="415" y="184"/>
                    <a:pt x="470" y="178"/>
                    <a:pt x="522" y="182"/>
                  </a:cubicBezTo>
                  <a:cubicBezTo>
                    <a:pt x="583" y="187"/>
                    <a:pt x="642" y="210"/>
                    <a:pt x="698" y="235"/>
                  </a:cubicBezTo>
                  <a:lnTo>
                    <a:pt x="800" y="82"/>
                  </a:lnTo>
                  <a:cubicBezTo>
                    <a:pt x="682" y="27"/>
                    <a:pt x="552" y="0"/>
                    <a:pt x="422" y="24"/>
                  </a:cubicBezTo>
                  <a:cubicBezTo>
                    <a:pt x="304" y="46"/>
                    <a:pt x="198" y="114"/>
                    <a:pt x="154" y="228"/>
                  </a:cubicBezTo>
                  <a:cubicBezTo>
                    <a:pt x="134" y="282"/>
                    <a:pt x="123" y="344"/>
                    <a:pt x="144" y="399"/>
                  </a:cubicBezTo>
                  <a:cubicBezTo>
                    <a:pt x="166" y="455"/>
                    <a:pt x="208" y="496"/>
                    <a:pt x="259" y="527"/>
                  </a:cubicBezTo>
                  <a:cubicBezTo>
                    <a:pt x="311" y="558"/>
                    <a:pt x="370" y="582"/>
                    <a:pt x="418" y="619"/>
                  </a:cubicBezTo>
                  <a:cubicBezTo>
                    <a:pt x="439" y="636"/>
                    <a:pt x="460" y="659"/>
                    <a:pt x="463" y="687"/>
                  </a:cubicBezTo>
                  <a:cubicBezTo>
                    <a:pt x="466" y="714"/>
                    <a:pt x="455" y="743"/>
                    <a:pt x="439" y="764"/>
                  </a:cubicBezTo>
                  <a:cubicBezTo>
                    <a:pt x="395" y="819"/>
                    <a:pt x="310" y="818"/>
                    <a:pt x="248" y="808"/>
                  </a:cubicBezTo>
                  <a:cubicBezTo>
                    <a:pt x="174" y="798"/>
                    <a:pt x="104" y="767"/>
                    <a:pt x="38" y="736"/>
                  </a:cubicBezTo>
                  <a:lnTo>
                    <a:pt x="0" y="920"/>
                  </a:lnTo>
                  <a:cubicBezTo>
                    <a:pt x="80" y="960"/>
                    <a:pt x="174" y="975"/>
                    <a:pt x="264" y="97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Freeform 6"/>
            <p:cNvSpPr>
              <a:spLocks noEditPoints="1"/>
            </p:cNvSpPr>
            <p:nvPr/>
          </p:nvSpPr>
          <p:spPr bwMode="auto">
            <a:xfrm>
              <a:off x="6742459" y="593303"/>
              <a:ext cx="644525" cy="730250"/>
            </a:xfrm>
            <a:custGeom>
              <a:avLst/>
              <a:gdLst>
                <a:gd name="T0" fmla="*/ 218 w 846"/>
                <a:gd name="T1" fmla="*/ 957 h 957"/>
                <a:gd name="T2" fmla="*/ 282 w 846"/>
                <a:gd name="T3" fmla="*/ 617 h 957"/>
                <a:gd name="T4" fmla="*/ 333 w 846"/>
                <a:gd name="T5" fmla="*/ 617 h 957"/>
                <a:gd name="T6" fmla="*/ 732 w 846"/>
                <a:gd name="T7" fmla="*/ 450 h 957"/>
                <a:gd name="T8" fmla="*/ 708 w 846"/>
                <a:gd name="T9" fmla="*/ 52 h 957"/>
                <a:gd name="T10" fmla="*/ 468 w 846"/>
                <a:gd name="T11" fmla="*/ 0 h 957"/>
                <a:gd name="T12" fmla="*/ 181 w 846"/>
                <a:gd name="T13" fmla="*/ 0 h 957"/>
                <a:gd name="T14" fmla="*/ 0 w 846"/>
                <a:gd name="T15" fmla="*/ 956 h 957"/>
                <a:gd name="T16" fmla="*/ 218 w 846"/>
                <a:gd name="T17" fmla="*/ 956 h 957"/>
                <a:gd name="T18" fmla="*/ 218 w 846"/>
                <a:gd name="T19" fmla="*/ 957 h 957"/>
                <a:gd name="T20" fmla="*/ 369 w 846"/>
                <a:gd name="T21" fmla="*/ 166 h 957"/>
                <a:gd name="T22" fmla="*/ 425 w 846"/>
                <a:gd name="T23" fmla="*/ 166 h 957"/>
                <a:gd name="T24" fmla="*/ 576 w 846"/>
                <a:gd name="T25" fmla="*/ 254 h 957"/>
                <a:gd name="T26" fmla="*/ 484 w 846"/>
                <a:gd name="T27" fmla="*/ 428 h 957"/>
                <a:gd name="T28" fmla="*/ 358 w 846"/>
                <a:gd name="T29" fmla="*/ 450 h 957"/>
                <a:gd name="T30" fmla="*/ 316 w 846"/>
                <a:gd name="T31" fmla="*/ 450 h 957"/>
                <a:gd name="T32" fmla="*/ 369 w 846"/>
                <a:gd name="T33" fmla="*/ 166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6" h="957">
                  <a:moveTo>
                    <a:pt x="218" y="957"/>
                  </a:moveTo>
                  <a:lnTo>
                    <a:pt x="282" y="617"/>
                  </a:lnTo>
                  <a:lnTo>
                    <a:pt x="333" y="617"/>
                  </a:lnTo>
                  <a:cubicBezTo>
                    <a:pt x="481" y="617"/>
                    <a:pt x="642" y="577"/>
                    <a:pt x="732" y="450"/>
                  </a:cubicBezTo>
                  <a:cubicBezTo>
                    <a:pt x="813" y="337"/>
                    <a:pt x="846" y="136"/>
                    <a:pt x="708" y="52"/>
                  </a:cubicBezTo>
                  <a:cubicBezTo>
                    <a:pt x="637" y="9"/>
                    <a:pt x="549" y="0"/>
                    <a:pt x="468" y="0"/>
                  </a:cubicBezTo>
                  <a:lnTo>
                    <a:pt x="181" y="0"/>
                  </a:lnTo>
                  <a:lnTo>
                    <a:pt x="0" y="956"/>
                  </a:lnTo>
                  <a:lnTo>
                    <a:pt x="218" y="956"/>
                  </a:lnTo>
                  <a:lnTo>
                    <a:pt x="218" y="957"/>
                  </a:lnTo>
                  <a:close/>
                  <a:moveTo>
                    <a:pt x="369" y="166"/>
                  </a:moveTo>
                  <a:lnTo>
                    <a:pt x="425" y="166"/>
                  </a:lnTo>
                  <a:cubicBezTo>
                    <a:pt x="488" y="166"/>
                    <a:pt x="568" y="180"/>
                    <a:pt x="576" y="254"/>
                  </a:cubicBezTo>
                  <a:cubicBezTo>
                    <a:pt x="584" y="324"/>
                    <a:pt x="548" y="398"/>
                    <a:pt x="484" y="428"/>
                  </a:cubicBezTo>
                  <a:cubicBezTo>
                    <a:pt x="445" y="445"/>
                    <a:pt x="401" y="450"/>
                    <a:pt x="358" y="450"/>
                  </a:cubicBezTo>
                  <a:lnTo>
                    <a:pt x="316" y="450"/>
                  </a:lnTo>
                  <a:lnTo>
                    <a:pt x="369" y="16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7348884" y="591715"/>
              <a:ext cx="792162" cy="730250"/>
            </a:xfrm>
            <a:custGeom>
              <a:avLst/>
              <a:gdLst>
                <a:gd name="T0" fmla="*/ 803 w 1039"/>
                <a:gd name="T1" fmla="*/ 0 h 956"/>
                <a:gd name="T2" fmla="*/ 675 w 1039"/>
                <a:gd name="T3" fmla="*/ 724 h 956"/>
                <a:gd name="T4" fmla="*/ 423 w 1039"/>
                <a:gd name="T5" fmla="*/ 0 h 956"/>
                <a:gd name="T6" fmla="*/ 160 w 1039"/>
                <a:gd name="T7" fmla="*/ 0 h 956"/>
                <a:gd name="T8" fmla="*/ 0 w 1039"/>
                <a:gd name="T9" fmla="*/ 956 h 956"/>
                <a:gd name="T10" fmla="*/ 187 w 1039"/>
                <a:gd name="T11" fmla="*/ 956 h 956"/>
                <a:gd name="T12" fmla="*/ 297 w 1039"/>
                <a:gd name="T13" fmla="*/ 234 h 956"/>
                <a:gd name="T14" fmla="*/ 552 w 1039"/>
                <a:gd name="T15" fmla="*/ 956 h 956"/>
                <a:gd name="T16" fmla="*/ 816 w 1039"/>
                <a:gd name="T17" fmla="*/ 956 h 956"/>
                <a:gd name="T18" fmla="*/ 955 w 1039"/>
                <a:gd name="T19" fmla="*/ 200 h 956"/>
                <a:gd name="T20" fmla="*/ 1039 w 1039"/>
                <a:gd name="T21" fmla="*/ 0 h 956"/>
                <a:gd name="T22" fmla="*/ 803 w 1039"/>
                <a:gd name="T23" fmla="*/ 0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9" h="956">
                  <a:moveTo>
                    <a:pt x="803" y="0"/>
                  </a:moveTo>
                  <a:lnTo>
                    <a:pt x="675" y="724"/>
                  </a:lnTo>
                  <a:lnTo>
                    <a:pt x="423" y="0"/>
                  </a:lnTo>
                  <a:lnTo>
                    <a:pt x="160" y="0"/>
                  </a:lnTo>
                  <a:lnTo>
                    <a:pt x="0" y="956"/>
                  </a:lnTo>
                  <a:lnTo>
                    <a:pt x="187" y="956"/>
                  </a:lnTo>
                  <a:lnTo>
                    <a:pt x="297" y="234"/>
                  </a:lnTo>
                  <a:lnTo>
                    <a:pt x="552" y="956"/>
                  </a:lnTo>
                  <a:lnTo>
                    <a:pt x="816" y="956"/>
                  </a:lnTo>
                  <a:lnTo>
                    <a:pt x="955" y="200"/>
                  </a:lnTo>
                  <a:cubicBezTo>
                    <a:pt x="981" y="38"/>
                    <a:pt x="1039" y="0"/>
                    <a:pt x="1039" y="0"/>
                  </a:cubicBezTo>
                  <a:lnTo>
                    <a:pt x="80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4854922" y="1217190"/>
              <a:ext cx="3121025" cy="530225"/>
            </a:xfrm>
            <a:custGeom>
              <a:avLst/>
              <a:gdLst>
                <a:gd name="T0" fmla="*/ 1488 w 4095"/>
                <a:gd name="T1" fmla="*/ 0 h 696"/>
                <a:gd name="T2" fmla="*/ 1107 w 4095"/>
                <a:gd name="T3" fmla="*/ 0 h 696"/>
                <a:gd name="T4" fmla="*/ 1147 w 4095"/>
                <a:gd name="T5" fmla="*/ 231 h 696"/>
                <a:gd name="T6" fmla="*/ 624 w 4095"/>
                <a:gd name="T7" fmla="*/ 231 h 696"/>
                <a:gd name="T8" fmla="*/ 747 w 4095"/>
                <a:gd name="T9" fmla="*/ 0 h 696"/>
                <a:gd name="T10" fmla="*/ 396 w 4095"/>
                <a:gd name="T11" fmla="*/ 0 h 696"/>
                <a:gd name="T12" fmla="*/ 0 w 4095"/>
                <a:gd name="T13" fmla="*/ 696 h 696"/>
                <a:gd name="T14" fmla="*/ 379 w 4095"/>
                <a:gd name="T15" fmla="*/ 696 h 696"/>
                <a:gd name="T16" fmla="*/ 583 w 4095"/>
                <a:gd name="T17" fmla="*/ 309 h 696"/>
                <a:gd name="T18" fmla="*/ 1159 w 4095"/>
                <a:gd name="T19" fmla="*/ 309 h 696"/>
                <a:gd name="T20" fmla="*/ 1225 w 4095"/>
                <a:gd name="T21" fmla="*/ 696 h 696"/>
                <a:gd name="T22" fmla="*/ 1635 w 4095"/>
                <a:gd name="T23" fmla="*/ 696 h 696"/>
                <a:gd name="T24" fmla="*/ 1553 w 4095"/>
                <a:gd name="T25" fmla="*/ 309 h 696"/>
                <a:gd name="T26" fmla="*/ 4095 w 4095"/>
                <a:gd name="T27" fmla="*/ 309 h 696"/>
                <a:gd name="T28" fmla="*/ 4095 w 4095"/>
                <a:gd name="T29" fmla="*/ 231 h 696"/>
                <a:gd name="T30" fmla="*/ 1537 w 4095"/>
                <a:gd name="T31" fmla="*/ 231 h 696"/>
                <a:gd name="T32" fmla="*/ 1488 w 4095"/>
                <a:gd name="T33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95" h="696">
                  <a:moveTo>
                    <a:pt x="1488" y="0"/>
                  </a:moveTo>
                  <a:lnTo>
                    <a:pt x="1107" y="0"/>
                  </a:lnTo>
                  <a:lnTo>
                    <a:pt x="1147" y="231"/>
                  </a:lnTo>
                  <a:lnTo>
                    <a:pt x="624" y="231"/>
                  </a:lnTo>
                  <a:lnTo>
                    <a:pt x="747" y="0"/>
                  </a:lnTo>
                  <a:lnTo>
                    <a:pt x="396" y="0"/>
                  </a:lnTo>
                  <a:lnTo>
                    <a:pt x="0" y="696"/>
                  </a:lnTo>
                  <a:lnTo>
                    <a:pt x="379" y="696"/>
                  </a:lnTo>
                  <a:lnTo>
                    <a:pt x="583" y="309"/>
                  </a:lnTo>
                  <a:lnTo>
                    <a:pt x="1159" y="309"/>
                  </a:lnTo>
                  <a:lnTo>
                    <a:pt x="1225" y="696"/>
                  </a:lnTo>
                  <a:lnTo>
                    <a:pt x="1635" y="696"/>
                  </a:lnTo>
                  <a:lnTo>
                    <a:pt x="1553" y="309"/>
                  </a:lnTo>
                  <a:lnTo>
                    <a:pt x="4095" y="309"/>
                  </a:lnTo>
                  <a:lnTo>
                    <a:pt x="4095" y="231"/>
                  </a:lnTo>
                  <a:lnTo>
                    <a:pt x="1537" y="231"/>
                  </a:lnTo>
                  <a:lnTo>
                    <a:pt x="148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5178772" y="1001290"/>
              <a:ext cx="360362" cy="176213"/>
            </a:xfrm>
            <a:custGeom>
              <a:avLst/>
              <a:gdLst>
                <a:gd name="T0" fmla="*/ 472 w 472"/>
                <a:gd name="T1" fmla="*/ 0 h 232"/>
                <a:gd name="T2" fmla="*/ 132 w 472"/>
                <a:gd name="T3" fmla="*/ 0 h 232"/>
                <a:gd name="T4" fmla="*/ 0 w 472"/>
                <a:gd name="T5" fmla="*/ 232 h 232"/>
                <a:gd name="T6" fmla="*/ 350 w 472"/>
                <a:gd name="T7" fmla="*/ 232 h 232"/>
                <a:gd name="T8" fmla="*/ 472 w 472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2" h="232">
                  <a:moveTo>
                    <a:pt x="472" y="0"/>
                  </a:moveTo>
                  <a:lnTo>
                    <a:pt x="132" y="0"/>
                  </a:lnTo>
                  <a:lnTo>
                    <a:pt x="0" y="232"/>
                  </a:lnTo>
                  <a:lnTo>
                    <a:pt x="350" y="232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5302597" y="785390"/>
              <a:ext cx="631825" cy="176213"/>
            </a:xfrm>
            <a:custGeom>
              <a:avLst/>
              <a:gdLst>
                <a:gd name="T0" fmla="*/ 433 w 830"/>
                <a:gd name="T1" fmla="*/ 51 h 232"/>
                <a:gd name="T2" fmla="*/ 464 w 830"/>
                <a:gd name="T3" fmla="*/ 232 h 232"/>
                <a:gd name="T4" fmla="*/ 830 w 830"/>
                <a:gd name="T5" fmla="*/ 232 h 232"/>
                <a:gd name="T6" fmla="*/ 782 w 830"/>
                <a:gd name="T7" fmla="*/ 0 h 232"/>
                <a:gd name="T8" fmla="*/ 132 w 830"/>
                <a:gd name="T9" fmla="*/ 0 h 232"/>
                <a:gd name="T10" fmla="*/ 0 w 830"/>
                <a:gd name="T11" fmla="*/ 232 h 232"/>
                <a:gd name="T12" fmla="*/ 337 w 830"/>
                <a:gd name="T13" fmla="*/ 232 h 232"/>
                <a:gd name="T14" fmla="*/ 433 w 830"/>
                <a:gd name="T15" fmla="*/ 5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0" h="232">
                  <a:moveTo>
                    <a:pt x="433" y="51"/>
                  </a:moveTo>
                  <a:lnTo>
                    <a:pt x="464" y="232"/>
                  </a:lnTo>
                  <a:lnTo>
                    <a:pt x="830" y="232"/>
                  </a:lnTo>
                  <a:lnTo>
                    <a:pt x="782" y="0"/>
                  </a:lnTo>
                  <a:lnTo>
                    <a:pt x="132" y="0"/>
                  </a:lnTo>
                  <a:lnTo>
                    <a:pt x="0" y="232"/>
                  </a:lnTo>
                  <a:lnTo>
                    <a:pt x="337" y="232"/>
                  </a:lnTo>
                  <a:lnTo>
                    <a:pt x="433" y="5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5662959" y="1001290"/>
              <a:ext cx="317500" cy="176213"/>
            </a:xfrm>
            <a:custGeom>
              <a:avLst/>
              <a:gdLst>
                <a:gd name="T0" fmla="*/ 40 w 418"/>
                <a:gd name="T1" fmla="*/ 232 h 232"/>
                <a:gd name="T2" fmla="*/ 418 w 418"/>
                <a:gd name="T3" fmla="*/ 232 h 232"/>
                <a:gd name="T4" fmla="*/ 369 w 418"/>
                <a:gd name="T5" fmla="*/ 0 h 232"/>
                <a:gd name="T6" fmla="*/ 0 w 418"/>
                <a:gd name="T7" fmla="*/ 0 h 232"/>
                <a:gd name="T8" fmla="*/ 40 w 418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232">
                  <a:moveTo>
                    <a:pt x="40" y="232"/>
                  </a:moveTo>
                  <a:lnTo>
                    <a:pt x="418" y="232"/>
                  </a:lnTo>
                  <a:lnTo>
                    <a:pt x="369" y="0"/>
                  </a:lnTo>
                  <a:lnTo>
                    <a:pt x="0" y="0"/>
                  </a:lnTo>
                  <a:lnTo>
                    <a:pt x="40" y="232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5424834" y="591715"/>
              <a:ext cx="501650" cy="153988"/>
            </a:xfrm>
            <a:custGeom>
              <a:avLst/>
              <a:gdLst>
                <a:gd name="T0" fmla="*/ 610 w 658"/>
                <a:gd name="T1" fmla="*/ 200 h 200"/>
                <a:gd name="T2" fmla="*/ 658 w 658"/>
                <a:gd name="T3" fmla="*/ 0 h 200"/>
                <a:gd name="T4" fmla="*/ 114 w 658"/>
                <a:gd name="T5" fmla="*/ 0 h 200"/>
                <a:gd name="T6" fmla="*/ 0 w 658"/>
                <a:gd name="T7" fmla="*/ 200 h 200"/>
                <a:gd name="T8" fmla="*/ 610 w 658"/>
                <a:gd name="T9" fmla="*/ 200 h 200"/>
                <a:gd name="T10" fmla="*/ 610 w 658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200">
                  <a:moveTo>
                    <a:pt x="610" y="200"/>
                  </a:moveTo>
                  <a:cubicBezTo>
                    <a:pt x="588" y="67"/>
                    <a:pt x="658" y="0"/>
                    <a:pt x="658" y="0"/>
                  </a:cubicBezTo>
                  <a:lnTo>
                    <a:pt x="114" y="0"/>
                  </a:lnTo>
                  <a:lnTo>
                    <a:pt x="0" y="200"/>
                  </a:lnTo>
                  <a:lnTo>
                    <a:pt x="610" y="200"/>
                  </a:lnTo>
                  <a:lnTo>
                    <a:pt x="610" y="20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6385272" y="1561678"/>
              <a:ext cx="46037" cy="207963"/>
            </a:xfrm>
            <a:custGeom>
              <a:avLst/>
              <a:gdLst>
                <a:gd name="T0" fmla="*/ 17 w 60"/>
                <a:gd name="T1" fmla="*/ 47 h 273"/>
                <a:gd name="T2" fmla="*/ 5 w 60"/>
                <a:gd name="T3" fmla="*/ 177 h 273"/>
                <a:gd name="T4" fmla="*/ 60 w 60"/>
                <a:gd name="T5" fmla="*/ 273 h 273"/>
                <a:gd name="T6" fmla="*/ 60 w 60"/>
                <a:gd name="T7" fmla="*/ 236 h 273"/>
                <a:gd name="T8" fmla="*/ 33 w 60"/>
                <a:gd name="T9" fmla="*/ 137 h 273"/>
                <a:gd name="T10" fmla="*/ 60 w 60"/>
                <a:gd name="T11" fmla="*/ 37 h 273"/>
                <a:gd name="T12" fmla="*/ 60 w 60"/>
                <a:gd name="T13" fmla="*/ 0 h 273"/>
                <a:gd name="T14" fmla="*/ 17 w 60"/>
                <a:gd name="T15" fmla="*/ 47 h 273"/>
                <a:gd name="T16" fmla="*/ 17 w 60"/>
                <a:gd name="T17" fmla="*/ 4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73">
                  <a:moveTo>
                    <a:pt x="17" y="47"/>
                  </a:moveTo>
                  <a:cubicBezTo>
                    <a:pt x="0" y="87"/>
                    <a:pt x="1" y="136"/>
                    <a:pt x="5" y="177"/>
                  </a:cubicBezTo>
                  <a:cubicBezTo>
                    <a:pt x="9" y="216"/>
                    <a:pt x="21" y="257"/>
                    <a:pt x="60" y="273"/>
                  </a:cubicBezTo>
                  <a:lnTo>
                    <a:pt x="60" y="236"/>
                  </a:lnTo>
                  <a:cubicBezTo>
                    <a:pt x="32" y="219"/>
                    <a:pt x="33" y="167"/>
                    <a:pt x="33" y="137"/>
                  </a:cubicBezTo>
                  <a:cubicBezTo>
                    <a:pt x="33" y="109"/>
                    <a:pt x="31" y="55"/>
                    <a:pt x="60" y="37"/>
                  </a:cubicBezTo>
                  <a:lnTo>
                    <a:pt x="60" y="0"/>
                  </a:lnTo>
                  <a:cubicBezTo>
                    <a:pt x="41" y="8"/>
                    <a:pt x="27" y="24"/>
                    <a:pt x="17" y="47"/>
                  </a:cubicBezTo>
                  <a:cubicBezTo>
                    <a:pt x="8" y="68"/>
                    <a:pt x="27" y="24"/>
                    <a:pt x="17" y="4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3" name="Freeform 14"/>
            <p:cNvSpPr>
              <a:spLocks/>
            </p:cNvSpPr>
            <p:nvPr/>
          </p:nvSpPr>
          <p:spPr bwMode="auto">
            <a:xfrm>
              <a:off x="6464647" y="1674390"/>
              <a:ext cx="174625" cy="79375"/>
            </a:xfrm>
            <a:custGeom>
              <a:avLst/>
              <a:gdLst>
                <a:gd name="T0" fmla="*/ 0 w 230"/>
                <a:gd name="T1" fmla="*/ 28 h 104"/>
                <a:gd name="T2" fmla="*/ 100 w 230"/>
                <a:gd name="T3" fmla="*/ 28 h 104"/>
                <a:gd name="T4" fmla="*/ 100 w 230"/>
                <a:gd name="T5" fmla="*/ 104 h 104"/>
                <a:gd name="T6" fmla="*/ 130 w 230"/>
                <a:gd name="T7" fmla="*/ 104 h 104"/>
                <a:gd name="T8" fmla="*/ 130 w 230"/>
                <a:gd name="T9" fmla="*/ 28 h 104"/>
                <a:gd name="T10" fmla="*/ 230 w 230"/>
                <a:gd name="T11" fmla="*/ 28 h 104"/>
                <a:gd name="T12" fmla="*/ 230 w 230"/>
                <a:gd name="T13" fmla="*/ 0 h 104"/>
                <a:gd name="T14" fmla="*/ 0 w 230"/>
                <a:gd name="T15" fmla="*/ 0 h 104"/>
                <a:gd name="T16" fmla="*/ 0 w 230"/>
                <a:gd name="T17" fmla="*/ 2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04">
                  <a:moveTo>
                    <a:pt x="0" y="28"/>
                  </a:moveTo>
                  <a:lnTo>
                    <a:pt x="100" y="28"/>
                  </a:lnTo>
                  <a:lnTo>
                    <a:pt x="100" y="104"/>
                  </a:lnTo>
                  <a:lnTo>
                    <a:pt x="130" y="104"/>
                  </a:lnTo>
                  <a:lnTo>
                    <a:pt x="130" y="28"/>
                  </a:lnTo>
                  <a:lnTo>
                    <a:pt x="230" y="28"/>
                  </a:lnTo>
                  <a:lnTo>
                    <a:pt x="230" y="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6470997" y="1577553"/>
              <a:ext cx="161925" cy="73025"/>
            </a:xfrm>
            <a:custGeom>
              <a:avLst/>
              <a:gdLst>
                <a:gd name="T0" fmla="*/ 60 w 213"/>
                <a:gd name="T1" fmla="*/ 60 h 97"/>
                <a:gd name="T2" fmla="*/ 0 w 213"/>
                <a:gd name="T3" fmla="*/ 69 h 97"/>
                <a:gd name="T4" fmla="*/ 0 w 213"/>
                <a:gd name="T5" fmla="*/ 97 h 97"/>
                <a:gd name="T6" fmla="*/ 106 w 213"/>
                <a:gd name="T7" fmla="*/ 64 h 97"/>
                <a:gd name="T8" fmla="*/ 213 w 213"/>
                <a:gd name="T9" fmla="*/ 97 h 97"/>
                <a:gd name="T10" fmla="*/ 213 w 213"/>
                <a:gd name="T11" fmla="*/ 69 h 97"/>
                <a:gd name="T12" fmla="*/ 126 w 213"/>
                <a:gd name="T13" fmla="*/ 28 h 97"/>
                <a:gd name="T14" fmla="*/ 213 w 213"/>
                <a:gd name="T15" fmla="*/ 28 h 97"/>
                <a:gd name="T16" fmla="*/ 213 w 213"/>
                <a:gd name="T17" fmla="*/ 0 h 97"/>
                <a:gd name="T18" fmla="*/ 0 w 213"/>
                <a:gd name="T19" fmla="*/ 0 h 97"/>
                <a:gd name="T20" fmla="*/ 0 w 213"/>
                <a:gd name="T21" fmla="*/ 28 h 97"/>
                <a:gd name="T22" fmla="*/ 86 w 213"/>
                <a:gd name="T23" fmla="*/ 28 h 97"/>
                <a:gd name="T24" fmla="*/ 60 w 213"/>
                <a:gd name="T25" fmla="*/ 60 h 97"/>
                <a:gd name="T26" fmla="*/ 60 w 213"/>
                <a:gd name="T27" fmla="*/ 6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3" h="97">
                  <a:moveTo>
                    <a:pt x="60" y="60"/>
                  </a:moveTo>
                  <a:cubicBezTo>
                    <a:pt x="46" y="65"/>
                    <a:pt x="26" y="68"/>
                    <a:pt x="0" y="69"/>
                  </a:cubicBezTo>
                  <a:lnTo>
                    <a:pt x="0" y="97"/>
                  </a:lnTo>
                  <a:cubicBezTo>
                    <a:pt x="33" y="96"/>
                    <a:pt x="85" y="95"/>
                    <a:pt x="106" y="64"/>
                  </a:cubicBezTo>
                  <a:cubicBezTo>
                    <a:pt x="128" y="95"/>
                    <a:pt x="180" y="96"/>
                    <a:pt x="213" y="97"/>
                  </a:cubicBezTo>
                  <a:lnTo>
                    <a:pt x="213" y="69"/>
                  </a:lnTo>
                  <a:cubicBezTo>
                    <a:pt x="185" y="68"/>
                    <a:pt x="129" y="67"/>
                    <a:pt x="126" y="28"/>
                  </a:cubicBezTo>
                  <a:lnTo>
                    <a:pt x="213" y="28"/>
                  </a:lnTo>
                  <a:lnTo>
                    <a:pt x="213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86" y="28"/>
                  </a:lnTo>
                  <a:cubicBezTo>
                    <a:pt x="85" y="41"/>
                    <a:pt x="77" y="53"/>
                    <a:pt x="60" y="60"/>
                  </a:cubicBezTo>
                  <a:cubicBezTo>
                    <a:pt x="46" y="65"/>
                    <a:pt x="77" y="53"/>
                    <a:pt x="60" y="6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 16"/>
            <p:cNvSpPr>
              <a:spLocks/>
            </p:cNvSpPr>
            <p:nvPr/>
          </p:nvSpPr>
          <p:spPr bwMode="auto">
            <a:xfrm>
              <a:off x="6672609" y="1564853"/>
              <a:ext cx="42862" cy="207963"/>
            </a:xfrm>
            <a:custGeom>
              <a:avLst/>
              <a:gdLst>
                <a:gd name="T0" fmla="*/ 0 w 56"/>
                <a:gd name="T1" fmla="*/ 0 h 273"/>
                <a:gd name="T2" fmla="*/ 0 w 56"/>
                <a:gd name="T3" fmla="*/ 37 h 273"/>
                <a:gd name="T4" fmla="*/ 27 w 56"/>
                <a:gd name="T5" fmla="*/ 137 h 273"/>
                <a:gd name="T6" fmla="*/ 0 w 56"/>
                <a:gd name="T7" fmla="*/ 236 h 273"/>
                <a:gd name="T8" fmla="*/ 0 w 56"/>
                <a:gd name="T9" fmla="*/ 273 h 273"/>
                <a:gd name="T10" fmla="*/ 56 w 56"/>
                <a:gd name="T11" fmla="*/ 137 h 273"/>
                <a:gd name="T12" fmla="*/ 0 w 56"/>
                <a:gd name="T13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73">
                  <a:moveTo>
                    <a:pt x="0" y="0"/>
                  </a:moveTo>
                  <a:lnTo>
                    <a:pt x="0" y="37"/>
                  </a:lnTo>
                  <a:cubicBezTo>
                    <a:pt x="28" y="54"/>
                    <a:pt x="27" y="109"/>
                    <a:pt x="27" y="137"/>
                  </a:cubicBezTo>
                  <a:cubicBezTo>
                    <a:pt x="27" y="165"/>
                    <a:pt x="28" y="217"/>
                    <a:pt x="0" y="236"/>
                  </a:cubicBezTo>
                  <a:lnTo>
                    <a:pt x="0" y="273"/>
                  </a:lnTo>
                  <a:cubicBezTo>
                    <a:pt x="52" y="252"/>
                    <a:pt x="56" y="186"/>
                    <a:pt x="56" y="137"/>
                  </a:cubicBezTo>
                  <a:cubicBezTo>
                    <a:pt x="56" y="88"/>
                    <a:pt x="52" y="2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Rectangle 17"/>
            <p:cNvSpPr>
              <a:spLocks noChangeArrowheads="1"/>
            </p:cNvSpPr>
            <p:nvPr/>
          </p:nvSpPr>
          <p:spPr bwMode="auto">
            <a:xfrm>
              <a:off x="6888509" y="1575965"/>
              <a:ext cx="22225" cy="176213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Freeform 18"/>
            <p:cNvSpPr>
              <a:spLocks noEditPoints="1"/>
            </p:cNvSpPr>
            <p:nvPr/>
          </p:nvSpPr>
          <p:spPr bwMode="auto">
            <a:xfrm>
              <a:off x="6737697" y="1574378"/>
              <a:ext cx="134937" cy="179388"/>
            </a:xfrm>
            <a:custGeom>
              <a:avLst/>
              <a:gdLst>
                <a:gd name="T0" fmla="*/ 148 w 178"/>
                <a:gd name="T1" fmla="*/ 68 h 235"/>
                <a:gd name="T2" fmla="*/ 127 w 178"/>
                <a:gd name="T3" fmla="*/ 68 h 235"/>
                <a:gd name="T4" fmla="*/ 60 w 178"/>
                <a:gd name="T5" fmla="*/ 3 h 235"/>
                <a:gd name="T6" fmla="*/ 0 w 178"/>
                <a:gd name="T7" fmla="*/ 80 h 235"/>
                <a:gd name="T8" fmla="*/ 54 w 178"/>
                <a:gd name="T9" fmla="*/ 161 h 235"/>
                <a:gd name="T10" fmla="*/ 126 w 178"/>
                <a:gd name="T11" fmla="*/ 99 h 235"/>
                <a:gd name="T12" fmla="*/ 147 w 178"/>
                <a:gd name="T13" fmla="*/ 99 h 235"/>
                <a:gd name="T14" fmla="*/ 147 w 178"/>
                <a:gd name="T15" fmla="*/ 235 h 235"/>
                <a:gd name="T16" fmla="*/ 178 w 178"/>
                <a:gd name="T17" fmla="*/ 235 h 235"/>
                <a:gd name="T18" fmla="*/ 178 w 178"/>
                <a:gd name="T19" fmla="*/ 3 h 235"/>
                <a:gd name="T20" fmla="*/ 147 w 178"/>
                <a:gd name="T21" fmla="*/ 3 h 235"/>
                <a:gd name="T22" fmla="*/ 147 w 178"/>
                <a:gd name="T23" fmla="*/ 68 h 235"/>
                <a:gd name="T24" fmla="*/ 148 w 178"/>
                <a:gd name="T25" fmla="*/ 68 h 235"/>
                <a:gd name="T26" fmla="*/ 90 w 178"/>
                <a:gd name="T27" fmla="*/ 119 h 235"/>
                <a:gd name="T28" fmla="*/ 38 w 178"/>
                <a:gd name="T29" fmla="*/ 119 h 235"/>
                <a:gd name="T30" fmla="*/ 38 w 178"/>
                <a:gd name="T31" fmla="*/ 47 h 235"/>
                <a:gd name="T32" fmla="*/ 88 w 178"/>
                <a:gd name="T33" fmla="*/ 45 h 235"/>
                <a:gd name="T34" fmla="*/ 90 w 178"/>
                <a:gd name="T35" fmla="*/ 119 h 235"/>
                <a:gd name="T36" fmla="*/ 90 w 178"/>
                <a:gd name="T37" fmla="*/ 11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8" h="235">
                  <a:moveTo>
                    <a:pt x="148" y="68"/>
                  </a:moveTo>
                  <a:lnTo>
                    <a:pt x="127" y="68"/>
                  </a:lnTo>
                  <a:cubicBezTo>
                    <a:pt x="123" y="33"/>
                    <a:pt x="99" y="0"/>
                    <a:pt x="60" y="3"/>
                  </a:cubicBezTo>
                  <a:cubicBezTo>
                    <a:pt x="20" y="5"/>
                    <a:pt x="2" y="44"/>
                    <a:pt x="0" y="80"/>
                  </a:cubicBezTo>
                  <a:cubicBezTo>
                    <a:pt x="0" y="115"/>
                    <a:pt x="16" y="155"/>
                    <a:pt x="54" y="161"/>
                  </a:cubicBezTo>
                  <a:cubicBezTo>
                    <a:pt x="94" y="167"/>
                    <a:pt x="122" y="136"/>
                    <a:pt x="126" y="99"/>
                  </a:cubicBezTo>
                  <a:lnTo>
                    <a:pt x="147" y="99"/>
                  </a:lnTo>
                  <a:lnTo>
                    <a:pt x="147" y="235"/>
                  </a:lnTo>
                  <a:lnTo>
                    <a:pt x="178" y="235"/>
                  </a:lnTo>
                  <a:lnTo>
                    <a:pt x="178" y="3"/>
                  </a:lnTo>
                  <a:lnTo>
                    <a:pt x="147" y="3"/>
                  </a:lnTo>
                  <a:lnTo>
                    <a:pt x="147" y="68"/>
                  </a:lnTo>
                  <a:lnTo>
                    <a:pt x="148" y="68"/>
                  </a:lnTo>
                  <a:close/>
                  <a:moveTo>
                    <a:pt x="90" y="119"/>
                  </a:moveTo>
                  <a:cubicBezTo>
                    <a:pt x="78" y="140"/>
                    <a:pt x="51" y="140"/>
                    <a:pt x="38" y="119"/>
                  </a:cubicBezTo>
                  <a:cubicBezTo>
                    <a:pt x="26" y="99"/>
                    <a:pt x="26" y="68"/>
                    <a:pt x="38" y="47"/>
                  </a:cubicBezTo>
                  <a:cubicBezTo>
                    <a:pt x="50" y="27"/>
                    <a:pt x="75" y="25"/>
                    <a:pt x="88" y="45"/>
                  </a:cubicBezTo>
                  <a:cubicBezTo>
                    <a:pt x="102" y="67"/>
                    <a:pt x="102" y="97"/>
                    <a:pt x="90" y="119"/>
                  </a:cubicBezTo>
                  <a:cubicBezTo>
                    <a:pt x="83" y="129"/>
                    <a:pt x="96" y="108"/>
                    <a:pt x="90" y="11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8" name="Rectangle 19"/>
            <p:cNvSpPr>
              <a:spLocks noChangeArrowheads="1"/>
            </p:cNvSpPr>
            <p:nvPr/>
          </p:nvSpPr>
          <p:spPr bwMode="auto">
            <a:xfrm>
              <a:off x="7099647" y="1575965"/>
              <a:ext cx="25400" cy="1778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9" name="Freeform 20"/>
            <p:cNvSpPr>
              <a:spLocks noEditPoints="1"/>
            </p:cNvSpPr>
            <p:nvPr/>
          </p:nvSpPr>
          <p:spPr bwMode="auto">
            <a:xfrm>
              <a:off x="6937722" y="1575965"/>
              <a:ext cx="133350" cy="120650"/>
            </a:xfrm>
            <a:custGeom>
              <a:avLst/>
              <a:gdLst>
                <a:gd name="T0" fmla="*/ 99 w 175"/>
                <a:gd name="T1" fmla="*/ 0 h 158"/>
                <a:gd name="T2" fmla="*/ 99 w 175"/>
                <a:gd name="T3" fmla="*/ 158 h 158"/>
                <a:gd name="T4" fmla="*/ 175 w 175"/>
                <a:gd name="T5" fmla="*/ 80 h 158"/>
                <a:gd name="T6" fmla="*/ 99 w 175"/>
                <a:gd name="T7" fmla="*/ 0 h 158"/>
                <a:gd name="T8" fmla="*/ 131 w 175"/>
                <a:gd name="T9" fmla="*/ 114 h 158"/>
                <a:gd name="T10" fmla="*/ 69 w 175"/>
                <a:gd name="T11" fmla="*/ 117 h 158"/>
                <a:gd name="T12" fmla="*/ 67 w 175"/>
                <a:gd name="T13" fmla="*/ 44 h 158"/>
                <a:gd name="T14" fmla="*/ 127 w 175"/>
                <a:gd name="T15" fmla="*/ 40 h 158"/>
                <a:gd name="T16" fmla="*/ 131 w 175"/>
                <a:gd name="T17" fmla="*/ 114 h 158"/>
                <a:gd name="T18" fmla="*/ 131 w 175"/>
                <a:gd name="T19" fmla="*/ 1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158">
                  <a:moveTo>
                    <a:pt x="99" y="0"/>
                  </a:moveTo>
                  <a:cubicBezTo>
                    <a:pt x="0" y="0"/>
                    <a:pt x="0" y="158"/>
                    <a:pt x="99" y="158"/>
                  </a:cubicBezTo>
                  <a:cubicBezTo>
                    <a:pt x="143" y="158"/>
                    <a:pt x="175" y="124"/>
                    <a:pt x="175" y="80"/>
                  </a:cubicBezTo>
                  <a:cubicBezTo>
                    <a:pt x="175" y="36"/>
                    <a:pt x="144" y="0"/>
                    <a:pt x="99" y="0"/>
                  </a:cubicBezTo>
                  <a:close/>
                  <a:moveTo>
                    <a:pt x="131" y="114"/>
                  </a:moveTo>
                  <a:cubicBezTo>
                    <a:pt x="116" y="134"/>
                    <a:pt x="85" y="136"/>
                    <a:pt x="69" y="117"/>
                  </a:cubicBezTo>
                  <a:cubicBezTo>
                    <a:pt x="52" y="97"/>
                    <a:pt x="52" y="65"/>
                    <a:pt x="67" y="44"/>
                  </a:cubicBezTo>
                  <a:cubicBezTo>
                    <a:pt x="81" y="24"/>
                    <a:pt x="109" y="21"/>
                    <a:pt x="127" y="40"/>
                  </a:cubicBezTo>
                  <a:cubicBezTo>
                    <a:pt x="145" y="58"/>
                    <a:pt x="148" y="93"/>
                    <a:pt x="131" y="114"/>
                  </a:cubicBezTo>
                  <a:cubicBezTo>
                    <a:pt x="123" y="125"/>
                    <a:pt x="139" y="105"/>
                    <a:pt x="131" y="11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Freeform 21"/>
            <p:cNvSpPr>
              <a:spLocks noEditPoints="1"/>
            </p:cNvSpPr>
            <p:nvPr/>
          </p:nvSpPr>
          <p:spPr bwMode="auto">
            <a:xfrm>
              <a:off x="7163147" y="1574378"/>
              <a:ext cx="134937" cy="179388"/>
            </a:xfrm>
            <a:custGeom>
              <a:avLst/>
              <a:gdLst>
                <a:gd name="T0" fmla="*/ 148 w 177"/>
                <a:gd name="T1" fmla="*/ 68 h 235"/>
                <a:gd name="T2" fmla="*/ 126 w 177"/>
                <a:gd name="T3" fmla="*/ 68 h 235"/>
                <a:gd name="T4" fmla="*/ 60 w 177"/>
                <a:gd name="T5" fmla="*/ 3 h 235"/>
                <a:gd name="T6" fmla="*/ 0 w 177"/>
                <a:gd name="T7" fmla="*/ 80 h 235"/>
                <a:gd name="T8" fmla="*/ 53 w 177"/>
                <a:gd name="T9" fmla="*/ 161 h 235"/>
                <a:gd name="T10" fmla="*/ 125 w 177"/>
                <a:gd name="T11" fmla="*/ 99 h 235"/>
                <a:gd name="T12" fmla="*/ 146 w 177"/>
                <a:gd name="T13" fmla="*/ 99 h 235"/>
                <a:gd name="T14" fmla="*/ 146 w 177"/>
                <a:gd name="T15" fmla="*/ 235 h 235"/>
                <a:gd name="T16" fmla="*/ 177 w 177"/>
                <a:gd name="T17" fmla="*/ 235 h 235"/>
                <a:gd name="T18" fmla="*/ 177 w 177"/>
                <a:gd name="T19" fmla="*/ 3 h 235"/>
                <a:gd name="T20" fmla="*/ 146 w 177"/>
                <a:gd name="T21" fmla="*/ 3 h 235"/>
                <a:gd name="T22" fmla="*/ 146 w 177"/>
                <a:gd name="T23" fmla="*/ 68 h 235"/>
                <a:gd name="T24" fmla="*/ 148 w 177"/>
                <a:gd name="T25" fmla="*/ 68 h 235"/>
                <a:gd name="T26" fmla="*/ 90 w 177"/>
                <a:gd name="T27" fmla="*/ 119 h 235"/>
                <a:gd name="T28" fmla="*/ 38 w 177"/>
                <a:gd name="T29" fmla="*/ 119 h 235"/>
                <a:gd name="T30" fmla="*/ 38 w 177"/>
                <a:gd name="T31" fmla="*/ 47 h 235"/>
                <a:gd name="T32" fmla="*/ 89 w 177"/>
                <a:gd name="T33" fmla="*/ 45 h 235"/>
                <a:gd name="T34" fmla="*/ 90 w 177"/>
                <a:gd name="T35" fmla="*/ 119 h 235"/>
                <a:gd name="T36" fmla="*/ 90 w 177"/>
                <a:gd name="T37" fmla="*/ 11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7" h="235">
                  <a:moveTo>
                    <a:pt x="148" y="68"/>
                  </a:moveTo>
                  <a:lnTo>
                    <a:pt x="126" y="68"/>
                  </a:lnTo>
                  <a:cubicBezTo>
                    <a:pt x="122" y="32"/>
                    <a:pt x="98" y="0"/>
                    <a:pt x="60" y="3"/>
                  </a:cubicBezTo>
                  <a:cubicBezTo>
                    <a:pt x="20" y="5"/>
                    <a:pt x="1" y="44"/>
                    <a:pt x="0" y="80"/>
                  </a:cubicBezTo>
                  <a:cubicBezTo>
                    <a:pt x="0" y="115"/>
                    <a:pt x="16" y="155"/>
                    <a:pt x="53" y="161"/>
                  </a:cubicBezTo>
                  <a:cubicBezTo>
                    <a:pt x="93" y="168"/>
                    <a:pt x="120" y="136"/>
                    <a:pt x="125" y="99"/>
                  </a:cubicBezTo>
                  <a:lnTo>
                    <a:pt x="146" y="99"/>
                  </a:lnTo>
                  <a:lnTo>
                    <a:pt x="146" y="235"/>
                  </a:lnTo>
                  <a:lnTo>
                    <a:pt x="177" y="235"/>
                  </a:lnTo>
                  <a:lnTo>
                    <a:pt x="177" y="3"/>
                  </a:lnTo>
                  <a:lnTo>
                    <a:pt x="146" y="3"/>
                  </a:lnTo>
                  <a:lnTo>
                    <a:pt x="146" y="68"/>
                  </a:lnTo>
                  <a:lnTo>
                    <a:pt x="148" y="68"/>
                  </a:lnTo>
                  <a:close/>
                  <a:moveTo>
                    <a:pt x="90" y="119"/>
                  </a:moveTo>
                  <a:cubicBezTo>
                    <a:pt x="78" y="140"/>
                    <a:pt x="52" y="140"/>
                    <a:pt x="38" y="119"/>
                  </a:cubicBezTo>
                  <a:cubicBezTo>
                    <a:pt x="26" y="99"/>
                    <a:pt x="26" y="68"/>
                    <a:pt x="38" y="47"/>
                  </a:cubicBezTo>
                  <a:cubicBezTo>
                    <a:pt x="50" y="27"/>
                    <a:pt x="76" y="25"/>
                    <a:pt x="89" y="45"/>
                  </a:cubicBezTo>
                  <a:cubicBezTo>
                    <a:pt x="102" y="65"/>
                    <a:pt x="102" y="97"/>
                    <a:pt x="90" y="119"/>
                  </a:cubicBezTo>
                  <a:cubicBezTo>
                    <a:pt x="84" y="129"/>
                    <a:pt x="96" y="108"/>
                    <a:pt x="90" y="11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1" name="Rectangle 22"/>
            <p:cNvSpPr>
              <a:spLocks noChangeArrowheads="1"/>
            </p:cNvSpPr>
            <p:nvPr/>
          </p:nvSpPr>
          <p:spPr bwMode="auto">
            <a:xfrm>
              <a:off x="7313959" y="1575965"/>
              <a:ext cx="23812" cy="1778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2" name="Freeform 23"/>
            <p:cNvSpPr>
              <a:spLocks/>
            </p:cNvSpPr>
            <p:nvPr/>
          </p:nvSpPr>
          <p:spPr bwMode="auto">
            <a:xfrm>
              <a:off x="7388572" y="1574378"/>
              <a:ext cx="158750" cy="92075"/>
            </a:xfrm>
            <a:custGeom>
              <a:avLst/>
              <a:gdLst>
                <a:gd name="T0" fmla="*/ 122 w 208"/>
                <a:gd name="T1" fmla="*/ 0 h 119"/>
                <a:gd name="T2" fmla="*/ 86 w 208"/>
                <a:gd name="T3" fmla="*/ 0 h 119"/>
                <a:gd name="T4" fmla="*/ 0 w 208"/>
                <a:gd name="T5" fmla="*/ 88 h 119"/>
                <a:gd name="T6" fmla="*/ 0 w 208"/>
                <a:gd name="T7" fmla="*/ 119 h 119"/>
                <a:gd name="T8" fmla="*/ 104 w 208"/>
                <a:gd name="T9" fmla="*/ 59 h 119"/>
                <a:gd name="T10" fmla="*/ 208 w 208"/>
                <a:gd name="T11" fmla="*/ 119 h 119"/>
                <a:gd name="T12" fmla="*/ 208 w 208"/>
                <a:gd name="T13" fmla="*/ 88 h 119"/>
                <a:gd name="T14" fmla="*/ 122 w 208"/>
                <a:gd name="T1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19">
                  <a:moveTo>
                    <a:pt x="122" y="0"/>
                  </a:moveTo>
                  <a:lnTo>
                    <a:pt x="86" y="0"/>
                  </a:lnTo>
                  <a:cubicBezTo>
                    <a:pt x="86" y="52"/>
                    <a:pt x="49" y="83"/>
                    <a:pt x="0" y="88"/>
                  </a:cubicBezTo>
                  <a:lnTo>
                    <a:pt x="0" y="119"/>
                  </a:lnTo>
                  <a:cubicBezTo>
                    <a:pt x="41" y="115"/>
                    <a:pt x="84" y="98"/>
                    <a:pt x="104" y="59"/>
                  </a:cubicBezTo>
                  <a:cubicBezTo>
                    <a:pt x="124" y="96"/>
                    <a:pt x="168" y="115"/>
                    <a:pt x="208" y="119"/>
                  </a:cubicBezTo>
                  <a:lnTo>
                    <a:pt x="208" y="88"/>
                  </a:lnTo>
                  <a:cubicBezTo>
                    <a:pt x="160" y="83"/>
                    <a:pt x="122" y="52"/>
                    <a:pt x="122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3" name="Rectangle 24"/>
            <p:cNvSpPr>
              <a:spLocks noChangeArrowheads="1"/>
            </p:cNvSpPr>
            <p:nvPr/>
          </p:nvSpPr>
          <p:spPr bwMode="auto">
            <a:xfrm>
              <a:off x="7380634" y="1722015"/>
              <a:ext cx="176212" cy="20638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25"/>
            <p:cNvSpPr>
              <a:spLocks noEditPoints="1"/>
            </p:cNvSpPr>
            <p:nvPr/>
          </p:nvSpPr>
          <p:spPr bwMode="auto">
            <a:xfrm>
              <a:off x="7599709" y="1575965"/>
              <a:ext cx="163512" cy="176213"/>
            </a:xfrm>
            <a:custGeom>
              <a:avLst/>
              <a:gdLst>
                <a:gd name="T0" fmla="*/ 183 w 216"/>
                <a:gd name="T1" fmla="*/ 150 h 230"/>
                <a:gd name="T2" fmla="*/ 117 w 216"/>
                <a:gd name="T3" fmla="*/ 150 h 230"/>
                <a:gd name="T4" fmla="*/ 117 w 216"/>
                <a:gd name="T5" fmla="*/ 28 h 230"/>
                <a:gd name="T6" fmla="*/ 137 w 216"/>
                <a:gd name="T7" fmla="*/ 28 h 230"/>
                <a:gd name="T8" fmla="*/ 137 w 216"/>
                <a:gd name="T9" fmla="*/ 0 h 230"/>
                <a:gd name="T10" fmla="*/ 0 w 216"/>
                <a:gd name="T11" fmla="*/ 0 h 230"/>
                <a:gd name="T12" fmla="*/ 0 w 216"/>
                <a:gd name="T13" fmla="*/ 28 h 230"/>
                <a:gd name="T14" fmla="*/ 19 w 216"/>
                <a:gd name="T15" fmla="*/ 28 h 230"/>
                <a:gd name="T16" fmla="*/ 19 w 216"/>
                <a:gd name="T17" fmla="*/ 150 h 230"/>
                <a:gd name="T18" fmla="*/ 0 w 216"/>
                <a:gd name="T19" fmla="*/ 150 h 230"/>
                <a:gd name="T20" fmla="*/ 0 w 216"/>
                <a:gd name="T21" fmla="*/ 178 h 230"/>
                <a:gd name="T22" fmla="*/ 184 w 216"/>
                <a:gd name="T23" fmla="*/ 178 h 230"/>
                <a:gd name="T24" fmla="*/ 184 w 216"/>
                <a:gd name="T25" fmla="*/ 230 h 230"/>
                <a:gd name="T26" fmla="*/ 216 w 216"/>
                <a:gd name="T27" fmla="*/ 230 h 230"/>
                <a:gd name="T28" fmla="*/ 216 w 216"/>
                <a:gd name="T29" fmla="*/ 0 h 230"/>
                <a:gd name="T30" fmla="*/ 184 w 216"/>
                <a:gd name="T31" fmla="*/ 0 h 230"/>
                <a:gd name="T32" fmla="*/ 184 w 216"/>
                <a:gd name="T33" fmla="*/ 150 h 230"/>
                <a:gd name="T34" fmla="*/ 183 w 216"/>
                <a:gd name="T35" fmla="*/ 150 h 230"/>
                <a:gd name="T36" fmla="*/ 85 w 216"/>
                <a:gd name="T37" fmla="*/ 150 h 230"/>
                <a:gd name="T38" fmla="*/ 47 w 216"/>
                <a:gd name="T39" fmla="*/ 150 h 230"/>
                <a:gd name="T40" fmla="*/ 47 w 216"/>
                <a:gd name="T41" fmla="*/ 28 h 230"/>
                <a:gd name="T42" fmla="*/ 85 w 216"/>
                <a:gd name="T43" fmla="*/ 28 h 230"/>
                <a:gd name="T44" fmla="*/ 85 w 216"/>
                <a:gd name="T45" fmla="*/ 15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6" h="230">
                  <a:moveTo>
                    <a:pt x="183" y="150"/>
                  </a:moveTo>
                  <a:lnTo>
                    <a:pt x="117" y="150"/>
                  </a:lnTo>
                  <a:lnTo>
                    <a:pt x="117" y="28"/>
                  </a:lnTo>
                  <a:lnTo>
                    <a:pt x="137" y="28"/>
                  </a:lnTo>
                  <a:lnTo>
                    <a:pt x="137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9" y="28"/>
                  </a:lnTo>
                  <a:lnTo>
                    <a:pt x="19" y="150"/>
                  </a:lnTo>
                  <a:lnTo>
                    <a:pt x="0" y="150"/>
                  </a:lnTo>
                  <a:lnTo>
                    <a:pt x="0" y="178"/>
                  </a:lnTo>
                  <a:lnTo>
                    <a:pt x="184" y="178"/>
                  </a:lnTo>
                  <a:lnTo>
                    <a:pt x="184" y="230"/>
                  </a:lnTo>
                  <a:lnTo>
                    <a:pt x="216" y="230"/>
                  </a:lnTo>
                  <a:lnTo>
                    <a:pt x="216" y="0"/>
                  </a:lnTo>
                  <a:lnTo>
                    <a:pt x="184" y="0"/>
                  </a:lnTo>
                  <a:lnTo>
                    <a:pt x="184" y="150"/>
                  </a:lnTo>
                  <a:lnTo>
                    <a:pt x="183" y="150"/>
                  </a:lnTo>
                  <a:close/>
                  <a:moveTo>
                    <a:pt x="85" y="150"/>
                  </a:moveTo>
                  <a:lnTo>
                    <a:pt x="47" y="150"/>
                  </a:lnTo>
                  <a:lnTo>
                    <a:pt x="47" y="28"/>
                  </a:lnTo>
                  <a:lnTo>
                    <a:pt x="85" y="28"/>
                  </a:lnTo>
                  <a:lnTo>
                    <a:pt x="85" y="15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26"/>
            <p:cNvSpPr>
              <a:spLocks noChangeArrowheads="1"/>
            </p:cNvSpPr>
            <p:nvPr/>
          </p:nvSpPr>
          <p:spPr bwMode="auto">
            <a:xfrm>
              <a:off x="7952134" y="1575965"/>
              <a:ext cx="22225" cy="119063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27"/>
            <p:cNvSpPr>
              <a:spLocks/>
            </p:cNvSpPr>
            <p:nvPr/>
          </p:nvSpPr>
          <p:spPr bwMode="auto">
            <a:xfrm>
              <a:off x="7820372" y="1690265"/>
              <a:ext cx="155575" cy="61913"/>
            </a:xfrm>
            <a:custGeom>
              <a:avLst/>
              <a:gdLst>
                <a:gd name="T0" fmla="*/ 32 w 206"/>
                <a:gd name="T1" fmla="*/ 0 h 80"/>
                <a:gd name="T2" fmla="*/ 0 w 206"/>
                <a:gd name="T3" fmla="*/ 0 h 80"/>
                <a:gd name="T4" fmla="*/ 0 w 206"/>
                <a:gd name="T5" fmla="*/ 60 h 80"/>
                <a:gd name="T6" fmla="*/ 6 w 206"/>
                <a:gd name="T7" fmla="*/ 76 h 80"/>
                <a:gd name="T8" fmla="*/ 19 w 206"/>
                <a:gd name="T9" fmla="*/ 80 h 80"/>
                <a:gd name="T10" fmla="*/ 206 w 206"/>
                <a:gd name="T11" fmla="*/ 80 h 80"/>
                <a:gd name="T12" fmla="*/ 206 w 206"/>
                <a:gd name="T13" fmla="*/ 52 h 80"/>
                <a:gd name="T14" fmla="*/ 32 w 206"/>
                <a:gd name="T15" fmla="*/ 52 h 80"/>
                <a:gd name="T16" fmla="*/ 32 w 206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80">
                  <a:moveTo>
                    <a:pt x="32" y="0"/>
                  </a:moveTo>
                  <a:lnTo>
                    <a:pt x="0" y="0"/>
                  </a:lnTo>
                  <a:lnTo>
                    <a:pt x="0" y="60"/>
                  </a:lnTo>
                  <a:cubicBezTo>
                    <a:pt x="0" y="67"/>
                    <a:pt x="2" y="72"/>
                    <a:pt x="6" y="76"/>
                  </a:cubicBezTo>
                  <a:cubicBezTo>
                    <a:pt x="8" y="79"/>
                    <a:pt x="14" y="80"/>
                    <a:pt x="19" y="80"/>
                  </a:cubicBezTo>
                  <a:lnTo>
                    <a:pt x="206" y="80"/>
                  </a:lnTo>
                  <a:lnTo>
                    <a:pt x="206" y="52"/>
                  </a:lnTo>
                  <a:lnTo>
                    <a:pt x="32" y="5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7" name="Freeform 28"/>
            <p:cNvSpPr>
              <a:spLocks noEditPoints="1"/>
            </p:cNvSpPr>
            <p:nvPr/>
          </p:nvSpPr>
          <p:spPr bwMode="auto">
            <a:xfrm>
              <a:off x="7782272" y="1560090"/>
              <a:ext cx="153987" cy="136525"/>
            </a:xfrm>
            <a:custGeom>
              <a:avLst/>
              <a:gdLst>
                <a:gd name="T0" fmla="*/ 124 w 202"/>
                <a:gd name="T1" fmla="*/ 124 h 179"/>
                <a:gd name="T2" fmla="*/ 148 w 202"/>
                <a:gd name="T3" fmla="*/ 94 h 179"/>
                <a:gd name="T4" fmla="*/ 171 w 202"/>
                <a:gd name="T5" fmla="*/ 94 h 179"/>
                <a:gd name="T6" fmla="*/ 171 w 202"/>
                <a:gd name="T7" fmla="*/ 179 h 179"/>
                <a:gd name="T8" fmla="*/ 202 w 202"/>
                <a:gd name="T9" fmla="*/ 179 h 179"/>
                <a:gd name="T10" fmla="*/ 202 w 202"/>
                <a:gd name="T11" fmla="*/ 22 h 179"/>
                <a:gd name="T12" fmla="*/ 171 w 202"/>
                <a:gd name="T13" fmla="*/ 22 h 179"/>
                <a:gd name="T14" fmla="*/ 171 w 202"/>
                <a:gd name="T15" fmla="*/ 64 h 179"/>
                <a:gd name="T16" fmla="*/ 150 w 202"/>
                <a:gd name="T17" fmla="*/ 64 h 179"/>
                <a:gd name="T18" fmla="*/ 26 w 202"/>
                <a:gd name="T19" fmla="*/ 54 h 179"/>
                <a:gd name="T20" fmla="*/ 124 w 202"/>
                <a:gd name="T21" fmla="*/ 124 h 179"/>
                <a:gd name="T22" fmla="*/ 124 w 202"/>
                <a:gd name="T23" fmla="*/ 124 h 179"/>
                <a:gd name="T24" fmla="*/ 51 w 202"/>
                <a:gd name="T25" fmla="*/ 76 h 179"/>
                <a:gd name="T26" fmla="*/ 99 w 202"/>
                <a:gd name="T27" fmla="*/ 46 h 179"/>
                <a:gd name="T28" fmla="*/ 110 w 202"/>
                <a:gd name="T29" fmla="*/ 100 h 179"/>
                <a:gd name="T30" fmla="*/ 51 w 202"/>
                <a:gd name="T31" fmla="*/ 7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2" h="179">
                  <a:moveTo>
                    <a:pt x="124" y="124"/>
                  </a:moveTo>
                  <a:cubicBezTo>
                    <a:pt x="136" y="116"/>
                    <a:pt x="144" y="106"/>
                    <a:pt x="148" y="94"/>
                  </a:cubicBezTo>
                  <a:lnTo>
                    <a:pt x="171" y="94"/>
                  </a:lnTo>
                  <a:lnTo>
                    <a:pt x="171" y="179"/>
                  </a:lnTo>
                  <a:lnTo>
                    <a:pt x="202" y="179"/>
                  </a:lnTo>
                  <a:lnTo>
                    <a:pt x="202" y="22"/>
                  </a:lnTo>
                  <a:lnTo>
                    <a:pt x="171" y="22"/>
                  </a:lnTo>
                  <a:lnTo>
                    <a:pt x="171" y="64"/>
                  </a:lnTo>
                  <a:lnTo>
                    <a:pt x="150" y="64"/>
                  </a:lnTo>
                  <a:cubicBezTo>
                    <a:pt x="138" y="6"/>
                    <a:pt x="47" y="0"/>
                    <a:pt x="26" y="54"/>
                  </a:cubicBezTo>
                  <a:cubicBezTo>
                    <a:pt x="0" y="114"/>
                    <a:pt x="76" y="156"/>
                    <a:pt x="124" y="124"/>
                  </a:cubicBezTo>
                  <a:cubicBezTo>
                    <a:pt x="136" y="116"/>
                    <a:pt x="112" y="132"/>
                    <a:pt x="124" y="124"/>
                  </a:cubicBezTo>
                  <a:close/>
                  <a:moveTo>
                    <a:pt x="51" y="76"/>
                  </a:moveTo>
                  <a:cubicBezTo>
                    <a:pt x="51" y="52"/>
                    <a:pt x="78" y="36"/>
                    <a:pt x="99" y="46"/>
                  </a:cubicBezTo>
                  <a:cubicBezTo>
                    <a:pt x="122" y="55"/>
                    <a:pt x="130" y="83"/>
                    <a:pt x="110" y="100"/>
                  </a:cubicBezTo>
                  <a:cubicBezTo>
                    <a:pt x="90" y="119"/>
                    <a:pt x="51" y="106"/>
                    <a:pt x="51" y="7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9912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D:\신비나\회사내부작업\aspn회사소개서\ASPN_company_presentation09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906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그룹 30"/>
          <p:cNvGrpSpPr/>
          <p:nvPr userDrawn="1"/>
        </p:nvGrpSpPr>
        <p:grpSpPr>
          <a:xfrm>
            <a:off x="7689304" y="260648"/>
            <a:ext cx="1774845" cy="525262"/>
            <a:chOff x="1464249" y="1492332"/>
            <a:chExt cx="1774845" cy="525262"/>
          </a:xfrm>
        </p:grpSpPr>
        <p:sp>
          <p:nvSpPr>
            <p:cNvPr id="32" name="TextBox 31"/>
            <p:cNvSpPr txBox="1"/>
            <p:nvPr userDrawn="1"/>
          </p:nvSpPr>
          <p:spPr>
            <a:xfrm>
              <a:off x="1464249" y="1771373"/>
              <a:ext cx="17748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1000" b="1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defRPr>
              </a:lvl1pPr>
            </a:lstStyle>
            <a:p>
              <a:pPr lvl="0"/>
              <a:r>
                <a:rPr lang="en-US" altLang="ko-KR" dirty="0">
                  <a:latin typeface="+mj-lt"/>
                </a:rPr>
                <a:t>ASPN COMPANY PROFILE</a:t>
              </a:r>
              <a:endParaRPr lang="ko-KR" altLang="en-US" dirty="0">
                <a:latin typeface="+mj-lt"/>
              </a:endParaRPr>
            </a:p>
          </p:txBody>
        </p:sp>
        <p:sp>
          <p:nvSpPr>
            <p:cNvPr id="33" name="TextBox 32"/>
            <p:cNvSpPr txBox="1"/>
            <p:nvPr userDrawn="1"/>
          </p:nvSpPr>
          <p:spPr>
            <a:xfrm>
              <a:off x="1467107" y="1492332"/>
              <a:ext cx="1760418" cy="3744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altLang="ko-KR" sz="830" dirty="0">
                  <a:solidFill>
                    <a:schemeClr val="accent2"/>
                  </a:solidFill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rPr>
                <a:t>Global IT new partner,</a:t>
              </a:r>
            </a:p>
            <a:p>
              <a:pPr>
                <a:lnSpc>
                  <a:spcPts val="1100"/>
                </a:lnSpc>
              </a:pPr>
              <a:r>
                <a:rPr lang="en-US" altLang="ko-KR" sz="830" dirty="0">
                  <a:solidFill>
                    <a:schemeClr val="accent2"/>
                  </a:solidFill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rPr>
                <a:t>Pride of your business with ASPN</a:t>
              </a:r>
              <a:endParaRPr lang="ko-KR" altLang="en-US" sz="830" dirty="0">
                <a:solidFill>
                  <a:schemeClr val="accent2"/>
                </a:solidFill>
                <a:latin typeface="+mn-lt"/>
                <a:cs typeface="Open Sans Light" panose="020B0306030504020204" pitchFamily="34" charset="0"/>
              </a:endParaRPr>
            </a:p>
          </p:txBody>
        </p:sp>
      </p:grpSp>
      <p:grpSp>
        <p:nvGrpSpPr>
          <p:cNvPr id="85" name="그룹 84"/>
          <p:cNvGrpSpPr/>
          <p:nvPr userDrawn="1"/>
        </p:nvGrpSpPr>
        <p:grpSpPr>
          <a:xfrm>
            <a:off x="8694268" y="6314388"/>
            <a:ext cx="593010" cy="215718"/>
            <a:chOff x="2257744" y="155574"/>
            <a:chExt cx="3286124" cy="1195389"/>
          </a:xfrm>
          <a:effectLst/>
        </p:grpSpPr>
        <p:sp>
          <p:nvSpPr>
            <p:cNvPr id="86" name="Freeform 5"/>
            <p:cNvSpPr>
              <a:spLocks/>
            </p:cNvSpPr>
            <p:nvPr/>
          </p:nvSpPr>
          <p:spPr bwMode="auto">
            <a:xfrm>
              <a:off x="3542031" y="155574"/>
              <a:ext cx="609600" cy="742950"/>
            </a:xfrm>
            <a:custGeom>
              <a:avLst/>
              <a:gdLst>
                <a:gd name="T0" fmla="*/ 264 w 800"/>
                <a:gd name="T1" fmla="*/ 975 h 975"/>
                <a:gd name="T2" fmla="*/ 556 w 800"/>
                <a:gd name="T3" fmla="*/ 894 h 975"/>
                <a:gd name="T4" fmla="*/ 684 w 800"/>
                <a:gd name="T5" fmla="*/ 636 h 975"/>
                <a:gd name="T6" fmla="*/ 495 w 800"/>
                <a:gd name="T7" fmla="*/ 426 h 975"/>
                <a:gd name="T8" fmla="*/ 374 w 800"/>
                <a:gd name="T9" fmla="*/ 348 h 975"/>
                <a:gd name="T10" fmla="*/ 380 w 800"/>
                <a:gd name="T11" fmla="*/ 226 h 975"/>
                <a:gd name="T12" fmla="*/ 522 w 800"/>
                <a:gd name="T13" fmla="*/ 182 h 975"/>
                <a:gd name="T14" fmla="*/ 698 w 800"/>
                <a:gd name="T15" fmla="*/ 235 h 975"/>
                <a:gd name="T16" fmla="*/ 800 w 800"/>
                <a:gd name="T17" fmla="*/ 82 h 975"/>
                <a:gd name="T18" fmla="*/ 422 w 800"/>
                <a:gd name="T19" fmla="*/ 24 h 975"/>
                <a:gd name="T20" fmla="*/ 154 w 800"/>
                <a:gd name="T21" fmla="*/ 228 h 975"/>
                <a:gd name="T22" fmla="*/ 144 w 800"/>
                <a:gd name="T23" fmla="*/ 399 h 975"/>
                <a:gd name="T24" fmla="*/ 259 w 800"/>
                <a:gd name="T25" fmla="*/ 527 h 975"/>
                <a:gd name="T26" fmla="*/ 418 w 800"/>
                <a:gd name="T27" fmla="*/ 619 h 975"/>
                <a:gd name="T28" fmla="*/ 463 w 800"/>
                <a:gd name="T29" fmla="*/ 687 h 975"/>
                <a:gd name="T30" fmla="*/ 439 w 800"/>
                <a:gd name="T31" fmla="*/ 764 h 975"/>
                <a:gd name="T32" fmla="*/ 248 w 800"/>
                <a:gd name="T33" fmla="*/ 808 h 975"/>
                <a:gd name="T34" fmla="*/ 38 w 800"/>
                <a:gd name="T35" fmla="*/ 736 h 975"/>
                <a:gd name="T36" fmla="*/ 0 w 800"/>
                <a:gd name="T37" fmla="*/ 920 h 975"/>
                <a:gd name="T38" fmla="*/ 264 w 800"/>
                <a:gd name="T39" fmla="*/ 975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0" h="975">
                  <a:moveTo>
                    <a:pt x="264" y="975"/>
                  </a:moveTo>
                  <a:cubicBezTo>
                    <a:pt x="367" y="975"/>
                    <a:pt x="472" y="954"/>
                    <a:pt x="556" y="894"/>
                  </a:cubicBezTo>
                  <a:cubicBezTo>
                    <a:pt x="636" y="836"/>
                    <a:pt x="690" y="736"/>
                    <a:pt x="684" y="636"/>
                  </a:cubicBezTo>
                  <a:cubicBezTo>
                    <a:pt x="678" y="530"/>
                    <a:pt x="579" y="471"/>
                    <a:pt x="495" y="426"/>
                  </a:cubicBezTo>
                  <a:cubicBezTo>
                    <a:pt x="454" y="404"/>
                    <a:pt x="406" y="383"/>
                    <a:pt x="374" y="348"/>
                  </a:cubicBezTo>
                  <a:cubicBezTo>
                    <a:pt x="342" y="314"/>
                    <a:pt x="352" y="259"/>
                    <a:pt x="380" y="226"/>
                  </a:cubicBezTo>
                  <a:cubicBezTo>
                    <a:pt x="415" y="184"/>
                    <a:pt x="470" y="178"/>
                    <a:pt x="522" y="182"/>
                  </a:cubicBezTo>
                  <a:cubicBezTo>
                    <a:pt x="583" y="187"/>
                    <a:pt x="642" y="210"/>
                    <a:pt x="698" y="235"/>
                  </a:cubicBezTo>
                  <a:lnTo>
                    <a:pt x="800" y="82"/>
                  </a:lnTo>
                  <a:cubicBezTo>
                    <a:pt x="682" y="27"/>
                    <a:pt x="552" y="0"/>
                    <a:pt x="422" y="24"/>
                  </a:cubicBezTo>
                  <a:cubicBezTo>
                    <a:pt x="304" y="46"/>
                    <a:pt x="198" y="114"/>
                    <a:pt x="154" y="228"/>
                  </a:cubicBezTo>
                  <a:cubicBezTo>
                    <a:pt x="134" y="282"/>
                    <a:pt x="123" y="344"/>
                    <a:pt x="144" y="399"/>
                  </a:cubicBezTo>
                  <a:cubicBezTo>
                    <a:pt x="166" y="455"/>
                    <a:pt x="208" y="496"/>
                    <a:pt x="259" y="527"/>
                  </a:cubicBezTo>
                  <a:cubicBezTo>
                    <a:pt x="311" y="558"/>
                    <a:pt x="370" y="582"/>
                    <a:pt x="418" y="619"/>
                  </a:cubicBezTo>
                  <a:cubicBezTo>
                    <a:pt x="439" y="636"/>
                    <a:pt x="460" y="659"/>
                    <a:pt x="463" y="687"/>
                  </a:cubicBezTo>
                  <a:cubicBezTo>
                    <a:pt x="466" y="714"/>
                    <a:pt x="455" y="743"/>
                    <a:pt x="439" y="764"/>
                  </a:cubicBezTo>
                  <a:cubicBezTo>
                    <a:pt x="395" y="819"/>
                    <a:pt x="310" y="818"/>
                    <a:pt x="248" y="808"/>
                  </a:cubicBezTo>
                  <a:cubicBezTo>
                    <a:pt x="174" y="798"/>
                    <a:pt x="104" y="767"/>
                    <a:pt x="38" y="736"/>
                  </a:cubicBezTo>
                  <a:lnTo>
                    <a:pt x="0" y="920"/>
                  </a:lnTo>
                  <a:cubicBezTo>
                    <a:pt x="80" y="960"/>
                    <a:pt x="174" y="975"/>
                    <a:pt x="264" y="975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87" name="Freeform 6"/>
            <p:cNvSpPr>
              <a:spLocks noEditPoints="1"/>
            </p:cNvSpPr>
            <p:nvPr/>
          </p:nvSpPr>
          <p:spPr bwMode="auto">
            <a:xfrm>
              <a:off x="4145281" y="171450"/>
              <a:ext cx="644525" cy="730250"/>
            </a:xfrm>
            <a:custGeom>
              <a:avLst/>
              <a:gdLst>
                <a:gd name="T0" fmla="*/ 218 w 846"/>
                <a:gd name="T1" fmla="*/ 957 h 957"/>
                <a:gd name="T2" fmla="*/ 282 w 846"/>
                <a:gd name="T3" fmla="*/ 617 h 957"/>
                <a:gd name="T4" fmla="*/ 333 w 846"/>
                <a:gd name="T5" fmla="*/ 617 h 957"/>
                <a:gd name="T6" fmla="*/ 732 w 846"/>
                <a:gd name="T7" fmla="*/ 450 h 957"/>
                <a:gd name="T8" fmla="*/ 708 w 846"/>
                <a:gd name="T9" fmla="*/ 52 h 957"/>
                <a:gd name="T10" fmla="*/ 468 w 846"/>
                <a:gd name="T11" fmla="*/ 0 h 957"/>
                <a:gd name="T12" fmla="*/ 181 w 846"/>
                <a:gd name="T13" fmla="*/ 0 h 957"/>
                <a:gd name="T14" fmla="*/ 0 w 846"/>
                <a:gd name="T15" fmla="*/ 956 h 957"/>
                <a:gd name="T16" fmla="*/ 218 w 846"/>
                <a:gd name="T17" fmla="*/ 956 h 957"/>
                <a:gd name="T18" fmla="*/ 218 w 846"/>
                <a:gd name="T19" fmla="*/ 957 h 957"/>
                <a:gd name="T20" fmla="*/ 369 w 846"/>
                <a:gd name="T21" fmla="*/ 166 h 957"/>
                <a:gd name="T22" fmla="*/ 425 w 846"/>
                <a:gd name="T23" fmla="*/ 166 h 957"/>
                <a:gd name="T24" fmla="*/ 576 w 846"/>
                <a:gd name="T25" fmla="*/ 254 h 957"/>
                <a:gd name="T26" fmla="*/ 484 w 846"/>
                <a:gd name="T27" fmla="*/ 428 h 957"/>
                <a:gd name="T28" fmla="*/ 358 w 846"/>
                <a:gd name="T29" fmla="*/ 450 h 957"/>
                <a:gd name="T30" fmla="*/ 316 w 846"/>
                <a:gd name="T31" fmla="*/ 450 h 957"/>
                <a:gd name="T32" fmla="*/ 369 w 846"/>
                <a:gd name="T33" fmla="*/ 166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6" h="957">
                  <a:moveTo>
                    <a:pt x="218" y="957"/>
                  </a:moveTo>
                  <a:lnTo>
                    <a:pt x="282" y="617"/>
                  </a:lnTo>
                  <a:lnTo>
                    <a:pt x="333" y="617"/>
                  </a:lnTo>
                  <a:cubicBezTo>
                    <a:pt x="481" y="617"/>
                    <a:pt x="642" y="577"/>
                    <a:pt x="732" y="450"/>
                  </a:cubicBezTo>
                  <a:cubicBezTo>
                    <a:pt x="813" y="337"/>
                    <a:pt x="846" y="136"/>
                    <a:pt x="708" y="52"/>
                  </a:cubicBezTo>
                  <a:cubicBezTo>
                    <a:pt x="637" y="9"/>
                    <a:pt x="549" y="0"/>
                    <a:pt x="468" y="0"/>
                  </a:cubicBezTo>
                  <a:lnTo>
                    <a:pt x="181" y="0"/>
                  </a:lnTo>
                  <a:lnTo>
                    <a:pt x="0" y="956"/>
                  </a:lnTo>
                  <a:lnTo>
                    <a:pt x="218" y="956"/>
                  </a:lnTo>
                  <a:lnTo>
                    <a:pt x="218" y="957"/>
                  </a:lnTo>
                  <a:close/>
                  <a:moveTo>
                    <a:pt x="369" y="166"/>
                  </a:moveTo>
                  <a:lnTo>
                    <a:pt x="425" y="166"/>
                  </a:lnTo>
                  <a:cubicBezTo>
                    <a:pt x="488" y="166"/>
                    <a:pt x="568" y="180"/>
                    <a:pt x="576" y="254"/>
                  </a:cubicBezTo>
                  <a:cubicBezTo>
                    <a:pt x="584" y="324"/>
                    <a:pt x="548" y="398"/>
                    <a:pt x="484" y="428"/>
                  </a:cubicBezTo>
                  <a:cubicBezTo>
                    <a:pt x="445" y="445"/>
                    <a:pt x="401" y="450"/>
                    <a:pt x="358" y="450"/>
                  </a:cubicBezTo>
                  <a:lnTo>
                    <a:pt x="316" y="450"/>
                  </a:lnTo>
                  <a:lnTo>
                    <a:pt x="369" y="166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88" name="Freeform 7"/>
            <p:cNvSpPr>
              <a:spLocks/>
            </p:cNvSpPr>
            <p:nvPr/>
          </p:nvSpPr>
          <p:spPr bwMode="auto">
            <a:xfrm>
              <a:off x="4751706" y="169862"/>
              <a:ext cx="792162" cy="730250"/>
            </a:xfrm>
            <a:custGeom>
              <a:avLst/>
              <a:gdLst>
                <a:gd name="T0" fmla="*/ 803 w 1039"/>
                <a:gd name="T1" fmla="*/ 0 h 956"/>
                <a:gd name="T2" fmla="*/ 675 w 1039"/>
                <a:gd name="T3" fmla="*/ 724 h 956"/>
                <a:gd name="T4" fmla="*/ 423 w 1039"/>
                <a:gd name="T5" fmla="*/ 0 h 956"/>
                <a:gd name="T6" fmla="*/ 160 w 1039"/>
                <a:gd name="T7" fmla="*/ 0 h 956"/>
                <a:gd name="T8" fmla="*/ 0 w 1039"/>
                <a:gd name="T9" fmla="*/ 956 h 956"/>
                <a:gd name="T10" fmla="*/ 187 w 1039"/>
                <a:gd name="T11" fmla="*/ 956 h 956"/>
                <a:gd name="T12" fmla="*/ 297 w 1039"/>
                <a:gd name="T13" fmla="*/ 234 h 956"/>
                <a:gd name="T14" fmla="*/ 552 w 1039"/>
                <a:gd name="T15" fmla="*/ 956 h 956"/>
                <a:gd name="T16" fmla="*/ 816 w 1039"/>
                <a:gd name="T17" fmla="*/ 956 h 956"/>
                <a:gd name="T18" fmla="*/ 955 w 1039"/>
                <a:gd name="T19" fmla="*/ 200 h 956"/>
                <a:gd name="T20" fmla="*/ 1039 w 1039"/>
                <a:gd name="T21" fmla="*/ 0 h 956"/>
                <a:gd name="T22" fmla="*/ 803 w 1039"/>
                <a:gd name="T23" fmla="*/ 0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9" h="956">
                  <a:moveTo>
                    <a:pt x="803" y="0"/>
                  </a:moveTo>
                  <a:lnTo>
                    <a:pt x="675" y="724"/>
                  </a:lnTo>
                  <a:lnTo>
                    <a:pt x="423" y="0"/>
                  </a:lnTo>
                  <a:lnTo>
                    <a:pt x="160" y="0"/>
                  </a:lnTo>
                  <a:lnTo>
                    <a:pt x="0" y="956"/>
                  </a:lnTo>
                  <a:lnTo>
                    <a:pt x="187" y="956"/>
                  </a:lnTo>
                  <a:lnTo>
                    <a:pt x="297" y="234"/>
                  </a:lnTo>
                  <a:lnTo>
                    <a:pt x="552" y="956"/>
                  </a:lnTo>
                  <a:lnTo>
                    <a:pt x="816" y="956"/>
                  </a:lnTo>
                  <a:lnTo>
                    <a:pt x="955" y="200"/>
                  </a:lnTo>
                  <a:cubicBezTo>
                    <a:pt x="981" y="38"/>
                    <a:pt x="1039" y="0"/>
                    <a:pt x="1039" y="0"/>
                  </a:cubicBezTo>
                  <a:lnTo>
                    <a:pt x="803" y="0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89" name="Freeform 8"/>
            <p:cNvSpPr>
              <a:spLocks/>
            </p:cNvSpPr>
            <p:nvPr/>
          </p:nvSpPr>
          <p:spPr bwMode="auto">
            <a:xfrm>
              <a:off x="2257744" y="795337"/>
              <a:ext cx="3121025" cy="530225"/>
            </a:xfrm>
            <a:custGeom>
              <a:avLst/>
              <a:gdLst>
                <a:gd name="T0" fmla="*/ 1488 w 4095"/>
                <a:gd name="T1" fmla="*/ 0 h 696"/>
                <a:gd name="T2" fmla="*/ 1107 w 4095"/>
                <a:gd name="T3" fmla="*/ 0 h 696"/>
                <a:gd name="T4" fmla="*/ 1147 w 4095"/>
                <a:gd name="T5" fmla="*/ 231 h 696"/>
                <a:gd name="T6" fmla="*/ 624 w 4095"/>
                <a:gd name="T7" fmla="*/ 231 h 696"/>
                <a:gd name="T8" fmla="*/ 747 w 4095"/>
                <a:gd name="T9" fmla="*/ 0 h 696"/>
                <a:gd name="T10" fmla="*/ 396 w 4095"/>
                <a:gd name="T11" fmla="*/ 0 h 696"/>
                <a:gd name="T12" fmla="*/ 0 w 4095"/>
                <a:gd name="T13" fmla="*/ 696 h 696"/>
                <a:gd name="T14" fmla="*/ 379 w 4095"/>
                <a:gd name="T15" fmla="*/ 696 h 696"/>
                <a:gd name="T16" fmla="*/ 583 w 4095"/>
                <a:gd name="T17" fmla="*/ 309 h 696"/>
                <a:gd name="T18" fmla="*/ 1159 w 4095"/>
                <a:gd name="T19" fmla="*/ 309 h 696"/>
                <a:gd name="T20" fmla="*/ 1225 w 4095"/>
                <a:gd name="T21" fmla="*/ 696 h 696"/>
                <a:gd name="T22" fmla="*/ 1635 w 4095"/>
                <a:gd name="T23" fmla="*/ 696 h 696"/>
                <a:gd name="T24" fmla="*/ 1553 w 4095"/>
                <a:gd name="T25" fmla="*/ 309 h 696"/>
                <a:gd name="T26" fmla="*/ 4095 w 4095"/>
                <a:gd name="T27" fmla="*/ 309 h 696"/>
                <a:gd name="T28" fmla="*/ 4095 w 4095"/>
                <a:gd name="T29" fmla="*/ 231 h 696"/>
                <a:gd name="T30" fmla="*/ 1537 w 4095"/>
                <a:gd name="T31" fmla="*/ 231 h 696"/>
                <a:gd name="T32" fmla="*/ 1488 w 4095"/>
                <a:gd name="T33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95" h="696">
                  <a:moveTo>
                    <a:pt x="1488" y="0"/>
                  </a:moveTo>
                  <a:lnTo>
                    <a:pt x="1107" y="0"/>
                  </a:lnTo>
                  <a:lnTo>
                    <a:pt x="1147" y="231"/>
                  </a:lnTo>
                  <a:lnTo>
                    <a:pt x="624" y="231"/>
                  </a:lnTo>
                  <a:lnTo>
                    <a:pt x="747" y="0"/>
                  </a:lnTo>
                  <a:lnTo>
                    <a:pt x="396" y="0"/>
                  </a:lnTo>
                  <a:lnTo>
                    <a:pt x="0" y="696"/>
                  </a:lnTo>
                  <a:lnTo>
                    <a:pt x="379" y="696"/>
                  </a:lnTo>
                  <a:lnTo>
                    <a:pt x="583" y="309"/>
                  </a:lnTo>
                  <a:lnTo>
                    <a:pt x="1159" y="309"/>
                  </a:lnTo>
                  <a:lnTo>
                    <a:pt x="1225" y="696"/>
                  </a:lnTo>
                  <a:lnTo>
                    <a:pt x="1635" y="696"/>
                  </a:lnTo>
                  <a:lnTo>
                    <a:pt x="1553" y="309"/>
                  </a:lnTo>
                  <a:lnTo>
                    <a:pt x="4095" y="309"/>
                  </a:lnTo>
                  <a:lnTo>
                    <a:pt x="4095" y="231"/>
                  </a:lnTo>
                  <a:lnTo>
                    <a:pt x="1537" y="231"/>
                  </a:lnTo>
                  <a:lnTo>
                    <a:pt x="1488" y="0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0" name="Freeform 9"/>
            <p:cNvSpPr>
              <a:spLocks/>
            </p:cNvSpPr>
            <p:nvPr/>
          </p:nvSpPr>
          <p:spPr bwMode="auto">
            <a:xfrm>
              <a:off x="2581594" y="579437"/>
              <a:ext cx="360362" cy="176213"/>
            </a:xfrm>
            <a:custGeom>
              <a:avLst/>
              <a:gdLst>
                <a:gd name="T0" fmla="*/ 472 w 472"/>
                <a:gd name="T1" fmla="*/ 0 h 232"/>
                <a:gd name="T2" fmla="*/ 132 w 472"/>
                <a:gd name="T3" fmla="*/ 0 h 232"/>
                <a:gd name="T4" fmla="*/ 0 w 472"/>
                <a:gd name="T5" fmla="*/ 232 h 232"/>
                <a:gd name="T6" fmla="*/ 350 w 472"/>
                <a:gd name="T7" fmla="*/ 232 h 232"/>
                <a:gd name="T8" fmla="*/ 472 w 472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2" h="232">
                  <a:moveTo>
                    <a:pt x="472" y="0"/>
                  </a:moveTo>
                  <a:lnTo>
                    <a:pt x="132" y="0"/>
                  </a:lnTo>
                  <a:lnTo>
                    <a:pt x="0" y="232"/>
                  </a:lnTo>
                  <a:lnTo>
                    <a:pt x="350" y="232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1" name="Freeform 10"/>
            <p:cNvSpPr>
              <a:spLocks/>
            </p:cNvSpPr>
            <p:nvPr/>
          </p:nvSpPr>
          <p:spPr bwMode="auto">
            <a:xfrm>
              <a:off x="2705419" y="363537"/>
              <a:ext cx="631825" cy="176213"/>
            </a:xfrm>
            <a:custGeom>
              <a:avLst/>
              <a:gdLst>
                <a:gd name="T0" fmla="*/ 433 w 830"/>
                <a:gd name="T1" fmla="*/ 51 h 232"/>
                <a:gd name="T2" fmla="*/ 464 w 830"/>
                <a:gd name="T3" fmla="*/ 232 h 232"/>
                <a:gd name="T4" fmla="*/ 830 w 830"/>
                <a:gd name="T5" fmla="*/ 232 h 232"/>
                <a:gd name="T6" fmla="*/ 782 w 830"/>
                <a:gd name="T7" fmla="*/ 0 h 232"/>
                <a:gd name="T8" fmla="*/ 132 w 830"/>
                <a:gd name="T9" fmla="*/ 0 h 232"/>
                <a:gd name="T10" fmla="*/ 0 w 830"/>
                <a:gd name="T11" fmla="*/ 232 h 232"/>
                <a:gd name="T12" fmla="*/ 337 w 830"/>
                <a:gd name="T13" fmla="*/ 232 h 232"/>
                <a:gd name="T14" fmla="*/ 433 w 830"/>
                <a:gd name="T15" fmla="*/ 5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0" h="232">
                  <a:moveTo>
                    <a:pt x="433" y="51"/>
                  </a:moveTo>
                  <a:lnTo>
                    <a:pt x="464" y="232"/>
                  </a:lnTo>
                  <a:lnTo>
                    <a:pt x="830" y="232"/>
                  </a:lnTo>
                  <a:lnTo>
                    <a:pt x="782" y="0"/>
                  </a:lnTo>
                  <a:lnTo>
                    <a:pt x="132" y="0"/>
                  </a:lnTo>
                  <a:lnTo>
                    <a:pt x="0" y="232"/>
                  </a:lnTo>
                  <a:lnTo>
                    <a:pt x="337" y="232"/>
                  </a:lnTo>
                  <a:lnTo>
                    <a:pt x="433" y="51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2" name="Freeform 11"/>
            <p:cNvSpPr>
              <a:spLocks/>
            </p:cNvSpPr>
            <p:nvPr/>
          </p:nvSpPr>
          <p:spPr bwMode="auto">
            <a:xfrm>
              <a:off x="3065781" y="579437"/>
              <a:ext cx="317500" cy="176213"/>
            </a:xfrm>
            <a:custGeom>
              <a:avLst/>
              <a:gdLst>
                <a:gd name="T0" fmla="*/ 40 w 418"/>
                <a:gd name="T1" fmla="*/ 232 h 232"/>
                <a:gd name="T2" fmla="*/ 418 w 418"/>
                <a:gd name="T3" fmla="*/ 232 h 232"/>
                <a:gd name="T4" fmla="*/ 369 w 418"/>
                <a:gd name="T5" fmla="*/ 0 h 232"/>
                <a:gd name="T6" fmla="*/ 0 w 418"/>
                <a:gd name="T7" fmla="*/ 0 h 232"/>
                <a:gd name="T8" fmla="*/ 40 w 418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232">
                  <a:moveTo>
                    <a:pt x="40" y="232"/>
                  </a:moveTo>
                  <a:lnTo>
                    <a:pt x="418" y="232"/>
                  </a:lnTo>
                  <a:lnTo>
                    <a:pt x="369" y="0"/>
                  </a:lnTo>
                  <a:lnTo>
                    <a:pt x="0" y="0"/>
                  </a:lnTo>
                  <a:lnTo>
                    <a:pt x="40" y="232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3" name="Freeform 12"/>
            <p:cNvSpPr>
              <a:spLocks/>
            </p:cNvSpPr>
            <p:nvPr/>
          </p:nvSpPr>
          <p:spPr bwMode="auto">
            <a:xfrm>
              <a:off x="2827656" y="169862"/>
              <a:ext cx="501650" cy="153988"/>
            </a:xfrm>
            <a:custGeom>
              <a:avLst/>
              <a:gdLst>
                <a:gd name="T0" fmla="*/ 610 w 658"/>
                <a:gd name="T1" fmla="*/ 200 h 200"/>
                <a:gd name="T2" fmla="*/ 658 w 658"/>
                <a:gd name="T3" fmla="*/ 0 h 200"/>
                <a:gd name="T4" fmla="*/ 114 w 658"/>
                <a:gd name="T5" fmla="*/ 0 h 200"/>
                <a:gd name="T6" fmla="*/ 0 w 658"/>
                <a:gd name="T7" fmla="*/ 200 h 200"/>
                <a:gd name="T8" fmla="*/ 610 w 658"/>
                <a:gd name="T9" fmla="*/ 200 h 200"/>
                <a:gd name="T10" fmla="*/ 610 w 658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200">
                  <a:moveTo>
                    <a:pt x="610" y="200"/>
                  </a:moveTo>
                  <a:cubicBezTo>
                    <a:pt x="588" y="67"/>
                    <a:pt x="658" y="0"/>
                    <a:pt x="658" y="0"/>
                  </a:cubicBezTo>
                  <a:lnTo>
                    <a:pt x="114" y="0"/>
                  </a:lnTo>
                  <a:lnTo>
                    <a:pt x="0" y="200"/>
                  </a:lnTo>
                  <a:lnTo>
                    <a:pt x="610" y="200"/>
                  </a:lnTo>
                  <a:lnTo>
                    <a:pt x="610" y="200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4" name="Freeform 13"/>
            <p:cNvSpPr>
              <a:spLocks/>
            </p:cNvSpPr>
            <p:nvPr/>
          </p:nvSpPr>
          <p:spPr bwMode="auto">
            <a:xfrm>
              <a:off x="3788094" y="1139825"/>
              <a:ext cx="46037" cy="207963"/>
            </a:xfrm>
            <a:custGeom>
              <a:avLst/>
              <a:gdLst>
                <a:gd name="T0" fmla="*/ 17 w 60"/>
                <a:gd name="T1" fmla="*/ 47 h 273"/>
                <a:gd name="T2" fmla="*/ 5 w 60"/>
                <a:gd name="T3" fmla="*/ 177 h 273"/>
                <a:gd name="T4" fmla="*/ 60 w 60"/>
                <a:gd name="T5" fmla="*/ 273 h 273"/>
                <a:gd name="T6" fmla="*/ 60 w 60"/>
                <a:gd name="T7" fmla="*/ 236 h 273"/>
                <a:gd name="T8" fmla="*/ 33 w 60"/>
                <a:gd name="T9" fmla="*/ 137 h 273"/>
                <a:gd name="T10" fmla="*/ 60 w 60"/>
                <a:gd name="T11" fmla="*/ 37 h 273"/>
                <a:gd name="T12" fmla="*/ 60 w 60"/>
                <a:gd name="T13" fmla="*/ 0 h 273"/>
                <a:gd name="T14" fmla="*/ 17 w 60"/>
                <a:gd name="T15" fmla="*/ 47 h 273"/>
                <a:gd name="T16" fmla="*/ 17 w 60"/>
                <a:gd name="T17" fmla="*/ 4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73">
                  <a:moveTo>
                    <a:pt x="17" y="47"/>
                  </a:moveTo>
                  <a:cubicBezTo>
                    <a:pt x="0" y="87"/>
                    <a:pt x="1" y="136"/>
                    <a:pt x="5" y="177"/>
                  </a:cubicBezTo>
                  <a:cubicBezTo>
                    <a:pt x="9" y="216"/>
                    <a:pt x="21" y="257"/>
                    <a:pt x="60" y="273"/>
                  </a:cubicBezTo>
                  <a:lnTo>
                    <a:pt x="60" y="236"/>
                  </a:lnTo>
                  <a:cubicBezTo>
                    <a:pt x="32" y="219"/>
                    <a:pt x="33" y="167"/>
                    <a:pt x="33" y="137"/>
                  </a:cubicBezTo>
                  <a:cubicBezTo>
                    <a:pt x="33" y="109"/>
                    <a:pt x="31" y="55"/>
                    <a:pt x="60" y="37"/>
                  </a:cubicBezTo>
                  <a:lnTo>
                    <a:pt x="60" y="0"/>
                  </a:lnTo>
                  <a:cubicBezTo>
                    <a:pt x="41" y="8"/>
                    <a:pt x="27" y="24"/>
                    <a:pt x="17" y="47"/>
                  </a:cubicBezTo>
                  <a:cubicBezTo>
                    <a:pt x="8" y="68"/>
                    <a:pt x="27" y="24"/>
                    <a:pt x="17" y="47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5" name="Freeform 14"/>
            <p:cNvSpPr>
              <a:spLocks/>
            </p:cNvSpPr>
            <p:nvPr/>
          </p:nvSpPr>
          <p:spPr bwMode="auto">
            <a:xfrm>
              <a:off x="3867469" y="1252537"/>
              <a:ext cx="174625" cy="79375"/>
            </a:xfrm>
            <a:custGeom>
              <a:avLst/>
              <a:gdLst>
                <a:gd name="T0" fmla="*/ 0 w 230"/>
                <a:gd name="T1" fmla="*/ 28 h 104"/>
                <a:gd name="T2" fmla="*/ 100 w 230"/>
                <a:gd name="T3" fmla="*/ 28 h 104"/>
                <a:gd name="T4" fmla="*/ 100 w 230"/>
                <a:gd name="T5" fmla="*/ 104 h 104"/>
                <a:gd name="T6" fmla="*/ 130 w 230"/>
                <a:gd name="T7" fmla="*/ 104 h 104"/>
                <a:gd name="T8" fmla="*/ 130 w 230"/>
                <a:gd name="T9" fmla="*/ 28 h 104"/>
                <a:gd name="T10" fmla="*/ 230 w 230"/>
                <a:gd name="T11" fmla="*/ 28 h 104"/>
                <a:gd name="T12" fmla="*/ 230 w 230"/>
                <a:gd name="T13" fmla="*/ 0 h 104"/>
                <a:gd name="T14" fmla="*/ 0 w 230"/>
                <a:gd name="T15" fmla="*/ 0 h 104"/>
                <a:gd name="T16" fmla="*/ 0 w 230"/>
                <a:gd name="T17" fmla="*/ 2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04">
                  <a:moveTo>
                    <a:pt x="0" y="28"/>
                  </a:moveTo>
                  <a:lnTo>
                    <a:pt x="100" y="28"/>
                  </a:lnTo>
                  <a:lnTo>
                    <a:pt x="100" y="104"/>
                  </a:lnTo>
                  <a:lnTo>
                    <a:pt x="130" y="104"/>
                  </a:lnTo>
                  <a:lnTo>
                    <a:pt x="130" y="28"/>
                  </a:lnTo>
                  <a:lnTo>
                    <a:pt x="230" y="28"/>
                  </a:lnTo>
                  <a:lnTo>
                    <a:pt x="230" y="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6" name="Freeform 15"/>
            <p:cNvSpPr>
              <a:spLocks/>
            </p:cNvSpPr>
            <p:nvPr/>
          </p:nvSpPr>
          <p:spPr bwMode="auto">
            <a:xfrm>
              <a:off x="3873819" y="1155700"/>
              <a:ext cx="161925" cy="73025"/>
            </a:xfrm>
            <a:custGeom>
              <a:avLst/>
              <a:gdLst>
                <a:gd name="T0" fmla="*/ 60 w 213"/>
                <a:gd name="T1" fmla="*/ 60 h 97"/>
                <a:gd name="T2" fmla="*/ 0 w 213"/>
                <a:gd name="T3" fmla="*/ 69 h 97"/>
                <a:gd name="T4" fmla="*/ 0 w 213"/>
                <a:gd name="T5" fmla="*/ 97 h 97"/>
                <a:gd name="T6" fmla="*/ 106 w 213"/>
                <a:gd name="T7" fmla="*/ 64 h 97"/>
                <a:gd name="T8" fmla="*/ 213 w 213"/>
                <a:gd name="T9" fmla="*/ 97 h 97"/>
                <a:gd name="T10" fmla="*/ 213 w 213"/>
                <a:gd name="T11" fmla="*/ 69 h 97"/>
                <a:gd name="T12" fmla="*/ 126 w 213"/>
                <a:gd name="T13" fmla="*/ 28 h 97"/>
                <a:gd name="T14" fmla="*/ 213 w 213"/>
                <a:gd name="T15" fmla="*/ 28 h 97"/>
                <a:gd name="T16" fmla="*/ 213 w 213"/>
                <a:gd name="T17" fmla="*/ 0 h 97"/>
                <a:gd name="T18" fmla="*/ 0 w 213"/>
                <a:gd name="T19" fmla="*/ 0 h 97"/>
                <a:gd name="T20" fmla="*/ 0 w 213"/>
                <a:gd name="T21" fmla="*/ 28 h 97"/>
                <a:gd name="T22" fmla="*/ 86 w 213"/>
                <a:gd name="T23" fmla="*/ 28 h 97"/>
                <a:gd name="T24" fmla="*/ 60 w 213"/>
                <a:gd name="T25" fmla="*/ 60 h 97"/>
                <a:gd name="T26" fmla="*/ 60 w 213"/>
                <a:gd name="T27" fmla="*/ 6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3" h="97">
                  <a:moveTo>
                    <a:pt x="60" y="60"/>
                  </a:moveTo>
                  <a:cubicBezTo>
                    <a:pt x="46" y="65"/>
                    <a:pt x="26" y="68"/>
                    <a:pt x="0" y="69"/>
                  </a:cubicBezTo>
                  <a:lnTo>
                    <a:pt x="0" y="97"/>
                  </a:lnTo>
                  <a:cubicBezTo>
                    <a:pt x="33" y="96"/>
                    <a:pt x="85" y="95"/>
                    <a:pt x="106" y="64"/>
                  </a:cubicBezTo>
                  <a:cubicBezTo>
                    <a:pt x="128" y="95"/>
                    <a:pt x="180" y="96"/>
                    <a:pt x="213" y="97"/>
                  </a:cubicBezTo>
                  <a:lnTo>
                    <a:pt x="213" y="69"/>
                  </a:lnTo>
                  <a:cubicBezTo>
                    <a:pt x="185" y="68"/>
                    <a:pt x="129" y="67"/>
                    <a:pt x="126" y="28"/>
                  </a:cubicBezTo>
                  <a:lnTo>
                    <a:pt x="213" y="28"/>
                  </a:lnTo>
                  <a:lnTo>
                    <a:pt x="213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86" y="28"/>
                  </a:lnTo>
                  <a:cubicBezTo>
                    <a:pt x="85" y="41"/>
                    <a:pt x="77" y="53"/>
                    <a:pt x="60" y="60"/>
                  </a:cubicBezTo>
                  <a:cubicBezTo>
                    <a:pt x="46" y="65"/>
                    <a:pt x="77" y="53"/>
                    <a:pt x="60" y="60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7" name="Freeform 16"/>
            <p:cNvSpPr>
              <a:spLocks/>
            </p:cNvSpPr>
            <p:nvPr/>
          </p:nvSpPr>
          <p:spPr bwMode="auto">
            <a:xfrm>
              <a:off x="4075431" y="1143000"/>
              <a:ext cx="42862" cy="207963"/>
            </a:xfrm>
            <a:custGeom>
              <a:avLst/>
              <a:gdLst>
                <a:gd name="T0" fmla="*/ 0 w 56"/>
                <a:gd name="T1" fmla="*/ 0 h 273"/>
                <a:gd name="T2" fmla="*/ 0 w 56"/>
                <a:gd name="T3" fmla="*/ 37 h 273"/>
                <a:gd name="T4" fmla="*/ 27 w 56"/>
                <a:gd name="T5" fmla="*/ 137 h 273"/>
                <a:gd name="T6" fmla="*/ 0 w 56"/>
                <a:gd name="T7" fmla="*/ 236 h 273"/>
                <a:gd name="T8" fmla="*/ 0 w 56"/>
                <a:gd name="T9" fmla="*/ 273 h 273"/>
                <a:gd name="T10" fmla="*/ 56 w 56"/>
                <a:gd name="T11" fmla="*/ 137 h 273"/>
                <a:gd name="T12" fmla="*/ 0 w 56"/>
                <a:gd name="T13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73">
                  <a:moveTo>
                    <a:pt x="0" y="0"/>
                  </a:moveTo>
                  <a:lnTo>
                    <a:pt x="0" y="37"/>
                  </a:lnTo>
                  <a:cubicBezTo>
                    <a:pt x="28" y="54"/>
                    <a:pt x="27" y="109"/>
                    <a:pt x="27" y="137"/>
                  </a:cubicBezTo>
                  <a:cubicBezTo>
                    <a:pt x="27" y="165"/>
                    <a:pt x="28" y="217"/>
                    <a:pt x="0" y="236"/>
                  </a:cubicBezTo>
                  <a:lnTo>
                    <a:pt x="0" y="273"/>
                  </a:lnTo>
                  <a:cubicBezTo>
                    <a:pt x="52" y="252"/>
                    <a:pt x="56" y="186"/>
                    <a:pt x="56" y="137"/>
                  </a:cubicBezTo>
                  <a:cubicBezTo>
                    <a:pt x="56" y="88"/>
                    <a:pt x="52" y="20"/>
                    <a:pt x="0" y="0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8" name="Rectangle 17"/>
            <p:cNvSpPr>
              <a:spLocks noChangeArrowheads="1"/>
            </p:cNvSpPr>
            <p:nvPr/>
          </p:nvSpPr>
          <p:spPr bwMode="auto">
            <a:xfrm>
              <a:off x="4291331" y="1154112"/>
              <a:ext cx="22225" cy="176213"/>
            </a:xfrm>
            <a:prstGeom prst="rect">
              <a:avLst/>
            </a:prstGeom>
            <a:solidFill>
              <a:srgbClr val="2454A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9" name="Freeform 18"/>
            <p:cNvSpPr>
              <a:spLocks noEditPoints="1"/>
            </p:cNvSpPr>
            <p:nvPr/>
          </p:nvSpPr>
          <p:spPr bwMode="auto">
            <a:xfrm>
              <a:off x="4140519" y="1152525"/>
              <a:ext cx="134937" cy="179388"/>
            </a:xfrm>
            <a:custGeom>
              <a:avLst/>
              <a:gdLst>
                <a:gd name="T0" fmla="*/ 148 w 178"/>
                <a:gd name="T1" fmla="*/ 68 h 235"/>
                <a:gd name="T2" fmla="*/ 127 w 178"/>
                <a:gd name="T3" fmla="*/ 68 h 235"/>
                <a:gd name="T4" fmla="*/ 60 w 178"/>
                <a:gd name="T5" fmla="*/ 3 h 235"/>
                <a:gd name="T6" fmla="*/ 0 w 178"/>
                <a:gd name="T7" fmla="*/ 80 h 235"/>
                <a:gd name="T8" fmla="*/ 54 w 178"/>
                <a:gd name="T9" fmla="*/ 161 h 235"/>
                <a:gd name="T10" fmla="*/ 126 w 178"/>
                <a:gd name="T11" fmla="*/ 99 h 235"/>
                <a:gd name="T12" fmla="*/ 147 w 178"/>
                <a:gd name="T13" fmla="*/ 99 h 235"/>
                <a:gd name="T14" fmla="*/ 147 w 178"/>
                <a:gd name="T15" fmla="*/ 235 h 235"/>
                <a:gd name="T16" fmla="*/ 178 w 178"/>
                <a:gd name="T17" fmla="*/ 235 h 235"/>
                <a:gd name="T18" fmla="*/ 178 w 178"/>
                <a:gd name="T19" fmla="*/ 3 h 235"/>
                <a:gd name="T20" fmla="*/ 147 w 178"/>
                <a:gd name="T21" fmla="*/ 3 h 235"/>
                <a:gd name="T22" fmla="*/ 147 w 178"/>
                <a:gd name="T23" fmla="*/ 68 h 235"/>
                <a:gd name="T24" fmla="*/ 148 w 178"/>
                <a:gd name="T25" fmla="*/ 68 h 235"/>
                <a:gd name="T26" fmla="*/ 90 w 178"/>
                <a:gd name="T27" fmla="*/ 119 h 235"/>
                <a:gd name="T28" fmla="*/ 38 w 178"/>
                <a:gd name="T29" fmla="*/ 119 h 235"/>
                <a:gd name="T30" fmla="*/ 38 w 178"/>
                <a:gd name="T31" fmla="*/ 47 h 235"/>
                <a:gd name="T32" fmla="*/ 88 w 178"/>
                <a:gd name="T33" fmla="*/ 45 h 235"/>
                <a:gd name="T34" fmla="*/ 90 w 178"/>
                <a:gd name="T35" fmla="*/ 119 h 235"/>
                <a:gd name="T36" fmla="*/ 90 w 178"/>
                <a:gd name="T37" fmla="*/ 11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8" h="235">
                  <a:moveTo>
                    <a:pt x="148" y="68"/>
                  </a:moveTo>
                  <a:lnTo>
                    <a:pt x="127" y="68"/>
                  </a:lnTo>
                  <a:cubicBezTo>
                    <a:pt x="123" y="33"/>
                    <a:pt x="99" y="0"/>
                    <a:pt x="60" y="3"/>
                  </a:cubicBezTo>
                  <a:cubicBezTo>
                    <a:pt x="20" y="5"/>
                    <a:pt x="2" y="44"/>
                    <a:pt x="0" y="80"/>
                  </a:cubicBezTo>
                  <a:cubicBezTo>
                    <a:pt x="0" y="115"/>
                    <a:pt x="16" y="155"/>
                    <a:pt x="54" y="161"/>
                  </a:cubicBezTo>
                  <a:cubicBezTo>
                    <a:pt x="94" y="167"/>
                    <a:pt x="122" y="136"/>
                    <a:pt x="126" y="99"/>
                  </a:cubicBezTo>
                  <a:lnTo>
                    <a:pt x="147" y="99"/>
                  </a:lnTo>
                  <a:lnTo>
                    <a:pt x="147" y="235"/>
                  </a:lnTo>
                  <a:lnTo>
                    <a:pt x="178" y="235"/>
                  </a:lnTo>
                  <a:lnTo>
                    <a:pt x="178" y="3"/>
                  </a:lnTo>
                  <a:lnTo>
                    <a:pt x="147" y="3"/>
                  </a:lnTo>
                  <a:lnTo>
                    <a:pt x="147" y="68"/>
                  </a:lnTo>
                  <a:lnTo>
                    <a:pt x="148" y="68"/>
                  </a:lnTo>
                  <a:close/>
                  <a:moveTo>
                    <a:pt x="90" y="119"/>
                  </a:moveTo>
                  <a:cubicBezTo>
                    <a:pt x="78" y="140"/>
                    <a:pt x="51" y="140"/>
                    <a:pt x="38" y="119"/>
                  </a:cubicBezTo>
                  <a:cubicBezTo>
                    <a:pt x="26" y="99"/>
                    <a:pt x="26" y="68"/>
                    <a:pt x="38" y="47"/>
                  </a:cubicBezTo>
                  <a:cubicBezTo>
                    <a:pt x="50" y="27"/>
                    <a:pt x="75" y="25"/>
                    <a:pt x="88" y="45"/>
                  </a:cubicBezTo>
                  <a:cubicBezTo>
                    <a:pt x="102" y="67"/>
                    <a:pt x="102" y="97"/>
                    <a:pt x="90" y="119"/>
                  </a:cubicBezTo>
                  <a:cubicBezTo>
                    <a:pt x="83" y="129"/>
                    <a:pt x="96" y="108"/>
                    <a:pt x="90" y="119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0" name="Rectangle 19"/>
            <p:cNvSpPr>
              <a:spLocks noChangeArrowheads="1"/>
            </p:cNvSpPr>
            <p:nvPr/>
          </p:nvSpPr>
          <p:spPr bwMode="auto">
            <a:xfrm>
              <a:off x="4502469" y="1154112"/>
              <a:ext cx="25400" cy="177800"/>
            </a:xfrm>
            <a:prstGeom prst="rect">
              <a:avLst/>
            </a:prstGeom>
            <a:solidFill>
              <a:srgbClr val="2454A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1" name="Freeform 20"/>
            <p:cNvSpPr>
              <a:spLocks noEditPoints="1"/>
            </p:cNvSpPr>
            <p:nvPr/>
          </p:nvSpPr>
          <p:spPr bwMode="auto">
            <a:xfrm>
              <a:off x="4340544" y="1154112"/>
              <a:ext cx="133350" cy="120650"/>
            </a:xfrm>
            <a:custGeom>
              <a:avLst/>
              <a:gdLst>
                <a:gd name="T0" fmla="*/ 99 w 175"/>
                <a:gd name="T1" fmla="*/ 0 h 158"/>
                <a:gd name="T2" fmla="*/ 99 w 175"/>
                <a:gd name="T3" fmla="*/ 158 h 158"/>
                <a:gd name="T4" fmla="*/ 175 w 175"/>
                <a:gd name="T5" fmla="*/ 80 h 158"/>
                <a:gd name="T6" fmla="*/ 99 w 175"/>
                <a:gd name="T7" fmla="*/ 0 h 158"/>
                <a:gd name="T8" fmla="*/ 131 w 175"/>
                <a:gd name="T9" fmla="*/ 114 h 158"/>
                <a:gd name="T10" fmla="*/ 69 w 175"/>
                <a:gd name="T11" fmla="*/ 117 h 158"/>
                <a:gd name="T12" fmla="*/ 67 w 175"/>
                <a:gd name="T13" fmla="*/ 44 h 158"/>
                <a:gd name="T14" fmla="*/ 127 w 175"/>
                <a:gd name="T15" fmla="*/ 40 h 158"/>
                <a:gd name="T16" fmla="*/ 131 w 175"/>
                <a:gd name="T17" fmla="*/ 114 h 158"/>
                <a:gd name="T18" fmla="*/ 131 w 175"/>
                <a:gd name="T19" fmla="*/ 1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158">
                  <a:moveTo>
                    <a:pt x="99" y="0"/>
                  </a:moveTo>
                  <a:cubicBezTo>
                    <a:pt x="0" y="0"/>
                    <a:pt x="0" y="158"/>
                    <a:pt x="99" y="158"/>
                  </a:cubicBezTo>
                  <a:cubicBezTo>
                    <a:pt x="143" y="158"/>
                    <a:pt x="175" y="124"/>
                    <a:pt x="175" y="80"/>
                  </a:cubicBezTo>
                  <a:cubicBezTo>
                    <a:pt x="175" y="36"/>
                    <a:pt x="144" y="0"/>
                    <a:pt x="99" y="0"/>
                  </a:cubicBezTo>
                  <a:close/>
                  <a:moveTo>
                    <a:pt x="131" y="114"/>
                  </a:moveTo>
                  <a:cubicBezTo>
                    <a:pt x="116" y="134"/>
                    <a:pt x="85" y="136"/>
                    <a:pt x="69" y="117"/>
                  </a:cubicBezTo>
                  <a:cubicBezTo>
                    <a:pt x="52" y="97"/>
                    <a:pt x="52" y="65"/>
                    <a:pt x="67" y="44"/>
                  </a:cubicBezTo>
                  <a:cubicBezTo>
                    <a:pt x="81" y="24"/>
                    <a:pt x="109" y="21"/>
                    <a:pt x="127" y="40"/>
                  </a:cubicBezTo>
                  <a:cubicBezTo>
                    <a:pt x="145" y="58"/>
                    <a:pt x="148" y="93"/>
                    <a:pt x="131" y="114"/>
                  </a:cubicBezTo>
                  <a:cubicBezTo>
                    <a:pt x="123" y="125"/>
                    <a:pt x="139" y="105"/>
                    <a:pt x="131" y="114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2" name="Freeform 21"/>
            <p:cNvSpPr>
              <a:spLocks noEditPoints="1"/>
            </p:cNvSpPr>
            <p:nvPr/>
          </p:nvSpPr>
          <p:spPr bwMode="auto">
            <a:xfrm>
              <a:off x="4565969" y="1152525"/>
              <a:ext cx="134937" cy="179388"/>
            </a:xfrm>
            <a:custGeom>
              <a:avLst/>
              <a:gdLst>
                <a:gd name="T0" fmla="*/ 148 w 177"/>
                <a:gd name="T1" fmla="*/ 68 h 235"/>
                <a:gd name="T2" fmla="*/ 126 w 177"/>
                <a:gd name="T3" fmla="*/ 68 h 235"/>
                <a:gd name="T4" fmla="*/ 60 w 177"/>
                <a:gd name="T5" fmla="*/ 3 h 235"/>
                <a:gd name="T6" fmla="*/ 0 w 177"/>
                <a:gd name="T7" fmla="*/ 80 h 235"/>
                <a:gd name="T8" fmla="*/ 53 w 177"/>
                <a:gd name="T9" fmla="*/ 161 h 235"/>
                <a:gd name="T10" fmla="*/ 125 w 177"/>
                <a:gd name="T11" fmla="*/ 99 h 235"/>
                <a:gd name="T12" fmla="*/ 146 w 177"/>
                <a:gd name="T13" fmla="*/ 99 h 235"/>
                <a:gd name="T14" fmla="*/ 146 w 177"/>
                <a:gd name="T15" fmla="*/ 235 h 235"/>
                <a:gd name="T16" fmla="*/ 177 w 177"/>
                <a:gd name="T17" fmla="*/ 235 h 235"/>
                <a:gd name="T18" fmla="*/ 177 w 177"/>
                <a:gd name="T19" fmla="*/ 3 h 235"/>
                <a:gd name="T20" fmla="*/ 146 w 177"/>
                <a:gd name="T21" fmla="*/ 3 h 235"/>
                <a:gd name="T22" fmla="*/ 146 w 177"/>
                <a:gd name="T23" fmla="*/ 68 h 235"/>
                <a:gd name="T24" fmla="*/ 148 w 177"/>
                <a:gd name="T25" fmla="*/ 68 h 235"/>
                <a:gd name="T26" fmla="*/ 90 w 177"/>
                <a:gd name="T27" fmla="*/ 119 h 235"/>
                <a:gd name="T28" fmla="*/ 38 w 177"/>
                <a:gd name="T29" fmla="*/ 119 h 235"/>
                <a:gd name="T30" fmla="*/ 38 w 177"/>
                <a:gd name="T31" fmla="*/ 47 h 235"/>
                <a:gd name="T32" fmla="*/ 89 w 177"/>
                <a:gd name="T33" fmla="*/ 45 h 235"/>
                <a:gd name="T34" fmla="*/ 90 w 177"/>
                <a:gd name="T35" fmla="*/ 119 h 235"/>
                <a:gd name="T36" fmla="*/ 90 w 177"/>
                <a:gd name="T37" fmla="*/ 11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7" h="235">
                  <a:moveTo>
                    <a:pt x="148" y="68"/>
                  </a:moveTo>
                  <a:lnTo>
                    <a:pt x="126" y="68"/>
                  </a:lnTo>
                  <a:cubicBezTo>
                    <a:pt x="122" y="32"/>
                    <a:pt x="98" y="0"/>
                    <a:pt x="60" y="3"/>
                  </a:cubicBezTo>
                  <a:cubicBezTo>
                    <a:pt x="20" y="5"/>
                    <a:pt x="1" y="44"/>
                    <a:pt x="0" y="80"/>
                  </a:cubicBezTo>
                  <a:cubicBezTo>
                    <a:pt x="0" y="115"/>
                    <a:pt x="16" y="155"/>
                    <a:pt x="53" y="161"/>
                  </a:cubicBezTo>
                  <a:cubicBezTo>
                    <a:pt x="93" y="168"/>
                    <a:pt x="120" y="136"/>
                    <a:pt x="125" y="99"/>
                  </a:cubicBezTo>
                  <a:lnTo>
                    <a:pt x="146" y="99"/>
                  </a:lnTo>
                  <a:lnTo>
                    <a:pt x="146" y="235"/>
                  </a:lnTo>
                  <a:lnTo>
                    <a:pt x="177" y="235"/>
                  </a:lnTo>
                  <a:lnTo>
                    <a:pt x="177" y="3"/>
                  </a:lnTo>
                  <a:lnTo>
                    <a:pt x="146" y="3"/>
                  </a:lnTo>
                  <a:lnTo>
                    <a:pt x="146" y="68"/>
                  </a:lnTo>
                  <a:lnTo>
                    <a:pt x="148" y="68"/>
                  </a:lnTo>
                  <a:close/>
                  <a:moveTo>
                    <a:pt x="90" y="119"/>
                  </a:moveTo>
                  <a:cubicBezTo>
                    <a:pt x="78" y="140"/>
                    <a:pt x="52" y="140"/>
                    <a:pt x="38" y="119"/>
                  </a:cubicBezTo>
                  <a:cubicBezTo>
                    <a:pt x="26" y="99"/>
                    <a:pt x="26" y="68"/>
                    <a:pt x="38" y="47"/>
                  </a:cubicBezTo>
                  <a:cubicBezTo>
                    <a:pt x="50" y="27"/>
                    <a:pt x="76" y="25"/>
                    <a:pt x="89" y="45"/>
                  </a:cubicBezTo>
                  <a:cubicBezTo>
                    <a:pt x="102" y="65"/>
                    <a:pt x="102" y="97"/>
                    <a:pt x="90" y="119"/>
                  </a:cubicBezTo>
                  <a:cubicBezTo>
                    <a:pt x="84" y="129"/>
                    <a:pt x="96" y="108"/>
                    <a:pt x="90" y="119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3" name="Rectangle 22"/>
            <p:cNvSpPr>
              <a:spLocks noChangeArrowheads="1"/>
            </p:cNvSpPr>
            <p:nvPr/>
          </p:nvSpPr>
          <p:spPr bwMode="auto">
            <a:xfrm>
              <a:off x="4716781" y="1154112"/>
              <a:ext cx="23812" cy="177800"/>
            </a:xfrm>
            <a:prstGeom prst="rect">
              <a:avLst/>
            </a:prstGeom>
            <a:solidFill>
              <a:srgbClr val="2454A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4" name="Freeform 23"/>
            <p:cNvSpPr>
              <a:spLocks/>
            </p:cNvSpPr>
            <p:nvPr/>
          </p:nvSpPr>
          <p:spPr bwMode="auto">
            <a:xfrm>
              <a:off x="4791394" y="1152525"/>
              <a:ext cx="158750" cy="92075"/>
            </a:xfrm>
            <a:custGeom>
              <a:avLst/>
              <a:gdLst>
                <a:gd name="T0" fmla="*/ 122 w 208"/>
                <a:gd name="T1" fmla="*/ 0 h 119"/>
                <a:gd name="T2" fmla="*/ 86 w 208"/>
                <a:gd name="T3" fmla="*/ 0 h 119"/>
                <a:gd name="T4" fmla="*/ 0 w 208"/>
                <a:gd name="T5" fmla="*/ 88 h 119"/>
                <a:gd name="T6" fmla="*/ 0 w 208"/>
                <a:gd name="T7" fmla="*/ 119 h 119"/>
                <a:gd name="T8" fmla="*/ 104 w 208"/>
                <a:gd name="T9" fmla="*/ 59 h 119"/>
                <a:gd name="T10" fmla="*/ 208 w 208"/>
                <a:gd name="T11" fmla="*/ 119 h 119"/>
                <a:gd name="T12" fmla="*/ 208 w 208"/>
                <a:gd name="T13" fmla="*/ 88 h 119"/>
                <a:gd name="T14" fmla="*/ 122 w 208"/>
                <a:gd name="T1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19">
                  <a:moveTo>
                    <a:pt x="122" y="0"/>
                  </a:moveTo>
                  <a:lnTo>
                    <a:pt x="86" y="0"/>
                  </a:lnTo>
                  <a:cubicBezTo>
                    <a:pt x="86" y="52"/>
                    <a:pt x="49" y="83"/>
                    <a:pt x="0" y="88"/>
                  </a:cubicBezTo>
                  <a:lnTo>
                    <a:pt x="0" y="119"/>
                  </a:lnTo>
                  <a:cubicBezTo>
                    <a:pt x="41" y="115"/>
                    <a:pt x="84" y="98"/>
                    <a:pt x="104" y="59"/>
                  </a:cubicBezTo>
                  <a:cubicBezTo>
                    <a:pt x="124" y="96"/>
                    <a:pt x="168" y="115"/>
                    <a:pt x="208" y="119"/>
                  </a:cubicBezTo>
                  <a:lnTo>
                    <a:pt x="208" y="88"/>
                  </a:lnTo>
                  <a:cubicBezTo>
                    <a:pt x="160" y="83"/>
                    <a:pt x="122" y="52"/>
                    <a:pt x="122" y="0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5" name="Rectangle 24"/>
            <p:cNvSpPr>
              <a:spLocks noChangeArrowheads="1"/>
            </p:cNvSpPr>
            <p:nvPr/>
          </p:nvSpPr>
          <p:spPr bwMode="auto">
            <a:xfrm>
              <a:off x="4783456" y="1300162"/>
              <a:ext cx="176212" cy="20638"/>
            </a:xfrm>
            <a:prstGeom prst="rect">
              <a:avLst/>
            </a:prstGeom>
            <a:solidFill>
              <a:srgbClr val="2454A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6" name="Freeform 25"/>
            <p:cNvSpPr>
              <a:spLocks noEditPoints="1"/>
            </p:cNvSpPr>
            <p:nvPr/>
          </p:nvSpPr>
          <p:spPr bwMode="auto">
            <a:xfrm>
              <a:off x="5002531" y="1154112"/>
              <a:ext cx="163512" cy="176213"/>
            </a:xfrm>
            <a:custGeom>
              <a:avLst/>
              <a:gdLst>
                <a:gd name="T0" fmla="*/ 183 w 216"/>
                <a:gd name="T1" fmla="*/ 150 h 230"/>
                <a:gd name="T2" fmla="*/ 117 w 216"/>
                <a:gd name="T3" fmla="*/ 150 h 230"/>
                <a:gd name="T4" fmla="*/ 117 w 216"/>
                <a:gd name="T5" fmla="*/ 28 h 230"/>
                <a:gd name="T6" fmla="*/ 137 w 216"/>
                <a:gd name="T7" fmla="*/ 28 h 230"/>
                <a:gd name="T8" fmla="*/ 137 w 216"/>
                <a:gd name="T9" fmla="*/ 0 h 230"/>
                <a:gd name="T10" fmla="*/ 0 w 216"/>
                <a:gd name="T11" fmla="*/ 0 h 230"/>
                <a:gd name="T12" fmla="*/ 0 w 216"/>
                <a:gd name="T13" fmla="*/ 28 h 230"/>
                <a:gd name="T14" fmla="*/ 19 w 216"/>
                <a:gd name="T15" fmla="*/ 28 h 230"/>
                <a:gd name="T16" fmla="*/ 19 w 216"/>
                <a:gd name="T17" fmla="*/ 150 h 230"/>
                <a:gd name="T18" fmla="*/ 0 w 216"/>
                <a:gd name="T19" fmla="*/ 150 h 230"/>
                <a:gd name="T20" fmla="*/ 0 w 216"/>
                <a:gd name="T21" fmla="*/ 178 h 230"/>
                <a:gd name="T22" fmla="*/ 184 w 216"/>
                <a:gd name="T23" fmla="*/ 178 h 230"/>
                <a:gd name="T24" fmla="*/ 184 w 216"/>
                <a:gd name="T25" fmla="*/ 230 h 230"/>
                <a:gd name="T26" fmla="*/ 216 w 216"/>
                <a:gd name="T27" fmla="*/ 230 h 230"/>
                <a:gd name="T28" fmla="*/ 216 w 216"/>
                <a:gd name="T29" fmla="*/ 0 h 230"/>
                <a:gd name="T30" fmla="*/ 184 w 216"/>
                <a:gd name="T31" fmla="*/ 0 h 230"/>
                <a:gd name="T32" fmla="*/ 184 w 216"/>
                <a:gd name="T33" fmla="*/ 150 h 230"/>
                <a:gd name="T34" fmla="*/ 183 w 216"/>
                <a:gd name="T35" fmla="*/ 150 h 230"/>
                <a:gd name="T36" fmla="*/ 85 w 216"/>
                <a:gd name="T37" fmla="*/ 150 h 230"/>
                <a:gd name="T38" fmla="*/ 47 w 216"/>
                <a:gd name="T39" fmla="*/ 150 h 230"/>
                <a:gd name="T40" fmla="*/ 47 w 216"/>
                <a:gd name="T41" fmla="*/ 28 h 230"/>
                <a:gd name="T42" fmla="*/ 85 w 216"/>
                <a:gd name="T43" fmla="*/ 28 h 230"/>
                <a:gd name="T44" fmla="*/ 85 w 216"/>
                <a:gd name="T45" fmla="*/ 15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6" h="230">
                  <a:moveTo>
                    <a:pt x="183" y="150"/>
                  </a:moveTo>
                  <a:lnTo>
                    <a:pt x="117" y="150"/>
                  </a:lnTo>
                  <a:lnTo>
                    <a:pt x="117" y="28"/>
                  </a:lnTo>
                  <a:lnTo>
                    <a:pt x="137" y="28"/>
                  </a:lnTo>
                  <a:lnTo>
                    <a:pt x="137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9" y="28"/>
                  </a:lnTo>
                  <a:lnTo>
                    <a:pt x="19" y="150"/>
                  </a:lnTo>
                  <a:lnTo>
                    <a:pt x="0" y="150"/>
                  </a:lnTo>
                  <a:lnTo>
                    <a:pt x="0" y="178"/>
                  </a:lnTo>
                  <a:lnTo>
                    <a:pt x="184" y="178"/>
                  </a:lnTo>
                  <a:lnTo>
                    <a:pt x="184" y="230"/>
                  </a:lnTo>
                  <a:lnTo>
                    <a:pt x="216" y="230"/>
                  </a:lnTo>
                  <a:lnTo>
                    <a:pt x="216" y="0"/>
                  </a:lnTo>
                  <a:lnTo>
                    <a:pt x="184" y="0"/>
                  </a:lnTo>
                  <a:lnTo>
                    <a:pt x="184" y="150"/>
                  </a:lnTo>
                  <a:lnTo>
                    <a:pt x="183" y="150"/>
                  </a:lnTo>
                  <a:close/>
                  <a:moveTo>
                    <a:pt x="85" y="150"/>
                  </a:moveTo>
                  <a:lnTo>
                    <a:pt x="47" y="150"/>
                  </a:lnTo>
                  <a:lnTo>
                    <a:pt x="47" y="28"/>
                  </a:lnTo>
                  <a:lnTo>
                    <a:pt x="85" y="28"/>
                  </a:lnTo>
                  <a:lnTo>
                    <a:pt x="85" y="150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7" name="Rectangle 26"/>
            <p:cNvSpPr>
              <a:spLocks noChangeArrowheads="1"/>
            </p:cNvSpPr>
            <p:nvPr/>
          </p:nvSpPr>
          <p:spPr bwMode="auto">
            <a:xfrm>
              <a:off x="5354956" y="1154112"/>
              <a:ext cx="22225" cy="119063"/>
            </a:xfrm>
            <a:prstGeom prst="rect">
              <a:avLst/>
            </a:prstGeom>
            <a:solidFill>
              <a:srgbClr val="2454A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8" name="Freeform 27"/>
            <p:cNvSpPr>
              <a:spLocks/>
            </p:cNvSpPr>
            <p:nvPr/>
          </p:nvSpPr>
          <p:spPr bwMode="auto">
            <a:xfrm>
              <a:off x="5223194" y="1268412"/>
              <a:ext cx="155575" cy="61913"/>
            </a:xfrm>
            <a:custGeom>
              <a:avLst/>
              <a:gdLst>
                <a:gd name="T0" fmla="*/ 32 w 206"/>
                <a:gd name="T1" fmla="*/ 0 h 80"/>
                <a:gd name="T2" fmla="*/ 0 w 206"/>
                <a:gd name="T3" fmla="*/ 0 h 80"/>
                <a:gd name="T4" fmla="*/ 0 w 206"/>
                <a:gd name="T5" fmla="*/ 60 h 80"/>
                <a:gd name="T6" fmla="*/ 6 w 206"/>
                <a:gd name="T7" fmla="*/ 76 h 80"/>
                <a:gd name="T8" fmla="*/ 19 w 206"/>
                <a:gd name="T9" fmla="*/ 80 h 80"/>
                <a:gd name="T10" fmla="*/ 206 w 206"/>
                <a:gd name="T11" fmla="*/ 80 h 80"/>
                <a:gd name="T12" fmla="*/ 206 w 206"/>
                <a:gd name="T13" fmla="*/ 52 h 80"/>
                <a:gd name="T14" fmla="*/ 32 w 206"/>
                <a:gd name="T15" fmla="*/ 52 h 80"/>
                <a:gd name="T16" fmla="*/ 32 w 206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80">
                  <a:moveTo>
                    <a:pt x="32" y="0"/>
                  </a:moveTo>
                  <a:lnTo>
                    <a:pt x="0" y="0"/>
                  </a:lnTo>
                  <a:lnTo>
                    <a:pt x="0" y="60"/>
                  </a:lnTo>
                  <a:cubicBezTo>
                    <a:pt x="0" y="67"/>
                    <a:pt x="2" y="72"/>
                    <a:pt x="6" y="76"/>
                  </a:cubicBezTo>
                  <a:cubicBezTo>
                    <a:pt x="8" y="79"/>
                    <a:pt x="14" y="80"/>
                    <a:pt x="19" y="80"/>
                  </a:cubicBezTo>
                  <a:lnTo>
                    <a:pt x="206" y="80"/>
                  </a:lnTo>
                  <a:lnTo>
                    <a:pt x="206" y="52"/>
                  </a:lnTo>
                  <a:lnTo>
                    <a:pt x="32" y="5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9" name="Freeform 28"/>
            <p:cNvSpPr>
              <a:spLocks noEditPoints="1"/>
            </p:cNvSpPr>
            <p:nvPr/>
          </p:nvSpPr>
          <p:spPr bwMode="auto">
            <a:xfrm>
              <a:off x="5185094" y="1138237"/>
              <a:ext cx="153987" cy="136525"/>
            </a:xfrm>
            <a:custGeom>
              <a:avLst/>
              <a:gdLst>
                <a:gd name="T0" fmla="*/ 124 w 202"/>
                <a:gd name="T1" fmla="*/ 124 h 179"/>
                <a:gd name="T2" fmla="*/ 148 w 202"/>
                <a:gd name="T3" fmla="*/ 94 h 179"/>
                <a:gd name="T4" fmla="*/ 171 w 202"/>
                <a:gd name="T5" fmla="*/ 94 h 179"/>
                <a:gd name="T6" fmla="*/ 171 w 202"/>
                <a:gd name="T7" fmla="*/ 179 h 179"/>
                <a:gd name="T8" fmla="*/ 202 w 202"/>
                <a:gd name="T9" fmla="*/ 179 h 179"/>
                <a:gd name="T10" fmla="*/ 202 w 202"/>
                <a:gd name="T11" fmla="*/ 22 h 179"/>
                <a:gd name="T12" fmla="*/ 171 w 202"/>
                <a:gd name="T13" fmla="*/ 22 h 179"/>
                <a:gd name="T14" fmla="*/ 171 w 202"/>
                <a:gd name="T15" fmla="*/ 64 h 179"/>
                <a:gd name="T16" fmla="*/ 150 w 202"/>
                <a:gd name="T17" fmla="*/ 64 h 179"/>
                <a:gd name="T18" fmla="*/ 26 w 202"/>
                <a:gd name="T19" fmla="*/ 54 h 179"/>
                <a:gd name="T20" fmla="*/ 124 w 202"/>
                <a:gd name="T21" fmla="*/ 124 h 179"/>
                <a:gd name="T22" fmla="*/ 124 w 202"/>
                <a:gd name="T23" fmla="*/ 124 h 179"/>
                <a:gd name="T24" fmla="*/ 51 w 202"/>
                <a:gd name="T25" fmla="*/ 76 h 179"/>
                <a:gd name="T26" fmla="*/ 99 w 202"/>
                <a:gd name="T27" fmla="*/ 46 h 179"/>
                <a:gd name="T28" fmla="*/ 110 w 202"/>
                <a:gd name="T29" fmla="*/ 100 h 179"/>
                <a:gd name="T30" fmla="*/ 51 w 202"/>
                <a:gd name="T31" fmla="*/ 7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2" h="179">
                  <a:moveTo>
                    <a:pt x="124" y="124"/>
                  </a:moveTo>
                  <a:cubicBezTo>
                    <a:pt x="136" y="116"/>
                    <a:pt x="144" y="106"/>
                    <a:pt x="148" y="94"/>
                  </a:cubicBezTo>
                  <a:lnTo>
                    <a:pt x="171" y="94"/>
                  </a:lnTo>
                  <a:lnTo>
                    <a:pt x="171" y="179"/>
                  </a:lnTo>
                  <a:lnTo>
                    <a:pt x="202" y="179"/>
                  </a:lnTo>
                  <a:lnTo>
                    <a:pt x="202" y="22"/>
                  </a:lnTo>
                  <a:lnTo>
                    <a:pt x="171" y="22"/>
                  </a:lnTo>
                  <a:lnTo>
                    <a:pt x="171" y="64"/>
                  </a:lnTo>
                  <a:lnTo>
                    <a:pt x="150" y="64"/>
                  </a:lnTo>
                  <a:cubicBezTo>
                    <a:pt x="138" y="6"/>
                    <a:pt x="47" y="0"/>
                    <a:pt x="26" y="54"/>
                  </a:cubicBezTo>
                  <a:cubicBezTo>
                    <a:pt x="0" y="114"/>
                    <a:pt x="76" y="156"/>
                    <a:pt x="124" y="124"/>
                  </a:cubicBezTo>
                  <a:cubicBezTo>
                    <a:pt x="136" y="116"/>
                    <a:pt x="112" y="132"/>
                    <a:pt x="124" y="124"/>
                  </a:cubicBezTo>
                  <a:close/>
                  <a:moveTo>
                    <a:pt x="51" y="76"/>
                  </a:moveTo>
                  <a:cubicBezTo>
                    <a:pt x="51" y="52"/>
                    <a:pt x="78" y="36"/>
                    <a:pt x="99" y="46"/>
                  </a:cubicBezTo>
                  <a:cubicBezTo>
                    <a:pt x="122" y="55"/>
                    <a:pt x="130" y="83"/>
                    <a:pt x="110" y="100"/>
                  </a:cubicBezTo>
                  <a:cubicBezTo>
                    <a:pt x="90" y="119"/>
                    <a:pt x="51" y="106"/>
                    <a:pt x="51" y="76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351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신비나\회사내부작업\aspn회사소개서\ASPN_company_presentation1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그룹 31"/>
          <p:cNvGrpSpPr/>
          <p:nvPr userDrawn="1"/>
        </p:nvGrpSpPr>
        <p:grpSpPr>
          <a:xfrm>
            <a:off x="7678633" y="260648"/>
            <a:ext cx="1774845" cy="525262"/>
            <a:chOff x="1464249" y="1492332"/>
            <a:chExt cx="1774845" cy="525262"/>
          </a:xfrm>
        </p:grpSpPr>
        <p:sp>
          <p:nvSpPr>
            <p:cNvPr id="33" name="TextBox 32"/>
            <p:cNvSpPr txBox="1"/>
            <p:nvPr userDrawn="1"/>
          </p:nvSpPr>
          <p:spPr>
            <a:xfrm>
              <a:off x="1464249" y="1771373"/>
              <a:ext cx="17748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1000" b="1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defRPr>
              </a:lvl1pPr>
            </a:lstStyle>
            <a:p>
              <a:pPr lvl="0"/>
              <a:r>
                <a:rPr lang="en-US" altLang="ko-KR" dirty="0">
                  <a:solidFill>
                    <a:schemeClr val="bg1"/>
                  </a:solidFill>
                  <a:latin typeface="+mj-lt"/>
                </a:rPr>
                <a:t>ASPN COMPANY PROFILE</a:t>
              </a:r>
              <a:endParaRPr lang="ko-KR" alt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4" name="TextBox 33"/>
            <p:cNvSpPr txBox="1"/>
            <p:nvPr userDrawn="1"/>
          </p:nvSpPr>
          <p:spPr>
            <a:xfrm>
              <a:off x="1467107" y="1492332"/>
              <a:ext cx="1760418" cy="3744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altLang="ko-KR" sz="830" dirty="0">
                  <a:solidFill>
                    <a:schemeClr val="bg1"/>
                  </a:solidFill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rPr>
                <a:t>Global IT new partner,</a:t>
              </a:r>
            </a:p>
            <a:p>
              <a:pPr>
                <a:lnSpc>
                  <a:spcPts val="1100"/>
                </a:lnSpc>
              </a:pPr>
              <a:r>
                <a:rPr lang="en-US" altLang="ko-KR" sz="830" dirty="0">
                  <a:solidFill>
                    <a:schemeClr val="bg1"/>
                  </a:solidFill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rPr>
                <a:t>Pride of your business with ASPN</a:t>
              </a:r>
              <a:endParaRPr lang="ko-KR" altLang="en-US" sz="830" dirty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endParaRPr>
            </a:p>
          </p:txBody>
        </p:sp>
      </p:grpSp>
      <p:grpSp>
        <p:nvGrpSpPr>
          <p:cNvPr id="112" name="그룹 111"/>
          <p:cNvGrpSpPr/>
          <p:nvPr userDrawn="1"/>
        </p:nvGrpSpPr>
        <p:grpSpPr>
          <a:xfrm>
            <a:off x="8694268" y="6314388"/>
            <a:ext cx="593010" cy="215718"/>
            <a:chOff x="2257744" y="155574"/>
            <a:chExt cx="3286124" cy="1195389"/>
          </a:xfrm>
          <a:solidFill>
            <a:schemeClr val="bg1"/>
          </a:solidFill>
          <a:effectLst/>
        </p:grpSpPr>
        <p:sp>
          <p:nvSpPr>
            <p:cNvPr id="113" name="Freeform 5"/>
            <p:cNvSpPr>
              <a:spLocks/>
            </p:cNvSpPr>
            <p:nvPr/>
          </p:nvSpPr>
          <p:spPr bwMode="auto">
            <a:xfrm>
              <a:off x="3542031" y="155574"/>
              <a:ext cx="609600" cy="742950"/>
            </a:xfrm>
            <a:custGeom>
              <a:avLst/>
              <a:gdLst>
                <a:gd name="T0" fmla="*/ 264 w 800"/>
                <a:gd name="T1" fmla="*/ 975 h 975"/>
                <a:gd name="T2" fmla="*/ 556 w 800"/>
                <a:gd name="T3" fmla="*/ 894 h 975"/>
                <a:gd name="T4" fmla="*/ 684 w 800"/>
                <a:gd name="T5" fmla="*/ 636 h 975"/>
                <a:gd name="T6" fmla="*/ 495 w 800"/>
                <a:gd name="T7" fmla="*/ 426 h 975"/>
                <a:gd name="T8" fmla="*/ 374 w 800"/>
                <a:gd name="T9" fmla="*/ 348 h 975"/>
                <a:gd name="T10" fmla="*/ 380 w 800"/>
                <a:gd name="T11" fmla="*/ 226 h 975"/>
                <a:gd name="T12" fmla="*/ 522 w 800"/>
                <a:gd name="T13" fmla="*/ 182 h 975"/>
                <a:gd name="T14" fmla="*/ 698 w 800"/>
                <a:gd name="T15" fmla="*/ 235 h 975"/>
                <a:gd name="T16" fmla="*/ 800 w 800"/>
                <a:gd name="T17" fmla="*/ 82 h 975"/>
                <a:gd name="T18" fmla="*/ 422 w 800"/>
                <a:gd name="T19" fmla="*/ 24 h 975"/>
                <a:gd name="T20" fmla="*/ 154 w 800"/>
                <a:gd name="T21" fmla="*/ 228 h 975"/>
                <a:gd name="T22" fmla="*/ 144 w 800"/>
                <a:gd name="T23" fmla="*/ 399 h 975"/>
                <a:gd name="T24" fmla="*/ 259 w 800"/>
                <a:gd name="T25" fmla="*/ 527 h 975"/>
                <a:gd name="T26" fmla="*/ 418 w 800"/>
                <a:gd name="T27" fmla="*/ 619 h 975"/>
                <a:gd name="T28" fmla="*/ 463 w 800"/>
                <a:gd name="T29" fmla="*/ 687 h 975"/>
                <a:gd name="T30" fmla="*/ 439 w 800"/>
                <a:gd name="T31" fmla="*/ 764 h 975"/>
                <a:gd name="T32" fmla="*/ 248 w 800"/>
                <a:gd name="T33" fmla="*/ 808 h 975"/>
                <a:gd name="T34" fmla="*/ 38 w 800"/>
                <a:gd name="T35" fmla="*/ 736 h 975"/>
                <a:gd name="T36" fmla="*/ 0 w 800"/>
                <a:gd name="T37" fmla="*/ 920 h 975"/>
                <a:gd name="T38" fmla="*/ 264 w 800"/>
                <a:gd name="T39" fmla="*/ 975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0" h="975">
                  <a:moveTo>
                    <a:pt x="264" y="975"/>
                  </a:moveTo>
                  <a:cubicBezTo>
                    <a:pt x="367" y="975"/>
                    <a:pt x="472" y="954"/>
                    <a:pt x="556" y="894"/>
                  </a:cubicBezTo>
                  <a:cubicBezTo>
                    <a:pt x="636" y="836"/>
                    <a:pt x="690" y="736"/>
                    <a:pt x="684" y="636"/>
                  </a:cubicBezTo>
                  <a:cubicBezTo>
                    <a:pt x="678" y="530"/>
                    <a:pt x="579" y="471"/>
                    <a:pt x="495" y="426"/>
                  </a:cubicBezTo>
                  <a:cubicBezTo>
                    <a:pt x="454" y="404"/>
                    <a:pt x="406" y="383"/>
                    <a:pt x="374" y="348"/>
                  </a:cubicBezTo>
                  <a:cubicBezTo>
                    <a:pt x="342" y="314"/>
                    <a:pt x="352" y="259"/>
                    <a:pt x="380" y="226"/>
                  </a:cubicBezTo>
                  <a:cubicBezTo>
                    <a:pt x="415" y="184"/>
                    <a:pt x="470" y="178"/>
                    <a:pt x="522" y="182"/>
                  </a:cubicBezTo>
                  <a:cubicBezTo>
                    <a:pt x="583" y="187"/>
                    <a:pt x="642" y="210"/>
                    <a:pt x="698" y="235"/>
                  </a:cubicBezTo>
                  <a:lnTo>
                    <a:pt x="800" y="82"/>
                  </a:lnTo>
                  <a:cubicBezTo>
                    <a:pt x="682" y="27"/>
                    <a:pt x="552" y="0"/>
                    <a:pt x="422" y="24"/>
                  </a:cubicBezTo>
                  <a:cubicBezTo>
                    <a:pt x="304" y="46"/>
                    <a:pt x="198" y="114"/>
                    <a:pt x="154" y="228"/>
                  </a:cubicBezTo>
                  <a:cubicBezTo>
                    <a:pt x="134" y="282"/>
                    <a:pt x="123" y="344"/>
                    <a:pt x="144" y="399"/>
                  </a:cubicBezTo>
                  <a:cubicBezTo>
                    <a:pt x="166" y="455"/>
                    <a:pt x="208" y="496"/>
                    <a:pt x="259" y="527"/>
                  </a:cubicBezTo>
                  <a:cubicBezTo>
                    <a:pt x="311" y="558"/>
                    <a:pt x="370" y="582"/>
                    <a:pt x="418" y="619"/>
                  </a:cubicBezTo>
                  <a:cubicBezTo>
                    <a:pt x="439" y="636"/>
                    <a:pt x="460" y="659"/>
                    <a:pt x="463" y="687"/>
                  </a:cubicBezTo>
                  <a:cubicBezTo>
                    <a:pt x="466" y="714"/>
                    <a:pt x="455" y="743"/>
                    <a:pt x="439" y="764"/>
                  </a:cubicBezTo>
                  <a:cubicBezTo>
                    <a:pt x="395" y="819"/>
                    <a:pt x="310" y="818"/>
                    <a:pt x="248" y="808"/>
                  </a:cubicBezTo>
                  <a:cubicBezTo>
                    <a:pt x="174" y="798"/>
                    <a:pt x="104" y="767"/>
                    <a:pt x="38" y="736"/>
                  </a:cubicBezTo>
                  <a:lnTo>
                    <a:pt x="0" y="920"/>
                  </a:lnTo>
                  <a:cubicBezTo>
                    <a:pt x="80" y="960"/>
                    <a:pt x="174" y="975"/>
                    <a:pt x="264" y="97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14" name="Freeform 6"/>
            <p:cNvSpPr>
              <a:spLocks noEditPoints="1"/>
            </p:cNvSpPr>
            <p:nvPr/>
          </p:nvSpPr>
          <p:spPr bwMode="auto">
            <a:xfrm>
              <a:off x="4145281" y="171450"/>
              <a:ext cx="644525" cy="730250"/>
            </a:xfrm>
            <a:custGeom>
              <a:avLst/>
              <a:gdLst>
                <a:gd name="T0" fmla="*/ 218 w 846"/>
                <a:gd name="T1" fmla="*/ 957 h 957"/>
                <a:gd name="T2" fmla="*/ 282 w 846"/>
                <a:gd name="T3" fmla="*/ 617 h 957"/>
                <a:gd name="T4" fmla="*/ 333 w 846"/>
                <a:gd name="T5" fmla="*/ 617 h 957"/>
                <a:gd name="T6" fmla="*/ 732 w 846"/>
                <a:gd name="T7" fmla="*/ 450 h 957"/>
                <a:gd name="T8" fmla="*/ 708 w 846"/>
                <a:gd name="T9" fmla="*/ 52 h 957"/>
                <a:gd name="T10" fmla="*/ 468 w 846"/>
                <a:gd name="T11" fmla="*/ 0 h 957"/>
                <a:gd name="T12" fmla="*/ 181 w 846"/>
                <a:gd name="T13" fmla="*/ 0 h 957"/>
                <a:gd name="T14" fmla="*/ 0 w 846"/>
                <a:gd name="T15" fmla="*/ 956 h 957"/>
                <a:gd name="T16" fmla="*/ 218 w 846"/>
                <a:gd name="T17" fmla="*/ 956 h 957"/>
                <a:gd name="T18" fmla="*/ 218 w 846"/>
                <a:gd name="T19" fmla="*/ 957 h 957"/>
                <a:gd name="T20" fmla="*/ 369 w 846"/>
                <a:gd name="T21" fmla="*/ 166 h 957"/>
                <a:gd name="T22" fmla="*/ 425 w 846"/>
                <a:gd name="T23" fmla="*/ 166 h 957"/>
                <a:gd name="T24" fmla="*/ 576 w 846"/>
                <a:gd name="T25" fmla="*/ 254 h 957"/>
                <a:gd name="T26" fmla="*/ 484 w 846"/>
                <a:gd name="T27" fmla="*/ 428 h 957"/>
                <a:gd name="T28" fmla="*/ 358 w 846"/>
                <a:gd name="T29" fmla="*/ 450 h 957"/>
                <a:gd name="T30" fmla="*/ 316 w 846"/>
                <a:gd name="T31" fmla="*/ 450 h 957"/>
                <a:gd name="T32" fmla="*/ 369 w 846"/>
                <a:gd name="T33" fmla="*/ 166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6" h="957">
                  <a:moveTo>
                    <a:pt x="218" y="957"/>
                  </a:moveTo>
                  <a:lnTo>
                    <a:pt x="282" y="617"/>
                  </a:lnTo>
                  <a:lnTo>
                    <a:pt x="333" y="617"/>
                  </a:lnTo>
                  <a:cubicBezTo>
                    <a:pt x="481" y="617"/>
                    <a:pt x="642" y="577"/>
                    <a:pt x="732" y="450"/>
                  </a:cubicBezTo>
                  <a:cubicBezTo>
                    <a:pt x="813" y="337"/>
                    <a:pt x="846" y="136"/>
                    <a:pt x="708" y="52"/>
                  </a:cubicBezTo>
                  <a:cubicBezTo>
                    <a:pt x="637" y="9"/>
                    <a:pt x="549" y="0"/>
                    <a:pt x="468" y="0"/>
                  </a:cubicBezTo>
                  <a:lnTo>
                    <a:pt x="181" y="0"/>
                  </a:lnTo>
                  <a:lnTo>
                    <a:pt x="0" y="956"/>
                  </a:lnTo>
                  <a:lnTo>
                    <a:pt x="218" y="956"/>
                  </a:lnTo>
                  <a:lnTo>
                    <a:pt x="218" y="957"/>
                  </a:lnTo>
                  <a:close/>
                  <a:moveTo>
                    <a:pt x="369" y="166"/>
                  </a:moveTo>
                  <a:lnTo>
                    <a:pt x="425" y="166"/>
                  </a:lnTo>
                  <a:cubicBezTo>
                    <a:pt x="488" y="166"/>
                    <a:pt x="568" y="180"/>
                    <a:pt x="576" y="254"/>
                  </a:cubicBezTo>
                  <a:cubicBezTo>
                    <a:pt x="584" y="324"/>
                    <a:pt x="548" y="398"/>
                    <a:pt x="484" y="428"/>
                  </a:cubicBezTo>
                  <a:cubicBezTo>
                    <a:pt x="445" y="445"/>
                    <a:pt x="401" y="450"/>
                    <a:pt x="358" y="450"/>
                  </a:cubicBezTo>
                  <a:lnTo>
                    <a:pt x="316" y="450"/>
                  </a:lnTo>
                  <a:lnTo>
                    <a:pt x="369" y="1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15" name="Freeform 7"/>
            <p:cNvSpPr>
              <a:spLocks/>
            </p:cNvSpPr>
            <p:nvPr/>
          </p:nvSpPr>
          <p:spPr bwMode="auto">
            <a:xfrm>
              <a:off x="4751706" y="169862"/>
              <a:ext cx="792162" cy="730250"/>
            </a:xfrm>
            <a:custGeom>
              <a:avLst/>
              <a:gdLst>
                <a:gd name="T0" fmla="*/ 803 w 1039"/>
                <a:gd name="T1" fmla="*/ 0 h 956"/>
                <a:gd name="T2" fmla="*/ 675 w 1039"/>
                <a:gd name="T3" fmla="*/ 724 h 956"/>
                <a:gd name="T4" fmla="*/ 423 w 1039"/>
                <a:gd name="T5" fmla="*/ 0 h 956"/>
                <a:gd name="T6" fmla="*/ 160 w 1039"/>
                <a:gd name="T7" fmla="*/ 0 h 956"/>
                <a:gd name="T8" fmla="*/ 0 w 1039"/>
                <a:gd name="T9" fmla="*/ 956 h 956"/>
                <a:gd name="T10" fmla="*/ 187 w 1039"/>
                <a:gd name="T11" fmla="*/ 956 h 956"/>
                <a:gd name="T12" fmla="*/ 297 w 1039"/>
                <a:gd name="T13" fmla="*/ 234 h 956"/>
                <a:gd name="T14" fmla="*/ 552 w 1039"/>
                <a:gd name="T15" fmla="*/ 956 h 956"/>
                <a:gd name="T16" fmla="*/ 816 w 1039"/>
                <a:gd name="T17" fmla="*/ 956 h 956"/>
                <a:gd name="T18" fmla="*/ 955 w 1039"/>
                <a:gd name="T19" fmla="*/ 200 h 956"/>
                <a:gd name="T20" fmla="*/ 1039 w 1039"/>
                <a:gd name="T21" fmla="*/ 0 h 956"/>
                <a:gd name="T22" fmla="*/ 803 w 1039"/>
                <a:gd name="T23" fmla="*/ 0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9" h="956">
                  <a:moveTo>
                    <a:pt x="803" y="0"/>
                  </a:moveTo>
                  <a:lnTo>
                    <a:pt x="675" y="724"/>
                  </a:lnTo>
                  <a:lnTo>
                    <a:pt x="423" y="0"/>
                  </a:lnTo>
                  <a:lnTo>
                    <a:pt x="160" y="0"/>
                  </a:lnTo>
                  <a:lnTo>
                    <a:pt x="0" y="956"/>
                  </a:lnTo>
                  <a:lnTo>
                    <a:pt x="187" y="956"/>
                  </a:lnTo>
                  <a:lnTo>
                    <a:pt x="297" y="234"/>
                  </a:lnTo>
                  <a:lnTo>
                    <a:pt x="552" y="956"/>
                  </a:lnTo>
                  <a:lnTo>
                    <a:pt x="816" y="956"/>
                  </a:lnTo>
                  <a:lnTo>
                    <a:pt x="955" y="200"/>
                  </a:lnTo>
                  <a:cubicBezTo>
                    <a:pt x="981" y="38"/>
                    <a:pt x="1039" y="0"/>
                    <a:pt x="1039" y="0"/>
                  </a:cubicBezTo>
                  <a:lnTo>
                    <a:pt x="8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16" name="Freeform 8"/>
            <p:cNvSpPr>
              <a:spLocks/>
            </p:cNvSpPr>
            <p:nvPr/>
          </p:nvSpPr>
          <p:spPr bwMode="auto">
            <a:xfrm>
              <a:off x="2257744" y="795337"/>
              <a:ext cx="3121025" cy="530225"/>
            </a:xfrm>
            <a:custGeom>
              <a:avLst/>
              <a:gdLst>
                <a:gd name="T0" fmla="*/ 1488 w 4095"/>
                <a:gd name="T1" fmla="*/ 0 h 696"/>
                <a:gd name="T2" fmla="*/ 1107 w 4095"/>
                <a:gd name="T3" fmla="*/ 0 h 696"/>
                <a:gd name="T4" fmla="*/ 1147 w 4095"/>
                <a:gd name="T5" fmla="*/ 231 h 696"/>
                <a:gd name="T6" fmla="*/ 624 w 4095"/>
                <a:gd name="T7" fmla="*/ 231 h 696"/>
                <a:gd name="T8" fmla="*/ 747 w 4095"/>
                <a:gd name="T9" fmla="*/ 0 h 696"/>
                <a:gd name="T10" fmla="*/ 396 w 4095"/>
                <a:gd name="T11" fmla="*/ 0 h 696"/>
                <a:gd name="T12" fmla="*/ 0 w 4095"/>
                <a:gd name="T13" fmla="*/ 696 h 696"/>
                <a:gd name="T14" fmla="*/ 379 w 4095"/>
                <a:gd name="T15" fmla="*/ 696 h 696"/>
                <a:gd name="T16" fmla="*/ 583 w 4095"/>
                <a:gd name="T17" fmla="*/ 309 h 696"/>
                <a:gd name="T18" fmla="*/ 1159 w 4095"/>
                <a:gd name="T19" fmla="*/ 309 h 696"/>
                <a:gd name="T20" fmla="*/ 1225 w 4095"/>
                <a:gd name="T21" fmla="*/ 696 h 696"/>
                <a:gd name="T22" fmla="*/ 1635 w 4095"/>
                <a:gd name="T23" fmla="*/ 696 h 696"/>
                <a:gd name="T24" fmla="*/ 1553 w 4095"/>
                <a:gd name="T25" fmla="*/ 309 h 696"/>
                <a:gd name="T26" fmla="*/ 4095 w 4095"/>
                <a:gd name="T27" fmla="*/ 309 h 696"/>
                <a:gd name="T28" fmla="*/ 4095 w 4095"/>
                <a:gd name="T29" fmla="*/ 231 h 696"/>
                <a:gd name="T30" fmla="*/ 1537 w 4095"/>
                <a:gd name="T31" fmla="*/ 231 h 696"/>
                <a:gd name="T32" fmla="*/ 1488 w 4095"/>
                <a:gd name="T33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95" h="696">
                  <a:moveTo>
                    <a:pt x="1488" y="0"/>
                  </a:moveTo>
                  <a:lnTo>
                    <a:pt x="1107" y="0"/>
                  </a:lnTo>
                  <a:lnTo>
                    <a:pt x="1147" y="231"/>
                  </a:lnTo>
                  <a:lnTo>
                    <a:pt x="624" y="231"/>
                  </a:lnTo>
                  <a:lnTo>
                    <a:pt x="747" y="0"/>
                  </a:lnTo>
                  <a:lnTo>
                    <a:pt x="396" y="0"/>
                  </a:lnTo>
                  <a:lnTo>
                    <a:pt x="0" y="696"/>
                  </a:lnTo>
                  <a:lnTo>
                    <a:pt x="379" y="696"/>
                  </a:lnTo>
                  <a:lnTo>
                    <a:pt x="583" y="309"/>
                  </a:lnTo>
                  <a:lnTo>
                    <a:pt x="1159" y="309"/>
                  </a:lnTo>
                  <a:lnTo>
                    <a:pt x="1225" y="696"/>
                  </a:lnTo>
                  <a:lnTo>
                    <a:pt x="1635" y="696"/>
                  </a:lnTo>
                  <a:lnTo>
                    <a:pt x="1553" y="309"/>
                  </a:lnTo>
                  <a:lnTo>
                    <a:pt x="4095" y="309"/>
                  </a:lnTo>
                  <a:lnTo>
                    <a:pt x="4095" y="231"/>
                  </a:lnTo>
                  <a:lnTo>
                    <a:pt x="1537" y="231"/>
                  </a:lnTo>
                  <a:lnTo>
                    <a:pt x="14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17" name="Freeform 9"/>
            <p:cNvSpPr>
              <a:spLocks/>
            </p:cNvSpPr>
            <p:nvPr/>
          </p:nvSpPr>
          <p:spPr bwMode="auto">
            <a:xfrm>
              <a:off x="2581594" y="579437"/>
              <a:ext cx="360362" cy="176213"/>
            </a:xfrm>
            <a:custGeom>
              <a:avLst/>
              <a:gdLst>
                <a:gd name="T0" fmla="*/ 472 w 472"/>
                <a:gd name="T1" fmla="*/ 0 h 232"/>
                <a:gd name="T2" fmla="*/ 132 w 472"/>
                <a:gd name="T3" fmla="*/ 0 h 232"/>
                <a:gd name="T4" fmla="*/ 0 w 472"/>
                <a:gd name="T5" fmla="*/ 232 h 232"/>
                <a:gd name="T6" fmla="*/ 350 w 472"/>
                <a:gd name="T7" fmla="*/ 232 h 232"/>
                <a:gd name="T8" fmla="*/ 472 w 472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2" h="232">
                  <a:moveTo>
                    <a:pt x="472" y="0"/>
                  </a:moveTo>
                  <a:lnTo>
                    <a:pt x="132" y="0"/>
                  </a:lnTo>
                  <a:lnTo>
                    <a:pt x="0" y="232"/>
                  </a:lnTo>
                  <a:lnTo>
                    <a:pt x="350" y="232"/>
                  </a:lnTo>
                  <a:lnTo>
                    <a:pt x="4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18" name="Freeform 10"/>
            <p:cNvSpPr>
              <a:spLocks/>
            </p:cNvSpPr>
            <p:nvPr/>
          </p:nvSpPr>
          <p:spPr bwMode="auto">
            <a:xfrm>
              <a:off x="2705419" y="363537"/>
              <a:ext cx="631825" cy="176213"/>
            </a:xfrm>
            <a:custGeom>
              <a:avLst/>
              <a:gdLst>
                <a:gd name="T0" fmla="*/ 433 w 830"/>
                <a:gd name="T1" fmla="*/ 51 h 232"/>
                <a:gd name="T2" fmla="*/ 464 w 830"/>
                <a:gd name="T3" fmla="*/ 232 h 232"/>
                <a:gd name="T4" fmla="*/ 830 w 830"/>
                <a:gd name="T5" fmla="*/ 232 h 232"/>
                <a:gd name="T6" fmla="*/ 782 w 830"/>
                <a:gd name="T7" fmla="*/ 0 h 232"/>
                <a:gd name="T8" fmla="*/ 132 w 830"/>
                <a:gd name="T9" fmla="*/ 0 h 232"/>
                <a:gd name="T10" fmla="*/ 0 w 830"/>
                <a:gd name="T11" fmla="*/ 232 h 232"/>
                <a:gd name="T12" fmla="*/ 337 w 830"/>
                <a:gd name="T13" fmla="*/ 232 h 232"/>
                <a:gd name="T14" fmla="*/ 433 w 830"/>
                <a:gd name="T15" fmla="*/ 5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0" h="232">
                  <a:moveTo>
                    <a:pt x="433" y="51"/>
                  </a:moveTo>
                  <a:lnTo>
                    <a:pt x="464" y="232"/>
                  </a:lnTo>
                  <a:lnTo>
                    <a:pt x="830" y="232"/>
                  </a:lnTo>
                  <a:lnTo>
                    <a:pt x="782" y="0"/>
                  </a:lnTo>
                  <a:lnTo>
                    <a:pt x="132" y="0"/>
                  </a:lnTo>
                  <a:lnTo>
                    <a:pt x="0" y="232"/>
                  </a:lnTo>
                  <a:lnTo>
                    <a:pt x="337" y="232"/>
                  </a:lnTo>
                  <a:lnTo>
                    <a:pt x="433" y="5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19" name="Freeform 11"/>
            <p:cNvSpPr>
              <a:spLocks/>
            </p:cNvSpPr>
            <p:nvPr/>
          </p:nvSpPr>
          <p:spPr bwMode="auto">
            <a:xfrm>
              <a:off x="3065781" y="579437"/>
              <a:ext cx="317500" cy="176213"/>
            </a:xfrm>
            <a:custGeom>
              <a:avLst/>
              <a:gdLst>
                <a:gd name="T0" fmla="*/ 40 w 418"/>
                <a:gd name="T1" fmla="*/ 232 h 232"/>
                <a:gd name="T2" fmla="*/ 418 w 418"/>
                <a:gd name="T3" fmla="*/ 232 h 232"/>
                <a:gd name="T4" fmla="*/ 369 w 418"/>
                <a:gd name="T5" fmla="*/ 0 h 232"/>
                <a:gd name="T6" fmla="*/ 0 w 418"/>
                <a:gd name="T7" fmla="*/ 0 h 232"/>
                <a:gd name="T8" fmla="*/ 40 w 418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232">
                  <a:moveTo>
                    <a:pt x="40" y="232"/>
                  </a:moveTo>
                  <a:lnTo>
                    <a:pt x="418" y="232"/>
                  </a:lnTo>
                  <a:lnTo>
                    <a:pt x="369" y="0"/>
                  </a:lnTo>
                  <a:lnTo>
                    <a:pt x="0" y="0"/>
                  </a:lnTo>
                  <a:lnTo>
                    <a:pt x="40" y="23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0" name="Freeform 12"/>
            <p:cNvSpPr>
              <a:spLocks/>
            </p:cNvSpPr>
            <p:nvPr/>
          </p:nvSpPr>
          <p:spPr bwMode="auto">
            <a:xfrm>
              <a:off x="2827656" y="169862"/>
              <a:ext cx="501650" cy="153988"/>
            </a:xfrm>
            <a:custGeom>
              <a:avLst/>
              <a:gdLst>
                <a:gd name="T0" fmla="*/ 610 w 658"/>
                <a:gd name="T1" fmla="*/ 200 h 200"/>
                <a:gd name="T2" fmla="*/ 658 w 658"/>
                <a:gd name="T3" fmla="*/ 0 h 200"/>
                <a:gd name="T4" fmla="*/ 114 w 658"/>
                <a:gd name="T5" fmla="*/ 0 h 200"/>
                <a:gd name="T6" fmla="*/ 0 w 658"/>
                <a:gd name="T7" fmla="*/ 200 h 200"/>
                <a:gd name="T8" fmla="*/ 610 w 658"/>
                <a:gd name="T9" fmla="*/ 200 h 200"/>
                <a:gd name="T10" fmla="*/ 610 w 658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200">
                  <a:moveTo>
                    <a:pt x="610" y="200"/>
                  </a:moveTo>
                  <a:cubicBezTo>
                    <a:pt x="588" y="67"/>
                    <a:pt x="658" y="0"/>
                    <a:pt x="658" y="0"/>
                  </a:cubicBezTo>
                  <a:lnTo>
                    <a:pt x="114" y="0"/>
                  </a:lnTo>
                  <a:lnTo>
                    <a:pt x="0" y="200"/>
                  </a:lnTo>
                  <a:lnTo>
                    <a:pt x="610" y="200"/>
                  </a:lnTo>
                  <a:lnTo>
                    <a:pt x="610" y="2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1" name="Freeform 13"/>
            <p:cNvSpPr>
              <a:spLocks/>
            </p:cNvSpPr>
            <p:nvPr/>
          </p:nvSpPr>
          <p:spPr bwMode="auto">
            <a:xfrm>
              <a:off x="3788094" y="1139825"/>
              <a:ext cx="46037" cy="207963"/>
            </a:xfrm>
            <a:custGeom>
              <a:avLst/>
              <a:gdLst>
                <a:gd name="T0" fmla="*/ 17 w 60"/>
                <a:gd name="T1" fmla="*/ 47 h 273"/>
                <a:gd name="T2" fmla="*/ 5 w 60"/>
                <a:gd name="T3" fmla="*/ 177 h 273"/>
                <a:gd name="T4" fmla="*/ 60 w 60"/>
                <a:gd name="T5" fmla="*/ 273 h 273"/>
                <a:gd name="T6" fmla="*/ 60 w 60"/>
                <a:gd name="T7" fmla="*/ 236 h 273"/>
                <a:gd name="T8" fmla="*/ 33 w 60"/>
                <a:gd name="T9" fmla="*/ 137 h 273"/>
                <a:gd name="T10" fmla="*/ 60 w 60"/>
                <a:gd name="T11" fmla="*/ 37 h 273"/>
                <a:gd name="T12" fmla="*/ 60 w 60"/>
                <a:gd name="T13" fmla="*/ 0 h 273"/>
                <a:gd name="T14" fmla="*/ 17 w 60"/>
                <a:gd name="T15" fmla="*/ 47 h 273"/>
                <a:gd name="T16" fmla="*/ 17 w 60"/>
                <a:gd name="T17" fmla="*/ 4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73">
                  <a:moveTo>
                    <a:pt x="17" y="47"/>
                  </a:moveTo>
                  <a:cubicBezTo>
                    <a:pt x="0" y="87"/>
                    <a:pt x="1" y="136"/>
                    <a:pt x="5" y="177"/>
                  </a:cubicBezTo>
                  <a:cubicBezTo>
                    <a:pt x="9" y="216"/>
                    <a:pt x="21" y="257"/>
                    <a:pt x="60" y="273"/>
                  </a:cubicBezTo>
                  <a:lnTo>
                    <a:pt x="60" y="236"/>
                  </a:lnTo>
                  <a:cubicBezTo>
                    <a:pt x="32" y="219"/>
                    <a:pt x="33" y="167"/>
                    <a:pt x="33" y="137"/>
                  </a:cubicBezTo>
                  <a:cubicBezTo>
                    <a:pt x="33" y="109"/>
                    <a:pt x="31" y="55"/>
                    <a:pt x="60" y="37"/>
                  </a:cubicBezTo>
                  <a:lnTo>
                    <a:pt x="60" y="0"/>
                  </a:lnTo>
                  <a:cubicBezTo>
                    <a:pt x="41" y="8"/>
                    <a:pt x="27" y="24"/>
                    <a:pt x="17" y="47"/>
                  </a:cubicBezTo>
                  <a:cubicBezTo>
                    <a:pt x="8" y="68"/>
                    <a:pt x="27" y="24"/>
                    <a:pt x="17" y="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2" name="Freeform 14"/>
            <p:cNvSpPr>
              <a:spLocks/>
            </p:cNvSpPr>
            <p:nvPr/>
          </p:nvSpPr>
          <p:spPr bwMode="auto">
            <a:xfrm>
              <a:off x="3867469" y="1252537"/>
              <a:ext cx="174625" cy="79375"/>
            </a:xfrm>
            <a:custGeom>
              <a:avLst/>
              <a:gdLst>
                <a:gd name="T0" fmla="*/ 0 w 230"/>
                <a:gd name="T1" fmla="*/ 28 h 104"/>
                <a:gd name="T2" fmla="*/ 100 w 230"/>
                <a:gd name="T3" fmla="*/ 28 h 104"/>
                <a:gd name="T4" fmla="*/ 100 w 230"/>
                <a:gd name="T5" fmla="*/ 104 h 104"/>
                <a:gd name="T6" fmla="*/ 130 w 230"/>
                <a:gd name="T7" fmla="*/ 104 h 104"/>
                <a:gd name="T8" fmla="*/ 130 w 230"/>
                <a:gd name="T9" fmla="*/ 28 h 104"/>
                <a:gd name="T10" fmla="*/ 230 w 230"/>
                <a:gd name="T11" fmla="*/ 28 h 104"/>
                <a:gd name="T12" fmla="*/ 230 w 230"/>
                <a:gd name="T13" fmla="*/ 0 h 104"/>
                <a:gd name="T14" fmla="*/ 0 w 230"/>
                <a:gd name="T15" fmla="*/ 0 h 104"/>
                <a:gd name="T16" fmla="*/ 0 w 230"/>
                <a:gd name="T17" fmla="*/ 2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04">
                  <a:moveTo>
                    <a:pt x="0" y="28"/>
                  </a:moveTo>
                  <a:lnTo>
                    <a:pt x="100" y="28"/>
                  </a:lnTo>
                  <a:lnTo>
                    <a:pt x="100" y="104"/>
                  </a:lnTo>
                  <a:lnTo>
                    <a:pt x="130" y="104"/>
                  </a:lnTo>
                  <a:lnTo>
                    <a:pt x="130" y="28"/>
                  </a:lnTo>
                  <a:lnTo>
                    <a:pt x="230" y="28"/>
                  </a:lnTo>
                  <a:lnTo>
                    <a:pt x="230" y="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3" name="Freeform 15"/>
            <p:cNvSpPr>
              <a:spLocks/>
            </p:cNvSpPr>
            <p:nvPr/>
          </p:nvSpPr>
          <p:spPr bwMode="auto">
            <a:xfrm>
              <a:off x="3873819" y="1155700"/>
              <a:ext cx="161925" cy="73025"/>
            </a:xfrm>
            <a:custGeom>
              <a:avLst/>
              <a:gdLst>
                <a:gd name="T0" fmla="*/ 60 w 213"/>
                <a:gd name="T1" fmla="*/ 60 h 97"/>
                <a:gd name="T2" fmla="*/ 0 w 213"/>
                <a:gd name="T3" fmla="*/ 69 h 97"/>
                <a:gd name="T4" fmla="*/ 0 w 213"/>
                <a:gd name="T5" fmla="*/ 97 h 97"/>
                <a:gd name="T6" fmla="*/ 106 w 213"/>
                <a:gd name="T7" fmla="*/ 64 h 97"/>
                <a:gd name="T8" fmla="*/ 213 w 213"/>
                <a:gd name="T9" fmla="*/ 97 h 97"/>
                <a:gd name="T10" fmla="*/ 213 w 213"/>
                <a:gd name="T11" fmla="*/ 69 h 97"/>
                <a:gd name="T12" fmla="*/ 126 w 213"/>
                <a:gd name="T13" fmla="*/ 28 h 97"/>
                <a:gd name="T14" fmla="*/ 213 w 213"/>
                <a:gd name="T15" fmla="*/ 28 h 97"/>
                <a:gd name="T16" fmla="*/ 213 w 213"/>
                <a:gd name="T17" fmla="*/ 0 h 97"/>
                <a:gd name="T18" fmla="*/ 0 w 213"/>
                <a:gd name="T19" fmla="*/ 0 h 97"/>
                <a:gd name="T20" fmla="*/ 0 w 213"/>
                <a:gd name="T21" fmla="*/ 28 h 97"/>
                <a:gd name="T22" fmla="*/ 86 w 213"/>
                <a:gd name="T23" fmla="*/ 28 h 97"/>
                <a:gd name="T24" fmla="*/ 60 w 213"/>
                <a:gd name="T25" fmla="*/ 60 h 97"/>
                <a:gd name="T26" fmla="*/ 60 w 213"/>
                <a:gd name="T27" fmla="*/ 6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3" h="97">
                  <a:moveTo>
                    <a:pt x="60" y="60"/>
                  </a:moveTo>
                  <a:cubicBezTo>
                    <a:pt x="46" y="65"/>
                    <a:pt x="26" y="68"/>
                    <a:pt x="0" y="69"/>
                  </a:cubicBezTo>
                  <a:lnTo>
                    <a:pt x="0" y="97"/>
                  </a:lnTo>
                  <a:cubicBezTo>
                    <a:pt x="33" y="96"/>
                    <a:pt x="85" y="95"/>
                    <a:pt x="106" y="64"/>
                  </a:cubicBezTo>
                  <a:cubicBezTo>
                    <a:pt x="128" y="95"/>
                    <a:pt x="180" y="96"/>
                    <a:pt x="213" y="97"/>
                  </a:cubicBezTo>
                  <a:lnTo>
                    <a:pt x="213" y="69"/>
                  </a:lnTo>
                  <a:cubicBezTo>
                    <a:pt x="185" y="68"/>
                    <a:pt x="129" y="67"/>
                    <a:pt x="126" y="28"/>
                  </a:cubicBezTo>
                  <a:lnTo>
                    <a:pt x="213" y="28"/>
                  </a:lnTo>
                  <a:lnTo>
                    <a:pt x="213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86" y="28"/>
                  </a:lnTo>
                  <a:cubicBezTo>
                    <a:pt x="85" y="41"/>
                    <a:pt x="77" y="53"/>
                    <a:pt x="60" y="60"/>
                  </a:cubicBezTo>
                  <a:cubicBezTo>
                    <a:pt x="46" y="65"/>
                    <a:pt x="77" y="53"/>
                    <a:pt x="60" y="6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4" name="Freeform 16"/>
            <p:cNvSpPr>
              <a:spLocks/>
            </p:cNvSpPr>
            <p:nvPr/>
          </p:nvSpPr>
          <p:spPr bwMode="auto">
            <a:xfrm>
              <a:off x="4075431" y="1143000"/>
              <a:ext cx="42862" cy="207963"/>
            </a:xfrm>
            <a:custGeom>
              <a:avLst/>
              <a:gdLst>
                <a:gd name="T0" fmla="*/ 0 w 56"/>
                <a:gd name="T1" fmla="*/ 0 h 273"/>
                <a:gd name="T2" fmla="*/ 0 w 56"/>
                <a:gd name="T3" fmla="*/ 37 h 273"/>
                <a:gd name="T4" fmla="*/ 27 w 56"/>
                <a:gd name="T5" fmla="*/ 137 h 273"/>
                <a:gd name="T6" fmla="*/ 0 w 56"/>
                <a:gd name="T7" fmla="*/ 236 h 273"/>
                <a:gd name="T8" fmla="*/ 0 w 56"/>
                <a:gd name="T9" fmla="*/ 273 h 273"/>
                <a:gd name="T10" fmla="*/ 56 w 56"/>
                <a:gd name="T11" fmla="*/ 137 h 273"/>
                <a:gd name="T12" fmla="*/ 0 w 56"/>
                <a:gd name="T13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73">
                  <a:moveTo>
                    <a:pt x="0" y="0"/>
                  </a:moveTo>
                  <a:lnTo>
                    <a:pt x="0" y="37"/>
                  </a:lnTo>
                  <a:cubicBezTo>
                    <a:pt x="28" y="54"/>
                    <a:pt x="27" y="109"/>
                    <a:pt x="27" y="137"/>
                  </a:cubicBezTo>
                  <a:cubicBezTo>
                    <a:pt x="27" y="165"/>
                    <a:pt x="28" y="217"/>
                    <a:pt x="0" y="236"/>
                  </a:cubicBezTo>
                  <a:lnTo>
                    <a:pt x="0" y="273"/>
                  </a:lnTo>
                  <a:cubicBezTo>
                    <a:pt x="52" y="252"/>
                    <a:pt x="56" y="186"/>
                    <a:pt x="56" y="137"/>
                  </a:cubicBezTo>
                  <a:cubicBezTo>
                    <a:pt x="56" y="88"/>
                    <a:pt x="52" y="2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5" name="Rectangle 17"/>
            <p:cNvSpPr>
              <a:spLocks noChangeArrowheads="1"/>
            </p:cNvSpPr>
            <p:nvPr/>
          </p:nvSpPr>
          <p:spPr bwMode="auto">
            <a:xfrm>
              <a:off x="4291331" y="1154112"/>
              <a:ext cx="22225" cy="1762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6" name="Freeform 18"/>
            <p:cNvSpPr>
              <a:spLocks noEditPoints="1"/>
            </p:cNvSpPr>
            <p:nvPr/>
          </p:nvSpPr>
          <p:spPr bwMode="auto">
            <a:xfrm>
              <a:off x="4140519" y="1152525"/>
              <a:ext cx="134937" cy="179388"/>
            </a:xfrm>
            <a:custGeom>
              <a:avLst/>
              <a:gdLst>
                <a:gd name="T0" fmla="*/ 148 w 178"/>
                <a:gd name="T1" fmla="*/ 68 h 235"/>
                <a:gd name="T2" fmla="*/ 127 w 178"/>
                <a:gd name="T3" fmla="*/ 68 h 235"/>
                <a:gd name="T4" fmla="*/ 60 w 178"/>
                <a:gd name="T5" fmla="*/ 3 h 235"/>
                <a:gd name="T6" fmla="*/ 0 w 178"/>
                <a:gd name="T7" fmla="*/ 80 h 235"/>
                <a:gd name="T8" fmla="*/ 54 w 178"/>
                <a:gd name="T9" fmla="*/ 161 h 235"/>
                <a:gd name="T10" fmla="*/ 126 w 178"/>
                <a:gd name="T11" fmla="*/ 99 h 235"/>
                <a:gd name="T12" fmla="*/ 147 w 178"/>
                <a:gd name="T13" fmla="*/ 99 h 235"/>
                <a:gd name="T14" fmla="*/ 147 w 178"/>
                <a:gd name="T15" fmla="*/ 235 h 235"/>
                <a:gd name="T16" fmla="*/ 178 w 178"/>
                <a:gd name="T17" fmla="*/ 235 h 235"/>
                <a:gd name="T18" fmla="*/ 178 w 178"/>
                <a:gd name="T19" fmla="*/ 3 h 235"/>
                <a:gd name="T20" fmla="*/ 147 w 178"/>
                <a:gd name="T21" fmla="*/ 3 h 235"/>
                <a:gd name="T22" fmla="*/ 147 w 178"/>
                <a:gd name="T23" fmla="*/ 68 h 235"/>
                <a:gd name="T24" fmla="*/ 148 w 178"/>
                <a:gd name="T25" fmla="*/ 68 h 235"/>
                <a:gd name="T26" fmla="*/ 90 w 178"/>
                <a:gd name="T27" fmla="*/ 119 h 235"/>
                <a:gd name="T28" fmla="*/ 38 w 178"/>
                <a:gd name="T29" fmla="*/ 119 h 235"/>
                <a:gd name="T30" fmla="*/ 38 w 178"/>
                <a:gd name="T31" fmla="*/ 47 h 235"/>
                <a:gd name="T32" fmla="*/ 88 w 178"/>
                <a:gd name="T33" fmla="*/ 45 h 235"/>
                <a:gd name="T34" fmla="*/ 90 w 178"/>
                <a:gd name="T35" fmla="*/ 119 h 235"/>
                <a:gd name="T36" fmla="*/ 90 w 178"/>
                <a:gd name="T37" fmla="*/ 11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8" h="235">
                  <a:moveTo>
                    <a:pt x="148" y="68"/>
                  </a:moveTo>
                  <a:lnTo>
                    <a:pt x="127" y="68"/>
                  </a:lnTo>
                  <a:cubicBezTo>
                    <a:pt x="123" y="33"/>
                    <a:pt x="99" y="0"/>
                    <a:pt x="60" y="3"/>
                  </a:cubicBezTo>
                  <a:cubicBezTo>
                    <a:pt x="20" y="5"/>
                    <a:pt x="2" y="44"/>
                    <a:pt x="0" y="80"/>
                  </a:cubicBezTo>
                  <a:cubicBezTo>
                    <a:pt x="0" y="115"/>
                    <a:pt x="16" y="155"/>
                    <a:pt x="54" y="161"/>
                  </a:cubicBezTo>
                  <a:cubicBezTo>
                    <a:pt x="94" y="167"/>
                    <a:pt x="122" y="136"/>
                    <a:pt x="126" y="99"/>
                  </a:cubicBezTo>
                  <a:lnTo>
                    <a:pt x="147" y="99"/>
                  </a:lnTo>
                  <a:lnTo>
                    <a:pt x="147" y="235"/>
                  </a:lnTo>
                  <a:lnTo>
                    <a:pt x="178" y="235"/>
                  </a:lnTo>
                  <a:lnTo>
                    <a:pt x="178" y="3"/>
                  </a:lnTo>
                  <a:lnTo>
                    <a:pt x="147" y="3"/>
                  </a:lnTo>
                  <a:lnTo>
                    <a:pt x="147" y="68"/>
                  </a:lnTo>
                  <a:lnTo>
                    <a:pt x="148" y="68"/>
                  </a:lnTo>
                  <a:close/>
                  <a:moveTo>
                    <a:pt x="90" y="119"/>
                  </a:moveTo>
                  <a:cubicBezTo>
                    <a:pt x="78" y="140"/>
                    <a:pt x="51" y="140"/>
                    <a:pt x="38" y="119"/>
                  </a:cubicBezTo>
                  <a:cubicBezTo>
                    <a:pt x="26" y="99"/>
                    <a:pt x="26" y="68"/>
                    <a:pt x="38" y="47"/>
                  </a:cubicBezTo>
                  <a:cubicBezTo>
                    <a:pt x="50" y="27"/>
                    <a:pt x="75" y="25"/>
                    <a:pt x="88" y="45"/>
                  </a:cubicBezTo>
                  <a:cubicBezTo>
                    <a:pt x="102" y="67"/>
                    <a:pt x="102" y="97"/>
                    <a:pt x="90" y="119"/>
                  </a:cubicBezTo>
                  <a:cubicBezTo>
                    <a:pt x="83" y="129"/>
                    <a:pt x="96" y="108"/>
                    <a:pt x="90" y="1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7" name="Rectangle 19"/>
            <p:cNvSpPr>
              <a:spLocks noChangeArrowheads="1"/>
            </p:cNvSpPr>
            <p:nvPr/>
          </p:nvSpPr>
          <p:spPr bwMode="auto">
            <a:xfrm>
              <a:off x="4502469" y="1154112"/>
              <a:ext cx="25400" cy="1778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8" name="Freeform 20"/>
            <p:cNvSpPr>
              <a:spLocks noEditPoints="1"/>
            </p:cNvSpPr>
            <p:nvPr/>
          </p:nvSpPr>
          <p:spPr bwMode="auto">
            <a:xfrm>
              <a:off x="4340544" y="1154112"/>
              <a:ext cx="133350" cy="120650"/>
            </a:xfrm>
            <a:custGeom>
              <a:avLst/>
              <a:gdLst>
                <a:gd name="T0" fmla="*/ 99 w 175"/>
                <a:gd name="T1" fmla="*/ 0 h 158"/>
                <a:gd name="T2" fmla="*/ 99 w 175"/>
                <a:gd name="T3" fmla="*/ 158 h 158"/>
                <a:gd name="T4" fmla="*/ 175 w 175"/>
                <a:gd name="T5" fmla="*/ 80 h 158"/>
                <a:gd name="T6" fmla="*/ 99 w 175"/>
                <a:gd name="T7" fmla="*/ 0 h 158"/>
                <a:gd name="T8" fmla="*/ 131 w 175"/>
                <a:gd name="T9" fmla="*/ 114 h 158"/>
                <a:gd name="T10" fmla="*/ 69 w 175"/>
                <a:gd name="T11" fmla="*/ 117 h 158"/>
                <a:gd name="T12" fmla="*/ 67 w 175"/>
                <a:gd name="T13" fmla="*/ 44 h 158"/>
                <a:gd name="T14" fmla="*/ 127 w 175"/>
                <a:gd name="T15" fmla="*/ 40 h 158"/>
                <a:gd name="T16" fmla="*/ 131 w 175"/>
                <a:gd name="T17" fmla="*/ 114 h 158"/>
                <a:gd name="T18" fmla="*/ 131 w 175"/>
                <a:gd name="T19" fmla="*/ 1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158">
                  <a:moveTo>
                    <a:pt x="99" y="0"/>
                  </a:moveTo>
                  <a:cubicBezTo>
                    <a:pt x="0" y="0"/>
                    <a:pt x="0" y="158"/>
                    <a:pt x="99" y="158"/>
                  </a:cubicBezTo>
                  <a:cubicBezTo>
                    <a:pt x="143" y="158"/>
                    <a:pt x="175" y="124"/>
                    <a:pt x="175" y="80"/>
                  </a:cubicBezTo>
                  <a:cubicBezTo>
                    <a:pt x="175" y="36"/>
                    <a:pt x="144" y="0"/>
                    <a:pt x="99" y="0"/>
                  </a:cubicBezTo>
                  <a:close/>
                  <a:moveTo>
                    <a:pt x="131" y="114"/>
                  </a:moveTo>
                  <a:cubicBezTo>
                    <a:pt x="116" y="134"/>
                    <a:pt x="85" y="136"/>
                    <a:pt x="69" y="117"/>
                  </a:cubicBezTo>
                  <a:cubicBezTo>
                    <a:pt x="52" y="97"/>
                    <a:pt x="52" y="65"/>
                    <a:pt x="67" y="44"/>
                  </a:cubicBezTo>
                  <a:cubicBezTo>
                    <a:pt x="81" y="24"/>
                    <a:pt x="109" y="21"/>
                    <a:pt x="127" y="40"/>
                  </a:cubicBezTo>
                  <a:cubicBezTo>
                    <a:pt x="145" y="58"/>
                    <a:pt x="148" y="93"/>
                    <a:pt x="131" y="114"/>
                  </a:cubicBezTo>
                  <a:cubicBezTo>
                    <a:pt x="123" y="125"/>
                    <a:pt x="139" y="105"/>
                    <a:pt x="131" y="1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9" name="Freeform 21"/>
            <p:cNvSpPr>
              <a:spLocks noEditPoints="1"/>
            </p:cNvSpPr>
            <p:nvPr/>
          </p:nvSpPr>
          <p:spPr bwMode="auto">
            <a:xfrm>
              <a:off x="4565969" y="1152525"/>
              <a:ext cx="134937" cy="179388"/>
            </a:xfrm>
            <a:custGeom>
              <a:avLst/>
              <a:gdLst>
                <a:gd name="T0" fmla="*/ 148 w 177"/>
                <a:gd name="T1" fmla="*/ 68 h 235"/>
                <a:gd name="T2" fmla="*/ 126 w 177"/>
                <a:gd name="T3" fmla="*/ 68 h 235"/>
                <a:gd name="T4" fmla="*/ 60 w 177"/>
                <a:gd name="T5" fmla="*/ 3 h 235"/>
                <a:gd name="T6" fmla="*/ 0 w 177"/>
                <a:gd name="T7" fmla="*/ 80 h 235"/>
                <a:gd name="T8" fmla="*/ 53 w 177"/>
                <a:gd name="T9" fmla="*/ 161 h 235"/>
                <a:gd name="T10" fmla="*/ 125 w 177"/>
                <a:gd name="T11" fmla="*/ 99 h 235"/>
                <a:gd name="T12" fmla="*/ 146 w 177"/>
                <a:gd name="T13" fmla="*/ 99 h 235"/>
                <a:gd name="T14" fmla="*/ 146 w 177"/>
                <a:gd name="T15" fmla="*/ 235 h 235"/>
                <a:gd name="T16" fmla="*/ 177 w 177"/>
                <a:gd name="T17" fmla="*/ 235 h 235"/>
                <a:gd name="T18" fmla="*/ 177 w 177"/>
                <a:gd name="T19" fmla="*/ 3 h 235"/>
                <a:gd name="T20" fmla="*/ 146 w 177"/>
                <a:gd name="T21" fmla="*/ 3 h 235"/>
                <a:gd name="T22" fmla="*/ 146 w 177"/>
                <a:gd name="T23" fmla="*/ 68 h 235"/>
                <a:gd name="T24" fmla="*/ 148 w 177"/>
                <a:gd name="T25" fmla="*/ 68 h 235"/>
                <a:gd name="T26" fmla="*/ 90 w 177"/>
                <a:gd name="T27" fmla="*/ 119 h 235"/>
                <a:gd name="T28" fmla="*/ 38 w 177"/>
                <a:gd name="T29" fmla="*/ 119 h 235"/>
                <a:gd name="T30" fmla="*/ 38 w 177"/>
                <a:gd name="T31" fmla="*/ 47 h 235"/>
                <a:gd name="T32" fmla="*/ 89 w 177"/>
                <a:gd name="T33" fmla="*/ 45 h 235"/>
                <a:gd name="T34" fmla="*/ 90 w 177"/>
                <a:gd name="T35" fmla="*/ 119 h 235"/>
                <a:gd name="T36" fmla="*/ 90 w 177"/>
                <a:gd name="T37" fmla="*/ 11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7" h="235">
                  <a:moveTo>
                    <a:pt x="148" y="68"/>
                  </a:moveTo>
                  <a:lnTo>
                    <a:pt x="126" y="68"/>
                  </a:lnTo>
                  <a:cubicBezTo>
                    <a:pt x="122" y="32"/>
                    <a:pt x="98" y="0"/>
                    <a:pt x="60" y="3"/>
                  </a:cubicBezTo>
                  <a:cubicBezTo>
                    <a:pt x="20" y="5"/>
                    <a:pt x="1" y="44"/>
                    <a:pt x="0" y="80"/>
                  </a:cubicBezTo>
                  <a:cubicBezTo>
                    <a:pt x="0" y="115"/>
                    <a:pt x="16" y="155"/>
                    <a:pt x="53" y="161"/>
                  </a:cubicBezTo>
                  <a:cubicBezTo>
                    <a:pt x="93" y="168"/>
                    <a:pt x="120" y="136"/>
                    <a:pt x="125" y="99"/>
                  </a:cubicBezTo>
                  <a:lnTo>
                    <a:pt x="146" y="99"/>
                  </a:lnTo>
                  <a:lnTo>
                    <a:pt x="146" y="235"/>
                  </a:lnTo>
                  <a:lnTo>
                    <a:pt x="177" y="235"/>
                  </a:lnTo>
                  <a:lnTo>
                    <a:pt x="177" y="3"/>
                  </a:lnTo>
                  <a:lnTo>
                    <a:pt x="146" y="3"/>
                  </a:lnTo>
                  <a:lnTo>
                    <a:pt x="146" y="68"/>
                  </a:lnTo>
                  <a:lnTo>
                    <a:pt x="148" y="68"/>
                  </a:lnTo>
                  <a:close/>
                  <a:moveTo>
                    <a:pt x="90" y="119"/>
                  </a:moveTo>
                  <a:cubicBezTo>
                    <a:pt x="78" y="140"/>
                    <a:pt x="52" y="140"/>
                    <a:pt x="38" y="119"/>
                  </a:cubicBezTo>
                  <a:cubicBezTo>
                    <a:pt x="26" y="99"/>
                    <a:pt x="26" y="68"/>
                    <a:pt x="38" y="47"/>
                  </a:cubicBezTo>
                  <a:cubicBezTo>
                    <a:pt x="50" y="27"/>
                    <a:pt x="76" y="25"/>
                    <a:pt x="89" y="45"/>
                  </a:cubicBezTo>
                  <a:cubicBezTo>
                    <a:pt x="102" y="65"/>
                    <a:pt x="102" y="97"/>
                    <a:pt x="90" y="119"/>
                  </a:cubicBezTo>
                  <a:cubicBezTo>
                    <a:pt x="84" y="129"/>
                    <a:pt x="96" y="108"/>
                    <a:pt x="90" y="1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30" name="Rectangle 22"/>
            <p:cNvSpPr>
              <a:spLocks noChangeArrowheads="1"/>
            </p:cNvSpPr>
            <p:nvPr/>
          </p:nvSpPr>
          <p:spPr bwMode="auto">
            <a:xfrm>
              <a:off x="4716781" y="1154112"/>
              <a:ext cx="23812" cy="1778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31" name="Freeform 23"/>
            <p:cNvSpPr>
              <a:spLocks/>
            </p:cNvSpPr>
            <p:nvPr/>
          </p:nvSpPr>
          <p:spPr bwMode="auto">
            <a:xfrm>
              <a:off x="4791394" y="1152525"/>
              <a:ext cx="158750" cy="92075"/>
            </a:xfrm>
            <a:custGeom>
              <a:avLst/>
              <a:gdLst>
                <a:gd name="T0" fmla="*/ 122 w 208"/>
                <a:gd name="T1" fmla="*/ 0 h 119"/>
                <a:gd name="T2" fmla="*/ 86 w 208"/>
                <a:gd name="T3" fmla="*/ 0 h 119"/>
                <a:gd name="T4" fmla="*/ 0 w 208"/>
                <a:gd name="T5" fmla="*/ 88 h 119"/>
                <a:gd name="T6" fmla="*/ 0 w 208"/>
                <a:gd name="T7" fmla="*/ 119 h 119"/>
                <a:gd name="T8" fmla="*/ 104 w 208"/>
                <a:gd name="T9" fmla="*/ 59 h 119"/>
                <a:gd name="T10" fmla="*/ 208 w 208"/>
                <a:gd name="T11" fmla="*/ 119 h 119"/>
                <a:gd name="T12" fmla="*/ 208 w 208"/>
                <a:gd name="T13" fmla="*/ 88 h 119"/>
                <a:gd name="T14" fmla="*/ 122 w 208"/>
                <a:gd name="T1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19">
                  <a:moveTo>
                    <a:pt x="122" y="0"/>
                  </a:moveTo>
                  <a:lnTo>
                    <a:pt x="86" y="0"/>
                  </a:lnTo>
                  <a:cubicBezTo>
                    <a:pt x="86" y="52"/>
                    <a:pt x="49" y="83"/>
                    <a:pt x="0" y="88"/>
                  </a:cubicBezTo>
                  <a:lnTo>
                    <a:pt x="0" y="119"/>
                  </a:lnTo>
                  <a:cubicBezTo>
                    <a:pt x="41" y="115"/>
                    <a:pt x="84" y="98"/>
                    <a:pt x="104" y="59"/>
                  </a:cubicBezTo>
                  <a:cubicBezTo>
                    <a:pt x="124" y="96"/>
                    <a:pt x="168" y="115"/>
                    <a:pt x="208" y="119"/>
                  </a:cubicBezTo>
                  <a:lnTo>
                    <a:pt x="208" y="88"/>
                  </a:lnTo>
                  <a:cubicBezTo>
                    <a:pt x="160" y="83"/>
                    <a:pt x="122" y="52"/>
                    <a:pt x="1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32" name="Rectangle 24"/>
            <p:cNvSpPr>
              <a:spLocks noChangeArrowheads="1"/>
            </p:cNvSpPr>
            <p:nvPr/>
          </p:nvSpPr>
          <p:spPr bwMode="auto">
            <a:xfrm>
              <a:off x="4783456" y="1300162"/>
              <a:ext cx="176212" cy="206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33" name="Freeform 25"/>
            <p:cNvSpPr>
              <a:spLocks noEditPoints="1"/>
            </p:cNvSpPr>
            <p:nvPr/>
          </p:nvSpPr>
          <p:spPr bwMode="auto">
            <a:xfrm>
              <a:off x="5002531" y="1154112"/>
              <a:ext cx="163512" cy="176213"/>
            </a:xfrm>
            <a:custGeom>
              <a:avLst/>
              <a:gdLst>
                <a:gd name="T0" fmla="*/ 183 w 216"/>
                <a:gd name="T1" fmla="*/ 150 h 230"/>
                <a:gd name="T2" fmla="*/ 117 w 216"/>
                <a:gd name="T3" fmla="*/ 150 h 230"/>
                <a:gd name="T4" fmla="*/ 117 w 216"/>
                <a:gd name="T5" fmla="*/ 28 h 230"/>
                <a:gd name="T6" fmla="*/ 137 w 216"/>
                <a:gd name="T7" fmla="*/ 28 h 230"/>
                <a:gd name="T8" fmla="*/ 137 w 216"/>
                <a:gd name="T9" fmla="*/ 0 h 230"/>
                <a:gd name="T10" fmla="*/ 0 w 216"/>
                <a:gd name="T11" fmla="*/ 0 h 230"/>
                <a:gd name="T12" fmla="*/ 0 w 216"/>
                <a:gd name="T13" fmla="*/ 28 h 230"/>
                <a:gd name="T14" fmla="*/ 19 w 216"/>
                <a:gd name="T15" fmla="*/ 28 h 230"/>
                <a:gd name="T16" fmla="*/ 19 w 216"/>
                <a:gd name="T17" fmla="*/ 150 h 230"/>
                <a:gd name="T18" fmla="*/ 0 w 216"/>
                <a:gd name="T19" fmla="*/ 150 h 230"/>
                <a:gd name="T20" fmla="*/ 0 w 216"/>
                <a:gd name="T21" fmla="*/ 178 h 230"/>
                <a:gd name="T22" fmla="*/ 184 w 216"/>
                <a:gd name="T23" fmla="*/ 178 h 230"/>
                <a:gd name="T24" fmla="*/ 184 w 216"/>
                <a:gd name="T25" fmla="*/ 230 h 230"/>
                <a:gd name="T26" fmla="*/ 216 w 216"/>
                <a:gd name="T27" fmla="*/ 230 h 230"/>
                <a:gd name="T28" fmla="*/ 216 w 216"/>
                <a:gd name="T29" fmla="*/ 0 h 230"/>
                <a:gd name="T30" fmla="*/ 184 w 216"/>
                <a:gd name="T31" fmla="*/ 0 h 230"/>
                <a:gd name="T32" fmla="*/ 184 w 216"/>
                <a:gd name="T33" fmla="*/ 150 h 230"/>
                <a:gd name="T34" fmla="*/ 183 w 216"/>
                <a:gd name="T35" fmla="*/ 150 h 230"/>
                <a:gd name="T36" fmla="*/ 85 w 216"/>
                <a:gd name="T37" fmla="*/ 150 h 230"/>
                <a:gd name="T38" fmla="*/ 47 w 216"/>
                <a:gd name="T39" fmla="*/ 150 h 230"/>
                <a:gd name="T40" fmla="*/ 47 w 216"/>
                <a:gd name="T41" fmla="*/ 28 h 230"/>
                <a:gd name="T42" fmla="*/ 85 w 216"/>
                <a:gd name="T43" fmla="*/ 28 h 230"/>
                <a:gd name="T44" fmla="*/ 85 w 216"/>
                <a:gd name="T45" fmla="*/ 15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6" h="230">
                  <a:moveTo>
                    <a:pt x="183" y="150"/>
                  </a:moveTo>
                  <a:lnTo>
                    <a:pt x="117" y="150"/>
                  </a:lnTo>
                  <a:lnTo>
                    <a:pt x="117" y="28"/>
                  </a:lnTo>
                  <a:lnTo>
                    <a:pt x="137" y="28"/>
                  </a:lnTo>
                  <a:lnTo>
                    <a:pt x="137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9" y="28"/>
                  </a:lnTo>
                  <a:lnTo>
                    <a:pt x="19" y="150"/>
                  </a:lnTo>
                  <a:lnTo>
                    <a:pt x="0" y="150"/>
                  </a:lnTo>
                  <a:lnTo>
                    <a:pt x="0" y="178"/>
                  </a:lnTo>
                  <a:lnTo>
                    <a:pt x="184" y="178"/>
                  </a:lnTo>
                  <a:lnTo>
                    <a:pt x="184" y="230"/>
                  </a:lnTo>
                  <a:lnTo>
                    <a:pt x="216" y="230"/>
                  </a:lnTo>
                  <a:lnTo>
                    <a:pt x="216" y="0"/>
                  </a:lnTo>
                  <a:lnTo>
                    <a:pt x="184" y="0"/>
                  </a:lnTo>
                  <a:lnTo>
                    <a:pt x="184" y="150"/>
                  </a:lnTo>
                  <a:lnTo>
                    <a:pt x="183" y="150"/>
                  </a:lnTo>
                  <a:close/>
                  <a:moveTo>
                    <a:pt x="85" y="150"/>
                  </a:moveTo>
                  <a:lnTo>
                    <a:pt x="47" y="150"/>
                  </a:lnTo>
                  <a:lnTo>
                    <a:pt x="47" y="28"/>
                  </a:lnTo>
                  <a:lnTo>
                    <a:pt x="85" y="28"/>
                  </a:lnTo>
                  <a:lnTo>
                    <a:pt x="85" y="15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34" name="Rectangle 26"/>
            <p:cNvSpPr>
              <a:spLocks noChangeArrowheads="1"/>
            </p:cNvSpPr>
            <p:nvPr/>
          </p:nvSpPr>
          <p:spPr bwMode="auto">
            <a:xfrm>
              <a:off x="5354956" y="1154112"/>
              <a:ext cx="22225" cy="1190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35" name="Freeform 27"/>
            <p:cNvSpPr>
              <a:spLocks/>
            </p:cNvSpPr>
            <p:nvPr/>
          </p:nvSpPr>
          <p:spPr bwMode="auto">
            <a:xfrm>
              <a:off x="5223194" y="1268412"/>
              <a:ext cx="155575" cy="61913"/>
            </a:xfrm>
            <a:custGeom>
              <a:avLst/>
              <a:gdLst>
                <a:gd name="T0" fmla="*/ 32 w 206"/>
                <a:gd name="T1" fmla="*/ 0 h 80"/>
                <a:gd name="T2" fmla="*/ 0 w 206"/>
                <a:gd name="T3" fmla="*/ 0 h 80"/>
                <a:gd name="T4" fmla="*/ 0 w 206"/>
                <a:gd name="T5" fmla="*/ 60 h 80"/>
                <a:gd name="T6" fmla="*/ 6 w 206"/>
                <a:gd name="T7" fmla="*/ 76 h 80"/>
                <a:gd name="T8" fmla="*/ 19 w 206"/>
                <a:gd name="T9" fmla="*/ 80 h 80"/>
                <a:gd name="T10" fmla="*/ 206 w 206"/>
                <a:gd name="T11" fmla="*/ 80 h 80"/>
                <a:gd name="T12" fmla="*/ 206 w 206"/>
                <a:gd name="T13" fmla="*/ 52 h 80"/>
                <a:gd name="T14" fmla="*/ 32 w 206"/>
                <a:gd name="T15" fmla="*/ 52 h 80"/>
                <a:gd name="T16" fmla="*/ 32 w 206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80">
                  <a:moveTo>
                    <a:pt x="32" y="0"/>
                  </a:moveTo>
                  <a:lnTo>
                    <a:pt x="0" y="0"/>
                  </a:lnTo>
                  <a:lnTo>
                    <a:pt x="0" y="60"/>
                  </a:lnTo>
                  <a:cubicBezTo>
                    <a:pt x="0" y="67"/>
                    <a:pt x="2" y="72"/>
                    <a:pt x="6" y="76"/>
                  </a:cubicBezTo>
                  <a:cubicBezTo>
                    <a:pt x="8" y="79"/>
                    <a:pt x="14" y="80"/>
                    <a:pt x="19" y="80"/>
                  </a:cubicBezTo>
                  <a:lnTo>
                    <a:pt x="206" y="80"/>
                  </a:lnTo>
                  <a:lnTo>
                    <a:pt x="206" y="52"/>
                  </a:lnTo>
                  <a:lnTo>
                    <a:pt x="32" y="52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36" name="Freeform 28"/>
            <p:cNvSpPr>
              <a:spLocks noEditPoints="1"/>
            </p:cNvSpPr>
            <p:nvPr/>
          </p:nvSpPr>
          <p:spPr bwMode="auto">
            <a:xfrm>
              <a:off x="5185094" y="1138237"/>
              <a:ext cx="153987" cy="136525"/>
            </a:xfrm>
            <a:custGeom>
              <a:avLst/>
              <a:gdLst>
                <a:gd name="T0" fmla="*/ 124 w 202"/>
                <a:gd name="T1" fmla="*/ 124 h 179"/>
                <a:gd name="T2" fmla="*/ 148 w 202"/>
                <a:gd name="T3" fmla="*/ 94 h 179"/>
                <a:gd name="T4" fmla="*/ 171 w 202"/>
                <a:gd name="T5" fmla="*/ 94 h 179"/>
                <a:gd name="T6" fmla="*/ 171 w 202"/>
                <a:gd name="T7" fmla="*/ 179 h 179"/>
                <a:gd name="T8" fmla="*/ 202 w 202"/>
                <a:gd name="T9" fmla="*/ 179 h 179"/>
                <a:gd name="T10" fmla="*/ 202 w 202"/>
                <a:gd name="T11" fmla="*/ 22 h 179"/>
                <a:gd name="T12" fmla="*/ 171 w 202"/>
                <a:gd name="T13" fmla="*/ 22 h 179"/>
                <a:gd name="T14" fmla="*/ 171 w 202"/>
                <a:gd name="T15" fmla="*/ 64 h 179"/>
                <a:gd name="T16" fmla="*/ 150 w 202"/>
                <a:gd name="T17" fmla="*/ 64 h 179"/>
                <a:gd name="T18" fmla="*/ 26 w 202"/>
                <a:gd name="T19" fmla="*/ 54 h 179"/>
                <a:gd name="T20" fmla="*/ 124 w 202"/>
                <a:gd name="T21" fmla="*/ 124 h 179"/>
                <a:gd name="T22" fmla="*/ 124 w 202"/>
                <a:gd name="T23" fmla="*/ 124 h 179"/>
                <a:gd name="T24" fmla="*/ 51 w 202"/>
                <a:gd name="T25" fmla="*/ 76 h 179"/>
                <a:gd name="T26" fmla="*/ 99 w 202"/>
                <a:gd name="T27" fmla="*/ 46 h 179"/>
                <a:gd name="T28" fmla="*/ 110 w 202"/>
                <a:gd name="T29" fmla="*/ 100 h 179"/>
                <a:gd name="T30" fmla="*/ 51 w 202"/>
                <a:gd name="T31" fmla="*/ 7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2" h="179">
                  <a:moveTo>
                    <a:pt x="124" y="124"/>
                  </a:moveTo>
                  <a:cubicBezTo>
                    <a:pt x="136" y="116"/>
                    <a:pt x="144" y="106"/>
                    <a:pt x="148" y="94"/>
                  </a:cubicBezTo>
                  <a:lnTo>
                    <a:pt x="171" y="94"/>
                  </a:lnTo>
                  <a:lnTo>
                    <a:pt x="171" y="179"/>
                  </a:lnTo>
                  <a:lnTo>
                    <a:pt x="202" y="179"/>
                  </a:lnTo>
                  <a:lnTo>
                    <a:pt x="202" y="22"/>
                  </a:lnTo>
                  <a:lnTo>
                    <a:pt x="171" y="22"/>
                  </a:lnTo>
                  <a:lnTo>
                    <a:pt x="171" y="64"/>
                  </a:lnTo>
                  <a:lnTo>
                    <a:pt x="150" y="64"/>
                  </a:lnTo>
                  <a:cubicBezTo>
                    <a:pt x="138" y="6"/>
                    <a:pt x="47" y="0"/>
                    <a:pt x="26" y="54"/>
                  </a:cubicBezTo>
                  <a:cubicBezTo>
                    <a:pt x="0" y="114"/>
                    <a:pt x="76" y="156"/>
                    <a:pt x="124" y="124"/>
                  </a:cubicBezTo>
                  <a:cubicBezTo>
                    <a:pt x="136" y="116"/>
                    <a:pt x="112" y="132"/>
                    <a:pt x="124" y="124"/>
                  </a:cubicBezTo>
                  <a:close/>
                  <a:moveTo>
                    <a:pt x="51" y="76"/>
                  </a:moveTo>
                  <a:cubicBezTo>
                    <a:pt x="51" y="52"/>
                    <a:pt x="78" y="36"/>
                    <a:pt x="99" y="46"/>
                  </a:cubicBezTo>
                  <a:cubicBezTo>
                    <a:pt x="122" y="55"/>
                    <a:pt x="130" y="83"/>
                    <a:pt x="110" y="100"/>
                  </a:cubicBezTo>
                  <a:cubicBezTo>
                    <a:pt x="90" y="119"/>
                    <a:pt x="51" y="106"/>
                    <a:pt x="51" y="7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직사각형 1"/>
          <p:cNvSpPr/>
          <p:nvPr userDrawn="1"/>
        </p:nvSpPr>
        <p:spPr>
          <a:xfrm>
            <a:off x="1602532" y="0"/>
            <a:ext cx="36724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135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5C8A-E4A5-4477-906A-C3B1AFB9D19B}" type="datetimeFigureOut">
              <a:rPr lang="ko-KR" altLang="en-US" smtClean="0"/>
              <a:t>2021-10-21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677A-7248-433F-8D69-7042DA6216DC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8194" name="Picture 2" descr="D:\신비나\회사내부작업\aspn회사소개서\ASPN_company_presentation0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91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신비나\회사내부작업\aspn회사소개서\ASPN_company_presentation0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/>
          <p:cNvGrpSpPr/>
          <p:nvPr userDrawn="1"/>
        </p:nvGrpSpPr>
        <p:grpSpPr>
          <a:xfrm>
            <a:off x="7689304" y="260648"/>
            <a:ext cx="1774845" cy="525262"/>
            <a:chOff x="1464249" y="1492332"/>
            <a:chExt cx="1774845" cy="525262"/>
          </a:xfrm>
        </p:grpSpPr>
        <p:sp>
          <p:nvSpPr>
            <p:cNvPr id="34" name="TextBox 33"/>
            <p:cNvSpPr txBox="1"/>
            <p:nvPr userDrawn="1"/>
          </p:nvSpPr>
          <p:spPr>
            <a:xfrm>
              <a:off x="1464249" y="1771373"/>
              <a:ext cx="17748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>
                  <a:solidFill>
                    <a:schemeClr val="accent1"/>
                  </a:solidFill>
                  <a:latin typeface="+mj-lt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ASPN COMPANY PROFILE</a:t>
              </a:r>
              <a:endParaRPr lang="ko-KR" altLang="en-US" sz="1000" b="1" dirty="0">
                <a:solidFill>
                  <a:schemeClr val="accent1"/>
                </a:solidFill>
                <a:latin typeface="+mj-lt"/>
                <a:cs typeface="Open Sans Semibold" panose="020B0706030804020204" pitchFamily="34" charset="0"/>
              </a:endParaRPr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1467107" y="1492332"/>
              <a:ext cx="1760418" cy="3744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altLang="ko-KR" sz="830" dirty="0">
                  <a:solidFill>
                    <a:schemeClr val="accent2"/>
                  </a:solidFill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rPr>
                <a:t>Global IT new partner,</a:t>
              </a:r>
            </a:p>
            <a:p>
              <a:pPr>
                <a:lnSpc>
                  <a:spcPts val="1100"/>
                </a:lnSpc>
              </a:pPr>
              <a:r>
                <a:rPr lang="en-US" altLang="ko-KR" sz="830" dirty="0">
                  <a:solidFill>
                    <a:schemeClr val="accent2"/>
                  </a:solidFill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rPr>
                <a:t>Pride of your business with ASPN</a:t>
              </a:r>
              <a:endParaRPr lang="ko-KR" altLang="en-US" sz="830" dirty="0">
                <a:solidFill>
                  <a:schemeClr val="accent2"/>
                </a:solidFill>
                <a:latin typeface="+mn-lt"/>
                <a:cs typeface="Open Sans Light" panose="020B0306030504020204" pitchFamily="34" charset="0"/>
              </a:endParaRPr>
            </a:p>
          </p:txBody>
        </p:sp>
      </p:grpSp>
      <p:grpSp>
        <p:nvGrpSpPr>
          <p:cNvPr id="8" name="그룹 7"/>
          <p:cNvGrpSpPr/>
          <p:nvPr userDrawn="1"/>
        </p:nvGrpSpPr>
        <p:grpSpPr>
          <a:xfrm>
            <a:off x="8694268" y="6314388"/>
            <a:ext cx="593010" cy="215718"/>
            <a:chOff x="2257744" y="155574"/>
            <a:chExt cx="3286124" cy="1195389"/>
          </a:xfrm>
          <a:effectLst/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3542031" y="155574"/>
              <a:ext cx="609600" cy="742950"/>
            </a:xfrm>
            <a:custGeom>
              <a:avLst/>
              <a:gdLst>
                <a:gd name="T0" fmla="*/ 264 w 800"/>
                <a:gd name="T1" fmla="*/ 975 h 975"/>
                <a:gd name="T2" fmla="*/ 556 w 800"/>
                <a:gd name="T3" fmla="*/ 894 h 975"/>
                <a:gd name="T4" fmla="*/ 684 w 800"/>
                <a:gd name="T5" fmla="*/ 636 h 975"/>
                <a:gd name="T6" fmla="*/ 495 w 800"/>
                <a:gd name="T7" fmla="*/ 426 h 975"/>
                <a:gd name="T8" fmla="*/ 374 w 800"/>
                <a:gd name="T9" fmla="*/ 348 h 975"/>
                <a:gd name="T10" fmla="*/ 380 w 800"/>
                <a:gd name="T11" fmla="*/ 226 h 975"/>
                <a:gd name="T12" fmla="*/ 522 w 800"/>
                <a:gd name="T13" fmla="*/ 182 h 975"/>
                <a:gd name="T14" fmla="*/ 698 w 800"/>
                <a:gd name="T15" fmla="*/ 235 h 975"/>
                <a:gd name="T16" fmla="*/ 800 w 800"/>
                <a:gd name="T17" fmla="*/ 82 h 975"/>
                <a:gd name="T18" fmla="*/ 422 w 800"/>
                <a:gd name="T19" fmla="*/ 24 h 975"/>
                <a:gd name="T20" fmla="*/ 154 w 800"/>
                <a:gd name="T21" fmla="*/ 228 h 975"/>
                <a:gd name="T22" fmla="*/ 144 w 800"/>
                <a:gd name="T23" fmla="*/ 399 h 975"/>
                <a:gd name="T24" fmla="*/ 259 w 800"/>
                <a:gd name="T25" fmla="*/ 527 h 975"/>
                <a:gd name="T26" fmla="*/ 418 w 800"/>
                <a:gd name="T27" fmla="*/ 619 h 975"/>
                <a:gd name="T28" fmla="*/ 463 w 800"/>
                <a:gd name="T29" fmla="*/ 687 h 975"/>
                <a:gd name="T30" fmla="*/ 439 w 800"/>
                <a:gd name="T31" fmla="*/ 764 h 975"/>
                <a:gd name="T32" fmla="*/ 248 w 800"/>
                <a:gd name="T33" fmla="*/ 808 h 975"/>
                <a:gd name="T34" fmla="*/ 38 w 800"/>
                <a:gd name="T35" fmla="*/ 736 h 975"/>
                <a:gd name="T36" fmla="*/ 0 w 800"/>
                <a:gd name="T37" fmla="*/ 920 h 975"/>
                <a:gd name="T38" fmla="*/ 264 w 800"/>
                <a:gd name="T39" fmla="*/ 975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0" h="975">
                  <a:moveTo>
                    <a:pt x="264" y="975"/>
                  </a:moveTo>
                  <a:cubicBezTo>
                    <a:pt x="367" y="975"/>
                    <a:pt x="472" y="954"/>
                    <a:pt x="556" y="894"/>
                  </a:cubicBezTo>
                  <a:cubicBezTo>
                    <a:pt x="636" y="836"/>
                    <a:pt x="690" y="736"/>
                    <a:pt x="684" y="636"/>
                  </a:cubicBezTo>
                  <a:cubicBezTo>
                    <a:pt x="678" y="530"/>
                    <a:pt x="579" y="471"/>
                    <a:pt x="495" y="426"/>
                  </a:cubicBezTo>
                  <a:cubicBezTo>
                    <a:pt x="454" y="404"/>
                    <a:pt x="406" y="383"/>
                    <a:pt x="374" y="348"/>
                  </a:cubicBezTo>
                  <a:cubicBezTo>
                    <a:pt x="342" y="314"/>
                    <a:pt x="352" y="259"/>
                    <a:pt x="380" y="226"/>
                  </a:cubicBezTo>
                  <a:cubicBezTo>
                    <a:pt x="415" y="184"/>
                    <a:pt x="470" y="178"/>
                    <a:pt x="522" y="182"/>
                  </a:cubicBezTo>
                  <a:cubicBezTo>
                    <a:pt x="583" y="187"/>
                    <a:pt x="642" y="210"/>
                    <a:pt x="698" y="235"/>
                  </a:cubicBezTo>
                  <a:lnTo>
                    <a:pt x="800" y="82"/>
                  </a:lnTo>
                  <a:cubicBezTo>
                    <a:pt x="682" y="27"/>
                    <a:pt x="552" y="0"/>
                    <a:pt x="422" y="24"/>
                  </a:cubicBezTo>
                  <a:cubicBezTo>
                    <a:pt x="304" y="46"/>
                    <a:pt x="198" y="114"/>
                    <a:pt x="154" y="228"/>
                  </a:cubicBezTo>
                  <a:cubicBezTo>
                    <a:pt x="134" y="282"/>
                    <a:pt x="123" y="344"/>
                    <a:pt x="144" y="399"/>
                  </a:cubicBezTo>
                  <a:cubicBezTo>
                    <a:pt x="166" y="455"/>
                    <a:pt x="208" y="496"/>
                    <a:pt x="259" y="527"/>
                  </a:cubicBezTo>
                  <a:cubicBezTo>
                    <a:pt x="311" y="558"/>
                    <a:pt x="370" y="582"/>
                    <a:pt x="418" y="619"/>
                  </a:cubicBezTo>
                  <a:cubicBezTo>
                    <a:pt x="439" y="636"/>
                    <a:pt x="460" y="659"/>
                    <a:pt x="463" y="687"/>
                  </a:cubicBezTo>
                  <a:cubicBezTo>
                    <a:pt x="466" y="714"/>
                    <a:pt x="455" y="743"/>
                    <a:pt x="439" y="764"/>
                  </a:cubicBezTo>
                  <a:cubicBezTo>
                    <a:pt x="395" y="819"/>
                    <a:pt x="310" y="818"/>
                    <a:pt x="248" y="808"/>
                  </a:cubicBezTo>
                  <a:cubicBezTo>
                    <a:pt x="174" y="798"/>
                    <a:pt x="104" y="767"/>
                    <a:pt x="38" y="736"/>
                  </a:cubicBezTo>
                  <a:lnTo>
                    <a:pt x="0" y="920"/>
                  </a:lnTo>
                  <a:cubicBezTo>
                    <a:pt x="80" y="960"/>
                    <a:pt x="174" y="975"/>
                    <a:pt x="264" y="975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4145281" y="171450"/>
              <a:ext cx="644525" cy="730250"/>
            </a:xfrm>
            <a:custGeom>
              <a:avLst/>
              <a:gdLst>
                <a:gd name="T0" fmla="*/ 218 w 846"/>
                <a:gd name="T1" fmla="*/ 957 h 957"/>
                <a:gd name="T2" fmla="*/ 282 w 846"/>
                <a:gd name="T3" fmla="*/ 617 h 957"/>
                <a:gd name="T4" fmla="*/ 333 w 846"/>
                <a:gd name="T5" fmla="*/ 617 h 957"/>
                <a:gd name="T6" fmla="*/ 732 w 846"/>
                <a:gd name="T7" fmla="*/ 450 h 957"/>
                <a:gd name="T8" fmla="*/ 708 w 846"/>
                <a:gd name="T9" fmla="*/ 52 h 957"/>
                <a:gd name="T10" fmla="*/ 468 w 846"/>
                <a:gd name="T11" fmla="*/ 0 h 957"/>
                <a:gd name="T12" fmla="*/ 181 w 846"/>
                <a:gd name="T13" fmla="*/ 0 h 957"/>
                <a:gd name="T14" fmla="*/ 0 w 846"/>
                <a:gd name="T15" fmla="*/ 956 h 957"/>
                <a:gd name="T16" fmla="*/ 218 w 846"/>
                <a:gd name="T17" fmla="*/ 956 h 957"/>
                <a:gd name="T18" fmla="*/ 218 w 846"/>
                <a:gd name="T19" fmla="*/ 957 h 957"/>
                <a:gd name="T20" fmla="*/ 369 w 846"/>
                <a:gd name="T21" fmla="*/ 166 h 957"/>
                <a:gd name="T22" fmla="*/ 425 w 846"/>
                <a:gd name="T23" fmla="*/ 166 h 957"/>
                <a:gd name="T24" fmla="*/ 576 w 846"/>
                <a:gd name="T25" fmla="*/ 254 h 957"/>
                <a:gd name="T26" fmla="*/ 484 w 846"/>
                <a:gd name="T27" fmla="*/ 428 h 957"/>
                <a:gd name="T28" fmla="*/ 358 w 846"/>
                <a:gd name="T29" fmla="*/ 450 h 957"/>
                <a:gd name="T30" fmla="*/ 316 w 846"/>
                <a:gd name="T31" fmla="*/ 450 h 957"/>
                <a:gd name="T32" fmla="*/ 369 w 846"/>
                <a:gd name="T33" fmla="*/ 166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6" h="957">
                  <a:moveTo>
                    <a:pt x="218" y="957"/>
                  </a:moveTo>
                  <a:lnTo>
                    <a:pt x="282" y="617"/>
                  </a:lnTo>
                  <a:lnTo>
                    <a:pt x="333" y="617"/>
                  </a:lnTo>
                  <a:cubicBezTo>
                    <a:pt x="481" y="617"/>
                    <a:pt x="642" y="577"/>
                    <a:pt x="732" y="450"/>
                  </a:cubicBezTo>
                  <a:cubicBezTo>
                    <a:pt x="813" y="337"/>
                    <a:pt x="846" y="136"/>
                    <a:pt x="708" y="52"/>
                  </a:cubicBezTo>
                  <a:cubicBezTo>
                    <a:pt x="637" y="9"/>
                    <a:pt x="549" y="0"/>
                    <a:pt x="468" y="0"/>
                  </a:cubicBezTo>
                  <a:lnTo>
                    <a:pt x="181" y="0"/>
                  </a:lnTo>
                  <a:lnTo>
                    <a:pt x="0" y="956"/>
                  </a:lnTo>
                  <a:lnTo>
                    <a:pt x="218" y="956"/>
                  </a:lnTo>
                  <a:lnTo>
                    <a:pt x="218" y="957"/>
                  </a:lnTo>
                  <a:close/>
                  <a:moveTo>
                    <a:pt x="369" y="166"/>
                  </a:moveTo>
                  <a:lnTo>
                    <a:pt x="425" y="166"/>
                  </a:lnTo>
                  <a:cubicBezTo>
                    <a:pt x="488" y="166"/>
                    <a:pt x="568" y="180"/>
                    <a:pt x="576" y="254"/>
                  </a:cubicBezTo>
                  <a:cubicBezTo>
                    <a:pt x="584" y="324"/>
                    <a:pt x="548" y="398"/>
                    <a:pt x="484" y="428"/>
                  </a:cubicBezTo>
                  <a:cubicBezTo>
                    <a:pt x="445" y="445"/>
                    <a:pt x="401" y="450"/>
                    <a:pt x="358" y="450"/>
                  </a:cubicBezTo>
                  <a:lnTo>
                    <a:pt x="316" y="450"/>
                  </a:lnTo>
                  <a:lnTo>
                    <a:pt x="369" y="166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4751706" y="169862"/>
              <a:ext cx="792162" cy="730250"/>
            </a:xfrm>
            <a:custGeom>
              <a:avLst/>
              <a:gdLst>
                <a:gd name="T0" fmla="*/ 803 w 1039"/>
                <a:gd name="T1" fmla="*/ 0 h 956"/>
                <a:gd name="T2" fmla="*/ 675 w 1039"/>
                <a:gd name="T3" fmla="*/ 724 h 956"/>
                <a:gd name="T4" fmla="*/ 423 w 1039"/>
                <a:gd name="T5" fmla="*/ 0 h 956"/>
                <a:gd name="T6" fmla="*/ 160 w 1039"/>
                <a:gd name="T7" fmla="*/ 0 h 956"/>
                <a:gd name="T8" fmla="*/ 0 w 1039"/>
                <a:gd name="T9" fmla="*/ 956 h 956"/>
                <a:gd name="T10" fmla="*/ 187 w 1039"/>
                <a:gd name="T11" fmla="*/ 956 h 956"/>
                <a:gd name="T12" fmla="*/ 297 w 1039"/>
                <a:gd name="T13" fmla="*/ 234 h 956"/>
                <a:gd name="T14" fmla="*/ 552 w 1039"/>
                <a:gd name="T15" fmla="*/ 956 h 956"/>
                <a:gd name="T16" fmla="*/ 816 w 1039"/>
                <a:gd name="T17" fmla="*/ 956 h 956"/>
                <a:gd name="T18" fmla="*/ 955 w 1039"/>
                <a:gd name="T19" fmla="*/ 200 h 956"/>
                <a:gd name="T20" fmla="*/ 1039 w 1039"/>
                <a:gd name="T21" fmla="*/ 0 h 956"/>
                <a:gd name="T22" fmla="*/ 803 w 1039"/>
                <a:gd name="T23" fmla="*/ 0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9" h="956">
                  <a:moveTo>
                    <a:pt x="803" y="0"/>
                  </a:moveTo>
                  <a:lnTo>
                    <a:pt x="675" y="724"/>
                  </a:lnTo>
                  <a:lnTo>
                    <a:pt x="423" y="0"/>
                  </a:lnTo>
                  <a:lnTo>
                    <a:pt x="160" y="0"/>
                  </a:lnTo>
                  <a:lnTo>
                    <a:pt x="0" y="956"/>
                  </a:lnTo>
                  <a:lnTo>
                    <a:pt x="187" y="956"/>
                  </a:lnTo>
                  <a:lnTo>
                    <a:pt x="297" y="234"/>
                  </a:lnTo>
                  <a:lnTo>
                    <a:pt x="552" y="956"/>
                  </a:lnTo>
                  <a:lnTo>
                    <a:pt x="816" y="956"/>
                  </a:lnTo>
                  <a:lnTo>
                    <a:pt x="955" y="200"/>
                  </a:lnTo>
                  <a:cubicBezTo>
                    <a:pt x="981" y="38"/>
                    <a:pt x="1039" y="0"/>
                    <a:pt x="1039" y="0"/>
                  </a:cubicBezTo>
                  <a:lnTo>
                    <a:pt x="803" y="0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2257744" y="795337"/>
              <a:ext cx="3121025" cy="530225"/>
            </a:xfrm>
            <a:custGeom>
              <a:avLst/>
              <a:gdLst>
                <a:gd name="T0" fmla="*/ 1488 w 4095"/>
                <a:gd name="T1" fmla="*/ 0 h 696"/>
                <a:gd name="T2" fmla="*/ 1107 w 4095"/>
                <a:gd name="T3" fmla="*/ 0 h 696"/>
                <a:gd name="T4" fmla="*/ 1147 w 4095"/>
                <a:gd name="T5" fmla="*/ 231 h 696"/>
                <a:gd name="T6" fmla="*/ 624 w 4095"/>
                <a:gd name="T7" fmla="*/ 231 h 696"/>
                <a:gd name="T8" fmla="*/ 747 w 4095"/>
                <a:gd name="T9" fmla="*/ 0 h 696"/>
                <a:gd name="T10" fmla="*/ 396 w 4095"/>
                <a:gd name="T11" fmla="*/ 0 h 696"/>
                <a:gd name="T12" fmla="*/ 0 w 4095"/>
                <a:gd name="T13" fmla="*/ 696 h 696"/>
                <a:gd name="T14" fmla="*/ 379 w 4095"/>
                <a:gd name="T15" fmla="*/ 696 h 696"/>
                <a:gd name="T16" fmla="*/ 583 w 4095"/>
                <a:gd name="T17" fmla="*/ 309 h 696"/>
                <a:gd name="T18" fmla="*/ 1159 w 4095"/>
                <a:gd name="T19" fmla="*/ 309 h 696"/>
                <a:gd name="T20" fmla="*/ 1225 w 4095"/>
                <a:gd name="T21" fmla="*/ 696 h 696"/>
                <a:gd name="T22" fmla="*/ 1635 w 4095"/>
                <a:gd name="T23" fmla="*/ 696 h 696"/>
                <a:gd name="T24" fmla="*/ 1553 w 4095"/>
                <a:gd name="T25" fmla="*/ 309 h 696"/>
                <a:gd name="T26" fmla="*/ 4095 w 4095"/>
                <a:gd name="T27" fmla="*/ 309 h 696"/>
                <a:gd name="T28" fmla="*/ 4095 w 4095"/>
                <a:gd name="T29" fmla="*/ 231 h 696"/>
                <a:gd name="T30" fmla="*/ 1537 w 4095"/>
                <a:gd name="T31" fmla="*/ 231 h 696"/>
                <a:gd name="T32" fmla="*/ 1488 w 4095"/>
                <a:gd name="T33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95" h="696">
                  <a:moveTo>
                    <a:pt x="1488" y="0"/>
                  </a:moveTo>
                  <a:lnTo>
                    <a:pt x="1107" y="0"/>
                  </a:lnTo>
                  <a:lnTo>
                    <a:pt x="1147" y="231"/>
                  </a:lnTo>
                  <a:lnTo>
                    <a:pt x="624" y="231"/>
                  </a:lnTo>
                  <a:lnTo>
                    <a:pt x="747" y="0"/>
                  </a:lnTo>
                  <a:lnTo>
                    <a:pt x="396" y="0"/>
                  </a:lnTo>
                  <a:lnTo>
                    <a:pt x="0" y="696"/>
                  </a:lnTo>
                  <a:lnTo>
                    <a:pt x="379" y="696"/>
                  </a:lnTo>
                  <a:lnTo>
                    <a:pt x="583" y="309"/>
                  </a:lnTo>
                  <a:lnTo>
                    <a:pt x="1159" y="309"/>
                  </a:lnTo>
                  <a:lnTo>
                    <a:pt x="1225" y="696"/>
                  </a:lnTo>
                  <a:lnTo>
                    <a:pt x="1635" y="696"/>
                  </a:lnTo>
                  <a:lnTo>
                    <a:pt x="1553" y="309"/>
                  </a:lnTo>
                  <a:lnTo>
                    <a:pt x="4095" y="309"/>
                  </a:lnTo>
                  <a:lnTo>
                    <a:pt x="4095" y="231"/>
                  </a:lnTo>
                  <a:lnTo>
                    <a:pt x="1537" y="231"/>
                  </a:lnTo>
                  <a:lnTo>
                    <a:pt x="1488" y="0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2581594" y="579437"/>
              <a:ext cx="360362" cy="176213"/>
            </a:xfrm>
            <a:custGeom>
              <a:avLst/>
              <a:gdLst>
                <a:gd name="T0" fmla="*/ 472 w 472"/>
                <a:gd name="T1" fmla="*/ 0 h 232"/>
                <a:gd name="T2" fmla="*/ 132 w 472"/>
                <a:gd name="T3" fmla="*/ 0 h 232"/>
                <a:gd name="T4" fmla="*/ 0 w 472"/>
                <a:gd name="T5" fmla="*/ 232 h 232"/>
                <a:gd name="T6" fmla="*/ 350 w 472"/>
                <a:gd name="T7" fmla="*/ 232 h 232"/>
                <a:gd name="T8" fmla="*/ 472 w 472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2" h="232">
                  <a:moveTo>
                    <a:pt x="472" y="0"/>
                  </a:moveTo>
                  <a:lnTo>
                    <a:pt x="132" y="0"/>
                  </a:lnTo>
                  <a:lnTo>
                    <a:pt x="0" y="232"/>
                  </a:lnTo>
                  <a:lnTo>
                    <a:pt x="350" y="232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2705419" y="363537"/>
              <a:ext cx="631825" cy="176213"/>
            </a:xfrm>
            <a:custGeom>
              <a:avLst/>
              <a:gdLst>
                <a:gd name="T0" fmla="*/ 433 w 830"/>
                <a:gd name="T1" fmla="*/ 51 h 232"/>
                <a:gd name="T2" fmla="*/ 464 w 830"/>
                <a:gd name="T3" fmla="*/ 232 h 232"/>
                <a:gd name="T4" fmla="*/ 830 w 830"/>
                <a:gd name="T5" fmla="*/ 232 h 232"/>
                <a:gd name="T6" fmla="*/ 782 w 830"/>
                <a:gd name="T7" fmla="*/ 0 h 232"/>
                <a:gd name="T8" fmla="*/ 132 w 830"/>
                <a:gd name="T9" fmla="*/ 0 h 232"/>
                <a:gd name="T10" fmla="*/ 0 w 830"/>
                <a:gd name="T11" fmla="*/ 232 h 232"/>
                <a:gd name="T12" fmla="*/ 337 w 830"/>
                <a:gd name="T13" fmla="*/ 232 h 232"/>
                <a:gd name="T14" fmla="*/ 433 w 830"/>
                <a:gd name="T15" fmla="*/ 5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0" h="232">
                  <a:moveTo>
                    <a:pt x="433" y="51"/>
                  </a:moveTo>
                  <a:lnTo>
                    <a:pt x="464" y="232"/>
                  </a:lnTo>
                  <a:lnTo>
                    <a:pt x="830" y="232"/>
                  </a:lnTo>
                  <a:lnTo>
                    <a:pt x="782" y="0"/>
                  </a:lnTo>
                  <a:lnTo>
                    <a:pt x="132" y="0"/>
                  </a:lnTo>
                  <a:lnTo>
                    <a:pt x="0" y="232"/>
                  </a:lnTo>
                  <a:lnTo>
                    <a:pt x="337" y="232"/>
                  </a:lnTo>
                  <a:lnTo>
                    <a:pt x="433" y="51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3065781" y="579437"/>
              <a:ext cx="317500" cy="176213"/>
            </a:xfrm>
            <a:custGeom>
              <a:avLst/>
              <a:gdLst>
                <a:gd name="T0" fmla="*/ 40 w 418"/>
                <a:gd name="T1" fmla="*/ 232 h 232"/>
                <a:gd name="T2" fmla="*/ 418 w 418"/>
                <a:gd name="T3" fmla="*/ 232 h 232"/>
                <a:gd name="T4" fmla="*/ 369 w 418"/>
                <a:gd name="T5" fmla="*/ 0 h 232"/>
                <a:gd name="T6" fmla="*/ 0 w 418"/>
                <a:gd name="T7" fmla="*/ 0 h 232"/>
                <a:gd name="T8" fmla="*/ 40 w 418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232">
                  <a:moveTo>
                    <a:pt x="40" y="232"/>
                  </a:moveTo>
                  <a:lnTo>
                    <a:pt x="418" y="232"/>
                  </a:lnTo>
                  <a:lnTo>
                    <a:pt x="369" y="0"/>
                  </a:lnTo>
                  <a:lnTo>
                    <a:pt x="0" y="0"/>
                  </a:lnTo>
                  <a:lnTo>
                    <a:pt x="40" y="232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2827656" y="169862"/>
              <a:ext cx="501650" cy="153988"/>
            </a:xfrm>
            <a:custGeom>
              <a:avLst/>
              <a:gdLst>
                <a:gd name="T0" fmla="*/ 610 w 658"/>
                <a:gd name="T1" fmla="*/ 200 h 200"/>
                <a:gd name="T2" fmla="*/ 658 w 658"/>
                <a:gd name="T3" fmla="*/ 0 h 200"/>
                <a:gd name="T4" fmla="*/ 114 w 658"/>
                <a:gd name="T5" fmla="*/ 0 h 200"/>
                <a:gd name="T6" fmla="*/ 0 w 658"/>
                <a:gd name="T7" fmla="*/ 200 h 200"/>
                <a:gd name="T8" fmla="*/ 610 w 658"/>
                <a:gd name="T9" fmla="*/ 200 h 200"/>
                <a:gd name="T10" fmla="*/ 610 w 658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200">
                  <a:moveTo>
                    <a:pt x="610" y="200"/>
                  </a:moveTo>
                  <a:cubicBezTo>
                    <a:pt x="588" y="67"/>
                    <a:pt x="658" y="0"/>
                    <a:pt x="658" y="0"/>
                  </a:cubicBezTo>
                  <a:lnTo>
                    <a:pt x="114" y="0"/>
                  </a:lnTo>
                  <a:lnTo>
                    <a:pt x="0" y="200"/>
                  </a:lnTo>
                  <a:lnTo>
                    <a:pt x="610" y="200"/>
                  </a:lnTo>
                  <a:lnTo>
                    <a:pt x="610" y="200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3788094" y="1139825"/>
              <a:ext cx="46037" cy="207963"/>
            </a:xfrm>
            <a:custGeom>
              <a:avLst/>
              <a:gdLst>
                <a:gd name="T0" fmla="*/ 17 w 60"/>
                <a:gd name="T1" fmla="*/ 47 h 273"/>
                <a:gd name="T2" fmla="*/ 5 w 60"/>
                <a:gd name="T3" fmla="*/ 177 h 273"/>
                <a:gd name="T4" fmla="*/ 60 w 60"/>
                <a:gd name="T5" fmla="*/ 273 h 273"/>
                <a:gd name="T6" fmla="*/ 60 w 60"/>
                <a:gd name="T7" fmla="*/ 236 h 273"/>
                <a:gd name="T8" fmla="*/ 33 w 60"/>
                <a:gd name="T9" fmla="*/ 137 h 273"/>
                <a:gd name="T10" fmla="*/ 60 w 60"/>
                <a:gd name="T11" fmla="*/ 37 h 273"/>
                <a:gd name="T12" fmla="*/ 60 w 60"/>
                <a:gd name="T13" fmla="*/ 0 h 273"/>
                <a:gd name="T14" fmla="*/ 17 w 60"/>
                <a:gd name="T15" fmla="*/ 47 h 273"/>
                <a:gd name="T16" fmla="*/ 17 w 60"/>
                <a:gd name="T17" fmla="*/ 4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73">
                  <a:moveTo>
                    <a:pt x="17" y="47"/>
                  </a:moveTo>
                  <a:cubicBezTo>
                    <a:pt x="0" y="87"/>
                    <a:pt x="1" y="136"/>
                    <a:pt x="5" y="177"/>
                  </a:cubicBezTo>
                  <a:cubicBezTo>
                    <a:pt x="9" y="216"/>
                    <a:pt x="21" y="257"/>
                    <a:pt x="60" y="273"/>
                  </a:cubicBezTo>
                  <a:lnTo>
                    <a:pt x="60" y="236"/>
                  </a:lnTo>
                  <a:cubicBezTo>
                    <a:pt x="32" y="219"/>
                    <a:pt x="33" y="167"/>
                    <a:pt x="33" y="137"/>
                  </a:cubicBezTo>
                  <a:cubicBezTo>
                    <a:pt x="33" y="109"/>
                    <a:pt x="31" y="55"/>
                    <a:pt x="60" y="37"/>
                  </a:cubicBezTo>
                  <a:lnTo>
                    <a:pt x="60" y="0"/>
                  </a:lnTo>
                  <a:cubicBezTo>
                    <a:pt x="41" y="8"/>
                    <a:pt x="27" y="24"/>
                    <a:pt x="17" y="47"/>
                  </a:cubicBezTo>
                  <a:cubicBezTo>
                    <a:pt x="8" y="68"/>
                    <a:pt x="27" y="24"/>
                    <a:pt x="17" y="47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3867469" y="1252537"/>
              <a:ext cx="174625" cy="79375"/>
            </a:xfrm>
            <a:custGeom>
              <a:avLst/>
              <a:gdLst>
                <a:gd name="T0" fmla="*/ 0 w 230"/>
                <a:gd name="T1" fmla="*/ 28 h 104"/>
                <a:gd name="T2" fmla="*/ 100 w 230"/>
                <a:gd name="T3" fmla="*/ 28 h 104"/>
                <a:gd name="T4" fmla="*/ 100 w 230"/>
                <a:gd name="T5" fmla="*/ 104 h 104"/>
                <a:gd name="T6" fmla="*/ 130 w 230"/>
                <a:gd name="T7" fmla="*/ 104 h 104"/>
                <a:gd name="T8" fmla="*/ 130 w 230"/>
                <a:gd name="T9" fmla="*/ 28 h 104"/>
                <a:gd name="T10" fmla="*/ 230 w 230"/>
                <a:gd name="T11" fmla="*/ 28 h 104"/>
                <a:gd name="T12" fmla="*/ 230 w 230"/>
                <a:gd name="T13" fmla="*/ 0 h 104"/>
                <a:gd name="T14" fmla="*/ 0 w 230"/>
                <a:gd name="T15" fmla="*/ 0 h 104"/>
                <a:gd name="T16" fmla="*/ 0 w 230"/>
                <a:gd name="T17" fmla="*/ 2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04">
                  <a:moveTo>
                    <a:pt x="0" y="28"/>
                  </a:moveTo>
                  <a:lnTo>
                    <a:pt x="100" y="28"/>
                  </a:lnTo>
                  <a:lnTo>
                    <a:pt x="100" y="104"/>
                  </a:lnTo>
                  <a:lnTo>
                    <a:pt x="130" y="104"/>
                  </a:lnTo>
                  <a:lnTo>
                    <a:pt x="130" y="28"/>
                  </a:lnTo>
                  <a:lnTo>
                    <a:pt x="230" y="28"/>
                  </a:lnTo>
                  <a:lnTo>
                    <a:pt x="230" y="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3873819" y="1155700"/>
              <a:ext cx="161925" cy="73025"/>
            </a:xfrm>
            <a:custGeom>
              <a:avLst/>
              <a:gdLst>
                <a:gd name="T0" fmla="*/ 60 w 213"/>
                <a:gd name="T1" fmla="*/ 60 h 97"/>
                <a:gd name="T2" fmla="*/ 0 w 213"/>
                <a:gd name="T3" fmla="*/ 69 h 97"/>
                <a:gd name="T4" fmla="*/ 0 w 213"/>
                <a:gd name="T5" fmla="*/ 97 h 97"/>
                <a:gd name="T6" fmla="*/ 106 w 213"/>
                <a:gd name="T7" fmla="*/ 64 h 97"/>
                <a:gd name="T8" fmla="*/ 213 w 213"/>
                <a:gd name="T9" fmla="*/ 97 h 97"/>
                <a:gd name="T10" fmla="*/ 213 w 213"/>
                <a:gd name="T11" fmla="*/ 69 h 97"/>
                <a:gd name="T12" fmla="*/ 126 w 213"/>
                <a:gd name="T13" fmla="*/ 28 h 97"/>
                <a:gd name="T14" fmla="*/ 213 w 213"/>
                <a:gd name="T15" fmla="*/ 28 h 97"/>
                <a:gd name="T16" fmla="*/ 213 w 213"/>
                <a:gd name="T17" fmla="*/ 0 h 97"/>
                <a:gd name="T18" fmla="*/ 0 w 213"/>
                <a:gd name="T19" fmla="*/ 0 h 97"/>
                <a:gd name="T20" fmla="*/ 0 w 213"/>
                <a:gd name="T21" fmla="*/ 28 h 97"/>
                <a:gd name="T22" fmla="*/ 86 w 213"/>
                <a:gd name="T23" fmla="*/ 28 h 97"/>
                <a:gd name="T24" fmla="*/ 60 w 213"/>
                <a:gd name="T25" fmla="*/ 60 h 97"/>
                <a:gd name="T26" fmla="*/ 60 w 213"/>
                <a:gd name="T27" fmla="*/ 6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3" h="97">
                  <a:moveTo>
                    <a:pt x="60" y="60"/>
                  </a:moveTo>
                  <a:cubicBezTo>
                    <a:pt x="46" y="65"/>
                    <a:pt x="26" y="68"/>
                    <a:pt x="0" y="69"/>
                  </a:cubicBezTo>
                  <a:lnTo>
                    <a:pt x="0" y="97"/>
                  </a:lnTo>
                  <a:cubicBezTo>
                    <a:pt x="33" y="96"/>
                    <a:pt x="85" y="95"/>
                    <a:pt x="106" y="64"/>
                  </a:cubicBezTo>
                  <a:cubicBezTo>
                    <a:pt x="128" y="95"/>
                    <a:pt x="180" y="96"/>
                    <a:pt x="213" y="97"/>
                  </a:cubicBezTo>
                  <a:lnTo>
                    <a:pt x="213" y="69"/>
                  </a:lnTo>
                  <a:cubicBezTo>
                    <a:pt x="185" y="68"/>
                    <a:pt x="129" y="67"/>
                    <a:pt x="126" y="28"/>
                  </a:cubicBezTo>
                  <a:lnTo>
                    <a:pt x="213" y="28"/>
                  </a:lnTo>
                  <a:lnTo>
                    <a:pt x="213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86" y="28"/>
                  </a:lnTo>
                  <a:cubicBezTo>
                    <a:pt x="85" y="41"/>
                    <a:pt x="77" y="53"/>
                    <a:pt x="60" y="60"/>
                  </a:cubicBezTo>
                  <a:cubicBezTo>
                    <a:pt x="46" y="65"/>
                    <a:pt x="77" y="53"/>
                    <a:pt x="60" y="60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4075431" y="1143000"/>
              <a:ext cx="42862" cy="207963"/>
            </a:xfrm>
            <a:custGeom>
              <a:avLst/>
              <a:gdLst>
                <a:gd name="T0" fmla="*/ 0 w 56"/>
                <a:gd name="T1" fmla="*/ 0 h 273"/>
                <a:gd name="T2" fmla="*/ 0 w 56"/>
                <a:gd name="T3" fmla="*/ 37 h 273"/>
                <a:gd name="T4" fmla="*/ 27 w 56"/>
                <a:gd name="T5" fmla="*/ 137 h 273"/>
                <a:gd name="T6" fmla="*/ 0 w 56"/>
                <a:gd name="T7" fmla="*/ 236 h 273"/>
                <a:gd name="T8" fmla="*/ 0 w 56"/>
                <a:gd name="T9" fmla="*/ 273 h 273"/>
                <a:gd name="T10" fmla="*/ 56 w 56"/>
                <a:gd name="T11" fmla="*/ 137 h 273"/>
                <a:gd name="T12" fmla="*/ 0 w 56"/>
                <a:gd name="T13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73">
                  <a:moveTo>
                    <a:pt x="0" y="0"/>
                  </a:moveTo>
                  <a:lnTo>
                    <a:pt x="0" y="37"/>
                  </a:lnTo>
                  <a:cubicBezTo>
                    <a:pt x="28" y="54"/>
                    <a:pt x="27" y="109"/>
                    <a:pt x="27" y="137"/>
                  </a:cubicBezTo>
                  <a:cubicBezTo>
                    <a:pt x="27" y="165"/>
                    <a:pt x="28" y="217"/>
                    <a:pt x="0" y="236"/>
                  </a:cubicBezTo>
                  <a:lnTo>
                    <a:pt x="0" y="273"/>
                  </a:lnTo>
                  <a:cubicBezTo>
                    <a:pt x="52" y="252"/>
                    <a:pt x="56" y="186"/>
                    <a:pt x="56" y="137"/>
                  </a:cubicBezTo>
                  <a:cubicBezTo>
                    <a:pt x="56" y="88"/>
                    <a:pt x="52" y="20"/>
                    <a:pt x="0" y="0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4291331" y="1154112"/>
              <a:ext cx="22225" cy="176213"/>
            </a:xfrm>
            <a:prstGeom prst="rect">
              <a:avLst/>
            </a:prstGeom>
            <a:solidFill>
              <a:srgbClr val="2454A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4140519" y="1152525"/>
              <a:ext cx="134937" cy="179388"/>
            </a:xfrm>
            <a:custGeom>
              <a:avLst/>
              <a:gdLst>
                <a:gd name="T0" fmla="*/ 148 w 178"/>
                <a:gd name="T1" fmla="*/ 68 h 235"/>
                <a:gd name="T2" fmla="*/ 127 w 178"/>
                <a:gd name="T3" fmla="*/ 68 h 235"/>
                <a:gd name="T4" fmla="*/ 60 w 178"/>
                <a:gd name="T5" fmla="*/ 3 h 235"/>
                <a:gd name="T6" fmla="*/ 0 w 178"/>
                <a:gd name="T7" fmla="*/ 80 h 235"/>
                <a:gd name="T8" fmla="*/ 54 w 178"/>
                <a:gd name="T9" fmla="*/ 161 h 235"/>
                <a:gd name="T10" fmla="*/ 126 w 178"/>
                <a:gd name="T11" fmla="*/ 99 h 235"/>
                <a:gd name="T12" fmla="*/ 147 w 178"/>
                <a:gd name="T13" fmla="*/ 99 h 235"/>
                <a:gd name="T14" fmla="*/ 147 w 178"/>
                <a:gd name="T15" fmla="*/ 235 h 235"/>
                <a:gd name="T16" fmla="*/ 178 w 178"/>
                <a:gd name="T17" fmla="*/ 235 h 235"/>
                <a:gd name="T18" fmla="*/ 178 w 178"/>
                <a:gd name="T19" fmla="*/ 3 h 235"/>
                <a:gd name="T20" fmla="*/ 147 w 178"/>
                <a:gd name="T21" fmla="*/ 3 h 235"/>
                <a:gd name="T22" fmla="*/ 147 w 178"/>
                <a:gd name="T23" fmla="*/ 68 h 235"/>
                <a:gd name="T24" fmla="*/ 148 w 178"/>
                <a:gd name="T25" fmla="*/ 68 h 235"/>
                <a:gd name="T26" fmla="*/ 90 w 178"/>
                <a:gd name="T27" fmla="*/ 119 h 235"/>
                <a:gd name="T28" fmla="*/ 38 w 178"/>
                <a:gd name="T29" fmla="*/ 119 h 235"/>
                <a:gd name="T30" fmla="*/ 38 w 178"/>
                <a:gd name="T31" fmla="*/ 47 h 235"/>
                <a:gd name="T32" fmla="*/ 88 w 178"/>
                <a:gd name="T33" fmla="*/ 45 h 235"/>
                <a:gd name="T34" fmla="*/ 90 w 178"/>
                <a:gd name="T35" fmla="*/ 119 h 235"/>
                <a:gd name="T36" fmla="*/ 90 w 178"/>
                <a:gd name="T37" fmla="*/ 11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8" h="235">
                  <a:moveTo>
                    <a:pt x="148" y="68"/>
                  </a:moveTo>
                  <a:lnTo>
                    <a:pt x="127" y="68"/>
                  </a:lnTo>
                  <a:cubicBezTo>
                    <a:pt x="123" y="33"/>
                    <a:pt x="99" y="0"/>
                    <a:pt x="60" y="3"/>
                  </a:cubicBezTo>
                  <a:cubicBezTo>
                    <a:pt x="20" y="5"/>
                    <a:pt x="2" y="44"/>
                    <a:pt x="0" y="80"/>
                  </a:cubicBezTo>
                  <a:cubicBezTo>
                    <a:pt x="0" y="115"/>
                    <a:pt x="16" y="155"/>
                    <a:pt x="54" y="161"/>
                  </a:cubicBezTo>
                  <a:cubicBezTo>
                    <a:pt x="94" y="167"/>
                    <a:pt x="122" y="136"/>
                    <a:pt x="126" y="99"/>
                  </a:cubicBezTo>
                  <a:lnTo>
                    <a:pt x="147" y="99"/>
                  </a:lnTo>
                  <a:lnTo>
                    <a:pt x="147" y="235"/>
                  </a:lnTo>
                  <a:lnTo>
                    <a:pt x="178" y="235"/>
                  </a:lnTo>
                  <a:lnTo>
                    <a:pt x="178" y="3"/>
                  </a:lnTo>
                  <a:lnTo>
                    <a:pt x="147" y="3"/>
                  </a:lnTo>
                  <a:lnTo>
                    <a:pt x="147" y="68"/>
                  </a:lnTo>
                  <a:lnTo>
                    <a:pt x="148" y="68"/>
                  </a:lnTo>
                  <a:close/>
                  <a:moveTo>
                    <a:pt x="90" y="119"/>
                  </a:moveTo>
                  <a:cubicBezTo>
                    <a:pt x="78" y="140"/>
                    <a:pt x="51" y="140"/>
                    <a:pt x="38" y="119"/>
                  </a:cubicBezTo>
                  <a:cubicBezTo>
                    <a:pt x="26" y="99"/>
                    <a:pt x="26" y="68"/>
                    <a:pt x="38" y="47"/>
                  </a:cubicBezTo>
                  <a:cubicBezTo>
                    <a:pt x="50" y="27"/>
                    <a:pt x="75" y="25"/>
                    <a:pt x="88" y="45"/>
                  </a:cubicBezTo>
                  <a:cubicBezTo>
                    <a:pt x="102" y="67"/>
                    <a:pt x="102" y="97"/>
                    <a:pt x="90" y="119"/>
                  </a:cubicBezTo>
                  <a:cubicBezTo>
                    <a:pt x="83" y="129"/>
                    <a:pt x="96" y="108"/>
                    <a:pt x="90" y="119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4502469" y="1154112"/>
              <a:ext cx="25400" cy="177800"/>
            </a:xfrm>
            <a:prstGeom prst="rect">
              <a:avLst/>
            </a:prstGeom>
            <a:solidFill>
              <a:srgbClr val="2454A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Freeform 20"/>
            <p:cNvSpPr>
              <a:spLocks noEditPoints="1"/>
            </p:cNvSpPr>
            <p:nvPr/>
          </p:nvSpPr>
          <p:spPr bwMode="auto">
            <a:xfrm>
              <a:off x="4340544" y="1154112"/>
              <a:ext cx="133350" cy="120650"/>
            </a:xfrm>
            <a:custGeom>
              <a:avLst/>
              <a:gdLst>
                <a:gd name="T0" fmla="*/ 99 w 175"/>
                <a:gd name="T1" fmla="*/ 0 h 158"/>
                <a:gd name="T2" fmla="*/ 99 w 175"/>
                <a:gd name="T3" fmla="*/ 158 h 158"/>
                <a:gd name="T4" fmla="*/ 175 w 175"/>
                <a:gd name="T5" fmla="*/ 80 h 158"/>
                <a:gd name="T6" fmla="*/ 99 w 175"/>
                <a:gd name="T7" fmla="*/ 0 h 158"/>
                <a:gd name="T8" fmla="*/ 131 w 175"/>
                <a:gd name="T9" fmla="*/ 114 h 158"/>
                <a:gd name="T10" fmla="*/ 69 w 175"/>
                <a:gd name="T11" fmla="*/ 117 h 158"/>
                <a:gd name="T12" fmla="*/ 67 w 175"/>
                <a:gd name="T13" fmla="*/ 44 h 158"/>
                <a:gd name="T14" fmla="*/ 127 w 175"/>
                <a:gd name="T15" fmla="*/ 40 h 158"/>
                <a:gd name="T16" fmla="*/ 131 w 175"/>
                <a:gd name="T17" fmla="*/ 114 h 158"/>
                <a:gd name="T18" fmla="*/ 131 w 175"/>
                <a:gd name="T19" fmla="*/ 1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158">
                  <a:moveTo>
                    <a:pt x="99" y="0"/>
                  </a:moveTo>
                  <a:cubicBezTo>
                    <a:pt x="0" y="0"/>
                    <a:pt x="0" y="158"/>
                    <a:pt x="99" y="158"/>
                  </a:cubicBezTo>
                  <a:cubicBezTo>
                    <a:pt x="143" y="158"/>
                    <a:pt x="175" y="124"/>
                    <a:pt x="175" y="80"/>
                  </a:cubicBezTo>
                  <a:cubicBezTo>
                    <a:pt x="175" y="36"/>
                    <a:pt x="144" y="0"/>
                    <a:pt x="99" y="0"/>
                  </a:cubicBezTo>
                  <a:close/>
                  <a:moveTo>
                    <a:pt x="131" y="114"/>
                  </a:moveTo>
                  <a:cubicBezTo>
                    <a:pt x="116" y="134"/>
                    <a:pt x="85" y="136"/>
                    <a:pt x="69" y="117"/>
                  </a:cubicBezTo>
                  <a:cubicBezTo>
                    <a:pt x="52" y="97"/>
                    <a:pt x="52" y="65"/>
                    <a:pt x="67" y="44"/>
                  </a:cubicBezTo>
                  <a:cubicBezTo>
                    <a:pt x="81" y="24"/>
                    <a:pt x="109" y="21"/>
                    <a:pt x="127" y="40"/>
                  </a:cubicBezTo>
                  <a:cubicBezTo>
                    <a:pt x="145" y="58"/>
                    <a:pt x="148" y="93"/>
                    <a:pt x="131" y="114"/>
                  </a:cubicBezTo>
                  <a:cubicBezTo>
                    <a:pt x="123" y="125"/>
                    <a:pt x="139" y="105"/>
                    <a:pt x="131" y="114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Freeform 21"/>
            <p:cNvSpPr>
              <a:spLocks noEditPoints="1"/>
            </p:cNvSpPr>
            <p:nvPr/>
          </p:nvSpPr>
          <p:spPr bwMode="auto">
            <a:xfrm>
              <a:off x="4565969" y="1152525"/>
              <a:ext cx="134937" cy="179388"/>
            </a:xfrm>
            <a:custGeom>
              <a:avLst/>
              <a:gdLst>
                <a:gd name="T0" fmla="*/ 148 w 177"/>
                <a:gd name="T1" fmla="*/ 68 h 235"/>
                <a:gd name="T2" fmla="*/ 126 w 177"/>
                <a:gd name="T3" fmla="*/ 68 h 235"/>
                <a:gd name="T4" fmla="*/ 60 w 177"/>
                <a:gd name="T5" fmla="*/ 3 h 235"/>
                <a:gd name="T6" fmla="*/ 0 w 177"/>
                <a:gd name="T7" fmla="*/ 80 h 235"/>
                <a:gd name="T8" fmla="*/ 53 w 177"/>
                <a:gd name="T9" fmla="*/ 161 h 235"/>
                <a:gd name="T10" fmla="*/ 125 w 177"/>
                <a:gd name="T11" fmla="*/ 99 h 235"/>
                <a:gd name="T12" fmla="*/ 146 w 177"/>
                <a:gd name="T13" fmla="*/ 99 h 235"/>
                <a:gd name="T14" fmla="*/ 146 w 177"/>
                <a:gd name="T15" fmla="*/ 235 h 235"/>
                <a:gd name="T16" fmla="*/ 177 w 177"/>
                <a:gd name="T17" fmla="*/ 235 h 235"/>
                <a:gd name="T18" fmla="*/ 177 w 177"/>
                <a:gd name="T19" fmla="*/ 3 h 235"/>
                <a:gd name="T20" fmla="*/ 146 w 177"/>
                <a:gd name="T21" fmla="*/ 3 h 235"/>
                <a:gd name="T22" fmla="*/ 146 w 177"/>
                <a:gd name="T23" fmla="*/ 68 h 235"/>
                <a:gd name="T24" fmla="*/ 148 w 177"/>
                <a:gd name="T25" fmla="*/ 68 h 235"/>
                <a:gd name="T26" fmla="*/ 90 w 177"/>
                <a:gd name="T27" fmla="*/ 119 h 235"/>
                <a:gd name="T28" fmla="*/ 38 w 177"/>
                <a:gd name="T29" fmla="*/ 119 h 235"/>
                <a:gd name="T30" fmla="*/ 38 w 177"/>
                <a:gd name="T31" fmla="*/ 47 h 235"/>
                <a:gd name="T32" fmla="*/ 89 w 177"/>
                <a:gd name="T33" fmla="*/ 45 h 235"/>
                <a:gd name="T34" fmla="*/ 90 w 177"/>
                <a:gd name="T35" fmla="*/ 119 h 235"/>
                <a:gd name="T36" fmla="*/ 90 w 177"/>
                <a:gd name="T37" fmla="*/ 11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7" h="235">
                  <a:moveTo>
                    <a:pt x="148" y="68"/>
                  </a:moveTo>
                  <a:lnTo>
                    <a:pt x="126" y="68"/>
                  </a:lnTo>
                  <a:cubicBezTo>
                    <a:pt x="122" y="32"/>
                    <a:pt x="98" y="0"/>
                    <a:pt x="60" y="3"/>
                  </a:cubicBezTo>
                  <a:cubicBezTo>
                    <a:pt x="20" y="5"/>
                    <a:pt x="1" y="44"/>
                    <a:pt x="0" y="80"/>
                  </a:cubicBezTo>
                  <a:cubicBezTo>
                    <a:pt x="0" y="115"/>
                    <a:pt x="16" y="155"/>
                    <a:pt x="53" y="161"/>
                  </a:cubicBezTo>
                  <a:cubicBezTo>
                    <a:pt x="93" y="168"/>
                    <a:pt x="120" y="136"/>
                    <a:pt x="125" y="99"/>
                  </a:cubicBezTo>
                  <a:lnTo>
                    <a:pt x="146" y="99"/>
                  </a:lnTo>
                  <a:lnTo>
                    <a:pt x="146" y="235"/>
                  </a:lnTo>
                  <a:lnTo>
                    <a:pt x="177" y="235"/>
                  </a:lnTo>
                  <a:lnTo>
                    <a:pt x="177" y="3"/>
                  </a:lnTo>
                  <a:lnTo>
                    <a:pt x="146" y="3"/>
                  </a:lnTo>
                  <a:lnTo>
                    <a:pt x="146" y="68"/>
                  </a:lnTo>
                  <a:lnTo>
                    <a:pt x="148" y="68"/>
                  </a:lnTo>
                  <a:close/>
                  <a:moveTo>
                    <a:pt x="90" y="119"/>
                  </a:moveTo>
                  <a:cubicBezTo>
                    <a:pt x="78" y="140"/>
                    <a:pt x="52" y="140"/>
                    <a:pt x="38" y="119"/>
                  </a:cubicBezTo>
                  <a:cubicBezTo>
                    <a:pt x="26" y="99"/>
                    <a:pt x="26" y="68"/>
                    <a:pt x="38" y="47"/>
                  </a:cubicBezTo>
                  <a:cubicBezTo>
                    <a:pt x="50" y="27"/>
                    <a:pt x="76" y="25"/>
                    <a:pt x="89" y="45"/>
                  </a:cubicBezTo>
                  <a:cubicBezTo>
                    <a:pt x="102" y="65"/>
                    <a:pt x="102" y="97"/>
                    <a:pt x="90" y="119"/>
                  </a:cubicBezTo>
                  <a:cubicBezTo>
                    <a:pt x="84" y="129"/>
                    <a:pt x="96" y="108"/>
                    <a:pt x="90" y="119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4716781" y="1154112"/>
              <a:ext cx="23812" cy="177800"/>
            </a:xfrm>
            <a:prstGeom prst="rect">
              <a:avLst/>
            </a:prstGeom>
            <a:solidFill>
              <a:srgbClr val="2454A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4791394" y="1152525"/>
              <a:ext cx="158750" cy="92075"/>
            </a:xfrm>
            <a:custGeom>
              <a:avLst/>
              <a:gdLst>
                <a:gd name="T0" fmla="*/ 122 w 208"/>
                <a:gd name="T1" fmla="*/ 0 h 119"/>
                <a:gd name="T2" fmla="*/ 86 w 208"/>
                <a:gd name="T3" fmla="*/ 0 h 119"/>
                <a:gd name="T4" fmla="*/ 0 w 208"/>
                <a:gd name="T5" fmla="*/ 88 h 119"/>
                <a:gd name="T6" fmla="*/ 0 w 208"/>
                <a:gd name="T7" fmla="*/ 119 h 119"/>
                <a:gd name="T8" fmla="*/ 104 w 208"/>
                <a:gd name="T9" fmla="*/ 59 h 119"/>
                <a:gd name="T10" fmla="*/ 208 w 208"/>
                <a:gd name="T11" fmla="*/ 119 h 119"/>
                <a:gd name="T12" fmla="*/ 208 w 208"/>
                <a:gd name="T13" fmla="*/ 88 h 119"/>
                <a:gd name="T14" fmla="*/ 122 w 208"/>
                <a:gd name="T1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19">
                  <a:moveTo>
                    <a:pt x="122" y="0"/>
                  </a:moveTo>
                  <a:lnTo>
                    <a:pt x="86" y="0"/>
                  </a:lnTo>
                  <a:cubicBezTo>
                    <a:pt x="86" y="52"/>
                    <a:pt x="49" y="83"/>
                    <a:pt x="0" y="88"/>
                  </a:cubicBezTo>
                  <a:lnTo>
                    <a:pt x="0" y="119"/>
                  </a:lnTo>
                  <a:cubicBezTo>
                    <a:pt x="41" y="115"/>
                    <a:pt x="84" y="98"/>
                    <a:pt x="104" y="59"/>
                  </a:cubicBezTo>
                  <a:cubicBezTo>
                    <a:pt x="124" y="96"/>
                    <a:pt x="168" y="115"/>
                    <a:pt x="208" y="119"/>
                  </a:cubicBezTo>
                  <a:lnTo>
                    <a:pt x="208" y="88"/>
                  </a:lnTo>
                  <a:cubicBezTo>
                    <a:pt x="160" y="83"/>
                    <a:pt x="122" y="52"/>
                    <a:pt x="122" y="0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4783456" y="1300162"/>
              <a:ext cx="176212" cy="20638"/>
            </a:xfrm>
            <a:prstGeom prst="rect">
              <a:avLst/>
            </a:prstGeom>
            <a:solidFill>
              <a:srgbClr val="2454A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Freeform 25"/>
            <p:cNvSpPr>
              <a:spLocks noEditPoints="1"/>
            </p:cNvSpPr>
            <p:nvPr/>
          </p:nvSpPr>
          <p:spPr bwMode="auto">
            <a:xfrm>
              <a:off x="5002531" y="1154112"/>
              <a:ext cx="163512" cy="176213"/>
            </a:xfrm>
            <a:custGeom>
              <a:avLst/>
              <a:gdLst>
                <a:gd name="T0" fmla="*/ 183 w 216"/>
                <a:gd name="T1" fmla="*/ 150 h 230"/>
                <a:gd name="T2" fmla="*/ 117 w 216"/>
                <a:gd name="T3" fmla="*/ 150 h 230"/>
                <a:gd name="T4" fmla="*/ 117 w 216"/>
                <a:gd name="T5" fmla="*/ 28 h 230"/>
                <a:gd name="T6" fmla="*/ 137 w 216"/>
                <a:gd name="T7" fmla="*/ 28 h 230"/>
                <a:gd name="T8" fmla="*/ 137 w 216"/>
                <a:gd name="T9" fmla="*/ 0 h 230"/>
                <a:gd name="T10" fmla="*/ 0 w 216"/>
                <a:gd name="T11" fmla="*/ 0 h 230"/>
                <a:gd name="T12" fmla="*/ 0 w 216"/>
                <a:gd name="T13" fmla="*/ 28 h 230"/>
                <a:gd name="T14" fmla="*/ 19 w 216"/>
                <a:gd name="T15" fmla="*/ 28 h 230"/>
                <a:gd name="T16" fmla="*/ 19 w 216"/>
                <a:gd name="T17" fmla="*/ 150 h 230"/>
                <a:gd name="T18" fmla="*/ 0 w 216"/>
                <a:gd name="T19" fmla="*/ 150 h 230"/>
                <a:gd name="T20" fmla="*/ 0 w 216"/>
                <a:gd name="T21" fmla="*/ 178 h 230"/>
                <a:gd name="T22" fmla="*/ 184 w 216"/>
                <a:gd name="T23" fmla="*/ 178 h 230"/>
                <a:gd name="T24" fmla="*/ 184 w 216"/>
                <a:gd name="T25" fmla="*/ 230 h 230"/>
                <a:gd name="T26" fmla="*/ 216 w 216"/>
                <a:gd name="T27" fmla="*/ 230 h 230"/>
                <a:gd name="T28" fmla="*/ 216 w 216"/>
                <a:gd name="T29" fmla="*/ 0 h 230"/>
                <a:gd name="T30" fmla="*/ 184 w 216"/>
                <a:gd name="T31" fmla="*/ 0 h 230"/>
                <a:gd name="T32" fmla="*/ 184 w 216"/>
                <a:gd name="T33" fmla="*/ 150 h 230"/>
                <a:gd name="T34" fmla="*/ 183 w 216"/>
                <a:gd name="T35" fmla="*/ 150 h 230"/>
                <a:gd name="T36" fmla="*/ 85 w 216"/>
                <a:gd name="T37" fmla="*/ 150 h 230"/>
                <a:gd name="T38" fmla="*/ 47 w 216"/>
                <a:gd name="T39" fmla="*/ 150 h 230"/>
                <a:gd name="T40" fmla="*/ 47 w 216"/>
                <a:gd name="T41" fmla="*/ 28 h 230"/>
                <a:gd name="T42" fmla="*/ 85 w 216"/>
                <a:gd name="T43" fmla="*/ 28 h 230"/>
                <a:gd name="T44" fmla="*/ 85 w 216"/>
                <a:gd name="T45" fmla="*/ 15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6" h="230">
                  <a:moveTo>
                    <a:pt x="183" y="150"/>
                  </a:moveTo>
                  <a:lnTo>
                    <a:pt x="117" y="150"/>
                  </a:lnTo>
                  <a:lnTo>
                    <a:pt x="117" y="28"/>
                  </a:lnTo>
                  <a:lnTo>
                    <a:pt x="137" y="28"/>
                  </a:lnTo>
                  <a:lnTo>
                    <a:pt x="137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9" y="28"/>
                  </a:lnTo>
                  <a:lnTo>
                    <a:pt x="19" y="150"/>
                  </a:lnTo>
                  <a:lnTo>
                    <a:pt x="0" y="150"/>
                  </a:lnTo>
                  <a:lnTo>
                    <a:pt x="0" y="178"/>
                  </a:lnTo>
                  <a:lnTo>
                    <a:pt x="184" y="178"/>
                  </a:lnTo>
                  <a:lnTo>
                    <a:pt x="184" y="230"/>
                  </a:lnTo>
                  <a:lnTo>
                    <a:pt x="216" y="230"/>
                  </a:lnTo>
                  <a:lnTo>
                    <a:pt x="216" y="0"/>
                  </a:lnTo>
                  <a:lnTo>
                    <a:pt x="184" y="0"/>
                  </a:lnTo>
                  <a:lnTo>
                    <a:pt x="184" y="150"/>
                  </a:lnTo>
                  <a:lnTo>
                    <a:pt x="183" y="150"/>
                  </a:lnTo>
                  <a:close/>
                  <a:moveTo>
                    <a:pt x="85" y="150"/>
                  </a:moveTo>
                  <a:lnTo>
                    <a:pt x="47" y="150"/>
                  </a:lnTo>
                  <a:lnTo>
                    <a:pt x="47" y="28"/>
                  </a:lnTo>
                  <a:lnTo>
                    <a:pt x="85" y="28"/>
                  </a:lnTo>
                  <a:lnTo>
                    <a:pt x="85" y="150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5354956" y="1154112"/>
              <a:ext cx="22225" cy="119063"/>
            </a:xfrm>
            <a:prstGeom prst="rect">
              <a:avLst/>
            </a:prstGeom>
            <a:solidFill>
              <a:srgbClr val="2454A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5223194" y="1268412"/>
              <a:ext cx="155575" cy="61913"/>
            </a:xfrm>
            <a:custGeom>
              <a:avLst/>
              <a:gdLst>
                <a:gd name="T0" fmla="*/ 32 w 206"/>
                <a:gd name="T1" fmla="*/ 0 h 80"/>
                <a:gd name="T2" fmla="*/ 0 w 206"/>
                <a:gd name="T3" fmla="*/ 0 h 80"/>
                <a:gd name="T4" fmla="*/ 0 w 206"/>
                <a:gd name="T5" fmla="*/ 60 h 80"/>
                <a:gd name="T6" fmla="*/ 6 w 206"/>
                <a:gd name="T7" fmla="*/ 76 h 80"/>
                <a:gd name="T8" fmla="*/ 19 w 206"/>
                <a:gd name="T9" fmla="*/ 80 h 80"/>
                <a:gd name="T10" fmla="*/ 206 w 206"/>
                <a:gd name="T11" fmla="*/ 80 h 80"/>
                <a:gd name="T12" fmla="*/ 206 w 206"/>
                <a:gd name="T13" fmla="*/ 52 h 80"/>
                <a:gd name="T14" fmla="*/ 32 w 206"/>
                <a:gd name="T15" fmla="*/ 52 h 80"/>
                <a:gd name="T16" fmla="*/ 32 w 206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80">
                  <a:moveTo>
                    <a:pt x="32" y="0"/>
                  </a:moveTo>
                  <a:lnTo>
                    <a:pt x="0" y="0"/>
                  </a:lnTo>
                  <a:lnTo>
                    <a:pt x="0" y="60"/>
                  </a:lnTo>
                  <a:cubicBezTo>
                    <a:pt x="0" y="67"/>
                    <a:pt x="2" y="72"/>
                    <a:pt x="6" y="76"/>
                  </a:cubicBezTo>
                  <a:cubicBezTo>
                    <a:pt x="8" y="79"/>
                    <a:pt x="14" y="80"/>
                    <a:pt x="19" y="80"/>
                  </a:cubicBezTo>
                  <a:lnTo>
                    <a:pt x="206" y="80"/>
                  </a:lnTo>
                  <a:lnTo>
                    <a:pt x="206" y="52"/>
                  </a:lnTo>
                  <a:lnTo>
                    <a:pt x="32" y="5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Freeform 28"/>
            <p:cNvSpPr>
              <a:spLocks noEditPoints="1"/>
            </p:cNvSpPr>
            <p:nvPr/>
          </p:nvSpPr>
          <p:spPr bwMode="auto">
            <a:xfrm>
              <a:off x="5185094" y="1138237"/>
              <a:ext cx="153987" cy="136525"/>
            </a:xfrm>
            <a:custGeom>
              <a:avLst/>
              <a:gdLst>
                <a:gd name="T0" fmla="*/ 124 w 202"/>
                <a:gd name="T1" fmla="*/ 124 h 179"/>
                <a:gd name="T2" fmla="*/ 148 w 202"/>
                <a:gd name="T3" fmla="*/ 94 h 179"/>
                <a:gd name="T4" fmla="*/ 171 w 202"/>
                <a:gd name="T5" fmla="*/ 94 h 179"/>
                <a:gd name="T6" fmla="*/ 171 w 202"/>
                <a:gd name="T7" fmla="*/ 179 h 179"/>
                <a:gd name="T8" fmla="*/ 202 w 202"/>
                <a:gd name="T9" fmla="*/ 179 h 179"/>
                <a:gd name="T10" fmla="*/ 202 w 202"/>
                <a:gd name="T11" fmla="*/ 22 h 179"/>
                <a:gd name="T12" fmla="*/ 171 w 202"/>
                <a:gd name="T13" fmla="*/ 22 h 179"/>
                <a:gd name="T14" fmla="*/ 171 w 202"/>
                <a:gd name="T15" fmla="*/ 64 h 179"/>
                <a:gd name="T16" fmla="*/ 150 w 202"/>
                <a:gd name="T17" fmla="*/ 64 h 179"/>
                <a:gd name="T18" fmla="*/ 26 w 202"/>
                <a:gd name="T19" fmla="*/ 54 h 179"/>
                <a:gd name="T20" fmla="*/ 124 w 202"/>
                <a:gd name="T21" fmla="*/ 124 h 179"/>
                <a:gd name="T22" fmla="*/ 124 w 202"/>
                <a:gd name="T23" fmla="*/ 124 h 179"/>
                <a:gd name="T24" fmla="*/ 51 w 202"/>
                <a:gd name="T25" fmla="*/ 76 h 179"/>
                <a:gd name="T26" fmla="*/ 99 w 202"/>
                <a:gd name="T27" fmla="*/ 46 h 179"/>
                <a:gd name="T28" fmla="*/ 110 w 202"/>
                <a:gd name="T29" fmla="*/ 100 h 179"/>
                <a:gd name="T30" fmla="*/ 51 w 202"/>
                <a:gd name="T31" fmla="*/ 7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2" h="179">
                  <a:moveTo>
                    <a:pt x="124" y="124"/>
                  </a:moveTo>
                  <a:cubicBezTo>
                    <a:pt x="136" y="116"/>
                    <a:pt x="144" y="106"/>
                    <a:pt x="148" y="94"/>
                  </a:cubicBezTo>
                  <a:lnTo>
                    <a:pt x="171" y="94"/>
                  </a:lnTo>
                  <a:lnTo>
                    <a:pt x="171" y="179"/>
                  </a:lnTo>
                  <a:lnTo>
                    <a:pt x="202" y="179"/>
                  </a:lnTo>
                  <a:lnTo>
                    <a:pt x="202" y="22"/>
                  </a:lnTo>
                  <a:lnTo>
                    <a:pt x="171" y="22"/>
                  </a:lnTo>
                  <a:lnTo>
                    <a:pt x="171" y="64"/>
                  </a:lnTo>
                  <a:lnTo>
                    <a:pt x="150" y="64"/>
                  </a:lnTo>
                  <a:cubicBezTo>
                    <a:pt x="138" y="6"/>
                    <a:pt x="47" y="0"/>
                    <a:pt x="26" y="54"/>
                  </a:cubicBezTo>
                  <a:cubicBezTo>
                    <a:pt x="0" y="114"/>
                    <a:pt x="76" y="156"/>
                    <a:pt x="124" y="124"/>
                  </a:cubicBezTo>
                  <a:cubicBezTo>
                    <a:pt x="136" y="116"/>
                    <a:pt x="112" y="132"/>
                    <a:pt x="124" y="124"/>
                  </a:cubicBezTo>
                  <a:close/>
                  <a:moveTo>
                    <a:pt x="51" y="76"/>
                  </a:moveTo>
                  <a:cubicBezTo>
                    <a:pt x="51" y="52"/>
                    <a:pt x="78" y="36"/>
                    <a:pt x="99" y="46"/>
                  </a:cubicBezTo>
                  <a:cubicBezTo>
                    <a:pt x="122" y="55"/>
                    <a:pt x="130" y="83"/>
                    <a:pt x="110" y="100"/>
                  </a:cubicBezTo>
                  <a:cubicBezTo>
                    <a:pt x="90" y="119"/>
                    <a:pt x="51" y="106"/>
                    <a:pt x="51" y="76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80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신비나\회사내부작업\aspn회사소개서\ASPN_company_presentation0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906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그룹 33"/>
          <p:cNvGrpSpPr/>
          <p:nvPr userDrawn="1"/>
        </p:nvGrpSpPr>
        <p:grpSpPr>
          <a:xfrm>
            <a:off x="7689304" y="260648"/>
            <a:ext cx="1774845" cy="525262"/>
            <a:chOff x="1464249" y="1492332"/>
            <a:chExt cx="1774845" cy="525262"/>
          </a:xfrm>
        </p:grpSpPr>
        <p:sp>
          <p:nvSpPr>
            <p:cNvPr id="35" name="TextBox 34"/>
            <p:cNvSpPr txBox="1"/>
            <p:nvPr userDrawn="1"/>
          </p:nvSpPr>
          <p:spPr>
            <a:xfrm>
              <a:off x="1464249" y="1771373"/>
              <a:ext cx="17748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1000" b="1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defRPr>
              </a:lvl1pPr>
            </a:lstStyle>
            <a:p>
              <a:pPr lvl="0"/>
              <a:r>
                <a:rPr lang="en-US" altLang="ko-KR" dirty="0">
                  <a:latin typeface="+mj-lt"/>
                </a:rPr>
                <a:t>ASPN COMPANY PROFILE</a:t>
              </a:r>
              <a:endParaRPr lang="ko-KR" altLang="en-US" dirty="0">
                <a:latin typeface="+mj-lt"/>
              </a:endParaRPr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1467107" y="1492332"/>
              <a:ext cx="1760418" cy="3744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altLang="ko-KR" sz="830" dirty="0">
                  <a:solidFill>
                    <a:schemeClr val="accent2"/>
                  </a:solidFill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rPr>
                <a:t>Global IT new partner,</a:t>
              </a:r>
            </a:p>
            <a:p>
              <a:pPr>
                <a:lnSpc>
                  <a:spcPts val="1100"/>
                </a:lnSpc>
              </a:pPr>
              <a:r>
                <a:rPr lang="en-US" altLang="ko-KR" sz="830" dirty="0">
                  <a:solidFill>
                    <a:schemeClr val="accent2"/>
                  </a:solidFill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rPr>
                <a:t>Pride of your business with ASPN</a:t>
              </a:r>
              <a:endParaRPr lang="ko-KR" altLang="en-US" sz="830" dirty="0">
                <a:solidFill>
                  <a:schemeClr val="accent2"/>
                </a:solidFill>
                <a:latin typeface="+mn-lt"/>
                <a:cs typeface="Open Sans Light" panose="020B0306030504020204" pitchFamily="34" charset="0"/>
              </a:endParaRPr>
            </a:p>
          </p:txBody>
        </p:sp>
      </p:grpSp>
      <p:grpSp>
        <p:nvGrpSpPr>
          <p:cNvPr id="192" name="그룹 191"/>
          <p:cNvGrpSpPr/>
          <p:nvPr userDrawn="1"/>
        </p:nvGrpSpPr>
        <p:grpSpPr>
          <a:xfrm>
            <a:off x="8694268" y="6314388"/>
            <a:ext cx="593010" cy="215718"/>
            <a:chOff x="2257744" y="155574"/>
            <a:chExt cx="3286124" cy="1195389"/>
          </a:xfrm>
          <a:effectLst/>
        </p:grpSpPr>
        <p:sp>
          <p:nvSpPr>
            <p:cNvPr id="193" name="Freeform 5"/>
            <p:cNvSpPr>
              <a:spLocks/>
            </p:cNvSpPr>
            <p:nvPr/>
          </p:nvSpPr>
          <p:spPr bwMode="auto">
            <a:xfrm>
              <a:off x="3542031" y="155574"/>
              <a:ext cx="609600" cy="742950"/>
            </a:xfrm>
            <a:custGeom>
              <a:avLst/>
              <a:gdLst>
                <a:gd name="T0" fmla="*/ 264 w 800"/>
                <a:gd name="T1" fmla="*/ 975 h 975"/>
                <a:gd name="T2" fmla="*/ 556 w 800"/>
                <a:gd name="T3" fmla="*/ 894 h 975"/>
                <a:gd name="T4" fmla="*/ 684 w 800"/>
                <a:gd name="T5" fmla="*/ 636 h 975"/>
                <a:gd name="T6" fmla="*/ 495 w 800"/>
                <a:gd name="T7" fmla="*/ 426 h 975"/>
                <a:gd name="T8" fmla="*/ 374 w 800"/>
                <a:gd name="T9" fmla="*/ 348 h 975"/>
                <a:gd name="T10" fmla="*/ 380 w 800"/>
                <a:gd name="T11" fmla="*/ 226 h 975"/>
                <a:gd name="T12" fmla="*/ 522 w 800"/>
                <a:gd name="T13" fmla="*/ 182 h 975"/>
                <a:gd name="T14" fmla="*/ 698 w 800"/>
                <a:gd name="T15" fmla="*/ 235 h 975"/>
                <a:gd name="T16" fmla="*/ 800 w 800"/>
                <a:gd name="T17" fmla="*/ 82 h 975"/>
                <a:gd name="T18" fmla="*/ 422 w 800"/>
                <a:gd name="T19" fmla="*/ 24 h 975"/>
                <a:gd name="T20" fmla="*/ 154 w 800"/>
                <a:gd name="T21" fmla="*/ 228 h 975"/>
                <a:gd name="T22" fmla="*/ 144 w 800"/>
                <a:gd name="T23" fmla="*/ 399 h 975"/>
                <a:gd name="T24" fmla="*/ 259 w 800"/>
                <a:gd name="T25" fmla="*/ 527 h 975"/>
                <a:gd name="T26" fmla="*/ 418 w 800"/>
                <a:gd name="T27" fmla="*/ 619 h 975"/>
                <a:gd name="T28" fmla="*/ 463 w 800"/>
                <a:gd name="T29" fmla="*/ 687 h 975"/>
                <a:gd name="T30" fmla="*/ 439 w 800"/>
                <a:gd name="T31" fmla="*/ 764 h 975"/>
                <a:gd name="T32" fmla="*/ 248 w 800"/>
                <a:gd name="T33" fmla="*/ 808 h 975"/>
                <a:gd name="T34" fmla="*/ 38 w 800"/>
                <a:gd name="T35" fmla="*/ 736 h 975"/>
                <a:gd name="T36" fmla="*/ 0 w 800"/>
                <a:gd name="T37" fmla="*/ 920 h 975"/>
                <a:gd name="T38" fmla="*/ 264 w 800"/>
                <a:gd name="T39" fmla="*/ 975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0" h="975">
                  <a:moveTo>
                    <a:pt x="264" y="975"/>
                  </a:moveTo>
                  <a:cubicBezTo>
                    <a:pt x="367" y="975"/>
                    <a:pt x="472" y="954"/>
                    <a:pt x="556" y="894"/>
                  </a:cubicBezTo>
                  <a:cubicBezTo>
                    <a:pt x="636" y="836"/>
                    <a:pt x="690" y="736"/>
                    <a:pt x="684" y="636"/>
                  </a:cubicBezTo>
                  <a:cubicBezTo>
                    <a:pt x="678" y="530"/>
                    <a:pt x="579" y="471"/>
                    <a:pt x="495" y="426"/>
                  </a:cubicBezTo>
                  <a:cubicBezTo>
                    <a:pt x="454" y="404"/>
                    <a:pt x="406" y="383"/>
                    <a:pt x="374" y="348"/>
                  </a:cubicBezTo>
                  <a:cubicBezTo>
                    <a:pt x="342" y="314"/>
                    <a:pt x="352" y="259"/>
                    <a:pt x="380" y="226"/>
                  </a:cubicBezTo>
                  <a:cubicBezTo>
                    <a:pt x="415" y="184"/>
                    <a:pt x="470" y="178"/>
                    <a:pt x="522" y="182"/>
                  </a:cubicBezTo>
                  <a:cubicBezTo>
                    <a:pt x="583" y="187"/>
                    <a:pt x="642" y="210"/>
                    <a:pt x="698" y="235"/>
                  </a:cubicBezTo>
                  <a:lnTo>
                    <a:pt x="800" y="82"/>
                  </a:lnTo>
                  <a:cubicBezTo>
                    <a:pt x="682" y="27"/>
                    <a:pt x="552" y="0"/>
                    <a:pt x="422" y="24"/>
                  </a:cubicBezTo>
                  <a:cubicBezTo>
                    <a:pt x="304" y="46"/>
                    <a:pt x="198" y="114"/>
                    <a:pt x="154" y="228"/>
                  </a:cubicBezTo>
                  <a:cubicBezTo>
                    <a:pt x="134" y="282"/>
                    <a:pt x="123" y="344"/>
                    <a:pt x="144" y="399"/>
                  </a:cubicBezTo>
                  <a:cubicBezTo>
                    <a:pt x="166" y="455"/>
                    <a:pt x="208" y="496"/>
                    <a:pt x="259" y="527"/>
                  </a:cubicBezTo>
                  <a:cubicBezTo>
                    <a:pt x="311" y="558"/>
                    <a:pt x="370" y="582"/>
                    <a:pt x="418" y="619"/>
                  </a:cubicBezTo>
                  <a:cubicBezTo>
                    <a:pt x="439" y="636"/>
                    <a:pt x="460" y="659"/>
                    <a:pt x="463" y="687"/>
                  </a:cubicBezTo>
                  <a:cubicBezTo>
                    <a:pt x="466" y="714"/>
                    <a:pt x="455" y="743"/>
                    <a:pt x="439" y="764"/>
                  </a:cubicBezTo>
                  <a:cubicBezTo>
                    <a:pt x="395" y="819"/>
                    <a:pt x="310" y="818"/>
                    <a:pt x="248" y="808"/>
                  </a:cubicBezTo>
                  <a:cubicBezTo>
                    <a:pt x="174" y="798"/>
                    <a:pt x="104" y="767"/>
                    <a:pt x="38" y="736"/>
                  </a:cubicBezTo>
                  <a:lnTo>
                    <a:pt x="0" y="920"/>
                  </a:lnTo>
                  <a:cubicBezTo>
                    <a:pt x="80" y="960"/>
                    <a:pt x="174" y="975"/>
                    <a:pt x="264" y="975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94" name="Freeform 6"/>
            <p:cNvSpPr>
              <a:spLocks noEditPoints="1"/>
            </p:cNvSpPr>
            <p:nvPr/>
          </p:nvSpPr>
          <p:spPr bwMode="auto">
            <a:xfrm>
              <a:off x="4145281" y="171450"/>
              <a:ext cx="644525" cy="730250"/>
            </a:xfrm>
            <a:custGeom>
              <a:avLst/>
              <a:gdLst>
                <a:gd name="T0" fmla="*/ 218 w 846"/>
                <a:gd name="T1" fmla="*/ 957 h 957"/>
                <a:gd name="T2" fmla="*/ 282 w 846"/>
                <a:gd name="T3" fmla="*/ 617 h 957"/>
                <a:gd name="T4" fmla="*/ 333 w 846"/>
                <a:gd name="T5" fmla="*/ 617 h 957"/>
                <a:gd name="T6" fmla="*/ 732 w 846"/>
                <a:gd name="T7" fmla="*/ 450 h 957"/>
                <a:gd name="T8" fmla="*/ 708 w 846"/>
                <a:gd name="T9" fmla="*/ 52 h 957"/>
                <a:gd name="T10" fmla="*/ 468 w 846"/>
                <a:gd name="T11" fmla="*/ 0 h 957"/>
                <a:gd name="T12" fmla="*/ 181 w 846"/>
                <a:gd name="T13" fmla="*/ 0 h 957"/>
                <a:gd name="T14" fmla="*/ 0 w 846"/>
                <a:gd name="T15" fmla="*/ 956 h 957"/>
                <a:gd name="T16" fmla="*/ 218 w 846"/>
                <a:gd name="T17" fmla="*/ 956 h 957"/>
                <a:gd name="T18" fmla="*/ 218 w 846"/>
                <a:gd name="T19" fmla="*/ 957 h 957"/>
                <a:gd name="T20" fmla="*/ 369 w 846"/>
                <a:gd name="T21" fmla="*/ 166 h 957"/>
                <a:gd name="T22" fmla="*/ 425 w 846"/>
                <a:gd name="T23" fmla="*/ 166 h 957"/>
                <a:gd name="T24" fmla="*/ 576 w 846"/>
                <a:gd name="T25" fmla="*/ 254 h 957"/>
                <a:gd name="T26" fmla="*/ 484 w 846"/>
                <a:gd name="T27" fmla="*/ 428 h 957"/>
                <a:gd name="T28" fmla="*/ 358 w 846"/>
                <a:gd name="T29" fmla="*/ 450 h 957"/>
                <a:gd name="T30" fmla="*/ 316 w 846"/>
                <a:gd name="T31" fmla="*/ 450 h 957"/>
                <a:gd name="T32" fmla="*/ 369 w 846"/>
                <a:gd name="T33" fmla="*/ 166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6" h="957">
                  <a:moveTo>
                    <a:pt x="218" y="957"/>
                  </a:moveTo>
                  <a:lnTo>
                    <a:pt x="282" y="617"/>
                  </a:lnTo>
                  <a:lnTo>
                    <a:pt x="333" y="617"/>
                  </a:lnTo>
                  <a:cubicBezTo>
                    <a:pt x="481" y="617"/>
                    <a:pt x="642" y="577"/>
                    <a:pt x="732" y="450"/>
                  </a:cubicBezTo>
                  <a:cubicBezTo>
                    <a:pt x="813" y="337"/>
                    <a:pt x="846" y="136"/>
                    <a:pt x="708" y="52"/>
                  </a:cubicBezTo>
                  <a:cubicBezTo>
                    <a:pt x="637" y="9"/>
                    <a:pt x="549" y="0"/>
                    <a:pt x="468" y="0"/>
                  </a:cubicBezTo>
                  <a:lnTo>
                    <a:pt x="181" y="0"/>
                  </a:lnTo>
                  <a:lnTo>
                    <a:pt x="0" y="956"/>
                  </a:lnTo>
                  <a:lnTo>
                    <a:pt x="218" y="956"/>
                  </a:lnTo>
                  <a:lnTo>
                    <a:pt x="218" y="957"/>
                  </a:lnTo>
                  <a:close/>
                  <a:moveTo>
                    <a:pt x="369" y="166"/>
                  </a:moveTo>
                  <a:lnTo>
                    <a:pt x="425" y="166"/>
                  </a:lnTo>
                  <a:cubicBezTo>
                    <a:pt x="488" y="166"/>
                    <a:pt x="568" y="180"/>
                    <a:pt x="576" y="254"/>
                  </a:cubicBezTo>
                  <a:cubicBezTo>
                    <a:pt x="584" y="324"/>
                    <a:pt x="548" y="398"/>
                    <a:pt x="484" y="428"/>
                  </a:cubicBezTo>
                  <a:cubicBezTo>
                    <a:pt x="445" y="445"/>
                    <a:pt x="401" y="450"/>
                    <a:pt x="358" y="450"/>
                  </a:cubicBezTo>
                  <a:lnTo>
                    <a:pt x="316" y="450"/>
                  </a:lnTo>
                  <a:lnTo>
                    <a:pt x="369" y="166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95" name="Freeform 7"/>
            <p:cNvSpPr>
              <a:spLocks/>
            </p:cNvSpPr>
            <p:nvPr/>
          </p:nvSpPr>
          <p:spPr bwMode="auto">
            <a:xfrm>
              <a:off x="4751706" y="169862"/>
              <a:ext cx="792162" cy="730250"/>
            </a:xfrm>
            <a:custGeom>
              <a:avLst/>
              <a:gdLst>
                <a:gd name="T0" fmla="*/ 803 w 1039"/>
                <a:gd name="T1" fmla="*/ 0 h 956"/>
                <a:gd name="T2" fmla="*/ 675 w 1039"/>
                <a:gd name="T3" fmla="*/ 724 h 956"/>
                <a:gd name="T4" fmla="*/ 423 w 1039"/>
                <a:gd name="T5" fmla="*/ 0 h 956"/>
                <a:gd name="T6" fmla="*/ 160 w 1039"/>
                <a:gd name="T7" fmla="*/ 0 h 956"/>
                <a:gd name="T8" fmla="*/ 0 w 1039"/>
                <a:gd name="T9" fmla="*/ 956 h 956"/>
                <a:gd name="T10" fmla="*/ 187 w 1039"/>
                <a:gd name="T11" fmla="*/ 956 h 956"/>
                <a:gd name="T12" fmla="*/ 297 w 1039"/>
                <a:gd name="T13" fmla="*/ 234 h 956"/>
                <a:gd name="T14" fmla="*/ 552 w 1039"/>
                <a:gd name="T15" fmla="*/ 956 h 956"/>
                <a:gd name="T16" fmla="*/ 816 w 1039"/>
                <a:gd name="T17" fmla="*/ 956 h 956"/>
                <a:gd name="T18" fmla="*/ 955 w 1039"/>
                <a:gd name="T19" fmla="*/ 200 h 956"/>
                <a:gd name="T20" fmla="*/ 1039 w 1039"/>
                <a:gd name="T21" fmla="*/ 0 h 956"/>
                <a:gd name="T22" fmla="*/ 803 w 1039"/>
                <a:gd name="T23" fmla="*/ 0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9" h="956">
                  <a:moveTo>
                    <a:pt x="803" y="0"/>
                  </a:moveTo>
                  <a:lnTo>
                    <a:pt x="675" y="724"/>
                  </a:lnTo>
                  <a:lnTo>
                    <a:pt x="423" y="0"/>
                  </a:lnTo>
                  <a:lnTo>
                    <a:pt x="160" y="0"/>
                  </a:lnTo>
                  <a:lnTo>
                    <a:pt x="0" y="956"/>
                  </a:lnTo>
                  <a:lnTo>
                    <a:pt x="187" y="956"/>
                  </a:lnTo>
                  <a:lnTo>
                    <a:pt x="297" y="234"/>
                  </a:lnTo>
                  <a:lnTo>
                    <a:pt x="552" y="956"/>
                  </a:lnTo>
                  <a:lnTo>
                    <a:pt x="816" y="956"/>
                  </a:lnTo>
                  <a:lnTo>
                    <a:pt x="955" y="200"/>
                  </a:lnTo>
                  <a:cubicBezTo>
                    <a:pt x="981" y="38"/>
                    <a:pt x="1039" y="0"/>
                    <a:pt x="1039" y="0"/>
                  </a:cubicBezTo>
                  <a:lnTo>
                    <a:pt x="803" y="0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96" name="Freeform 8"/>
            <p:cNvSpPr>
              <a:spLocks/>
            </p:cNvSpPr>
            <p:nvPr/>
          </p:nvSpPr>
          <p:spPr bwMode="auto">
            <a:xfrm>
              <a:off x="2257744" y="795337"/>
              <a:ext cx="3121025" cy="530225"/>
            </a:xfrm>
            <a:custGeom>
              <a:avLst/>
              <a:gdLst>
                <a:gd name="T0" fmla="*/ 1488 w 4095"/>
                <a:gd name="T1" fmla="*/ 0 h 696"/>
                <a:gd name="T2" fmla="*/ 1107 w 4095"/>
                <a:gd name="T3" fmla="*/ 0 h 696"/>
                <a:gd name="T4" fmla="*/ 1147 w 4095"/>
                <a:gd name="T5" fmla="*/ 231 h 696"/>
                <a:gd name="T6" fmla="*/ 624 w 4095"/>
                <a:gd name="T7" fmla="*/ 231 h 696"/>
                <a:gd name="T8" fmla="*/ 747 w 4095"/>
                <a:gd name="T9" fmla="*/ 0 h 696"/>
                <a:gd name="T10" fmla="*/ 396 w 4095"/>
                <a:gd name="T11" fmla="*/ 0 h 696"/>
                <a:gd name="T12" fmla="*/ 0 w 4095"/>
                <a:gd name="T13" fmla="*/ 696 h 696"/>
                <a:gd name="T14" fmla="*/ 379 w 4095"/>
                <a:gd name="T15" fmla="*/ 696 h 696"/>
                <a:gd name="T16" fmla="*/ 583 w 4095"/>
                <a:gd name="T17" fmla="*/ 309 h 696"/>
                <a:gd name="T18" fmla="*/ 1159 w 4095"/>
                <a:gd name="T19" fmla="*/ 309 h 696"/>
                <a:gd name="T20" fmla="*/ 1225 w 4095"/>
                <a:gd name="T21" fmla="*/ 696 h 696"/>
                <a:gd name="T22" fmla="*/ 1635 w 4095"/>
                <a:gd name="T23" fmla="*/ 696 h 696"/>
                <a:gd name="T24" fmla="*/ 1553 w 4095"/>
                <a:gd name="T25" fmla="*/ 309 h 696"/>
                <a:gd name="T26" fmla="*/ 4095 w 4095"/>
                <a:gd name="T27" fmla="*/ 309 h 696"/>
                <a:gd name="T28" fmla="*/ 4095 w 4095"/>
                <a:gd name="T29" fmla="*/ 231 h 696"/>
                <a:gd name="T30" fmla="*/ 1537 w 4095"/>
                <a:gd name="T31" fmla="*/ 231 h 696"/>
                <a:gd name="T32" fmla="*/ 1488 w 4095"/>
                <a:gd name="T33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95" h="696">
                  <a:moveTo>
                    <a:pt x="1488" y="0"/>
                  </a:moveTo>
                  <a:lnTo>
                    <a:pt x="1107" y="0"/>
                  </a:lnTo>
                  <a:lnTo>
                    <a:pt x="1147" y="231"/>
                  </a:lnTo>
                  <a:lnTo>
                    <a:pt x="624" y="231"/>
                  </a:lnTo>
                  <a:lnTo>
                    <a:pt x="747" y="0"/>
                  </a:lnTo>
                  <a:lnTo>
                    <a:pt x="396" y="0"/>
                  </a:lnTo>
                  <a:lnTo>
                    <a:pt x="0" y="696"/>
                  </a:lnTo>
                  <a:lnTo>
                    <a:pt x="379" y="696"/>
                  </a:lnTo>
                  <a:lnTo>
                    <a:pt x="583" y="309"/>
                  </a:lnTo>
                  <a:lnTo>
                    <a:pt x="1159" y="309"/>
                  </a:lnTo>
                  <a:lnTo>
                    <a:pt x="1225" y="696"/>
                  </a:lnTo>
                  <a:lnTo>
                    <a:pt x="1635" y="696"/>
                  </a:lnTo>
                  <a:lnTo>
                    <a:pt x="1553" y="309"/>
                  </a:lnTo>
                  <a:lnTo>
                    <a:pt x="4095" y="309"/>
                  </a:lnTo>
                  <a:lnTo>
                    <a:pt x="4095" y="231"/>
                  </a:lnTo>
                  <a:lnTo>
                    <a:pt x="1537" y="231"/>
                  </a:lnTo>
                  <a:lnTo>
                    <a:pt x="1488" y="0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97" name="Freeform 9"/>
            <p:cNvSpPr>
              <a:spLocks/>
            </p:cNvSpPr>
            <p:nvPr/>
          </p:nvSpPr>
          <p:spPr bwMode="auto">
            <a:xfrm>
              <a:off x="2581594" y="579437"/>
              <a:ext cx="360362" cy="176213"/>
            </a:xfrm>
            <a:custGeom>
              <a:avLst/>
              <a:gdLst>
                <a:gd name="T0" fmla="*/ 472 w 472"/>
                <a:gd name="T1" fmla="*/ 0 h 232"/>
                <a:gd name="T2" fmla="*/ 132 w 472"/>
                <a:gd name="T3" fmla="*/ 0 h 232"/>
                <a:gd name="T4" fmla="*/ 0 w 472"/>
                <a:gd name="T5" fmla="*/ 232 h 232"/>
                <a:gd name="T6" fmla="*/ 350 w 472"/>
                <a:gd name="T7" fmla="*/ 232 h 232"/>
                <a:gd name="T8" fmla="*/ 472 w 472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2" h="232">
                  <a:moveTo>
                    <a:pt x="472" y="0"/>
                  </a:moveTo>
                  <a:lnTo>
                    <a:pt x="132" y="0"/>
                  </a:lnTo>
                  <a:lnTo>
                    <a:pt x="0" y="232"/>
                  </a:lnTo>
                  <a:lnTo>
                    <a:pt x="350" y="232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98" name="Freeform 10"/>
            <p:cNvSpPr>
              <a:spLocks/>
            </p:cNvSpPr>
            <p:nvPr/>
          </p:nvSpPr>
          <p:spPr bwMode="auto">
            <a:xfrm>
              <a:off x="2705419" y="363537"/>
              <a:ext cx="631825" cy="176213"/>
            </a:xfrm>
            <a:custGeom>
              <a:avLst/>
              <a:gdLst>
                <a:gd name="T0" fmla="*/ 433 w 830"/>
                <a:gd name="T1" fmla="*/ 51 h 232"/>
                <a:gd name="T2" fmla="*/ 464 w 830"/>
                <a:gd name="T3" fmla="*/ 232 h 232"/>
                <a:gd name="T4" fmla="*/ 830 w 830"/>
                <a:gd name="T5" fmla="*/ 232 h 232"/>
                <a:gd name="T6" fmla="*/ 782 w 830"/>
                <a:gd name="T7" fmla="*/ 0 h 232"/>
                <a:gd name="T8" fmla="*/ 132 w 830"/>
                <a:gd name="T9" fmla="*/ 0 h 232"/>
                <a:gd name="T10" fmla="*/ 0 w 830"/>
                <a:gd name="T11" fmla="*/ 232 h 232"/>
                <a:gd name="T12" fmla="*/ 337 w 830"/>
                <a:gd name="T13" fmla="*/ 232 h 232"/>
                <a:gd name="T14" fmla="*/ 433 w 830"/>
                <a:gd name="T15" fmla="*/ 5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0" h="232">
                  <a:moveTo>
                    <a:pt x="433" y="51"/>
                  </a:moveTo>
                  <a:lnTo>
                    <a:pt x="464" y="232"/>
                  </a:lnTo>
                  <a:lnTo>
                    <a:pt x="830" y="232"/>
                  </a:lnTo>
                  <a:lnTo>
                    <a:pt x="782" y="0"/>
                  </a:lnTo>
                  <a:lnTo>
                    <a:pt x="132" y="0"/>
                  </a:lnTo>
                  <a:lnTo>
                    <a:pt x="0" y="232"/>
                  </a:lnTo>
                  <a:lnTo>
                    <a:pt x="337" y="232"/>
                  </a:lnTo>
                  <a:lnTo>
                    <a:pt x="433" y="51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99" name="Freeform 11"/>
            <p:cNvSpPr>
              <a:spLocks/>
            </p:cNvSpPr>
            <p:nvPr/>
          </p:nvSpPr>
          <p:spPr bwMode="auto">
            <a:xfrm>
              <a:off x="3065781" y="579437"/>
              <a:ext cx="317500" cy="176213"/>
            </a:xfrm>
            <a:custGeom>
              <a:avLst/>
              <a:gdLst>
                <a:gd name="T0" fmla="*/ 40 w 418"/>
                <a:gd name="T1" fmla="*/ 232 h 232"/>
                <a:gd name="T2" fmla="*/ 418 w 418"/>
                <a:gd name="T3" fmla="*/ 232 h 232"/>
                <a:gd name="T4" fmla="*/ 369 w 418"/>
                <a:gd name="T5" fmla="*/ 0 h 232"/>
                <a:gd name="T6" fmla="*/ 0 w 418"/>
                <a:gd name="T7" fmla="*/ 0 h 232"/>
                <a:gd name="T8" fmla="*/ 40 w 418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232">
                  <a:moveTo>
                    <a:pt x="40" y="232"/>
                  </a:moveTo>
                  <a:lnTo>
                    <a:pt x="418" y="232"/>
                  </a:lnTo>
                  <a:lnTo>
                    <a:pt x="369" y="0"/>
                  </a:lnTo>
                  <a:lnTo>
                    <a:pt x="0" y="0"/>
                  </a:lnTo>
                  <a:lnTo>
                    <a:pt x="40" y="232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00" name="Freeform 12"/>
            <p:cNvSpPr>
              <a:spLocks/>
            </p:cNvSpPr>
            <p:nvPr/>
          </p:nvSpPr>
          <p:spPr bwMode="auto">
            <a:xfrm>
              <a:off x="2827656" y="169862"/>
              <a:ext cx="501650" cy="153988"/>
            </a:xfrm>
            <a:custGeom>
              <a:avLst/>
              <a:gdLst>
                <a:gd name="T0" fmla="*/ 610 w 658"/>
                <a:gd name="T1" fmla="*/ 200 h 200"/>
                <a:gd name="T2" fmla="*/ 658 w 658"/>
                <a:gd name="T3" fmla="*/ 0 h 200"/>
                <a:gd name="T4" fmla="*/ 114 w 658"/>
                <a:gd name="T5" fmla="*/ 0 h 200"/>
                <a:gd name="T6" fmla="*/ 0 w 658"/>
                <a:gd name="T7" fmla="*/ 200 h 200"/>
                <a:gd name="T8" fmla="*/ 610 w 658"/>
                <a:gd name="T9" fmla="*/ 200 h 200"/>
                <a:gd name="T10" fmla="*/ 610 w 658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200">
                  <a:moveTo>
                    <a:pt x="610" y="200"/>
                  </a:moveTo>
                  <a:cubicBezTo>
                    <a:pt x="588" y="67"/>
                    <a:pt x="658" y="0"/>
                    <a:pt x="658" y="0"/>
                  </a:cubicBezTo>
                  <a:lnTo>
                    <a:pt x="114" y="0"/>
                  </a:lnTo>
                  <a:lnTo>
                    <a:pt x="0" y="200"/>
                  </a:lnTo>
                  <a:lnTo>
                    <a:pt x="610" y="200"/>
                  </a:lnTo>
                  <a:lnTo>
                    <a:pt x="610" y="200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01" name="Freeform 13"/>
            <p:cNvSpPr>
              <a:spLocks/>
            </p:cNvSpPr>
            <p:nvPr/>
          </p:nvSpPr>
          <p:spPr bwMode="auto">
            <a:xfrm>
              <a:off x="3788094" y="1139825"/>
              <a:ext cx="46037" cy="207963"/>
            </a:xfrm>
            <a:custGeom>
              <a:avLst/>
              <a:gdLst>
                <a:gd name="T0" fmla="*/ 17 w 60"/>
                <a:gd name="T1" fmla="*/ 47 h 273"/>
                <a:gd name="T2" fmla="*/ 5 w 60"/>
                <a:gd name="T3" fmla="*/ 177 h 273"/>
                <a:gd name="T4" fmla="*/ 60 w 60"/>
                <a:gd name="T5" fmla="*/ 273 h 273"/>
                <a:gd name="T6" fmla="*/ 60 w 60"/>
                <a:gd name="T7" fmla="*/ 236 h 273"/>
                <a:gd name="T8" fmla="*/ 33 w 60"/>
                <a:gd name="T9" fmla="*/ 137 h 273"/>
                <a:gd name="T10" fmla="*/ 60 w 60"/>
                <a:gd name="T11" fmla="*/ 37 h 273"/>
                <a:gd name="T12" fmla="*/ 60 w 60"/>
                <a:gd name="T13" fmla="*/ 0 h 273"/>
                <a:gd name="T14" fmla="*/ 17 w 60"/>
                <a:gd name="T15" fmla="*/ 47 h 273"/>
                <a:gd name="T16" fmla="*/ 17 w 60"/>
                <a:gd name="T17" fmla="*/ 4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73">
                  <a:moveTo>
                    <a:pt x="17" y="47"/>
                  </a:moveTo>
                  <a:cubicBezTo>
                    <a:pt x="0" y="87"/>
                    <a:pt x="1" y="136"/>
                    <a:pt x="5" y="177"/>
                  </a:cubicBezTo>
                  <a:cubicBezTo>
                    <a:pt x="9" y="216"/>
                    <a:pt x="21" y="257"/>
                    <a:pt x="60" y="273"/>
                  </a:cubicBezTo>
                  <a:lnTo>
                    <a:pt x="60" y="236"/>
                  </a:lnTo>
                  <a:cubicBezTo>
                    <a:pt x="32" y="219"/>
                    <a:pt x="33" y="167"/>
                    <a:pt x="33" y="137"/>
                  </a:cubicBezTo>
                  <a:cubicBezTo>
                    <a:pt x="33" y="109"/>
                    <a:pt x="31" y="55"/>
                    <a:pt x="60" y="37"/>
                  </a:cubicBezTo>
                  <a:lnTo>
                    <a:pt x="60" y="0"/>
                  </a:lnTo>
                  <a:cubicBezTo>
                    <a:pt x="41" y="8"/>
                    <a:pt x="27" y="24"/>
                    <a:pt x="17" y="47"/>
                  </a:cubicBezTo>
                  <a:cubicBezTo>
                    <a:pt x="8" y="68"/>
                    <a:pt x="27" y="24"/>
                    <a:pt x="17" y="47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02" name="Freeform 14"/>
            <p:cNvSpPr>
              <a:spLocks/>
            </p:cNvSpPr>
            <p:nvPr/>
          </p:nvSpPr>
          <p:spPr bwMode="auto">
            <a:xfrm>
              <a:off x="3867469" y="1252537"/>
              <a:ext cx="174625" cy="79375"/>
            </a:xfrm>
            <a:custGeom>
              <a:avLst/>
              <a:gdLst>
                <a:gd name="T0" fmla="*/ 0 w 230"/>
                <a:gd name="T1" fmla="*/ 28 h 104"/>
                <a:gd name="T2" fmla="*/ 100 w 230"/>
                <a:gd name="T3" fmla="*/ 28 h 104"/>
                <a:gd name="T4" fmla="*/ 100 w 230"/>
                <a:gd name="T5" fmla="*/ 104 h 104"/>
                <a:gd name="T6" fmla="*/ 130 w 230"/>
                <a:gd name="T7" fmla="*/ 104 h 104"/>
                <a:gd name="T8" fmla="*/ 130 w 230"/>
                <a:gd name="T9" fmla="*/ 28 h 104"/>
                <a:gd name="T10" fmla="*/ 230 w 230"/>
                <a:gd name="T11" fmla="*/ 28 h 104"/>
                <a:gd name="T12" fmla="*/ 230 w 230"/>
                <a:gd name="T13" fmla="*/ 0 h 104"/>
                <a:gd name="T14" fmla="*/ 0 w 230"/>
                <a:gd name="T15" fmla="*/ 0 h 104"/>
                <a:gd name="T16" fmla="*/ 0 w 230"/>
                <a:gd name="T17" fmla="*/ 2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04">
                  <a:moveTo>
                    <a:pt x="0" y="28"/>
                  </a:moveTo>
                  <a:lnTo>
                    <a:pt x="100" y="28"/>
                  </a:lnTo>
                  <a:lnTo>
                    <a:pt x="100" y="104"/>
                  </a:lnTo>
                  <a:lnTo>
                    <a:pt x="130" y="104"/>
                  </a:lnTo>
                  <a:lnTo>
                    <a:pt x="130" y="28"/>
                  </a:lnTo>
                  <a:lnTo>
                    <a:pt x="230" y="28"/>
                  </a:lnTo>
                  <a:lnTo>
                    <a:pt x="230" y="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03" name="Freeform 15"/>
            <p:cNvSpPr>
              <a:spLocks/>
            </p:cNvSpPr>
            <p:nvPr/>
          </p:nvSpPr>
          <p:spPr bwMode="auto">
            <a:xfrm>
              <a:off x="3873819" y="1155700"/>
              <a:ext cx="161925" cy="73025"/>
            </a:xfrm>
            <a:custGeom>
              <a:avLst/>
              <a:gdLst>
                <a:gd name="T0" fmla="*/ 60 w 213"/>
                <a:gd name="T1" fmla="*/ 60 h 97"/>
                <a:gd name="T2" fmla="*/ 0 w 213"/>
                <a:gd name="T3" fmla="*/ 69 h 97"/>
                <a:gd name="T4" fmla="*/ 0 w 213"/>
                <a:gd name="T5" fmla="*/ 97 h 97"/>
                <a:gd name="T6" fmla="*/ 106 w 213"/>
                <a:gd name="T7" fmla="*/ 64 h 97"/>
                <a:gd name="T8" fmla="*/ 213 w 213"/>
                <a:gd name="T9" fmla="*/ 97 h 97"/>
                <a:gd name="T10" fmla="*/ 213 w 213"/>
                <a:gd name="T11" fmla="*/ 69 h 97"/>
                <a:gd name="T12" fmla="*/ 126 w 213"/>
                <a:gd name="T13" fmla="*/ 28 h 97"/>
                <a:gd name="T14" fmla="*/ 213 w 213"/>
                <a:gd name="T15" fmla="*/ 28 h 97"/>
                <a:gd name="T16" fmla="*/ 213 w 213"/>
                <a:gd name="T17" fmla="*/ 0 h 97"/>
                <a:gd name="T18" fmla="*/ 0 w 213"/>
                <a:gd name="T19" fmla="*/ 0 h 97"/>
                <a:gd name="T20" fmla="*/ 0 w 213"/>
                <a:gd name="T21" fmla="*/ 28 h 97"/>
                <a:gd name="T22" fmla="*/ 86 w 213"/>
                <a:gd name="T23" fmla="*/ 28 h 97"/>
                <a:gd name="T24" fmla="*/ 60 w 213"/>
                <a:gd name="T25" fmla="*/ 60 h 97"/>
                <a:gd name="T26" fmla="*/ 60 w 213"/>
                <a:gd name="T27" fmla="*/ 6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3" h="97">
                  <a:moveTo>
                    <a:pt x="60" y="60"/>
                  </a:moveTo>
                  <a:cubicBezTo>
                    <a:pt x="46" y="65"/>
                    <a:pt x="26" y="68"/>
                    <a:pt x="0" y="69"/>
                  </a:cubicBezTo>
                  <a:lnTo>
                    <a:pt x="0" y="97"/>
                  </a:lnTo>
                  <a:cubicBezTo>
                    <a:pt x="33" y="96"/>
                    <a:pt x="85" y="95"/>
                    <a:pt x="106" y="64"/>
                  </a:cubicBezTo>
                  <a:cubicBezTo>
                    <a:pt x="128" y="95"/>
                    <a:pt x="180" y="96"/>
                    <a:pt x="213" y="97"/>
                  </a:cubicBezTo>
                  <a:lnTo>
                    <a:pt x="213" y="69"/>
                  </a:lnTo>
                  <a:cubicBezTo>
                    <a:pt x="185" y="68"/>
                    <a:pt x="129" y="67"/>
                    <a:pt x="126" y="28"/>
                  </a:cubicBezTo>
                  <a:lnTo>
                    <a:pt x="213" y="28"/>
                  </a:lnTo>
                  <a:lnTo>
                    <a:pt x="213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86" y="28"/>
                  </a:lnTo>
                  <a:cubicBezTo>
                    <a:pt x="85" y="41"/>
                    <a:pt x="77" y="53"/>
                    <a:pt x="60" y="60"/>
                  </a:cubicBezTo>
                  <a:cubicBezTo>
                    <a:pt x="46" y="65"/>
                    <a:pt x="77" y="53"/>
                    <a:pt x="60" y="60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04" name="Freeform 16"/>
            <p:cNvSpPr>
              <a:spLocks/>
            </p:cNvSpPr>
            <p:nvPr/>
          </p:nvSpPr>
          <p:spPr bwMode="auto">
            <a:xfrm>
              <a:off x="4075431" y="1143000"/>
              <a:ext cx="42862" cy="207963"/>
            </a:xfrm>
            <a:custGeom>
              <a:avLst/>
              <a:gdLst>
                <a:gd name="T0" fmla="*/ 0 w 56"/>
                <a:gd name="T1" fmla="*/ 0 h 273"/>
                <a:gd name="T2" fmla="*/ 0 w 56"/>
                <a:gd name="T3" fmla="*/ 37 h 273"/>
                <a:gd name="T4" fmla="*/ 27 w 56"/>
                <a:gd name="T5" fmla="*/ 137 h 273"/>
                <a:gd name="T6" fmla="*/ 0 w 56"/>
                <a:gd name="T7" fmla="*/ 236 h 273"/>
                <a:gd name="T8" fmla="*/ 0 w 56"/>
                <a:gd name="T9" fmla="*/ 273 h 273"/>
                <a:gd name="T10" fmla="*/ 56 w 56"/>
                <a:gd name="T11" fmla="*/ 137 h 273"/>
                <a:gd name="T12" fmla="*/ 0 w 56"/>
                <a:gd name="T13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73">
                  <a:moveTo>
                    <a:pt x="0" y="0"/>
                  </a:moveTo>
                  <a:lnTo>
                    <a:pt x="0" y="37"/>
                  </a:lnTo>
                  <a:cubicBezTo>
                    <a:pt x="28" y="54"/>
                    <a:pt x="27" y="109"/>
                    <a:pt x="27" y="137"/>
                  </a:cubicBezTo>
                  <a:cubicBezTo>
                    <a:pt x="27" y="165"/>
                    <a:pt x="28" y="217"/>
                    <a:pt x="0" y="236"/>
                  </a:cubicBezTo>
                  <a:lnTo>
                    <a:pt x="0" y="273"/>
                  </a:lnTo>
                  <a:cubicBezTo>
                    <a:pt x="52" y="252"/>
                    <a:pt x="56" y="186"/>
                    <a:pt x="56" y="137"/>
                  </a:cubicBezTo>
                  <a:cubicBezTo>
                    <a:pt x="56" y="88"/>
                    <a:pt x="52" y="20"/>
                    <a:pt x="0" y="0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05" name="Rectangle 17"/>
            <p:cNvSpPr>
              <a:spLocks noChangeArrowheads="1"/>
            </p:cNvSpPr>
            <p:nvPr/>
          </p:nvSpPr>
          <p:spPr bwMode="auto">
            <a:xfrm>
              <a:off x="4291331" y="1154112"/>
              <a:ext cx="22225" cy="176213"/>
            </a:xfrm>
            <a:prstGeom prst="rect">
              <a:avLst/>
            </a:prstGeom>
            <a:solidFill>
              <a:srgbClr val="2454A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06" name="Freeform 18"/>
            <p:cNvSpPr>
              <a:spLocks noEditPoints="1"/>
            </p:cNvSpPr>
            <p:nvPr/>
          </p:nvSpPr>
          <p:spPr bwMode="auto">
            <a:xfrm>
              <a:off x="4140519" y="1152525"/>
              <a:ext cx="134937" cy="179388"/>
            </a:xfrm>
            <a:custGeom>
              <a:avLst/>
              <a:gdLst>
                <a:gd name="T0" fmla="*/ 148 w 178"/>
                <a:gd name="T1" fmla="*/ 68 h 235"/>
                <a:gd name="T2" fmla="*/ 127 w 178"/>
                <a:gd name="T3" fmla="*/ 68 h 235"/>
                <a:gd name="T4" fmla="*/ 60 w 178"/>
                <a:gd name="T5" fmla="*/ 3 h 235"/>
                <a:gd name="T6" fmla="*/ 0 w 178"/>
                <a:gd name="T7" fmla="*/ 80 h 235"/>
                <a:gd name="T8" fmla="*/ 54 w 178"/>
                <a:gd name="T9" fmla="*/ 161 h 235"/>
                <a:gd name="T10" fmla="*/ 126 w 178"/>
                <a:gd name="T11" fmla="*/ 99 h 235"/>
                <a:gd name="T12" fmla="*/ 147 w 178"/>
                <a:gd name="T13" fmla="*/ 99 h 235"/>
                <a:gd name="T14" fmla="*/ 147 w 178"/>
                <a:gd name="T15" fmla="*/ 235 h 235"/>
                <a:gd name="T16" fmla="*/ 178 w 178"/>
                <a:gd name="T17" fmla="*/ 235 h 235"/>
                <a:gd name="T18" fmla="*/ 178 w 178"/>
                <a:gd name="T19" fmla="*/ 3 h 235"/>
                <a:gd name="T20" fmla="*/ 147 w 178"/>
                <a:gd name="T21" fmla="*/ 3 h 235"/>
                <a:gd name="T22" fmla="*/ 147 w 178"/>
                <a:gd name="T23" fmla="*/ 68 h 235"/>
                <a:gd name="T24" fmla="*/ 148 w 178"/>
                <a:gd name="T25" fmla="*/ 68 h 235"/>
                <a:gd name="T26" fmla="*/ 90 w 178"/>
                <a:gd name="T27" fmla="*/ 119 h 235"/>
                <a:gd name="T28" fmla="*/ 38 w 178"/>
                <a:gd name="T29" fmla="*/ 119 h 235"/>
                <a:gd name="T30" fmla="*/ 38 w 178"/>
                <a:gd name="T31" fmla="*/ 47 h 235"/>
                <a:gd name="T32" fmla="*/ 88 w 178"/>
                <a:gd name="T33" fmla="*/ 45 h 235"/>
                <a:gd name="T34" fmla="*/ 90 w 178"/>
                <a:gd name="T35" fmla="*/ 119 h 235"/>
                <a:gd name="T36" fmla="*/ 90 w 178"/>
                <a:gd name="T37" fmla="*/ 11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8" h="235">
                  <a:moveTo>
                    <a:pt x="148" y="68"/>
                  </a:moveTo>
                  <a:lnTo>
                    <a:pt x="127" y="68"/>
                  </a:lnTo>
                  <a:cubicBezTo>
                    <a:pt x="123" y="33"/>
                    <a:pt x="99" y="0"/>
                    <a:pt x="60" y="3"/>
                  </a:cubicBezTo>
                  <a:cubicBezTo>
                    <a:pt x="20" y="5"/>
                    <a:pt x="2" y="44"/>
                    <a:pt x="0" y="80"/>
                  </a:cubicBezTo>
                  <a:cubicBezTo>
                    <a:pt x="0" y="115"/>
                    <a:pt x="16" y="155"/>
                    <a:pt x="54" y="161"/>
                  </a:cubicBezTo>
                  <a:cubicBezTo>
                    <a:pt x="94" y="167"/>
                    <a:pt x="122" y="136"/>
                    <a:pt x="126" y="99"/>
                  </a:cubicBezTo>
                  <a:lnTo>
                    <a:pt x="147" y="99"/>
                  </a:lnTo>
                  <a:lnTo>
                    <a:pt x="147" y="235"/>
                  </a:lnTo>
                  <a:lnTo>
                    <a:pt x="178" y="235"/>
                  </a:lnTo>
                  <a:lnTo>
                    <a:pt x="178" y="3"/>
                  </a:lnTo>
                  <a:lnTo>
                    <a:pt x="147" y="3"/>
                  </a:lnTo>
                  <a:lnTo>
                    <a:pt x="147" y="68"/>
                  </a:lnTo>
                  <a:lnTo>
                    <a:pt x="148" y="68"/>
                  </a:lnTo>
                  <a:close/>
                  <a:moveTo>
                    <a:pt x="90" y="119"/>
                  </a:moveTo>
                  <a:cubicBezTo>
                    <a:pt x="78" y="140"/>
                    <a:pt x="51" y="140"/>
                    <a:pt x="38" y="119"/>
                  </a:cubicBezTo>
                  <a:cubicBezTo>
                    <a:pt x="26" y="99"/>
                    <a:pt x="26" y="68"/>
                    <a:pt x="38" y="47"/>
                  </a:cubicBezTo>
                  <a:cubicBezTo>
                    <a:pt x="50" y="27"/>
                    <a:pt x="75" y="25"/>
                    <a:pt x="88" y="45"/>
                  </a:cubicBezTo>
                  <a:cubicBezTo>
                    <a:pt x="102" y="67"/>
                    <a:pt x="102" y="97"/>
                    <a:pt x="90" y="119"/>
                  </a:cubicBezTo>
                  <a:cubicBezTo>
                    <a:pt x="83" y="129"/>
                    <a:pt x="96" y="108"/>
                    <a:pt x="90" y="119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07" name="Rectangle 19"/>
            <p:cNvSpPr>
              <a:spLocks noChangeArrowheads="1"/>
            </p:cNvSpPr>
            <p:nvPr/>
          </p:nvSpPr>
          <p:spPr bwMode="auto">
            <a:xfrm>
              <a:off x="4502469" y="1154112"/>
              <a:ext cx="25400" cy="177800"/>
            </a:xfrm>
            <a:prstGeom prst="rect">
              <a:avLst/>
            </a:prstGeom>
            <a:solidFill>
              <a:srgbClr val="2454A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08" name="Freeform 20"/>
            <p:cNvSpPr>
              <a:spLocks noEditPoints="1"/>
            </p:cNvSpPr>
            <p:nvPr/>
          </p:nvSpPr>
          <p:spPr bwMode="auto">
            <a:xfrm>
              <a:off x="4340544" y="1154112"/>
              <a:ext cx="133350" cy="120650"/>
            </a:xfrm>
            <a:custGeom>
              <a:avLst/>
              <a:gdLst>
                <a:gd name="T0" fmla="*/ 99 w 175"/>
                <a:gd name="T1" fmla="*/ 0 h 158"/>
                <a:gd name="T2" fmla="*/ 99 w 175"/>
                <a:gd name="T3" fmla="*/ 158 h 158"/>
                <a:gd name="T4" fmla="*/ 175 w 175"/>
                <a:gd name="T5" fmla="*/ 80 h 158"/>
                <a:gd name="T6" fmla="*/ 99 w 175"/>
                <a:gd name="T7" fmla="*/ 0 h 158"/>
                <a:gd name="T8" fmla="*/ 131 w 175"/>
                <a:gd name="T9" fmla="*/ 114 h 158"/>
                <a:gd name="T10" fmla="*/ 69 w 175"/>
                <a:gd name="T11" fmla="*/ 117 h 158"/>
                <a:gd name="T12" fmla="*/ 67 w 175"/>
                <a:gd name="T13" fmla="*/ 44 h 158"/>
                <a:gd name="T14" fmla="*/ 127 w 175"/>
                <a:gd name="T15" fmla="*/ 40 h 158"/>
                <a:gd name="T16" fmla="*/ 131 w 175"/>
                <a:gd name="T17" fmla="*/ 114 h 158"/>
                <a:gd name="T18" fmla="*/ 131 w 175"/>
                <a:gd name="T19" fmla="*/ 1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158">
                  <a:moveTo>
                    <a:pt x="99" y="0"/>
                  </a:moveTo>
                  <a:cubicBezTo>
                    <a:pt x="0" y="0"/>
                    <a:pt x="0" y="158"/>
                    <a:pt x="99" y="158"/>
                  </a:cubicBezTo>
                  <a:cubicBezTo>
                    <a:pt x="143" y="158"/>
                    <a:pt x="175" y="124"/>
                    <a:pt x="175" y="80"/>
                  </a:cubicBezTo>
                  <a:cubicBezTo>
                    <a:pt x="175" y="36"/>
                    <a:pt x="144" y="0"/>
                    <a:pt x="99" y="0"/>
                  </a:cubicBezTo>
                  <a:close/>
                  <a:moveTo>
                    <a:pt x="131" y="114"/>
                  </a:moveTo>
                  <a:cubicBezTo>
                    <a:pt x="116" y="134"/>
                    <a:pt x="85" y="136"/>
                    <a:pt x="69" y="117"/>
                  </a:cubicBezTo>
                  <a:cubicBezTo>
                    <a:pt x="52" y="97"/>
                    <a:pt x="52" y="65"/>
                    <a:pt x="67" y="44"/>
                  </a:cubicBezTo>
                  <a:cubicBezTo>
                    <a:pt x="81" y="24"/>
                    <a:pt x="109" y="21"/>
                    <a:pt x="127" y="40"/>
                  </a:cubicBezTo>
                  <a:cubicBezTo>
                    <a:pt x="145" y="58"/>
                    <a:pt x="148" y="93"/>
                    <a:pt x="131" y="114"/>
                  </a:cubicBezTo>
                  <a:cubicBezTo>
                    <a:pt x="123" y="125"/>
                    <a:pt x="139" y="105"/>
                    <a:pt x="131" y="114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09" name="Freeform 21"/>
            <p:cNvSpPr>
              <a:spLocks noEditPoints="1"/>
            </p:cNvSpPr>
            <p:nvPr/>
          </p:nvSpPr>
          <p:spPr bwMode="auto">
            <a:xfrm>
              <a:off x="4565969" y="1152525"/>
              <a:ext cx="134937" cy="179388"/>
            </a:xfrm>
            <a:custGeom>
              <a:avLst/>
              <a:gdLst>
                <a:gd name="T0" fmla="*/ 148 w 177"/>
                <a:gd name="T1" fmla="*/ 68 h 235"/>
                <a:gd name="T2" fmla="*/ 126 w 177"/>
                <a:gd name="T3" fmla="*/ 68 h 235"/>
                <a:gd name="T4" fmla="*/ 60 w 177"/>
                <a:gd name="T5" fmla="*/ 3 h 235"/>
                <a:gd name="T6" fmla="*/ 0 w 177"/>
                <a:gd name="T7" fmla="*/ 80 h 235"/>
                <a:gd name="T8" fmla="*/ 53 w 177"/>
                <a:gd name="T9" fmla="*/ 161 h 235"/>
                <a:gd name="T10" fmla="*/ 125 w 177"/>
                <a:gd name="T11" fmla="*/ 99 h 235"/>
                <a:gd name="T12" fmla="*/ 146 w 177"/>
                <a:gd name="T13" fmla="*/ 99 h 235"/>
                <a:gd name="T14" fmla="*/ 146 w 177"/>
                <a:gd name="T15" fmla="*/ 235 h 235"/>
                <a:gd name="T16" fmla="*/ 177 w 177"/>
                <a:gd name="T17" fmla="*/ 235 h 235"/>
                <a:gd name="T18" fmla="*/ 177 w 177"/>
                <a:gd name="T19" fmla="*/ 3 h 235"/>
                <a:gd name="T20" fmla="*/ 146 w 177"/>
                <a:gd name="T21" fmla="*/ 3 h 235"/>
                <a:gd name="T22" fmla="*/ 146 w 177"/>
                <a:gd name="T23" fmla="*/ 68 h 235"/>
                <a:gd name="T24" fmla="*/ 148 w 177"/>
                <a:gd name="T25" fmla="*/ 68 h 235"/>
                <a:gd name="T26" fmla="*/ 90 w 177"/>
                <a:gd name="T27" fmla="*/ 119 h 235"/>
                <a:gd name="T28" fmla="*/ 38 w 177"/>
                <a:gd name="T29" fmla="*/ 119 h 235"/>
                <a:gd name="T30" fmla="*/ 38 w 177"/>
                <a:gd name="T31" fmla="*/ 47 h 235"/>
                <a:gd name="T32" fmla="*/ 89 w 177"/>
                <a:gd name="T33" fmla="*/ 45 h 235"/>
                <a:gd name="T34" fmla="*/ 90 w 177"/>
                <a:gd name="T35" fmla="*/ 119 h 235"/>
                <a:gd name="T36" fmla="*/ 90 w 177"/>
                <a:gd name="T37" fmla="*/ 11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7" h="235">
                  <a:moveTo>
                    <a:pt x="148" y="68"/>
                  </a:moveTo>
                  <a:lnTo>
                    <a:pt x="126" y="68"/>
                  </a:lnTo>
                  <a:cubicBezTo>
                    <a:pt x="122" y="32"/>
                    <a:pt x="98" y="0"/>
                    <a:pt x="60" y="3"/>
                  </a:cubicBezTo>
                  <a:cubicBezTo>
                    <a:pt x="20" y="5"/>
                    <a:pt x="1" y="44"/>
                    <a:pt x="0" y="80"/>
                  </a:cubicBezTo>
                  <a:cubicBezTo>
                    <a:pt x="0" y="115"/>
                    <a:pt x="16" y="155"/>
                    <a:pt x="53" y="161"/>
                  </a:cubicBezTo>
                  <a:cubicBezTo>
                    <a:pt x="93" y="168"/>
                    <a:pt x="120" y="136"/>
                    <a:pt x="125" y="99"/>
                  </a:cubicBezTo>
                  <a:lnTo>
                    <a:pt x="146" y="99"/>
                  </a:lnTo>
                  <a:lnTo>
                    <a:pt x="146" y="235"/>
                  </a:lnTo>
                  <a:lnTo>
                    <a:pt x="177" y="235"/>
                  </a:lnTo>
                  <a:lnTo>
                    <a:pt x="177" y="3"/>
                  </a:lnTo>
                  <a:lnTo>
                    <a:pt x="146" y="3"/>
                  </a:lnTo>
                  <a:lnTo>
                    <a:pt x="146" y="68"/>
                  </a:lnTo>
                  <a:lnTo>
                    <a:pt x="148" y="68"/>
                  </a:lnTo>
                  <a:close/>
                  <a:moveTo>
                    <a:pt x="90" y="119"/>
                  </a:moveTo>
                  <a:cubicBezTo>
                    <a:pt x="78" y="140"/>
                    <a:pt x="52" y="140"/>
                    <a:pt x="38" y="119"/>
                  </a:cubicBezTo>
                  <a:cubicBezTo>
                    <a:pt x="26" y="99"/>
                    <a:pt x="26" y="68"/>
                    <a:pt x="38" y="47"/>
                  </a:cubicBezTo>
                  <a:cubicBezTo>
                    <a:pt x="50" y="27"/>
                    <a:pt x="76" y="25"/>
                    <a:pt x="89" y="45"/>
                  </a:cubicBezTo>
                  <a:cubicBezTo>
                    <a:pt x="102" y="65"/>
                    <a:pt x="102" y="97"/>
                    <a:pt x="90" y="119"/>
                  </a:cubicBezTo>
                  <a:cubicBezTo>
                    <a:pt x="84" y="129"/>
                    <a:pt x="96" y="108"/>
                    <a:pt x="90" y="119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10" name="Rectangle 22"/>
            <p:cNvSpPr>
              <a:spLocks noChangeArrowheads="1"/>
            </p:cNvSpPr>
            <p:nvPr/>
          </p:nvSpPr>
          <p:spPr bwMode="auto">
            <a:xfrm>
              <a:off x="4716781" y="1154112"/>
              <a:ext cx="23812" cy="177800"/>
            </a:xfrm>
            <a:prstGeom prst="rect">
              <a:avLst/>
            </a:prstGeom>
            <a:solidFill>
              <a:srgbClr val="2454A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11" name="Freeform 23"/>
            <p:cNvSpPr>
              <a:spLocks/>
            </p:cNvSpPr>
            <p:nvPr/>
          </p:nvSpPr>
          <p:spPr bwMode="auto">
            <a:xfrm>
              <a:off x="4791394" y="1152525"/>
              <a:ext cx="158750" cy="92075"/>
            </a:xfrm>
            <a:custGeom>
              <a:avLst/>
              <a:gdLst>
                <a:gd name="T0" fmla="*/ 122 w 208"/>
                <a:gd name="T1" fmla="*/ 0 h 119"/>
                <a:gd name="T2" fmla="*/ 86 w 208"/>
                <a:gd name="T3" fmla="*/ 0 h 119"/>
                <a:gd name="T4" fmla="*/ 0 w 208"/>
                <a:gd name="T5" fmla="*/ 88 h 119"/>
                <a:gd name="T6" fmla="*/ 0 w 208"/>
                <a:gd name="T7" fmla="*/ 119 h 119"/>
                <a:gd name="T8" fmla="*/ 104 w 208"/>
                <a:gd name="T9" fmla="*/ 59 h 119"/>
                <a:gd name="T10" fmla="*/ 208 w 208"/>
                <a:gd name="T11" fmla="*/ 119 h 119"/>
                <a:gd name="T12" fmla="*/ 208 w 208"/>
                <a:gd name="T13" fmla="*/ 88 h 119"/>
                <a:gd name="T14" fmla="*/ 122 w 208"/>
                <a:gd name="T1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19">
                  <a:moveTo>
                    <a:pt x="122" y="0"/>
                  </a:moveTo>
                  <a:lnTo>
                    <a:pt x="86" y="0"/>
                  </a:lnTo>
                  <a:cubicBezTo>
                    <a:pt x="86" y="52"/>
                    <a:pt x="49" y="83"/>
                    <a:pt x="0" y="88"/>
                  </a:cubicBezTo>
                  <a:lnTo>
                    <a:pt x="0" y="119"/>
                  </a:lnTo>
                  <a:cubicBezTo>
                    <a:pt x="41" y="115"/>
                    <a:pt x="84" y="98"/>
                    <a:pt x="104" y="59"/>
                  </a:cubicBezTo>
                  <a:cubicBezTo>
                    <a:pt x="124" y="96"/>
                    <a:pt x="168" y="115"/>
                    <a:pt x="208" y="119"/>
                  </a:cubicBezTo>
                  <a:lnTo>
                    <a:pt x="208" y="88"/>
                  </a:lnTo>
                  <a:cubicBezTo>
                    <a:pt x="160" y="83"/>
                    <a:pt x="122" y="52"/>
                    <a:pt x="122" y="0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12" name="Rectangle 24"/>
            <p:cNvSpPr>
              <a:spLocks noChangeArrowheads="1"/>
            </p:cNvSpPr>
            <p:nvPr/>
          </p:nvSpPr>
          <p:spPr bwMode="auto">
            <a:xfrm>
              <a:off x="4783456" y="1300162"/>
              <a:ext cx="176212" cy="20638"/>
            </a:xfrm>
            <a:prstGeom prst="rect">
              <a:avLst/>
            </a:prstGeom>
            <a:solidFill>
              <a:srgbClr val="2454A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13" name="Freeform 25"/>
            <p:cNvSpPr>
              <a:spLocks noEditPoints="1"/>
            </p:cNvSpPr>
            <p:nvPr/>
          </p:nvSpPr>
          <p:spPr bwMode="auto">
            <a:xfrm>
              <a:off x="5002531" y="1154112"/>
              <a:ext cx="163512" cy="176213"/>
            </a:xfrm>
            <a:custGeom>
              <a:avLst/>
              <a:gdLst>
                <a:gd name="T0" fmla="*/ 183 w 216"/>
                <a:gd name="T1" fmla="*/ 150 h 230"/>
                <a:gd name="T2" fmla="*/ 117 w 216"/>
                <a:gd name="T3" fmla="*/ 150 h 230"/>
                <a:gd name="T4" fmla="*/ 117 w 216"/>
                <a:gd name="T5" fmla="*/ 28 h 230"/>
                <a:gd name="T6" fmla="*/ 137 w 216"/>
                <a:gd name="T7" fmla="*/ 28 h 230"/>
                <a:gd name="T8" fmla="*/ 137 w 216"/>
                <a:gd name="T9" fmla="*/ 0 h 230"/>
                <a:gd name="T10" fmla="*/ 0 w 216"/>
                <a:gd name="T11" fmla="*/ 0 h 230"/>
                <a:gd name="T12" fmla="*/ 0 w 216"/>
                <a:gd name="T13" fmla="*/ 28 h 230"/>
                <a:gd name="T14" fmla="*/ 19 w 216"/>
                <a:gd name="T15" fmla="*/ 28 h 230"/>
                <a:gd name="T16" fmla="*/ 19 w 216"/>
                <a:gd name="T17" fmla="*/ 150 h 230"/>
                <a:gd name="T18" fmla="*/ 0 w 216"/>
                <a:gd name="T19" fmla="*/ 150 h 230"/>
                <a:gd name="T20" fmla="*/ 0 w 216"/>
                <a:gd name="T21" fmla="*/ 178 h 230"/>
                <a:gd name="T22" fmla="*/ 184 w 216"/>
                <a:gd name="T23" fmla="*/ 178 h 230"/>
                <a:gd name="T24" fmla="*/ 184 w 216"/>
                <a:gd name="T25" fmla="*/ 230 h 230"/>
                <a:gd name="T26" fmla="*/ 216 w 216"/>
                <a:gd name="T27" fmla="*/ 230 h 230"/>
                <a:gd name="T28" fmla="*/ 216 w 216"/>
                <a:gd name="T29" fmla="*/ 0 h 230"/>
                <a:gd name="T30" fmla="*/ 184 w 216"/>
                <a:gd name="T31" fmla="*/ 0 h 230"/>
                <a:gd name="T32" fmla="*/ 184 w 216"/>
                <a:gd name="T33" fmla="*/ 150 h 230"/>
                <a:gd name="T34" fmla="*/ 183 w 216"/>
                <a:gd name="T35" fmla="*/ 150 h 230"/>
                <a:gd name="T36" fmla="*/ 85 w 216"/>
                <a:gd name="T37" fmla="*/ 150 h 230"/>
                <a:gd name="T38" fmla="*/ 47 w 216"/>
                <a:gd name="T39" fmla="*/ 150 h 230"/>
                <a:gd name="T40" fmla="*/ 47 w 216"/>
                <a:gd name="T41" fmla="*/ 28 h 230"/>
                <a:gd name="T42" fmla="*/ 85 w 216"/>
                <a:gd name="T43" fmla="*/ 28 h 230"/>
                <a:gd name="T44" fmla="*/ 85 w 216"/>
                <a:gd name="T45" fmla="*/ 15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6" h="230">
                  <a:moveTo>
                    <a:pt x="183" y="150"/>
                  </a:moveTo>
                  <a:lnTo>
                    <a:pt x="117" y="150"/>
                  </a:lnTo>
                  <a:lnTo>
                    <a:pt x="117" y="28"/>
                  </a:lnTo>
                  <a:lnTo>
                    <a:pt x="137" y="28"/>
                  </a:lnTo>
                  <a:lnTo>
                    <a:pt x="137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9" y="28"/>
                  </a:lnTo>
                  <a:lnTo>
                    <a:pt x="19" y="150"/>
                  </a:lnTo>
                  <a:lnTo>
                    <a:pt x="0" y="150"/>
                  </a:lnTo>
                  <a:lnTo>
                    <a:pt x="0" y="178"/>
                  </a:lnTo>
                  <a:lnTo>
                    <a:pt x="184" y="178"/>
                  </a:lnTo>
                  <a:lnTo>
                    <a:pt x="184" y="230"/>
                  </a:lnTo>
                  <a:lnTo>
                    <a:pt x="216" y="230"/>
                  </a:lnTo>
                  <a:lnTo>
                    <a:pt x="216" y="0"/>
                  </a:lnTo>
                  <a:lnTo>
                    <a:pt x="184" y="0"/>
                  </a:lnTo>
                  <a:lnTo>
                    <a:pt x="184" y="150"/>
                  </a:lnTo>
                  <a:lnTo>
                    <a:pt x="183" y="150"/>
                  </a:lnTo>
                  <a:close/>
                  <a:moveTo>
                    <a:pt x="85" y="150"/>
                  </a:moveTo>
                  <a:lnTo>
                    <a:pt x="47" y="150"/>
                  </a:lnTo>
                  <a:lnTo>
                    <a:pt x="47" y="28"/>
                  </a:lnTo>
                  <a:lnTo>
                    <a:pt x="85" y="28"/>
                  </a:lnTo>
                  <a:lnTo>
                    <a:pt x="85" y="150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14" name="Rectangle 26"/>
            <p:cNvSpPr>
              <a:spLocks noChangeArrowheads="1"/>
            </p:cNvSpPr>
            <p:nvPr/>
          </p:nvSpPr>
          <p:spPr bwMode="auto">
            <a:xfrm>
              <a:off x="5354956" y="1154112"/>
              <a:ext cx="22225" cy="119063"/>
            </a:xfrm>
            <a:prstGeom prst="rect">
              <a:avLst/>
            </a:prstGeom>
            <a:solidFill>
              <a:srgbClr val="2454A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15" name="Freeform 27"/>
            <p:cNvSpPr>
              <a:spLocks/>
            </p:cNvSpPr>
            <p:nvPr/>
          </p:nvSpPr>
          <p:spPr bwMode="auto">
            <a:xfrm>
              <a:off x="5223194" y="1268412"/>
              <a:ext cx="155575" cy="61913"/>
            </a:xfrm>
            <a:custGeom>
              <a:avLst/>
              <a:gdLst>
                <a:gd name="T0" fmla="*/ 32 w 206"/>
                <a:gd name="T1" fmla="*/ 0 h 80"/>
                <a:gd name="T2" fmla="*/ 0 w 206"/>
                <a:gd name="T3" fmla="*/ 0 h 80"/>
                <a:gd name="T4" fmla="*/ 0 w 206"/>
                <a:gd name="T5" fmla="*/ 60 h 80"/>
                <a:gd name="T6" fmla="*/ 6 w 206"/>
                <a:gd name="T7" fmla="*/ 76 h 80"/>
                <a:gd name="T8" fmla="*/ 19 w 206"/>
                <a:gd name="T9" fmla="*/ 80 h 80"/>
                <a:gd name="T10" fmla="*/ 206 w 206"/>
                <a:gd name="T11" fmla="*/ 80 h 80"/>
                <a:gd name="T12" fmla="*/ 206 w 206"/>
                <a:gd name="T13" fmla="*/ 52 h 80"/>
                <a:gd name="T14" fmla="*/ 32 w 206"/>
                <a:gd name="T15" fmla="*/ 52 h 80"/>
                <a:gd name="T16" fmla="*/ 32 w 206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80">
                  <a:moveTo>
                    <a:pt x="32" y="0"/>
                  </a:moveTo>
                  <a:lnTo>
                    <a:pt x="0" y="0"/>
                  </a:lnTo>
                  <a:lnTo>
                    <a:pt x="0" y="60"/>
                  </a:lnTo>
                  <a:cubicBezTo>
                    <a:pt x="0" y="67"/>
                    <a:pt x="2" y="72"/>
                    <a:pt x="6" y="76"/>
                  </a:cubicBezTo>
                  <a:cubicBezTo>
                    <a:pt x="8" y="79"/>
                    <a:pt x="14" y="80"/>
                    <a:pt x="19" y="80"/>
                  </a:cubicBezTo>
                  <a:lnTo>
                    <a:pt x="206" y="80"/>
                  </a:lnTo>
                  <a:lnTo>
                    <a:pt x="206" y="52"/>
                  </a:lnTo>
                  <a:lnTo>
                    <a:pt x="32" y="5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16" name="Freeform 28"/>
            <p:cNvSpPr>
              <a:spLocks noEditPoints="1"/>
            </p:cNvSpPr>
            <p:nvPr/>
          </p:nvSpPr>
          <p:spPr bwMode="auto">
            <a:xfrm>
              <a:off x="5185094" y="1138237"/>
              <a:ext cx="153987" cy="136525"/>
            </a:xfrm>
            <a:custGeom>
              <a:avLst/>
              <a:gdLst>
                <a:gd name="T0" fmla="*/ 124 w 202"/>
                <a:gd name="T1" fmla="*/ 124 h 179"/>
                <a:gd name="T2" fmla="*/ 148 w 202"/>
                <a:gd name="T3" fmla="*/ 94 h 179"/>
                <a:gd name="T4" fmla="*/ 171 w 202"/>
                <a:gd name="T5" fmla="*/ 94 h 179"/>
                <a:gd name="T6" fmla="*/ 171 w 202"/>
                <a:gd name="T7" fmla="*/ 179 h 179"/>
                <a:gd name="T8" fmla="*/ 202 w 202"/>
                <a:gd name="T9" fmla="*/ 179 h 179"/>
                <a:gd name="T10" fmla="*/ 202 w 202"/>
                <a:gd name="T11" fmla="*/ 22 h 179"/>
                <a:gd name="T12" fmla="*/ 171 w 202"/>
                <a:gd name="T13" fmla="*/ 22 h 179"/>
                <a:gd name="T14" fmla="*/ 171 w 202"/>
                <a:gd name="T15" fmla="*/ 64 h 179"/>
                <a:gd name="T16" fmla="*/ 150 w 202"/>
                <a:gd name="T17" fmla="*/ 64 h 179"/>
                <a:gd name="T18" fmla="*/ 26 w 202"/>
                <a:gd name="T19" fmla="*/ 54 h 179"/>
                <a:gd name="T20" fmla="*/ 124 w 202"/>
                <a:gd name="T21" fmla="*/ 124 h 179"/>
                <a:gd name="T22" fmla="*/ 124 w 202"/>
                <a:gd name="T23" fmla="*/ 124 h 179"/>
                <a:gd name="T24" fmla="*/ 51 w 202"/>
                <a:gd name="T25" fmla="*/ 76 h 179"/>
                <a:gd name="T26" fmla="*/ 99 w 202"/>
                <a:gd name="T27" fmla="*/ 46 h 179"/>
                <a:gd name="T28" fmla="*/ 110 w 202"/>
                <a:gd name="T29" fmla="*/ 100 h 179"/>
                <a:gd name="T30" fmla="*/ 51 w 202"/>
                <a:gd name="T31" fmla="*/ 7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2" h="179">
                  <a:moveTo>
                    <a:pt x="124" y="124"/>
                  </a:moveTo>
                  <a:cubicBezTo>
                    <a:pt x="136" y="116"/>
                    <a:pt x="144" y="106"/>
                    <a:pt x="148" y="94"/>
                  </a:cubicBezTo>
                  <a:lnTo>
                    <a:pt x="171" y="94"/>
                  </a:lnTo>
                  <a:lnTo>
                    <a:pt x="171" y="179"/>
                  </a:lnTo>
                  <a:lnTo>
                    <a:pt x="202" y="179"/>
                  </a:lnTo>
                  <a:lnTo>
                    <a:pt x="202" y="22"/>
                  </a:lnTo>
                  <a:lnTo>
                    <a:pt x="171" y="22"/>
                  </a:lnTo>
                  <a:lnTo>
                    <a:pt x="171" y="64"/>
                  </a:lnTo>
                  <a:lnTo>
                    <a:pt x="150" y="64"/>
                  </a:lnTo>
                  <a:cubicBezTo>
                    <a:pt x="138" y="6"/>
                    <a:pt x="47" y="0"/>
                    <a:pt x="26" y="54"/>
                  </a:cubicBezTo>
                  <a:cubicBezTo>
                    <a:pt x="0" y="114"/>
                    <a:pt x="76" y="156"/>
                    <a:pt x="124" y="124"/>
                  </a:cubicBezTo>
                  <a:cubicBezTo>
                    <a:pt x="136" y="116"/>
                    <a:pt x="112" y="132"/>
                    <a:pt x="124" y="124"/>
                  </a:cubicBezTo>
                  <a:close/>
                  <a:moveTo>
                    <a:pt x="51" y="76"/>
                  </a:moveTo>
                  <a:cubicBezTo>
                    <a:pt x="51" y="52"/>
                    <a:pt x="78" y="36"/>
                    <a:pt x="99" y="46"/>
                  </a:cubicBezTo>
                  <a:cubicBezTo>
                    <a:pt x="122" y="55"/>
                    <a:pt x="130" y="83"/>
                    <a:pt x="110" y="100"/>
                  </a:cubicBezTo>
                  <a:cubicBezTo>
                    <a:pt x="90" y="119"/>
                    <a:pt x="51" y="106"/>
                    <a:pt x="51" y="76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6852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신비나\회사내부작업\aspn회사소개서\ASPN_company_presentation0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그룹 35"/>
          <p:cNvGrpSpPr/>
          <p:nvPr userDrawn="1"/>
        </p:nvGrpSpPr>
        <p:grpSpPr>
          <a:xfrm>
            <a:off x="6321152" y="587759"/>
            <a:ext cx="1798890" cy="525262"/>
            <a:chOff x="1464249" y="1492332"/>
            <a:chExt cx="1798890" cy="525262"/>
          </a:xfrm>
        </p:grpSpPr>
        <p:sp>
          <p:nvSpPr>
            <p:cNvPr id="37" name="TextBox 36"/>
            <p:cNvSpPr txBox="1"/>
            <p:nvPr userDrawn="1"/>
          </p:nvSpPr>
          <p:spPr>
            <a:xfrm>
              <a:off x="1464249" y="1771373"/>
              <a:ext cx="17988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1000" b="1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defRPr>
              </a:lvl1pPr>
            </a:lstStyle>
            <a:p>
              <a:pPr lvl="0"/>
              <a:r>
                <a:rPr lang="en-US" altLang="ko-KR" dirty="0">
                  <a:latin typeface="+mj-lt"/>
                </a:rPr>
                <a:t>ASPN COMPANY PROFILE</a:t>
              </a:r>
              <a:endParaRPr lang="ko-KR" altLang="en-US" dirty="0">
                <a:latin typeface="+mj-lt"/>
              </a:endParaRPr>
            </a:p>
          </p:txBody>
        </p:sp>
        <p:sp>
          <p:nvSpPr>
            <p:cNvPr id="38" name="TextBox 37"/>
            <p:cNvSpPr txBox="1"/>
            <p:nvPr userDrawn="1"/>
          </p:nvSpPr>
          <p:spPr>
            <a:xfrm>
              <a:off x="1467107" y="1492332"/>
              <a:ext cx="1760418" cy="3744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altLang="ko-KR" sz="830" dirty="0">
                  <a:solidFill>
                    <a:schemeClr val="accent2"/>
                  </a:solidFill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rPr>
                <a:t>Global IT new partner,</a:t>
              </a:r>
            </a:p>
            <a:p>
              <a:pPr>
                <a:lnSpc>
                  <a:spcPts val="1100"/>
                </a:lnSpc>
              </a:pPr>
              <a:r>
                <a:rPr lang="en-US" altLang="ko-KR" sz="830" dirty="0">
                  <a:solidFill>
                    <a:schemeClr val="accent2"/>
                  </a:solidFill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rPr>
                <a:t>Pride of your business with ASPN</a:t>
              </a:r>
              <a:endParaRPr lang="ko-KR" altLang="en-US" sz="830" dirty="0">
                <a:solidFill>
                  <a:schemeClr val="accent2"/>
                </a:solidFill>
                <a:latin typeface="+mn-lt"/>
                <a:cs typeface="Open Sans Light" panose="020B0306030504020204" pitchFamily="34" charset="0"/>
              </a:endParaRPr>
            </a:p>
          </p:txBody>
        </p:sp>
      </p:grpSp>
      <p:grpSp>
        <p:nvGrpSpPr>
          <p:cNvPr id="90" name="그룹 89"/>
          <p:cNvGrpSpPr/>
          <p:nvPr userDrawn="1"/>
        </p:nvGrpSpPr>
        <p:grpSpPr>
          <a:xfrm>
            <a:off x="8694268" y="6314388"/>
            <a:ext cx="593010" cy="215718"/>
            <a:chOff x="2257744" y="155574"/>
            <a:chExt cx="3286124" cy="1195389"/>
          </a:xfrm>
          <a:effectLst/>
        </p:grpSpPr>
        <p:sp>
          <p:nvSpPr>
            <p:cNvPr id="91" name="Freeform 5"/>
            <p:cNvSpPr>
              <a:spLocks/>
            </p:cNvSpPr>
            <p:nvPr/>
          </p:nvSpPr>
          <p:spPr bwMode="auto">
            <a:xfrm>
              <a:off x="3542031" y="155574"/>
              <a:ext cx="609600" cy="742950"/>
            </a:xfrm>
            <a:custGeom>
              <a:avLst/>
              <a:gdLst>
                <a:gd name="T0" fmla="*/ 264 w 800"/>
                <a:gd name="T1" fmla="*/ 975 h 975"/>
                <a:gd name="T2" fmla="*/ 556 w 800"/>
                <a:gd name="T3" fmla="*/ 894 h 975"/>
                <a:gd name="T4" fmla="*/ 684 w 800"/>
                <a:gd name="T5" fmla="*/ 636 h 975"/>
                <a:gd name="T6" fmla="*/ 495 w 800"/>
                <a:gd name="T7" fmla="*/ 426 h 975"/>
                <a:gd name="T8" fmla="*/ 374 w 800"/>
                <a:gd name="T9" fmla="*/ 348 h 975"/>
                <a:gd name="T10" fmla="*/ 380 w 800"/>
                <a:gd name="T11" fmla="*/ 226 h 975"/>
                <a:gd name="T12" fmla="*/ 522 w 800"/>
                <a:gd name="T13" fmla="*/ 182 h 975"/>
                <a:gd name="T14" fmla="*/ 698 w 800"/>
                <a:gd name="T15" fmla="*/ 235 h 975"/>
                <a:gd name="T16" fmla="*/ 800 w 800"/>
                <a:gd name="T17" fmla="*/ 82 h 975"/>
                <a:gd name="T18" fmla="*/ 422 w 800"/>
                <a:gd name="T19" fmla="*/ 24 h 975"/>
                <a:gd name="T20" fmla="*/ 154 w 800"/>
                <a:gd name="T21" fmla="*/ 228 h 975"/>
                <a:gd name="T22" fmla="*/ 144 w 800"/>
                <a:gd name="T23" fmla="*/ 399 h 975"/>
                <a:gd name="T24" fmla="*/ 259 w 800"/>
                <a:gd name="T25" fmla="*/ 527 h 975"/>
                <a:gd name="T26" fmla="*/ 418 w 800"/>
                <a:gd name="T27" fmla="*/ 619 h 975"/>
                <a:gd name="T28" fmla="*/ 463 w 800"/>
                <a:gd name="T29" fmla="*/ 687 h 975"/>
                <a:gd name="T30" fmla="*/ 439 w 800"/>
                <a:gd name="T31" fmla="*/ 764 h 975"/>
                <a:gd name="T32" fmla="*/ 248 w 800"/>
                <a:gd name="T33" fmla="*/ 808 h 975"/>
                <a:gd name="T34" fmla="*/ 38 w 800"/>
                <a:gd name="T35" fmla="*/ 736 h 975"/>
                <a:gd name="T36" fmla="*/ 0 w 800"/>
                <a:gd name="T37" fmla="*/ 920 h 975"/>
                <a:gd name="T38" fmla="*/ 264 w 800"/>
                <a:gd name="T39" fmla="*/ 975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0" h="975">
                  <a:moveTo>
                    <a:pt x="264" y="975"/>
                  </a:moveTo>
                  <a:cubicBezTo>
                    <a:pt x="367" y="975"/>
                    <a:pt x="472" y="954"/>
                    <a:pt x="556" y="894"/>
                  </a:cubicBezTo>
                  <a:cubicBezTo>
                    <a:pt x="636" y="836"/>
                    <a:pt x="690" y="736"/>
                    <a:pt x="684" y="636"/>
                  </a:cubicBezTo>
                  <a:cubicBezTo>
                    <a:pt x="678" y="530"/>
                    <a:pt x="579" y="471"/>
                    <a:pt x="495" y="426"/>
                  </a:cubicBezTo>
                  <a:cubicBezTo>
                    <a:pt x="454" y="404"/>
                    <a:pt x="406" y="383"/>
                    <a:pt x="374" y="348"/>
                  </a:cubicBezTo>
                  <a:cubicBezTo>
                    <a:pt x="342" y="314"/>
                    <a:pt x="352" y="259"/>
                    <a:pt x="380" y="226"/>
                  </a:cubicBezTo>
                  <a:cubicBezTo>
                    <a:pt x="415" y="184"/>
                    <a:pt x="470" y="178"/>
                    <a:pt x="522" y="182"/>
                  </a:cubicBezTo>
                  <a:cubicBezTo>
                    <a:pt x="583" y="187"/>
                    <a:pt x="642" y="210"/>
                    <a:pt x="698" y="235"/>
                  </a:cubicBezTo>
                  <a:lnTo>
                    <a:pt x="800" y="82"/>
                  </a:lnTo>
                  <a:cubicBezTo>
                    <a:pt x="682" y="27"/>
                    <a:pt x="552" y="0"/>
                    <a:pt x="422" y="24"/>
                  </a:cubicBezTo>
                  <a:cubicBezTo>
                    <a:pt x="304" y="46"/>
                    <a:pt x="198" y="114"/>
                    <a:pt x="154" y="228"/>
                  </a:cubicBezTo>
                  <a:cubicBezTo>
                    <a:pt x="134" y="282"/>
                    <a:pt x="123" y="344"/>
                    <a:pt x="144" y="399"/>
                  </a:cubicBezTo>
                  <a:cubicBezTo>
                    <a:pt x="166" y="455"/>
                    <a:pt x="208" y="496"/>
                    <a:pt x="259" y="527"/>
                  </a:cubicBezTo>
                  <a:cubicBezTo>
                    <a:pt x="311" y="558"/>
                    <a:pt x="370" y="582"/>
                    <a:pt x="418" y="619"/>
                  </a:cubicBezTo>
                  <a:cubicBezTo>
                    <a:pt x="439" y="636"/>
                    <a:pt x="460" y="659"/>
                    <a:pt x="463" y="687"/>
                  </a:cubicBezTo>
                  <a:cubicBezTo>
                    <a:pt x="466" y="714"/>
                    <a:pt x="455" y="743"/>
                    <a:pt x="439" y="764"/>
                  </a:cubicBezTo>
                  <a:cubicBezTo>
                    <a:pt x="395" y="819"/>
                    <a:pt x="310" y="818"/>
                    <a:pt x="248" y="808"/>
                  </a:cubicBezTo>
                  <a:cubicBezTo>
                    <a:pt x="174" y="798"/>
                    <a:pt x="104" y="767"/>
                    <a:pt x="38" y="736"/>
                  </a:cubicBezTo>
                  <a:lnTo>
                    <a:pt x="0" y="920"/>
                  </a:lnTo>
                  <a:cubicBezTo>
                    <a:pt x="80" y="960"/>
                    <a:pt x="174" y="975"/>
                    <a:pt x="264" y="975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2" name="Freeform 6"/>
            <p:cNvSpPr>
              <a:spLocks noEditPoints="1"/>
            </p:cNvSpPr>
            <p:nvPr/>
          </p:nvSpPr>
          <p:spPr bwMode="auto">
            <a:xfrm>
              <a:off x="4145281" y="171450"/>
              <a:ext cx="644525" cy="730250"/>
            </a:xfrm>
            <a:custGeom>
              <a:avLst/>
              <a:gdLst>
                <a:gd name="T0" fmla="*/ 218 w 846"/>
                <a:gd name="T1" fmla="*/ 957 h 957"/>
                <a:gd name="T2" fmla="*/ 282 w 846"/>
                <a:gd name="T3" fmla="*/ 617 h 957"/>
                <a:gd name="T4" fmla="*/ 333 w 846"/>
                <a:gd name="T5" fmla="*/ 617 h 957"/>
                <a:gd name="T6" fmla="*/ 732 w 846"/>
                <a:gd name="T7" fmla="*/ 450 h 957"/>
                <a:gd name="T8" fmla="*/ 708 w 846"/>
                <a:gd name="T9" fmla="*/ 52 h 957"/>
                <a:gd name="T10" fmla="*/ 468 w 846"/>
                <a:gd name="T11" fmla="*/ 0 h 957"/>
                <a:gd name="T12" fmla="*/ 181 w 846"/>
                <a:gd name="T13" fmla="*/ 0 h 957"/>
                <a:gd name="T14" fmla="*/ 0 w 846"/>
                <a:gd name="T15" fmla="*/ 956 h 957"/>
                <a:gd name="T16" fmla="*/ 218 w 846"/>
                <a:gd name="T17" fmla="*/ 956 h 957"/>
                <a:gd name="T18" fmla="*/ 218 w 846"/>
                <a:gd name="T19" fmla="*/ 957 h 957"/>
                <a:gd name="T20" fmla="*/ 369 w 846"/>
                <a:gd name="T21" fmla="*/ 166 h 957"/>
                <a:gd name="T22" fmla="*/ 425 w 846"/>
                <a:gd name="T23" fmla="*/ 166 h 957"/>
                <a:gd name="T24" fmla="*/ 576 w 846"/>
                <a:gd name="T25" fmla="*/ 254 h 957"/>
                <a:gd name="T26" fmla="*/ 484 w 846"/>
                <a:gd name="T27" fmla="*/ 428 h 957"/>
                <a:gd name="T28" fmla="*/ 358 w 846"/>
                <a:gd name="T29" fmla="*/ 450 h 957"/>
                <a:gd name="T30" fmla="*/ 316 w 846"/>
                <a:gd name="T31" fmla="*/ 450 h 957"/>
                <a:gd name="T32" fmla="*/ 369 w 846"/>
                <a:gd name="T33" fmla="*/ 166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6" h="957">
                  <a:moveTo>
                    <a:pt x="218" y="957"/>
                  </a:moveTo>
                  <a:lnTo>
                    <a:pt x="282" y="617"/>
                  </a:lnTo>
                  <a:lnTo>
                    <a:pt x="333" y="617"/>
                  </a:lnTo>
                  <a:cubicBezTo>
                    <a:pt x="481" y="617"/>
                    <a:pt x="642" y="577"/>
                    <a:pt x="732" y="450"/>
                  </a:cubicBezTo>
                  <a:cubicBezTo>
                    <a:pt x="813" y="337"/>
                    <a:pt x="846" y="136"/>
                    <a:pt x="708" y="52"/>
                  </a:cubicBezTo>
                  <a:cubicBezTo>
                    <a:pt x="637" y="9"/>
                    <a:pt x="549" y="0"/>
                    <a:pt x="468" y="0"/>
                  </a:cubicBezTo>
                  <a:lnTo>
                    <a:pt x="181" y="0"/>
                  </a:lnTo>
                  <a:lnTo>
                    <a:pt x="0" y="956"/>
                  </a:lnTo>
                  <a:lnTo>
                    <a:pt x="218" y="956"/>
                  </a:lnTo>
                  <a:lnTo>
                    <a:pt x="218" y="957"/>
                  </a:lnTo>
                  <a:close/>
                  <a:moveTo>
                    <a:pt x="369" y="166"/>
                  </a:moveTo>
                  <a:lnTo>
                    <a:pt x="425" y="166"/>
                  </a:lnTo>
                  <a:cubicBezTo>
                    <a:pt x="488" y="166"/>
                    <a:pt x="568" y="180"/>
                    <a:pt x="576" y="254"/>
                  </a:cubicBezTo>
                  <a:cubicBezTo>
                    <a:pt x="584" y="324"/>
                    <a:pt x="548" y="398"/>
                    <a:pt x="484" y="428"/>
                  </a:cubicBezTo>
                  <a:cubicBezTo>
                    <a:pt x="445" y="445"/>
                    <a:pt x="401" y="450"/>
                    <a:pt x="358" y="450"/>
                  </a:cubicBezTo>
                  <a:lnTo>
                    <a:pt x="316" y="450"/>
                  </a:lnTo>
                  <a:lnTo>
                    <a:pt x="369" y="166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3" name="Freeform 7"/>
            <p:cNvSpPr>
              <a:spLocks/>
            </p:cNvSpPr>
            <p:nvPr/>
          </p:nvSpPr>
          <p:spPr bwMode="auto">
            <a:xfrm>
              <a:off x="4751706" y="169862"/>
              <a:ext cx="792162" cy="730250"/>
            </a:xfrm>
            <a:custGeom>
              <a:avLst/>
              <a:gdLst>
                <a:gd name="T0" fmla="*/ 803 w 1039"/>
                <a:gd name="T1" fmla="*/ 0 h 956"/>
                <a:gd name="T2" fmla="*/ 675 w 1039"/>
                <a:gd name="T3" fmla="*/ 724 h 956"/>
                <a:gd name="T4" fmla="*/ 423 w 1039"/>
                <a:gd name="T5" fmla="*/ 0 h 956"/>
                <a:gd name="T6" fmla="*/ 160 w 1039"/>
                <a:gd name="T7" fmla="*/ 0 h 956"/>
                <a:gd name="T8" fmla="*/ 0 w 1039"/>
                <a:gd name="T9" fmla="*/ 956 h 956"/>
                <a:gd name="T10" fmla="*/ 187 w 1039"/>
                <a:gd name="T11" fmla="*/ 956 h 956"/>
                <a:gd name="T12" fmla="*/ 297 w 1039"/>
                <a:gd name="T13" fmla="*/ 234 h 956"/>
                <a:gd name="T14" fmla="*/ 552 w 1039"/>
                <a:gd name="T15" fmla="*/ 956 h 956"/>
                <a:gd name="T16" fmla="*/ 816 w 1039"/>
                <a:gd name="T17" fmla="*/ 956 h 956"/>
                <a:gd name="T18" fmla="*/ 955 w 1039"/>
                <a:gd name="T19" fmla="*/ 200 h 956"/>
                <a:gd name="T20" fmla="*/ 1039 w 1039"/>
                <a:gd name="T21" fmla="*/ 0 h 956"/>
                <a:gd name="T22" fmla="*/ 803 w 1039"/>
                <a:gd name="T23" fmla="*/ 0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9" h="956">
                  <a:moveTo>
                    <a:pt x="803" y="0"/>
                  </a:moveTo>
                  <a:lnTo>
                    <a:pt x="675" y="724"/>
                  </a:lnTo>
                  <a:lnTo>
                    <a:pt x="423" y="0"/>
                  </a:lnTo>
                  <a:lnTo>
                    <a:pt x="160" y="0"/>
                  </a:lnTo>
                  <a:lnTo>
                    <a:pt x="0" y="956"/>
                  </a:lnTo>
                  <a:lnTo>
                    <a:pt x="187" y="956"/>
                  </a:lnTo>
                  <a:lnTo>
                    <a:pt x="297" y="234"/>
                  </a:lnTo>
                  <a:lnTo>
                    <a:pt x="552" y="956"/>
                  </a:lnTo>
                  <a:lnTo>
                    <a:pt x="816" y="956"/>
                  </a:lnTo>
                  <a:lnTo>
                    <a:pt x="955" y="200"/>
                  </a:lnTo>
                  <a:cubicBezTo>
                    <a:pt x="981" y="38"/>
                    <a:pt x="1039" y="0"/>
                    <a:pt x="1039" y="0"/>
                  </a:cubicBezTo>
                  <a:lnTo>
                    <a:pt x="803" y="0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4" name="Freeform 8"/>
            <p:cNvSpPr>
              <a:spLocks/>
            </p:cNvSpPr>
            <p:nvPr/>
          </p:nvSpPr>
          <p:spPr bwMode="auto">
            <a:xfrm>
              <a:off x="2257744" y="795337"/>
              <a:ext cx="3121025" cy="530225"/>
            </a:xfrm>
            <a:custGeom>
              <a:avLst/>
              <a:gdLst>
                <a:gd name="T0" fmla="*/ 1488 w 4095"/>
                <a:gd name="T1" fmla="*/ 0 h 696"/>
                <a:gd name="T2" fmla="*/ 1107 w 4095"/>
                <a:gd name="T3" fmla="*/ 0 h 696"/>
                <a:gd name="T4" fmla="*/ 1147 w 4095"/>
                <a:gd name="T5" fmla="*/ 231 h 696"/>
                <a:gd name="T6" fmla="*/ 624 w 4095"/>
                <a:gd name="T7" fmla="*/ 231 h 696"/>
                <a:gd name="T8" fmla="*/ 747 w 4095"/>
                <a:gd name="T9" fmla="*/ 0 h 696"/>
                <a:gd name="T10" fmla="*/ 396 w 4095"/>
                <a:gd name="T11" fmla="*/ 0 h 696"/>
                <a:gd name="T12" fmla="*/ 0 w 4095"/>
                <a:gd name="T13" fmla="*/ 696 h 696"/>
                <a:gd name="T14" fmla="*/ 379 w 4095"/>
                <a:gd name="T15" fmla="*/ 696 h 696"/>
                <a:gd name="T16" fmla="*/ 583 w 4095"/>
                <a:gd name="T17" fmla="*/ 309 h 696"/>
                <a:gd name="T18" fmla="*/ 1159 w 4095"/>
                <a:gd name="T19" fmla="*/ 309 h 696"/>
                <a:gd name="T20" fmla="*/ 1225 w 4095"/>
                <a:gd name="T21" fmla="*/ 696 h 696"/>
                <a:gd name="T22" fmla="*/ 1635 w 4095"/>
                <a:gd name="T23" fmla="*/ 696 h 696"/>
                <a:gd name="T24" fmla="*/ 1553 w 4095"/>
                <a:gd name="T25" fmla="*/ 309 h 696"/>
                <a:gd name="T26" fmla="*/ 4095 w 4095"/>
                <a:gd name="T27" fmla="*/ 309 h 696"/>
                <a:gd name="T28" fmla="*/ 4095 w 4095"/>
                <a:gd name="T29" fmla="*/ 231 h 696"/>
                <a:gd name="T30" fmla="*/ 1537 w 4095"/>
                <a:gd name="T31" fmla="*/ 231 h 696"/>
                <a:gd name="T32" fmla="*/ 1488 w 4095"/>
                <a:gd name="T33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95" h="696">
                  <a:moveTo>
                    <a:pt x="1488" y="0"/>
                  </a:moveTo>
                  <a:lnTo>
                    <a:pt x="1107" y="0"/>
                  </a:lnTo>
                  <a:lnTo>
                    <a:pt x="1147" y="231"/>
                  </a:lnTo>
                  <a:lnTo>
                    <a:pt x="624" y="231"/>
                  </a:lnTo>
                  <a:lnTo>
                    <a:pt x="747" y="0"/>
                  </a:lnTo>
                  <a:lnTo>
                    <a:pt x="396" y="0"/>
                  </a:lnTo>
                  <a:lnTo>
                    <a:pt x="0" y="696"/>
                  </a:lnTo>
                  <a:lnTo>
                    <a:pt x="379" y="696"/>
                  </a:lnTo>
                  <a:lnTo>
                    <a:pt x="583" y="309"/>
                  </a:lnTo>
                  <a:lnTo>
                    <a:pt x="1159" y="309"/>
                  </a:lnTo>
                  <a:lnTo>
                    <a:pt x="1225" y="696"/>
                  </a:lnTo>
                  <a:lnTo>
                    <a:pt x="1635" y="696"/>
                  </a:lnTo>
                  <a:lnTo>
                    <a:pt x="1553" y="309"/>
                  </a:lnTo>
                  <a:lnTo>
                    <a:pt x="4095" y="309"/>
                  </a:lnTo>
                  <a:lnTo>
                    <a:pt x="4095" y="231"/>
                  </a:lnTo>
                  <a:lnTo>
                    <a:pt x="1537" y="231"/>
                  </a:lnTo>
                  <a:lnTo>
                    <a:pt x="1488" y="0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5" name="Freeform 9"/>
            <p:cNvSpPr>
              <a:spLocks/>
            </p:cNvSpPr>
            <p:nvPr/>
          </p:nvSpPr>
          <p:spPr bwMode="auto">
            <a:xfrm>
              <a:off x="2581594" y="579437"/>
              <a:ext cx="360362" cy="176213"/>
            </a:xfrm>
            <a:custGeom>
              <a:avLst/>
              <a:gdLst>
                <a:gd name="T0" fmla="*/ 472 w 472"/>
                <a:gd name="T1" fmla="*/ 0 h 232"/>
                <a:gd name="T2" fmla="*/ 132 w 472"/>
                <a:gd name="T3" fmla="*/ 0 h 232"/>
                <a:gd name="T4" fmla="*/ 0 w 472"/>
                <a:gd name="T5" fmla="*/ 232 h 232"/>
                <a:gd name="T6" fmla="*/ 350 w 472"/>
                <a:gd name="T7" fmla="*/ 232 h 232"/>
                <a:gd name="T8" fmla="*/ 472 w 472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2" h="232">
                  <a:moveTo>
                    <a:pt x="472" y="0"/>
                  </a:moveTo>
                  <a:lnTo>
                    <a:pt x="132" y="0"/>
                  </a:lnTo>
                  <a:lnTo>
                    <a:pt x="0" y="232"/>
                  </a:lnTo>
                  <a:lnTo>
                    <a:pt x="350" y="232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6" name="Freeform 10"/>
            <p:cNvSpPr>
              <a:spLocks/>
            </p:cNvSpPr>
            <p:nvPr/>
          </p:nvSpPr>
          <p:spPr bwMode="auto">
            <a:xfrm>
              <a:off x="2705419" y="363537"/>
              <a:ext cx="631825" cy="176213"/>
            </a:xfrm>
            <a:custGeom>
              <a:avLst/>
              <a:gdLst>
                <a:gd name="T0" fmla="*/ 433 w 830"/>
                <a:gd name="T1" fmla="*/ 51 h 232"/>
                <a:gd name="T2" fmla="*/ 464 w 830"/>
                <a:gd name="T3" fmla="*/ 232 h 232"/>
                <a:gd name="T4" fmla="*/ 830 w 830"/>
                <a:gd name="T5" fmla="*/ 232 h 232"/>
                <a:gd name="T6" fmla="*/ 782 w 830"/>
                <a:gd name="T7" fmla="*/ 0 h 232"/>
                <a:gd name="T8" fmla="*/ 132 w 830"/>
                <a:gd name="T9" fmla="*/ 0 h 232"/>
                <a:gd name="T10" fmla="*/ 0 w 830"/>
                <a:gd name="T11" fmla="*/ 232 h 232"/>
                <a:gd name="T12" fmla="*/ 337 w 830"/>
                <a:gd name="T13" fmla="*/ 232 h 232"/>
                <a:gd name="T14" fmla="*/ 433 w 830"/>
                <a:gd name="T15" fmla="*/ 5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0" h="232">
                  <a:moveTo>
                    <a:pt x="433" y="51"/>
                  </a:moveTo>
                  <a:lnTo>
                    <a:pt x="464" y="232"/>
                  </a:lnTo>
                  <a:lnTo>
                    <a:pt x="830" y="232"/>
                  </a:lnTo>
                  <a:lnTo>
                    <a:pt x="782" y="0"/>
                  </a:lnTo>
                  <a:lnTo>
                    <a:pt x="132" y="0"/>
                  </a:lnTo>
                  <a:lnTo>
                    <a:pt x="0" y="232"/>
                  </a:lnTo>
                  <a:lnTo>
                    <a:pt x="337" y="232"/>
                  </a:lnTo>
                  <a:lnTo>
                    <a:pt x="433" y="51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7" name="Freeform 11"/>
            <p:cNvSpPr>
              <a:spLocks/>
            </p:cNvSpPr>
            <p:nvPr/>
          </p:nvSpPr>
          <p:spPr bwMode="auto">
            <a:xfrm>
              <a:off x="3065781" y="579437"/>
              <a:ext cx="317500" cy="176213"/>
            </a:xfrm>
            <a:custGeom>
              <a:avLst/>
              <a:gdLst>
                <a:gd name="T0" fmla="*/ 40 w 418"/>
                <a:gd name="T1" fmla="*/ 232 h 232"/>
                <a:gd name="T2" fmla="*/ 418 w 418"/>
                <a:gd name="T3" fmla="*/ 232 h 232"/>
                <a:gd name="T4" fmla="*/ 369 w 418"/>
                <a:gd name="T5" fmla="*/ 0 h 232"/>
                <a:gd name="T6" fmla="*/ 0 w 418"/>
                <a:gd name="T7" fmla="*/ 0 h 232"/>
                <a:gd name="T8" fmla="*/ 40 w 418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232">
                  <a:moveTo>
                    <a:pt x="40" y="232"/>
                  </a:moveTo>
                  <a:lnTo>
                    <a:pt x="418" y="232"/>
                  </a:lnTo>
                  <a:lnTo>
                    <a:pt x="369" y="0"/>
                  </a:lnTo>
                  <a:lnTo>
                    <a:pt x="0" y="0"/>
                  </a:lnTo>
                  <a:lnTo>
                    <a:pt x="40" y="232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8" name="Freeform 12"/>
            <p:cNvSpPr>
              <a:spLocks/>
            </p:cNvSpPr>
            <p:nvPr/>
          </p:nvSpPr>
          <p:spPr bwMode="auto">
            <a:xfrm>
              <a:off x="2827656" y="169862"/>
              <a:ext cx="501650" cy="153988"/>
            </a:xfrm>
            <a:custGeom>
              <a:avLst/>
              <a:gdLst>
                <a:gd name="T0" fmla="*/ 610 w 658"/>
                <a:gd name="T1" fmla="*/ 200 h 200"/>
                <a:gd name="T2" fmla="*/ 658 w 658"/>
                <a:gd name="T3" fmla="*/ 0 h 200"/>
                <a:gd name="T4" fmla="*/ 114 w 658"/>
                <a:gd name="T5" fmla="*/ 0 h 200"/>
                <a:gd name="T6" fmla="*/ 0 w 658"/>
                <a:gd name="T7" fmla="*/ 200 h 200"/>
                <a:gd name="T8" fmla="*/ 610 w 658"/>
                <a:gd name="T9" fmla="*/ 200 h 200"/>
                <a:gd name="T10" fmla="*/ 610 w 658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200">
                  <a:moveTo>
                    <a:pt x="610" y="200"/>
                  </a:moveTo>
                  <a:cubicBezTo>
                    <a:pt x="588" y="67"/>
                    <a:pt x="658" y="0"/>
                    <a:pt x="658" y="0"/>
                  </a:cubicBezTo>
                  <a:lnTo>
                    <a:pt x="114" y="0"/>
                  </a:lnTo>
                  <a:lnTo>
                    <a:pt x="0" y="200"/>
                  </a:lnTo>
                  <a:lnTo>
                    <a:pt x="610" y="200"/>
                  </a:lnTo>
                  <a:lnTo>
                    <a:pt x="610" y="200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9" name="Freeform 13"/>
            <p:cNvSpPr>
              <a:spLocks/>
            </p:cNvSpPr>
            <p:nvPr/>
          </p:nvSpPr>
          <p:spPr bwMode="auto">
            <a:xfrm>
              <a:off x="3788094" y="1139825"/>
              <a:ext cx="46037" cy="207963"/>
            </a:xfrm>
            <a:custGeom>
              <a:avLst/>
              <a:gdLst>
                <a:gd name="T0" fmla="*/ 17 w 60"/>
                <a:gd name="T1" fmla="*/ 47 h 273"/>
                <a:gd name="T2" fmla="*/ 5 w 60"/>
                <a:gd name="T3" fmla="*/ 177 h 273"/>
                <a:gd name="T4" fmla="*/ 60 w 60"/>
                <a:gd name="T5" fmla="*/ 273 h 273"/>
                <a:gd name="T6" fmla="*/ 60 w 60"/>
                <a:gd name="T7" fmla="*/ 236 h 273"/>
                <a:gd name="T8" fmla="*/ 33 w 60"/>
                <a:gd name="T9" fmla="*/ 137 h 273"/>
                <a:gd name="T10" fmla="*/ 60 w 60"/>
                <a:gd name="T11" fmla="*/ 37 h 273"/>
                <a:gd name="T12" fmla="*/ 60 w 60"/>
                <a:gd name="T13" fmla="*/ 0 h 273"/>
                <a:gd name="T14" fmla="*/ 17 w 60"/>
                <a:gd name="T15" fmla="*/ 47 h 273"/>
                <a:gd name="T16" fmla="*/ 17 w 60"/>
                <a:gd name="T17" fmla="*/ 4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73">
                  <a:moveTo>
                    <a:pt x="17" y="47"/>
                  </a:moveTo>
                  <a:cubicBezTo>
                    <a:pt x="0" y="87"/>
                    <a:pt x="1" y="136"/>
                    <a:pt x="5" y="177"/>
                  </a:cubicBezTo>
                  <a:cubicBezTo>
                    <a:pt x="9" y="216"/>
                    <a:pt x="21" y="257"/>
                    <a:pt x="60" y="273"/>
                  </a:cubicBezTo>
                  <a:lnTo>
                    <a:pt x="60" y="236"/>
                  </a:lnTo>
                  <a:cubicBezTo>
                    <a:pt x="32" y="219"/>
                    <a:pt x="33" y="167"/>
                    <a:pt x="33" y="137"/>
                  </a:cubicBezTo>
                  <a:cubicBezTo>
                    <a:pt x="33" y="109"/>
                    <a:pt x="31" y="55"/>
                    <a:pt x="60" y="37"/>
                  </a:cubicBezTo>
                  <a:lnTo>
                    <a:pt x="60" y="0"/>
                  </a:lnTo>
                  <a:cubicBezTo>
                    <a:pt x="41" y="8"/>
                    <a:pt x="27" y="24"/>
                    <a:pt x="17" y="47"/>
                  </a:cubicBezTo>
                  <a:cubicBezTo>
                    <a:pt x="8" y="68"/>
                    <a:pt x="27" y="24"/>
                    <a:pt x="17" y="47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0" name="Freeform 14"/>
            <p:cNvSpPr>
              <a:spLocks/>
            </p:cNvSpPr>
            <p:nvPr/>
          </p:nvSpPr>
          <p:spPr bwMode="auto">
            <a:xfrm>
              <a:off x="3867469" y="1252537"/>
              <a:ext cx="174625" cy="79375"/>
            </a:xfrm>
            <a:custGeom>
              <a:avLst/>
              <a:gdLst>
                <a:gd name="T0" fmla="*/ 0 w 230"/>
                <a:gd name="T1" fmla="*/ 28 h 104"/>
                <a:gd name="T2" fmla="*/ 100 w 230"/>
                <a:gd name="T3" fmla="*/ 28 h 104"/>
                <a:gd name="T4" fmla="*/ 100 w 230"/>
                <a:gd name="T5" fmla="*/ 104 h 104"/>
                <a:gd name="T6" fmla="*/ 130 w 230"/>
                <a:gd name="T7" fmla="*/ 104 h 104"/>
                <a:gd name="T8" fmla="*/ 130 w 230"/>
                <a:gd name="T9" fmla="*/ 28 h 104"/>
                <a:gd name="T10" fmla="*/ 230 w 230"/>
                <a:gd name="T11" fmla="*/ 28 h 104"/>
                <a:gd name="T12" fmla="*/ 230 w 230"/>
                <a:gd name="T13" fmla="*/ 0 h 104"/>
                <a:gd name="T14" fmla="*/ 0 w 230"/>
                <a:gd name="T15" fmla="*/ 0 h 104"/>
                <a:gd name="T16" fmla="*/ 0 w 230"/>
                <a:gd name="T17" fmla="*/ 2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04">
                  <a:moveTo>
                    <a:pt x="0" y="28"/>
                  </a:moveTo>
                  <a:lnTo>
                    <a:pt x="100" y="28"/>
                  </a:lnTo>
                  <a:lnTo>
                    <a:pt x="100" y="104"/>
                  </a:lnTo>
                  <a:lnTo>
                    <a:pt x="130" y="104"/>
                  </a:lnTo>
                  <a:lnTo>
                    <a:pt x="130" y="28"/>
                  </a:lnTo>
                  <a:lnTo>
                    <a:pt x="230" y="28"/>
                  </a:lnTo>
                  <a:lnTo>
                    <a:pt x="230" y="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1" name="Freeform 15"/>
            <p:cNvSpPr>
              <a:spLocks/>
            </p:cNvSpPr>
            <p:nvPr/>
          </p:nvSpPr>
          <p:spPr bwMode="auto">
            <a:xfrm>
              <a:off x="3873819" y="1155700"/>
              <a:ext cx="161925" cy="73025"/>
            </a:xfrm>
            <a:custGeom>
              <a:avLst/>
              <a:gdLst>
                <a:gd name="T0" fmla="*/ 60 w 213"/>
                <a:gd name="T1" fmla="*/ 60 h 97"/>
                <a:gd name="T2" fmla="*/ 0 w 213"/>
                <a:gd name="T3" fmla="*/ 69 h 97"/>
                <a:gd name="T4" fmla="*/ 0 w 213"/>
                <a:gd name="T5" fmla="*/ 97 h 97"/>
                <a:gd name="T6" fmla="*/ 106 w 213"/>
                <a:gd name="T7" fmla="*/ 64 h 97"/>
                <a:gd name="T8" fmla="*/ 213 w 213"/>
                <a:gd name="T9" fmla="*/ 97 h 97"/>
                <a:gd name="T10" fmla="*/ 213 w 213"/>
                <a:gd name="T11" fmla="*/ 69 h 97"/>
                <a:gd name="T12" fmla="*/ 126 w 213"/>
                <a:gd name="T13" fmla="*/ 28 h 97"/>
                <a:gd name="T14" fmla="*/ 213 w 213"/>
                <a:gd name="T15" fmla="*/ 28 h 97"/>
                <a:gd name="T16" fmla="*/ 213 w 213"/>
                <a:gd name="T17" fmla="*/ 0 h 97"/>
                <a:gd name="T18" fmla="*/ 0 w 213"/>
                <a:gd name="T19" fmla="*/ 0 h 97"/>
                <a:gd name="T20" fmla="*/ 0 w 213"/>
                <a:gd name="T21" fmla="*/ 28 h 97"/>
                <a:gd name="T22" fmla="*/ 86 w 213"/>
                <a:gd name="T23" fmla="*/ 28 h 97"/>
                <a:gd name="T24" fmla="*/ 60 w 213"/>
                <a:gd name="T25" fmla="*/ 60 h 97"/>
                <a:gd name="T26" fmla="*/ 60 w 213"/>
                <a:gd name="T27" fmla="*/ 6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3" h="97">
                  <a:moveTo>
                    <a:pt x="60" y="60"/>
                  </a:moveTo>
                  <a:cubicBezTo>
                    <a:pt x="46" y="65"/>
                    <a:pt x="26" y="68"/>
                    <a:pt x="0" y="69"/>
                  </a:cubicBezTo>
                  <a:lnTo>
                    <a:pt x="0" y="97"/>
                  </a:lnTo>
                  <a:cubicBezTo>
                    <a:pt x="33" y="96"/>
                    <a:pt x="85" y="95"/>
                    <a:pt x="106" y="64"/>
                  </a:cubicBezTo>
                  <a:cubicBezTo>
                    <a:pt x="128" y="95"/>
                    <a:pt x="180" y="96"/>
                    <a:pt x="213" y="97"/>
                  </a:cubicBezTo>
                  <a:lnTo>
                    <a:pt x="213" y="69"/>
                  </a:lnTo>
                  <a:cubicBezTo>
                    <a:pt x="185" y="68"/>
                    <a:pt x="129" y="67"/>
                    <a:pt x="126" y="28"/>
                  </a:cubicBezTo>
                  <a:lnTo>
                    <a:pt x="213" y="28"/>
                  </a:lnTo>
                  <a:lnTo>
                    <a:pt x="213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86" y="28"/>
                  </a:lnTo>
                  <a:cubicBezTo>
                    <a:pt x="85" y="41"/>
                    <a:pt x="77" y="53"/>
                    <a:pt x="60" y="60"/>
                  </a:cubicBezTo>
                  <a:cubicBezTo>
                    <a:pt x="46" y="65"/>
                    <a:pt x="77" y="53"/>
                    <a:pt x="60" y="60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2" name="Freeform 16"/>
            <p:cNvSpPr>
              <a:spLocks/>
            </p:cNvSpPr>
            <p:nvPr/>
          </p:nvSpPr>
          <p:spPr bwMode="auto">
            <a:xfrm>
              <a:off x="4075431" y="1143000"/>
              <a:ext cx="42862" cy="207963"/>
            </a:xfrm>
            <a:custGeom>
              <a:avLst/>
              <a:gdLst>
                <a:gd name="T0" fmla="*/ 0 w 56"/>
                <a:gd name="T1" fmla="*/ 0 h 273"/>
                <a:gd name="T2" fmla="*/ 0 w 56"/>
                <a:gd name="T3" fmla="*/ 37 h 273"/>
                <a:gd name="T4" fmla="*/ 27 w 56"/>
                <a:gd name="T5" fmla="*/ 137 h 273"/>
                <a:gd name="T6" fmla="*/ 0 w 56"/>
                <a:gd name="T7" fmla="*/ 236 h 273"/>
                <a:gd name="T8" fmla="*/ 0 w 56"/>
                <a:gd name="T9" fmla="*/ 273 h 273"/>
                <a:gd name="T10" fmla="*/ 56 w 56"/>
                <a:gd name="T11" fmla="*/ 137 h 273"/>
                <a:gd name="T12" fmla="*/ 0 w 56"/>
                <a:gd name="T13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73">
                  <a:moveTo>
                    <a:pt x="0" y="0"/>
                  </a:moveTo>
                  <a:lnTo>
                    <a:pt x="0" y="37"/>
                  </a:lnTo>
                  <a:cubicBezTo>
                    <a:pt x="28" y="54"/>
                    <a:pt x="27" y="109"/>
                    <a:pt x="27" y="137"/>
                  </a:cubicBezTo>
                  <a:cubicBezTo>
                    <a:pt x="27" y="165"/>
                    <a:pt x="28" y="217"/>
                    <a:pt x="0" y="236"/>
                  </a:cubicBezTo>
                  <a:lnTo>
                    <a:pt x="0" y="273"/>
                  </a:lnTo>
                  <a:cubicBezTo>
                    <a:pt x="52" y="252"/>
                    <a:pt x="56" y="186"/>
                    <a:pt x="56" y="137"/>
                  </a:cubicBezTo>
                  <a:cubicBezTo>
                    <a:pt x="56" y="88"/>
                    <a:pt x="52" y="20"/>
                    <a:pt x="0" y="0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3" name="Rectangle 17"/>
            <p:cNvSpPr>
              <a:spLocks noChangeArrowheads="1"/>
            </p:cNvSpPr>
            <p:nvPr/>
          </p:nvSpPr>
          <p:spPr bwMode="auto">
            <a:xfrm>
              <a:off x="4291331" y="1154112"/>
              <a:ext cx="22225" cy="176213"/>
            </a:xfrm>
            <a:prstGeom prst="rect">
              <a:avLst/>
            </a:prstGeom>
            <a:solidFill>
              <a:srgbClr val="2454A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4" name="Freeform 18"/>
            <p:cNvSpPr>
              <a:spLocks noEditPoints="1"/>
            </p:cNvSpPr>
            <p:nvPr/>
          </p:nvSpPr>
          <p:spPr bwMode="auto">
            <a:xfrm>
              <a:off x="4140519" y="1152525"/>
              <a:ext cx="134937" cy="179388"/>
            </a:xfrm>
            <a:custGeom>
              <a:avLst/>
              <a:gdLst>
                <a:gd name="T0" fmla="*/ 148 w 178"/>
                <a:gd name="T1" fmla="*/ 68 h 235"/>
                <a:gd name="T2" fmla="*/ 127 w 178"/>
                <a:gd name="T3" fmla="*/ 68 h 235"/>
                <a:gd name="T4" fmla="*/ 60 w 178"/>
                <a:gd name="T5" fmla="*/ 3 h 235"/>
                <a:gd name="T6" fmla="*/ 0 w 178"/>
                <a:gd name="T7" fmla="*/ 80 h 235"/>
                <a:gd name="T8" fmla="*/ 54 w 178"/>
                <a:gd name="T9" fmla="*/ 161 h 235"/>
                <a:gd name="T10" fmla="*/ 126 w 178"/>
                <a:gd name="T11" fmla="*/ 99 h 235"/>
                <a:gd name="T12" fmla="*/ 147 w 178"/>
                <a:gd name="T13" fmla="*/ 99 h 235"/>
                <a:gd name="T14" fmla="*/ 147 w 178"/>
                <a:gd name="T15" fmla="*/ 235 h 235"/>
                <a:gd name="T16" fmla="*/ 178 w 178"/>
                <a:gd name="T17" fmla="*/ 235 h 235"/>
                <a:gd name="T18" fmla="*/ 178 w 178"/>
                <a:gd name="T19" fmla="*/ 3 h 235"/>
                <a:gd name="T20" fmla="*/ 147 w 178"/>
                <a:gd name="T21" fmla="*/ 3 h 235"/>
                <a:gd name="T22" fmla="*/ 147 w 178"/>
                <a:gd name="T23" fmla="*/ 68 h 235"/>
                <a:gd name="T24" fmla="*/ 148 w 178"/>
                <a:gd name="T25" fmla="*/ 68 h 235"/>
                <a:gd name="T26" fmla="*/ 90 w 178"/>
                <a:gd name="T27" fmla="*/ 119 h 235"/>
                <a:gd name="T28" fmla="*/ 38 w 178"/>
                <a:gd name="T29" fmla="*/ 119 h 235"/>
                <a:gd name="T30" fmla="*/ 38 w 178"/>
                <a:gd name="T31" fmla="*/ 47 h 235"/>
                <a:gd name="T32" fmla="*/ 88 w 178"/>
                <a:gd name="T33" fmla="*/ 45 h 235"/>
                <a:gd name="T34" fmla="*/ 90 w 178"/>
                <a:gd name="T35" fmla="*/ 119 h 235"/>
                <a:gd name="T36" fmla="*/ 90 w 178"/>
                <a:gd name="T37" fmla="*/ 11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8" h="235">
                  <a:moveTo>
                    <a:pt x="148" y="68"/>
                  </a:moveTo>
                  <a:lnTo>
                    <a:pt x="127" y="68"/>
                  </a:lnTo>
                  <a:cubicBezTo>
                    <a:pt x="123" y="33"/>
                    <a:pt x="99" y="0"/>
                    <a:pt x="60" y="3"/>
                  </a:cubicBezTo>
                  <a:cubicBezTo>
                    <a:pt x="20" y="5"/>
                    <a:pt x="2" y="44"/>
                    <a:pt x="0" y="80"/>
                  </a:cubicBezTo>
                  <a:cubicBezTo>
                    <a:pt x="0" y="115"/>
                    <a:pt x="16" y="155"/>
                    <a:pt x="54" y="161"/>
                  </a:cubicBezTo>
                  <a:cubicBezTo>
                    <a:pt x="94" y="167"/>
                    <a:pt x="122" y="136"/>
                    <a:pt x="126" y="99"/>
                  </a:cubicBezTo>
                  <a:lnTo>
                    <a:pt x="147" y="99"/>
                  </a:lnTo>
                  <a:lnTo>
                    <a:pt x="147" y="235"/>
                  </a:lnTo>
                  <a:lnTo>
                    <a:pt x="178" y="235"/>
                  </a:lnTo>
                  <a:lnTo>
                    <a:pt x="178" y="3"/>
                  </a:lnTo>
                  <a:lnTo>
                    <a:pt x="147" y="3"/>
                  </a:lnTo>
                  <a:lnTo>
                    <a:pt x="147" y="68"/>
                  </a:lnTo>
                  <a:lnTo>
                    <a:pt x="148" y="68"/>
                  </a:lnTo>
                  <a:close/>
                  <a:moveTo>
                    <a:pt x="90" y="119"/>
                  </a:moveTo>
                  <a:cubicBezTo>
                    <a:pt x="78" y="140"/>
                    <a:pt x="51" y="140"/>
                    <a:pt x="38" y="119"/>
                  </a:cubicBezTo>
                  <a:cubicBezTo>
                    <a:pt x="26" y="99"/>
                    <a:pt x="26" y="68"/>
                    <a:pt x="38" y="47"/>
                  </a:cubicBezTo>
                  <a:cubicBezTo>
                    <a:pt x="50" y="27"/>
                    <a:pt x="75" y="25"/>
                    <a:pt x="88" y="45"/>
                  </a:cubicBezTo>
                  <a:cubicBezTo>
                    <a:pt x="102" y="67"/>
                    <a:pt x="102" y="97"/>
                    <a:pt x="90" y="119"/>
                  </a:cubicBezTo>
                  <a:cubicBezTo>
                    <a:pt x="83" y="129"/>
                    <a:pt x="96" y="108"/>
                    <a:pt x="90" y="119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5" name="Rectangle 19"/>
            <p:cNvSpPr>
              <a:spLocks noChangeArrowheads="1"/>
            </p:cNvSpPr>
            <p:nvPr/>
          </p:nvSpPr>
          <p:spPr bwMode="auto">
            <a:xfrm>
              <a:off x="4502469" y="1154112"/>
              <a:ext cx="25400" cy="177800"/>
            </a:xfrm>
            <a:prstGeom prst="rect">
              <a:avLst/>
            </a:prstGeom>
            <a:solidFill>
              <a:srgbClr val="2454A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6" name="Freeform 20"/>
            <p:cNvSpPr>
              <a:spLocks noEditPoints="1"/>
            </p:cNvSpPr>
            <p:nvPr/>
          </p:nvSpPr>
          <p:spPr bwMode="auto">
            <a:xfrm>
              <a:off x="4340544" y="1154112"/>
              <a:ext cx="133350" cy="120650"/>
            </a:xfrm>
            <a:custGeom>
              <a:avLst/>
              <a:gdLst>
                <a:gd name="T0" fmla="*/ 99 w 175"/>
                <a:gd name="T1" fmla="*/ 0 h 158"/>
                <a:gd name="T2" fmla="*/ 99 w 175"/>
                <a:gd name="T3" fmla="*/ 158 h 158"/>
                <a:gd name="T4" fmla="*/ 175 w 175"/>
                <a:gd name="T5" fmla="*/ 80 h 158"/>
                <a:gd name="T6" fmla="*/ 99 w 175"/>
                <a:gd name="T7" fmla="*/ 0 h 158"/>
                <a:gd name="T8" fmla="*/ 131 w 175"/>
                <a:gd name="T9" fmla="*/ 114 h 158"/>
                <a:gd name="T10" fmla="*/ 69 w 175"/>
                <a:gd name="T11" fmla="*/ 117 h 158"/>
                <a:gd name="T12" fmla="*/ 67 w 175"/>
                <a:gd name="T13" fmla="*/ 44 h 158"/>
                <a:gd name="T14" fmla="*/ 127 w 175"/>
                <a:gd name="T15" fmla="*/ 40 h 158"/>
                <a:gd name="T16" fmla="*/ 131 w 175"/>
                <a:gd name="T17" fmla="*/ 114 h 158"/>
                <a:gd name="T18" fmla="*/ 131 w 175"/>
                <a:gd name="T19" fmla="*/ 1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158">
                  <a:moveTo>
                    <a:pt x="99" y="0"/>
                  </a:moveTo>
                  <a:cubicBezTo>
                    <a:pt x="0" y="0"/>
                    <a:pt x="0" y="158"/>
                    <a:pt x="99" y="158"/>
                  </a:cubicBezTo>
                  <a:cubicBezTo>
                    <a:pt x="143" y="158"/>
                    <a:pt x="175" y="124"/>
                    <a:pt x="175" y="80"/>
                  </a:cubicBezTo>
                  <a:cubicBezTo>
                    <a:pt x="175" y="36"/>
                    <a:pt x="144" y="0"/>
                    <a:pt x="99" y="0"/>
                  </a:cubicBezTo>
                  <a:close/>
                  <a:moveTo>
                    <a:pt x="131" y="114"/>
                  </a:moveTo>
                  <a:cubicBezTo>
                    <a:pt x="116" y="134"/>
                    <a:pt x="85" y="136"/>
                    <a:pt x="69" y="117"/>
                  </a:cubicBezTo>
                  <a:cubicBezTo>
                    <a:pt x="52" y="97"/>
                    <a:pt x="52" y="65"/>
                    <a:pt x="67" y="44"/>
                  </a:cubicBezTo>
                  <a:cubicBezTo>
                    <a:pt x="81" y="24"/>
                    <a:pt x="109" y="21"/>
                    <a:pt x="127" y="40"/>
                  </a:cubicBezTo>
                  <a:cubicBezTo>
                    <a:pt x="145" y="58"/>
                    <a:pt x="148" y="93"/>
                    <a:pt x="131" y="114"/>
                  </a:cubicBezTo>
                  <a:cubicBezTo>
                    <a:pt x="123" y="125"/>
                    <a:pt x="139" y="105"/>
                    <a:pt x="131" y="114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7" name="Freeform 21"/>
            <p:cNvSpPr>
              <a:spLocks noEditPoints="1"/>
            </p:cNvSpPr>
            <p:nvPr/>
          </p:nvSpPr>
          <p:spPr bwMode="auto">
            <a:xfrm>
              <a:off x="4565969" y="1152525"/>
              <a:ext cx="134937" cy="179388"/>
            </a:xfrm>
            <a:custGeom>
              <a:avLst/>
              <a:gdLst>
                <a:gd name="T0" fmla="*/ 148 w 177"/>
                <a:gd name="T1" fmla="*/ 68 h 235"/>
                <a:gd name="T2" fmla="*/ 126 w 177"/>
                <a:gd name="T3" fmla="*/ 68 h 235"/>
                <a:gd name="T4" fmla="*/ 60 w 177"/>
                <a:gd name="T5" fmla="*/ 3 h 235"/>
                <a:gd name="T6" fmla="*/ 0 w 177"/>
                <a:gd name="T7" fmla="*/ 80 h 235"/>
                <a:gd name="T8" fmla="*/ 53 w 177"/>
                <a:gd name="T9" fmla="*/ 161 h 235"/>
                <a:gd name="T10" fmla="*/ 125 w 177"/>
                <a:gd name="T11" fmla="*/ 99 h 235"/>
                <a:gd name="T12" fmla="*/ 146 w 177"/>
                <a:gd name="T13" fmla="*/ 99 h 235"/>
                <a:gd name="T14" fmla="*/ 146 w 177"/>
                <a:gd name="T15" fmla="*/ 235 h 235"/>
                <a:gd name="T16" fmla="*/ 177 w 177"/>
                <a:gd name="T17" fmla="*/ 235 h 235"/>
                <a:gd name="T18" fmla="*/ 177 w 177"/>
                <a:gd name="T19" fmla="*/ 3 h 235"/>
                <a:gd name="T20" fmla="*/ 146 w 177"/>
                <a:gd name="T21" fmla="*/ 3 h 235"/>
                <a:gd name="T22" fmla="*/ 146 w 177"/>
                <a:gd name="T23" fmla="*/ 68 h 235"/>
                <a:gd name="T24" fmla="*/ 148 w 177"/>
                <a:gd name="T25" fmla="*/ 68 h 235"/>
                <a:gd name="T26" fmla="*/ 90 w 177"/>
                <a:gd name="T27" fmla="*/ 119 h 235"/>
                <a:gd name="T28" fmla="*/ 38 w 177"/>
                <a:gd name="T29" fmla="*/ 119 h 235"/>
                <a:gd name="T30" fmla="*/ 38 w 177"/>
                <a:gd name="T31" fmla="*/ 47 h 235"/>
                <a:gd name="T32" fmla="*/ 89 w 177"/>
                <a:gd name="T33" fmla="*/ 45 h 235"/>
                <a:gd name="T34" fmla="*/ 90 w 177"/>
                <a:gd name="T35" fmla="*/ 119 h 235"/>
                <a:gd name="T36" fmla="*/ 90 w 177"/>
                <a:gd name="T37" fmla="*/ 11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7" h="235">
                  <a:moveTo>
                    <a:pt x="148" y="68"/>
                  </a:moveTo>
                  <a:lnTo>
                    <a:pt x="126" y="68"/>
                  </a:lnTo>
                  <a:cubicBezTo>
                    <a:pt x="122" y="32"/>
                    <a:pt x="98" y="0"/>
                    <a:pt x="60" y="3"/>
                  </a:cubicBezTo>
                  <a:cubicBezTo>
                    <a:pt x="20" y="5"/>
                    <a:pt x="1" y="44"/>
                    <a:pt x="0" y="80"/>
                  </a:cubicBezTo>
                  <a:cubicBezTo>
                    <a:pt x="0" y="115"/>
                    <a:pt x="16" y="155"/>
                    <a:pt x="53" y="161"/>
                  </a:cubicBezTo>
                  <a:cubicBezTo>
                    <a:pt x="93" y="168"/>
                    <a:pt x="120" y="136"/>
                    <a:pt x="125" y="99"/>
                  </a:cubicBezTo>
                  <a:lnTo>
                    <a:pt x="146" y="99"/>
                  </a:lnTo>
                  <a:lnTo>
                    <a:pt x="146" y="235"/>
                  </a:lnTo>
                  <a:lnTo>
                    <a:pt x="177" y="235"/>
                  </a:lnTo>
                  <a:lnTo>
                    <a:pt x="177" y="3"/>
                  </a:lnTo>
                  <a:lnTo>
                    <a:pt x="146" y="3"/>
                  </a:lnTo>
                  <a:lnTo>
                    <a:pt x="146" y="68"/>
                  </a:lnTo>
                  <a:lnTo>
                    <a:pt x="148" y="68"/>
                  </a:lnTo>
                  <a:close/>
                  <a:moveTo>
                    <a:pt x="90" y="119"/>
                  </a:moveTo>
                  <a:cubicBezTo>
                    <a:pt x="78" y="140"/>
                    <a:pt x="52" y="140"/>
                    <a:pt x="38" y="119"/>
                  </a:cubicBezTo>
                  <a:cubicBezTo>
                    <a:pt x="26" y="99"/>
                    <a:pt x="26" y="68"/>
                    <a:pt x="38" y="47"/>
                  </a:cubicBezTo>
                  <a:cubicBezTo>
                    <a:pt x="50" y="27"/>
                    <a:pt x="76" y="25"/>
                    <a:pt x="89" y="45"/>
                  </a:cubicBezTo>
                  <a:cubicBezTo>
                    <a:pt x="102" y="65"/>
                    <a:pt x="102" y="97"/>
                    <a:pt x="90" y="119"/>
                  </a:cubicBezTo>
                  <a:cubicBezTo>
                    <a:pt x="84" y="129"/>
                    <a:pt x="96" y="108"/>
                    <a:pt x="90" y="119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8" name="Rectangle 22"/>
            <p:cNvSpPr>
              <a:spLocks noChangeArrowheads="1"/>
            </p:cNvSpPr>
            <p:nvPr/>
          </p:nvSpPr>
          <p:spPr bwMode="auto">
            <a:xfrm>
              <a:off x="4716781" y="1154112"/>
              <a:ext cx="23812" cy="177800"/>
            </a:xfrm>
            <a:prstGeom prst="rect">
              <a:avLst/>
            </a:prstGeom>
            <a:solidFill>
              <a:srgbClr val="2454A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9" name="Freeform 23"/>
            <p:cNvSpPr>
              <a:spLocks/>
            </p:cNvSpPr>
            <p:nvPr/>
          </p:nvSpPr>
          <p:spPr bwMode="auto">
            <a:xfrm>
              <a:off x="4791394" y="1152525"/>
              <a:ext cx="158750" cy="92075"/>
            </a:xfrm>
            <a:custGeom>
              <a:avLst/>
              <a:gdLst>
                <a:gd name="T0" fmla="*/ 122 w 208"/>
                <a:gd name="T1" fmla="*/ 0 h 119"/>
                <a:gd name="T2" fmla="*/ 86 w 208"/>
                <a:gd name="T3" fmla="*/ 0 h 119"/>
                <a:gd name="T4" fmla="*/ 0 w 208"/>
                <a:gd name="T5" fmla="*/ 88 h 119"/>
                <a:gd name="T6" fmla="*/ 0 w 208"/>
                <a:gd name="T7" fmla="*/ 119 h 119"/>
                <a:gd name="T8" fmla="*/ 104 w 208"/>
                <a:gd name="T9" fmla="*/ 59 h 119"/>
                <a:gd name="T10" fmla="*/ 208 w 208"/>
                <a:gd name="T11" fmla="*/ 119 h 119"/>
                <a:gd name="T12" fmla="*/ 208 w 208"/>
                <a:gd name="T13" fmla="*/ 88 h 119"/>
                <a:gd name="T14" fmla="*/ 122 w 208"/>
                <a:gd name="T1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19">
                  <a:moveTo>
                    <a:pt x="122" y="0"/>
                  </a:moveTo>
                  <a:lnTo>
                    <a:pt x="86" y="0"/>
                  </a:lnTo>
                  <a:cubicBezTo>
                    <a:pt x="86" y="52"/>
                    <a:pt x="49" y="83"/>
                    <a:pt x="0" y="88"/>
                  </a:cubicBezTo>
                  <a:lnTo>
                    <a:pt x="0" y="119"/>
                  </a:lnTo>
                  <a:cubicBezTo>
                    <a:pt x="41" y="115"/>
                    <a:pt x="84" y="98"/>
                    <a:pt x="104" y="59"/>
                  </a:cubicBezTo>
                  <a:cubicBezTo>
                    <a:pt x="124" y="96"/>
                    <a:pt x="168" y="115"/>
                    <a:pt x="208" y="119"/>
                  </a:cubicBezTo>
                  <a:lnTo>
                    <a:pt x="208" y="88"/>
                  </a:lnTo>
                  <a:cubicBezTo>
                    <a:pt x="160" y="83"/>
                    <a:pt x="122" y="52"/>
                    <a:pt x="122" y="0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10" name="Rectangle 24"/>
            <p:cNvSpPr>
              <a:spLocks noChangeArrowheads="1"/>
            </p:cNvSpPr>
            <p:nvPr/>
          </p:nvSpPr>
          <p:spPr bwMode="auto">
            <a:xfrm>
              <a:off x="4783456" y="1300162"/>
              <a:ext cx="176212" cy="20638"/>
            </a:xfrm>
            <a:prstGeom prst="rect">
              <a:avLst/>
            </a:prstGeom>
            <a:solidFill>
              <a:srgbClr val="2454A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11" name="Freeform 25"/>
            <p:cNvSpPr>
              <a:spLocks noEditPoints="1"/>
            </p:cNvSpPr>
            <p:nvPr/>
          </p:nvSpPr>
          <p:spPr bwMode="auto">
            <a:xfrm>
              <a:off x="5002531" y="1154112"/>
              <a:ext cx="163512" cy="176213"/>
            </a:xfrm>
            <a:custGeom>
              <a:avLst/>
              <a:gdLst>
                <a:gd name="T0" fmla="*/ 183 w 216"/>
                <a:gd name="T1" fmla="*/ 150 h 230"/>
                <a:gd name="T2" fmla="*/ 117 w 216"/>
                <a:gd name="T3" fmla="*/ 150 h 230"/>
                <a:gd name="T4" fmla="*/ 117 w 216"/>
                <a:gd name="T5" fmla="*/ 28 h 230"/>
                <a:gd name="T6" fmla="*/ 137 w 216"/>
                <a:gd name="T7" fmla="*/ 28 h 230"/>
                <a:gd name="T8" fmla="*/ 137 w 216"/>
                <a:gd name="T9" fmla="*/ 0 h 230"/>
                <a:gd name="T10" fmla="*/ 0 w 216"/>
                <a:gd name="T11" fmla="*/ 0 h 230"/>
                <a:gd name="T12" fmla="*/ 0 w 216"/>
                <a:gd name="T13" fmla="*/ 28 h 230"/>
                <a:gd name="T14" fmla="*/ 19 w 216"/>
                <a:gd name="T15" fmla="*/ 28 h 230"/>
                <a:gd name="T16" fmla="*/ 19 w 216"/>
                <a:gd name="T17" fmla="*/ 150 h 230"/>
                <a:gd name="T18" fmla="*/ 0 w 216"/>
                <a:gd name="T19" fmla="*/ 150 h 230"/>
                <a:gd name="T20" fmla="*/ 0 w 216"/>
                <a:gd name="T21" fmla="*/ 178 h 230"/>
                <a:gd name="T22" fmla="*/ 184 w 216"/>
                <a:gd name="T23" fmla="*/ 178 h 230"/>
                <a:gd name="T24" fmla="*/ 184 w 216"/>
                <a:gd name="T25" fmla="*/ 230 h 230"/>
                <a:gd name="T26" fmla="*/ 216 w 216"/>
                <a:gd name="T27" fmla="*/ 230 h 230"/>
                <a:gd name="T28" fmla="*/ 216 w 216"/>
                <a:gd name="T29" fmla="*/ 0 h 230"/>
                <a:gd name="T30" fmla="*/ 184 w 216"/>
                <a:gd name="T31" fmla="*/ 0 h 230"/>
                <a:gd name="T32" fmla="*/ 184 w 216"/>
                <a:gd name="T33" fmla="*/ 150 h 230"/>
                <a:gd name="T34" fmla="*/ 183 w 216"/>
                <a:gd name="T35" fmla="*/ 150 h 230"/>
                <a:gd name="T36" fmla="*/ 85 w 216"/>
                <a:gd name="T37" fmla="*/ 150 h 230"/>
                <a:gd name="T38" fmla="*/ 47 w 216"/>
                <a:gd name="T39" fmla="*/ 150 h 230"/>
                <a:gd name="T40" fmla="*/ 47 w 216"/>
                <a:gd name="T41" fmla="*/ 28 h 230"/>
                <a:gd name="T42" fmla="*/ 85 w 216"/>
                <a:gd name="T43" fmla="*/ 28 h 230"/>
                <a:gd name="T44" fmla="*/ 85 w 216"/>
                <a:gd name="T45" fmla="*/ 15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6" h="230">
                  <a:moveTo>
                    <a:pt x="183" y="150"/>
                  </a:moveTo>
                  <a:lnTo>
                    <a:pt x="117" y="150"/>
                  </a:lnTo>
                  <a:lnTo>
                    <a:pt x="117" y="28"/>
                  </a:lnTo>
                  <a:lnTo>
                    <a:pt x="137" y="28"/>
                  </a:lnTo>
                  <a:lnTo>
                    <a:pt x="137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9" y="28"/>
                  </a:lnTo>
                  <a:lnTo>
                    <a:pt x="19" y="150"/>
                  </a:lnTo>
                  <a:lnTo>
                    <a:pt x="0" y="150"/>
                  </a:lnTo>
                  <a:lnTo>
                    <a:pt x="0" y="178"/>
                  </a:lnTo>
                  <a:lnTo>
                    <a:pt x="184" y="178"/>
                  </a:lnTo>
                  <a:lnTo>
                    <a:pt x="184" y="230"/>
                  </a:lnTo>
                  <a:lnTo>
                    <a:pt x="216" y="230"/>
                  </a:lnTo>
                  <a:lnTo>
                    <a:pt x="216" y="0"/>
                  </a:lnTo>
                  <a:lnTo>
                    <a:pt x="184" y="0"/>
                  </a:lnTo>
                  <a:lnTo>
                    <a:pt x="184" y="150"/>
                  </a:lnTo>
                  <a:lnTo>
                    <a:pt x="183" y="150"/>
                  </a:lnTo>
                  <a:close/>
                  <a:moveTo>
                    <a:pt x="85" y="150"/>
                  </a:moveTo>
                  <a:lnTo>
                    <a:pt x="47" y="150"/>
                  </a:lnTo>
                  <a:lnTo>
                    <a:pt x="47" y="28"/>
                  </a:lnTo>
                  <a:lnTo>
                    <a:pt x="85" y="28"/>
                  </a:lnTo>
                  <a:lnTo>
                    <a:pt x="85" y="150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12" name="Rectangle 26"/>
            <p:cNvSpPr>
              <a:spLocks noChangeArrowheads="1"/>
            </p:cNvSpPr>
            <p:nvPr/>
          </p:nvSpPr>
          <p:spPr bwMode="auto">
            <a:xfrm>
              <a:off x="5354956" y="1154112"/>
              <a:ext cx="22225" cy="119063"/>
            </a:xfrm>
            <a:prstGeom prst="rect">
              <a:avLst/>
            </a:prstGeom>
            <a:solidFill>
              <a:srgbClr val="2454A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13" name="Freeform 27"/>
            <p:cNvSpPr>
              <a:spLocks/>
            </p:cNvSpPr>
            <p:nvPr/>
          </p:nvSpPr>
          <p:spPr bwMode="auto">
            <a:xfrm>
              <a:off x="5223194" y="1268412"/>
              <a:ext cx="155575" cy="61913"/>
            </a:xfrm>
            <a:custGeom>
              <a:avLst/>
              <a:gdLst>
                <a:gd name="T0" fmla="*/ 32 w 206"/>
                <a:gd name="T1" fmla="*/ 0 h 80"/>
                <a:gd name="T2" fmla="*/ 0 w 206"/>
                <a:gd name="T3" fmla="*/ 0 h 80"/>
                <a:gd name="T4" fmla="*/ 0 w 206"/>
                <a:gd name="T5" fmla="*/ 60 h 80"/>
                <a:gd name="T6" fmla="*/ 6 w 206"/>
                <a:gd name="T7" fmla="*/ 76 h 80"/>
                <a:gd name="T8" fmla="*/ 19 w 206"/>
                <a:gd name="T9" fmla="*/ 80 h 80"/>
                <a:gd name="T10" fmla="*/ 206 w 206"/>
                <a:gd name="T11" fmla="*/ 80 h 80"/>
                <a:gd name="T12" fmla="*/ 206 w 206"/>
                <a:gd name="T13" fmla="*/ 52 h 80"/>
                <a:gd name="T14" fmla="*/ 32 w 206"/>
                <a:gd name="T15" fmla="*/ 52 h 80"/>
                <a:gd name="T16" fmla="*/ 32 w 206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80">
                  <a:moveTo>
                    <a:pt x="32" y="0"/>
                  </a:moveTo>
                  <a:lnTo>
                    <a:pt x="0" y="0"/>
                  </a:lnTo>
                  <a:lnTo>
                    <a:pt x="0" y="60"/>
                  </a:lnTo>
                  <a:cubicBezTo>
                    <a:pt x="0" y="67"/>
                    <a:pt x="2" y="72"/>
                    <a:pt x="6" y="76"/>
                  </a:cubicBezTo>
                  <a:cubicBezTo>
                    <a:pt x="8" y="79"/>
                    <a:pt x="14" y="80"/>
                    <a:pt x="19" y="80"/>
                  </a:cubicBezTo>
                  <a:lnTo>
                    <a:pt x="206" y="80"/>
                  </a:lnTo>
                  <a:lnTo>
                    <a:pt x="206" y="52"/>
                  </a:lnTo>
                  <a:lnTo>
                    <a:pt x="32" y="5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14" name="Freeform 28"/>
            <p:cNvSpPr>
              <a:spLocks noEditPoints="1"/>
            </p:cNvSpPr>
            <p:nvPr/>
          </p:nvSpPr>
          <p:spPr bwMode="auto">
            <a:xfrm>
              <a:off x="5185094" y="1138237"/>
              <a:ext cx="153987" cy="136525"/>
            </a:xfrm>
            <a:custGeom>
              <a:avLst/>
              <a:gdLst>
                <a:gd name="T0" fmla="*/ 124 w 202"/>
                <a:gd name="T1" fmla="*/ 124 h 179"/>
                <a:gd name="T2" fmla="*/ 148 w 202"/>
                <a:gd name="T3" fmla="*/ 94 h 179"/>
                <a:gd name="T4" fmla="*/ 171 w 202"/>
                <a:gd name="T5" fmla="*/ 94 h 179"/>
                <a:gd name="T6" fmla="*/ 171 w 202"/>
                <a:gd name="T7" fmla="*/ 179 h 179"/>
                <a:gd name="T8" fmla="*/ 202 w 202"/>
                <a:gd name="T9" fmla="*/ 179 h 179"/>
                <a:gd name="T10" fmla="*/ 202 w 202"/>
                <a:gd name="T11" fmla="*/ 22 h 179"/>
                <a:gd name="T12" fmla="*/ 171 w 202"/>
                <a:gd name="T13" fmla="*/ 22 h 179"/>
                <a:gd name="T14" fmla="*/ 171 w 202"/>
                <a:gd name="T15" fmla="*/ 64 h 179"/>
                <a:gd name="T16" fmla="*/ 150 w 202"/>
                <a:gd name="T17" fmla="*/ 64 h 179"/>
                <a:gd name="T18" fmla="*/ 26 w 202"/>
                <a:gd name="T19" fmla="*/ 54 h 179"/>
                <a:gd name="T20" fmla="*/ 124 w 202"/>
                <a:gd name="T21" fmla="*/ 124 h 179"/>
                <a:gd name="T22" fmla="*/ 124 w 202"/>
                <a:gd name="T23" fmla="*/ 124 h 179"/>
                <a:gd name="T24" fmla="*/ 51 w 202"/>
                <a:gd name="T25" fmla="*/ 76 h 179"/>
                <a:gd name="T26" fmla="*/ 99 w 202"/>
                <a:gd name="T27" fmla="*/ 46 h 179"/>
                <a:gd name="T28" fmla="*/ 110 w 202"/>
                <a:gd name="T29" fmla="*/ 100 h 179"/>
                <a:gd name="T30" fmla="*/ 51 w 202"/>
                <a:gd name="T31" fmla="*/ 7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2" h="179">
                  <a:moveTo>
                    <a:pt x="124" y="124"/>
                  </a:moveTo>
                  <a:cubicBezTo>
                    <a:pt x="136" y="116"/>
                    <a:pt x="144" y="106"/>
                    <a:pt x="148" y="94"/>
                  </a:cubicBezTo>
                  <a:lnTo>
                    <a:pt x="171" y="94"/>
                  </a:lnTo>
                  <a:lnTo>
                    <a:pt x="171" y="179"/>
                  </a:lnTo>
                  <a:lnTo>
                    <a:pt x="202" y="179"/>
                  </a:lnTo>
                  <a:lnTo>
                    <a:pt x="202" y="22"/>
                  </a:lnTo>
                  <a:lnTo>
                    <a:pt x="171" y="22"/>
                  </a:lnTo>
                  <a:lnTo>
                    <a:pt x="171" y="64"/>
                  </a:lnTo>
                  <a:lnTo>
                    <a:pt x="150" y="64"/>
                  </a:lnTo>
                  <a:cubicBezTo>
                    <a:pt x="138" y="6"/>
                    <a:pt x="47" y="0"/>
                    <a:pt x="26" y="54"/>
                  </a:cubicBezTo>
                  <a:cubicBezTo>
                    <a:pt x="0" y="114"/>
                    <a:pt x="76" y="156"/>
                    <a:pt x="124" y="124"/>
                  </a:cubicBezTo>
                  <a:cubicBezTo>
                    <a:pt x="136" y="116"/>
                    <a:pt x="112" y="132"/>
                    <a:pt x="124" y="124"/>
                  </a:cubicBezTo>
                  <a:close/>
                  <a:moveTo>
                    <a:pt x="51" y="76"/>
                  </a:moveTo>
                  <a:cubicBezTo>
                    <a:pt x="51" y="52"/>
                    <a:pt x="78" y="36"/>
                    <a:pt x="99" y="46"/>
                  </a:cubicBezTo>
                  <a:cubicBezTo>
                    <a:pt x="122" y="55"/>
                    <a:pt x="130" y="83"/>
                    <a:pt x="110" y="100"/>
                  </a:cubicBezTo>
                  <a:cubicBezTo>
                    <a:pt x="90" y="119"/>
                    <a:pt x="51" y="106"/>
                    <a:pt x="51" y="76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863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신비나\회사내부작업\aspn회사소개서\ASPN_company_presentation0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6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신비나\회사내부작업\aspn회사소개서\ASPN_company_presentation07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그룹 30"/>
          <p:cNvGrpSpPr/>
          <p:nvPr userDrawn="1"/>
        </p:nvGrpSpPr>
        <p:grpSpPr>
          <a:xfrm>
            <a:off x="7689304" y="260648"/>
            <a:ext cx="1774845" cy="525262"/>
            <a:chOff x="1464249" y="1492332"/>
            <a:chExt cx="1774845" cy="525262"/>
          </a:xfrm>
        </p:grpSpPr>
        <p:sp>
          <p:nvSpPr>
            <p:cNvPr id="32" name="TextBox 31"/>
            <p:cNvSpPr txBox="1"/>
            <p:nvPr userDrawn="1"/>
          </p:nvSpPr>
          <p:spPr>
            <a:xfrm>
              <a:off x="1464249" y="1771373"/>
              <a:ext cx="17748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1000" b="1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defRPr>
              </a:lvl1pPr>
            </a:lstStyle>
            <a:p>
              <a:pPr lvl="0"/>
              <a:r>
                <a:rPr lang="en-US" altLang="ko-KR" dirty="0">
                  <a:latin typeface="+mj-lt"/>
                </a:rPr>
                <a:t>ASPN COMPANY PROFILE</a:t>
              </a:r>
              <a:endParaRPr lang="ko-KR" altLang="en-US" dirty="0">
                <a:latin typeface="+mj-lt"/>
              </a:endParaRPr>
            </a:p>
          </p:txBody>
        </p:sp>
        <p:sp>
          <p:nvSpPr>
            <p:cNvPr id="33" name="TextBox 32"/>
            <p:cNvSpPr txBox="1"/>
            <p:nvPr userDrawn="1"/>
          </p:nvSpPr>
          <p:spPr>
            <a:xfrm>
              <a:off x="1467107" y="1492332"/>
              <a:ext cx="1760418" cy="3744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altLang="ko-KR" sz="830" dirty="0">
                  <a:solidFill>
                    <a:schemeClr val="accent2"/>
                  </a:solidFill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rPr>
                <a:t>Global IT new partner,</a:t>
              </a:r>
            </a:p>
            <a:p>
              <a:pPr>
                <a:lnSpc>
                  <a:spcPts val="1100"/>
                </a:lnSpc>
              </a:pPr>
              <a:r>
                <a:rPr lang="en-US" altLang="ko-KR" sz="830" dirty="0">
                  <a:solidFill>
                    <a:schemeClr val="accent2"/>
                  </a:solidFill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rPr>
                <a:t>Pride of your business with ASPN</a:t>
              </a:r>
              <a:endParaRPr lang="ko-KR" altLang="en-US" sz="830" dirty="0">
                <a:solidFill>
                  <a:schemeClr val="accent2"/>
                </a:solidFill>
                <a:latin typeface="+mn-lt"/>
                <a:cs typeface="Open Sans Light" panose="020B0306030504020204" pitchFamily="34" charset="0"/>
              </a:endParaRPr>
            </a:p>
          </p:txBody>
        </p:sp>
      </p:grpSp>
      <p:grpSp>
        <p:nvGrpSpPr>
          <p:cNvPr id="86" name="그룹 85"/>
          <p:cNvGrpSpPr/>
          <p:nvPr userDrawn="1"/>
        </p:nvGrpSpPr>
        <p:grpSpPr>
          <a:xfrm>
            <a:off x="8694268" y="6314388"/>
            <a:ext cx="593010" cy="215718"/>
            <a:chOff x="2257744" y="155574"/>
            <a:chExt cx="3286124" cy="1195389"/>
          </a:xfrm>
          <a:effectLst/>
        </p:grpSpPr>
        <p:sp>
          <p:nvSpPr>
            <p:cNvPr id="87" name="Freeform 5"/>
            <p:cNvSpPr>
              <a:spLocks/>
            </p:cNvSpPr>
            <p:nvPr/>
          </p:nvSpPr>
          <p:spPr bwMode="auto">
            <a:xfrm>
              <a:off x="3542031" y="155574"/>
              <a:ext cx="609600" cy="742950"/>
            </a:xfrm>
            <a:custGeom>
              <a:avLst/>
              <a:gdLst>
                <a:gd name="T0" fmla="*/ 264 w 800"/>
                <a:gd name="T1" fmla="*/ 975 h 975"/>
                <a:gd name="T2" fmla="*/ 556 w 800"/>
                <a:gd name="T3" fmla="*/ 894 h 975"/>
                <a:gd name="T4" fmla="*/ 684 w 800"/>
                <a:gd name="T5" fmla="*/ 636 h 975"/>
                <a:gd name="T6" fmla="*/ 495 w 800"/>
                <a:gd name="T7" fmla="*/ 426 h 975"/>
                <a:gd name="T8" fmla="*/ 374 w 800"/>
                <a:gd name="T9" fmla="*/ 348 h 975"/>
                <a:gd name="T10" fmla="*/ 380 w 800"/>
                <a:gd name="T11" fmla="*/ 226 h 975"/>
                <a:gd name="T12" fmla="*/ 522 w 800"/>
                <a:gd name="T13" fmla="*/ 182 h 975"/>
                <a:gd name="T14" fmla="*/ 698 w 800"/>
                <a:gd name="T15" fmla="*/ 235 h 975"/>
                <a:gd name="T16" fmla="*/ 800 w 800"/>
                <a:gd name="T17" fmla="*/ 82 h 975"/>
                <a:gd name="T18" fmla="*/ 422 w 800"/>
                <a:gd name="T19" fmla="*/ 24 h 975"/>
                <a:gd name="T20" fmla="*/ 154 w 800"/>
                <a:gd name="T21" fmla="*/ 228 h 975"/>
                <a:gd name="T22" fmla="*/ 144 w 800"/>
                <a:gd name="T23" fmla="*/ 399 h 975"/>
                <a:gd name="T24" fmla="*/ 259 w 800"/>
                <a:gd name="T25" fmla="*/ 527 h 975"/>
                <a:gd name="T26" fmla="*/ 418 w 800"/>
                <a:gd name="T27" fmla="*/ 619 h 975"/>
                <a:gd name="T28" fmla="*/ 463 w 800"/>
                <a:gd name="T29" fmla="*/ 687 h 975"/>
                <a:gd name="T30" fmla="*/ 439 w 800"/>
                <a:gd name="T31" fmla="*/ 764 h 975"/>
                <a:gd name="T32" fmla="*/ 248 w 800"/>
                <a:gd name="T33" fmla="*/ 808 h 975"/>
                <a:gd name="T34" fmla="*/ 38 w 800"/>
                <a:gd name="T35" fmla="*/ 736 h 975"/>
                <a:gd name="T36" fmla="*/ 0 w 800"/>
                <a:gd name="T37" fmla="*/ 920 h 975"/>
                <a:gd name="T38" fmla="*/ 264 w 800"/>
                <a:gd name="T39" fmla="*/ 975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0" h="975">
                  <a:moveTo>
                    <a:pt x="264" y="975"/>
                  </a:moveTo>
                  <a:cubicBezTo>
                    <a:pt x="367" y="975"/>
                    <a:pt x="472" y="954"/>
                    <a:pt x="556" y="894"/>
                  </a:cubicBezTo>
                  <a:cubicBezTo>
                    <a:pt x="636" y="836"/>
                    <a:pt x="690" y="736"/>
                    <a:pt x="684" y="636"/>
                  </a:cubicBezTo>
                  <a:cubicBezTo>
                    <a:pt x="678" y="530"/>
                    <a:pt x="579" y="471"/>
                    <a:pt x="495" y="426"/>
                  </a:cubicBezTo>
                  <a:cubicBezTo>
                    <a:pt x="454" y="404"/>
                    <a:pt x="406" y="383"/>
                    <a:pt x="374" y="348"/>
                  </a:cubicBezTo>
                  <a:cubicBezTo>
                    <a:pt x="342" y="314"/>
                    <a:pt x="352" y="259"/>
                    <a:pt x="380" y="226"/>
                  </a:cubicBezTo>
                  <a:cubicBezTo>
                    <a:pt x="415" y="184"/>
                    <a:pt x="470" y="178"/>
                    <a:pt x="522" y="182"/>
                  </a:cubicBezTo>
                  <a:cubicBezTo>
                    <a:pt x="583" y="187"/>
                    <a:pt x="642" y="210"/>
                    <a:pt x="698" y="235"/>
                  </a:cubicBezTo>
                  <a:lnTo>
                    <a:pt x="800" y="82"/>
                  </a:lnTo>
                  <a:cubicBezTo>
                    <a:pt x="682" y="27"/>
                    <a:pt x="552" y="0"/>
                    <a:pt x="422" y="24"/>
                  </a:cubicBezTo>
                  <a:cubicBezTo>
                    <a:pt x="304" y="46"/>
                    <a:pt x="198" y="114"/>
                    <a:pt x="154" y="228"/>
                  </a:cubicBezTo>
                  <a:cubicBezTo>
                    <a:pt x="134" y="282"/>
                    <a:pt x="123" y="344"/>
                    <a:pt x="144" y="399"/>
                  </a:cubicBezTo>
                  <a:cubicBezTo>
                    <a:pt x="166" y="455"/>
                    <a:pt x="208" y="496"/>
                    <a:pt x="259" y="527"/>
                  </a:cubicBezTo>
                  <a:cubicBezTo>
                    <a:pt x="311" y="558"/>
                    <a:pt x="370" y="582"/>
                    <a:pt x="418" y="619"/>
                  </a:cubicBezTo>
                  <a:cubicBezTo>
                    <a:pt x="439" y="636"/>
                    <a:pt x="460" y="659"/>
                    <a:pt x="463" y="687"/>
                  </a:cubicBezTo>
                  <a:cubicBezTo>
                    <a:pt x="466" y="714"/>
                    <a:pt x="455" y="743"/>
                    <a:pt x="439" y="764"/>
                  </a:cubicBezTo>
                  <a:cubicBezTo>
                    <a:pt x="395" y="819"/>
                    <a:pt x="310" y="818"/>
                    <a:pt x="248" y="808"/>
                  </a:cubicBezTo>
                  <a:cubicBezTo>
                    <a:pt x="174" y="798"/>
                    <a:pt x="104" y="767"/>
                    <a:pt x="38" y="736"/>
                  </a:cubicBezTo>
                  <a:lnTo>
                    <a:pt x="0" y="920"/>
                  </a:lnTo>
                  <a:cubicBezTo>
                    <a:pt x="80" y="960"/>
                    <a:pt x="174" y="975"/>
                    <a:pt x="264" y="975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88" name="Freeform 6"/>
            <p:cNvSpPr>
              <a:spLocks noEditPoints="1"/>
            </p:cNvSpPr>
            <p:nvPr/>
          </p:nvSpPr>
          <p:spPr bwMode="auto">
            <a:xfrm>
              <a:off x="4145281" y="171450"/>
              <a:ext cx="644525" cy="730250"/>
            </a:xfrm>
            <a:custGeom>
              <a:avLst/>
              <a:gdLst>
                <a:gd name="T0" fmla="*/ 218 w 846"/>
                <a:gd name="T1" fmla="*/ 957 h 957"/>
                <a:gd name="T2" fmla="*/ 282 w 846"/>
                <a:gd name="T3" fmla="*/ 617 h 957"/>
                <a:gd name="T4" fmla="*/ 333 w 846"/>
                <a:gd name="T5" fmla="*/ 617 h 957"/>
                <a:gd name="T6" fmla="*/ 732 w 846"/>
                <a:gd name="T7" fmla="*/ 450 h 957"/>
                <a:gd name="T8" fmla="*/ 708 w 846"/>
                <a:gd name="T9" fmla="*/ 52 h 957"/>
                <a:gd name="T10" fmla="*/ 468 w 846"/>
                <a:gd name="T11" fmla="*/ 0 h 957"/>
                <a:gd name="T12" fmla="*/ 181 w 846"/>
                <a:gd name="T13" fmla="*/ 0 h 957"/>
                <a:gd name="T14" fmla="*/ 0 w 846"/>
                <a:gd name="T15" fmla="*/ 956 h 957"/>
                <a:gd name="T16" fmla="*/ 218 w 846"/>
                <a:gd name="T17" fmla="*/ 956 h 957"/>
                <a:gd name="T18" fmla="*/ 218 w 846"/>
                <a:gd name="T19" fmla="*/ 957 h 957"/>
                <a:gd name="T20" fmla="*/ 369 w 846"/>
                <a:gd name="T21" fmla="*/ 166 h 957"/>
                <a:gd name="T22" fmla="*/ 425 w 846"/>
                <a:gd name="T23" fmla="*/ 166 h 957"/>
                <a:gd name="T24" fmla="*/ 576 w 846"/>
                <a:gd name="T25" fmla="*/ 254 h 957"/>
                <a:gd name="T26" fmla="*/ 484 w 846"/>
                <a:gd name="T27" fmla="*/ 428 h 957"/>
                <a:gd name="T28" fmla="*/ 358 w 846"/>
                <a:gd name="T29" fmla="*/ 450 h 957"/>
                <a:gd name="T30" fmla="*/ 316 w 846"/>
                <a:gd name="T31" fmla="*/ 450 h 957"/>
                <a:gd name="T32" fmla="*/ 369 w 846"/>
                <a:gd name="T33" fmla="*/ 166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6" h="957">
                  <a:moveTo>
                    <a:pt x="218" y="957"/>
                  </a:moveTo>
                  <a:lnTo>
                    <a:pt x="282" y="617"/>
                  </a:lnTo>
                  <a:lnTo>
                    <a:pt x="333" y="617"/>
                  </a:lnTo>
                  <a:cubicBezTo>
                    <a:pt x="481" y="617"/>
                    <a:pt x="642" y="577"/>
                    <a:pt x="732" y="450"/>
                  </a:cubicBezTo>
                  <a:cubicBezTo>
                    <a:pt x="813" y="337"/>
                    <a:pt x="846" y="136"/>
                    <a:pt x="708" y="52"/>
                  </a:cubicBezTo>
                  <a:cubicBezTo>
                    <a:pt x="637" y="9"/>
                    <a:pt x="549" y="0"/>
                    <a:pt x="468" y="0"/>
                  </a:cubicBezTo>
                  <a:lnTo>
                    <a:pt x="181" y="0"/>
                  </a:lnTo>
                  <a:lnTo>
                    <a:pt x="0" y="956"/>
                  </a:lnTo>
                  <a:lnTo>
                    <a:pt x="218" y="956"/>
                  </a:lnTo>
                  <a:lnTo>
                    <a:pt x="218" y="957"/>
                  </a:lnTo>
                  <a:close/>
                  <a:moveTo>
                    <a:pt x="369" y="166"/>
                  </a:moveTo>
                  <a:lnTo>
                    <a:pt x="425" y="166"/>
                  </a:lnTo>
                  <a:cubicBezTo>
                    <a:pt x="488" y="166"/>
                    <a:pt x="568" y="180"/>
                    <a:pt x="576" y="254"/>
                  </a:cubicBezTo>
                  <a:cubicBezTo>
                    <a:pt x="584" y="324"/>
                    <a:pt x="548" y="398"/>
                    <a:pt x="484" y="428"/>
                  </a:cubicBezTo>
                  <a:cubicBezTo>
                    <a:pt x="445" y="445"/>
                    <a:pt x="401" y="450"/>
                    <a:pt x="358" y="450"/>
                  </a:cubicBezTo>
                  <a:lnTo>
                    <a:pt x="316" y="450"/>
                  </a:lnTo>
                  <a:lnTo>
                    <a:pt x="369" y="166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89" name="Freeform 7"/>
            <p:cNvSpPr>
              <a:spLocks/>
            </p:cNvSpPr>
            <p:nvPr/>
          </p:nvSpPr>
          <p:spPr bwMode="auto">
            <a:xfrm>
              <a:off x="4751706" y="169862"/>
              <a:ext cx="792162" cy="730250"/>
            </a:xfrm>
            <a:custGeom>
              <a:avLst/>
              <a:gdLst>
                <a:gd name="T0" fmla="*/ 803 w 1039"/>
                <a:gd name="T1" fmla="*/ 0 h 956"/>
                <a:gd name="T2" fmla="*/ 675 w 1039"/>
                <a:gd name="T3" fmla="*/ 724 h 956"/>
                <a:gd name="T4" fmla="*/ 423 w 1039"/>
                <a:gd name="T5" fmla="*/ 0 h 956"/>
                <a:gd name="T6" fmla="*/ 160 w 1039"/>
                <a:gd name="T7" fmla="*/ 0 h 956"/>
                <a:gd name="T8" fmla="*/ 0 w 1039"/>
                <a:gd name="T9" fmla="*/ 956 h 956"/>
                <a:gd name="T10" fmla="*/ 187 w 1039"/>
                <a:gd name="T11" fmla="*/ 956 h 956"/>
                <a:gd name="T12" fmla="*/ 297 w 1039"/>
                <a:gd name="T13" fmla="*/ 234 h 956"/>
                <a:gd name="T14" fmla="*/ 552 w 1039"/>
                <a:gd name="T15" fmla="*/ 956 h 956"/>
                <a:gd name="T16" fmla="*/ 816 w 1039"/>
                <a:gd name="T17" fmla="*/ 956 h 956"/>
                <a:gd name="T18" fmla="*/ 955 w 1039"/>
                <a:gd name="T19" fmla="*/ 200 h 956"/>
                <a:gd name="T20" fmla="*/ 1039 w 1039"/>
                <a:gd name="T21" fmla="*/ 0 h 956"/>
                <a:gd name="T22" fmla="*/ 803 w 1039"/>
                <a:gd name="T23" fmla="*/ 0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9" h="956">
                  <a:moveTo>
                    <a:pt x="803" y="0"/>
                  </a:moveTo>
                  <a:lnTo>
                    <a:pt x="675" y="724"/>
                  </a:lnTo>
                  <a:lnTo>
                    <a:pt x="423" y="0"/>
                  </a:lnTo>
                  <a:lnTo>
                    <a:pt x="160" y="0"/>
                  </a:lnTo>
                  <a:lnTo>
                    <a:pt x="0" y="956"/>
                  </a:lnTo>
                  <a:lnTo>
                    <a:pt x="187" y="956"/>
                  </a:lnTo>
                  <a:lnTo>
                    <a:pt x="297" y="234"/>
                  </a:lnTo>
                  <a:lnTo>
                    <a:pt x="552" y="956"/>
                  </a:lnTo>
                  <a:lnTo>
                    <a:pt x="816" y="956"/>
                  </a:lnTo>
                  <a:lnTo>
                    <a:pt x="955" y="200"/>
                  </a:lnTo>
                  <a:cubicBezTo>
                    <a:pt x="981" y="38"/>
                    <a:pt x="1039" y="0"/>
                    <a:pt x="1039" y="0"/>
                  </a:cubicBezTo>
                  <a:lnTo>
                    <a:pt x="803" y="0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0" name="Freeform 8"/>
            <p:cNvSpPr>
              <a:spLocks/>
            </p:cNvSpPr>
            <p:nvPr/>
          </p:nvSpPr>
          <p:spPr bwMode="auto">
            <a:xfrm>
              <a:off x="2257744" y="795337"/>
              <a:ext cx="3121025" cy="530225"/>
            </a:xfrm>
            <a:custGeom>
              <a:avLst/>
              <a:gdLst>
                <a:gd name="T0" fmla="*/ 1488 w 4095"/>
                <a:gd name="T1" fmla="*/ 0 h 696"/>
                <a:gd name="T2" fmla="*/ 1107 w 4095"/>
                <a:gd name="T3" fmla="*/ 0 h 696"/>
                <a:gd name="T4" fmla="*/ 1147 w 4095"/>
                <a:gd name="T5" fmla="*/ 231 h 696"/>
                <a:gd name="T6" fmla="*/ 624 w 4095"/>
                <a:gd name="T7" fmla="*/ 231 h 696"/>
                <a:gd name="T8" fmla="*/ 747 w 4095"/>
                <a:gd name="T9" fmla="*/ 0 h 696"/>
                <a:gd name="T10" fmla="*/ 396 w 4095"/>
                <a:gd name="T11" fmla="*/ 0 h 696"/>
                <a:gd name="T12" fmla="*/ 0 w 4095"/>
                <a:gd name="T13" fmla="*/ 696 h 696"/>
                <a:gd name="T14" fmla="*/ 379 w 4095"/>
                <a:gd name="T15" fmla="*/ 696 h 696"/>
                <a:gd name="T16" fmla="*/ 583 w 4095"/>
                <a:gd name="T17" fmla="*/ 309 h 696"/>
                <a:gd name="T18" fmla="*/ 1159 w 4095"/>
                <a:gd name="T19" fmla="*/ 309 h 696"/>
                <a:gd name="T20" fmla="*/ 1225 w 4095"/>
                <a:gd name="T21" fmla="*/ 696 h 696"/>
                <a:gd name="T22" fmla="*/ 1635 w 4095"/>
                <a:gd name="T23" fmla="*/ 696 h 696"/>
                <a:gd name="T24" fmla="*/ 1553 w 4095"/>
                <a:gd name="T25" fmla="*/ 309 h 696"/>
                <a:gd name="T26" fmla="*/ 4095 w 4095"/>
                <a:gd name="T27" fmla="*/ 309 h 696"/>
                <a:gd name="T28" fmla="*/ 4095 w 4095"/>
                <a:gd name="T29" fmla="*/ 231 h 696"/>
                <a:gd name="T30" fmla="*/ 1537 w 4095"/>
                <a:gd name="T31" fmla="*/ 231 h 696"/>
                <a:gd name="T32" fmla="*/ 1488 w 4095"/>
                <a:gd name="T33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95" h="696">
                  <a:moveTo>
                    <a:pt x="1488" y="0"/>
                  </a:moveTo>
                  <a:lnTo>
                    <a:pt x="1107" y="0"/>
                  </a:lnTo>
                  <a:lnTo>
                    <a:pt x="1147" y="231"/>
                  </a:lnTo>
                  <a:lnTo>
                    <a:pt x="624" y="231"/>
                  </a:lnTo>
                  <a:lnTo>
                    <a:pt x="747" y="0"/>
                  </a:lnTo>
                  <a:lnTo>
                    <a:pt x="396" y="0"/>
                  </a:lnTo>
                  <a:lnTo>
                    <a:pt x="0" y="696"/>
                  </a:lnTo>
                  <a:lnTo>
                    <a:pt x="379" y="696"/>
                  </a:lnTo>
                  <a:lnTo>
                    <a:pt x="583" y="309"/>
                  </a:lnTo>
                  <a:lnTo>
                    <a:pt x="1159" y="309"/>
                  </a:lnTo>
                  <a:lnTo>
                    <a:pt x="1225" y="696"/>
                  </a:lnTo>
                  <a:lnTo>
                    <a:pt x="1635" y="696"/>
                  </a:lnTo>
                  <a:lnTo>
                    <a:pt x="1553" y="309"/>
                  </a:lnTo>
                  <a:lnTo>
                    <a:pt x="4095" y="309"/>
                  </a:lnTo>
                  <a:lnTo>
                    <a:pt x="4095" y="231"/>
                  </a:lnTo>
                  <a:lnTo>
                    <a:pt x="1537" y="231"/>
                  </a:lnTo>
                  <a:lnTo>
                    <a:pt x="1488" y="0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1" name="Freeform 9"/>
            <p:cNvSpPr>
              <a:spLocks/>
            </p:cNvSpPr>
            <p:nvPr/>
          </p:nvSpPr>
          <p:spPr bwMode="auto">
            <a:xfrm>
              <a:off x="2581594" y="579437"/>
              <a:ext cx="360362" cy="176213"/>
            </a:xfrm>
            <a:custGeom>
              <a:avLst/>
              <a:gdLst>
                <a:gd name="T0" fmla="*/ 472 w 472"/>
                <a:gd name="T1" fmla="*/ 0 h 232"/>
                <a:gd name="T2" fmla="*/ 132 w 472"/>
                <a:gd name="T3" fmla="*/ 0 h 232"/>
                <a:gd name="T4" fmla="*/ 0 w 472"/>
                <a:gd name="T5" fmla="*/ 232 h 232"/>
                <a:gd name="T6" fmla="*/ 350 w 472"/>
                <a:gd name="T7" fmla="*/ 232 h 232"/>
                <a:gd name="T8" fmla="*/ 472 w 472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2" h="232">
                  <a:moveTo>
                    <a:pt x="472" y="0"/>
                  </a:moveTo>
                  <a:lnTo>
                    <a:pt x="132" y="0"/>
                  </a:lnTo>
                  <a:lnTo>
                    <a:pt x="0" y="232"/>
                  </a:lnTo>
                  <a:lnTo>
                    <a:pt x="350" y="232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2" name="Freeform 10"/>
            <p:cNvSpPr>
              <a:spLocks/>
            </p:cNvSpPr>
            <p:nvPr/>
          </p:nvSpPr>
          <p:spPr bwMode="auto">
            <a:xfrm>
              <a:off x="2705419" y="363537"/>
              <a:ext cx="631825" cy="176213"/>
            </a:xfrm>
            <a:custGeom>
              <a:avLst/>
              <a:gdLst>
                <a:gd name="T0" fmla="*/ 433 w 830"/>
                <a:gd name="T1" fmla="*/ 51 h 232"/>
                <a:gd name="T2" fmla="*/ 464 w 830"/>
                <a:gd name="T3" fmla="*/ 232 h 232"/>
                <a:gd name="T4" fmla="*/ 830 w 830"/>
                <a:gd name="T5" fmla="*/ 232 h 232"/>
                <a:gd name="T6" fmla="*/ 782 w 830"/>
                <a:gd name="T7" fmla="*/ 0 h 232"/>
                <a:gd name="T8" fmla="*/ 132 w 830"/>
                <a:gd name="T9" fmla="*/ 0 h 232"/>
                <a:gd name="T10" fmla="*/ 0 w 830"/>
                <a:gd name="T11" fmla="*/ 232 h 232"/>
                <a:gd name="T12" fmla="*/ 337 w 830"/>
                <a:gd name="T13" fmla="*/ 232 h 232"/>
                <a:gd name="T14" fmla="*/ 433 w 830"/>
                <a:gd name="T15" fmla="*/ 5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0" h="232">
                  <a:moveTo>
                    <a:pt x="433" y="51"/>
                  </a:moveTo>
                  <a:lnTo>
                    <a:pt x="464" y="232"/>
                  </a:lnTo>
                  <a:lnTo>
                    <a:pt x="830" y="232"/>
                  </a:lnTo>
                  <a:lnTo>
                    <a:pt x="782" y="0"/>
                  </a:lnTo>
                  <a:lnTo>
                    <a:pt x="132" y="0"/>
                  </a:lnTo>
                  <a:lnTo>
                    <a:pt x="0" y="232"/>
                  </a:lnTo>
                  <a:lnTo>
                    <a:pt x="337" y="232"/>
                  </a:lnTo>
                  <a:lnTo>
                    <a:pt x="433" y="51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3" name="Freeform 11"/>
            <p:cNvSpPr>
              <a:spLocks/>
            </p:cNvSpPr>
            <p:nvPr/>
          </p:nvSpPr>
          <p:spPr bwMode="auto">
            <a:xfrm>
              <a:off x="3065781" y="579437"/>
              <a:ext cx="317500" cy="176213"/>
            </a:xfrm>
            <a:custGeom>
              <a:avLst/>
              <a:gdLst>
                <a:gd name="T0" fmla="*/ 40 w 418"/>
                <a:gd name="T1" fmla="*/ 232 h 232"/>
                <a:gd name="T2" fmla="*/ 418 w 418"/>
                <a:gd name="T3" fmla="*/ 232 h 232"/>
                <a:gd name="T4" fmla="*/ 369 w 418"/>
                <a:gd name="T5" fmla="*/ 0 h 232"/>
                <a:gd name="T6" fmla="*/ 0 w 418"/>
                <a:gd name="T7" fmla="*/ 0 h 232"/>
                <a:gd name="T8" fmla="*/ 40 w 418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232">
                  <a:moveTo>
                    <a:pt x="40" y="232"/>
                  </a:moveTo>
                  <a:lnTo>
                    <a:pt x="418" y="232"/>
                  </a:lnTo>
                  <a:lnTo>
                    <a:pt x="369" y="0"/>
                  </a:lnTo>
                  <a:lnTo>
                    <a:pt x="0" y="0"/>
                  </a:lnTo>
                  <a:lnTo>
                    <a:pt x="40" y="232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4" name="Freeform 12"/>
            <p:cNvSpPr>
              <a:spLocks/>
            </p:cNvSpPr>
            <p:nvPr/>
          </p:nvSpPr>
          <p:spPr bwMode="auto">
            <a:xfrm>
              <a:off x="2827656" y="169862"/>
              <a:ext cx="501650" cy="153988"/>
            </a:xfrm>
            <a:custGeom>
              <a:avLst/>
              <a:gdLst>
                <a:gd name="T0" fmla="*/ 610 w 658"/>
                <a:gd name="T1" fmla="*/ 200 h 200"/>
                <a:gd name="T2" fmla="*/ 658 w 658"/>
                <a:gd name="T3" fmla="*/ 0 h 200"/>
                <a:gd name="T4" fmla="*/ 114 w 658"/>
                <a:gd name="T5" fmla="*/ 0 h 200"/>
                <a:gd name="T6" fmla="*/ 0 w 658"/>
                <a:gd name="T7" fmla="*/ 200 h 200"/>
                <a:gd name="T8" fmla="*/ 610 w 658"/>
                <a:gd name="T9" fmla="*/ 200 h 200"/>
                <a:gd name="T10" fmla="*/ 610 w 658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200">
                  <a:moveTo>
                    <a:pt x="610" y="200"/>
                  </a:moveTo>
                  <a:cubicBezTo>
                    <a:pt x="588" y="67"/>
                    <a:pt x="658" y="0"/>
                    <a:pt x="658" y="0"/>
                  </a:cubicBezTo>
                  <a:lnTo>
                    <a:pt x="114" y="0"/>
                  </a:lnTo>
                  <a:lnTo>
                    <a:pt x="0" y="200"/>
                  </a:lnTo>
                  <a:lnTo>
                    <a:pt x="610" y="200"/>
                  </a:lnTo>
                  <a:lnTo>
                    <a:pt x="610" y="200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5" name="Freeform 13"/>
            <p:cNvSpPr>
              <a:spLocks/>
            </p:cNvSpPr>
            <p:nvPr/>
          </p:nvSpPr>
          <p:spPr bwMode="auto">
            <a:xfrm>
              <a:off x="3788094" y="1139825"/>
              <a:ext cx="46037" cy="207963"/>
            </a:xfrm>
            <a:custGeom>
              <a:avLst/>
              <a:gdLst>
                <a:gd name="T0" fmla="*/ 17 w 60"/>
                <a:gd name="T1" fmla="*/ 47 h 273"/>
                <a:gd name="T2" fmla="*/ 5 w 60"/>
                <a:gd name="T3" fmla="*/ 177 h 273"/>
                <a:gd name="T4" fmla="*/ 60 w 60"/>
                <a:gd name="T5" fmla="*/ 273 h 273"/>
                <a:gd name="T6" fmla="*/ 60 w 60"/>
                <a:gd name="T7" fmla="*/ 236 h 273"/>
                <a:gd name="T8" fmla="*/ 33 w 60"/>
                <a:gd name="T9" fmla="*/ 137 h 273"/>
                <a:gd name="T10" fmla="*/ 60 w 60"/>
                <a:gd name="T11" fmla="*/ 37 h 273"/>
                <a:gd name="T12" fmla="*/ 60 w 60"/>
                <a:gd name="T13" fmla="*/ 0 h 273"/>
                <a:gd name="T14" fmla="*/ 17 w 60"/>
                <a:gd name="T15" fmla="*/ 47 h 273"/>
                <a:gd name="T16" fmla="*/ 17 w 60"/>
                <a:gd name="T17" fmla="*/ 4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73">
                  <a:moveTo>
                    <a:pt x="17" y="47"/>
                  </a:moveTo>
                  <a:cubicBezTo>
                    <a:pt x="0" y="87"/>
                    <a:pt x="1" y="136"/>
                    <a:pt x="5" y="177"/>
                  </a:cubicBezTo>
                  <a:cubicBezTo>
                    <a:pt x="9" y="216"/>
                    <a:pt x="21" y="257"/>
                    <a:pt x="60" y="273"/>
                  </a:cubicBezTo>
                  <a:lnTo>
                    <a:pt x="60" y="236"/>
                  </a:lnTo>
                  <a:cubicBezTo>
                    <a:pt x="32" y="219"/>
                    <a:pt x="33" y="167"/>
                    <a:pt x="33" y="137"/>
                  </a:cubicBezTo>
                  <a:cubicBezTo>
                    <a:pt x="33" y="109"/>
                    <a:pt x="31" y="55"/>
                    <a:pt x="60" y="37"/>
                  </a:cubicBezTo>
                  <a:lnTo>
                    <a:pt x="60" y="0"/>
                  </a:lnTo>
                  <a:cubicBezTo>
                    <a:pt x="41" y="8"/>
                    <a:pt x="27" y="24"/>
                    <a:pt x="17" y="47"/>
                  </a:cubicBezTo>
                  <a:cubicBezTo>
                    <a:pt x="8" y="68"/>
                    <a:pt x="27" y="24"/>
                    <a:pt x="17" y="47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6" name="Freeform 14"/>
            <p:cNvSpPr>
              <a:spLocks/>
            </p:cNvSpPr>
            <p:nvPr/>
          </p:nvSpPr>
          <p:spPr bwMode="auto">
            <a:xfrm>
              <a:off x="3867469" y="1252537"/>
              <a:ext cx="174625" cy="79375"/>
            </a:xfrm>
            <a:custGeom>
              <a:avLst/>
              <a:gdLst>
                <a:gd name="T0" fmla="*/ 0 w 230"/>
                <a:gd name="T1" fmla="*/ 28 h 104"/>
                <a:gd name="T2" fmla="*/ 100 w 230"/>
                <a:gd name="T3" fmla="*/ 28 h 104"/>
                <a:gd name="T4" fmla="*/ 100 w 230"/>
                <a:gd name="T5" fmla="*/ 104 h 104"/>
                <a:gd name="T6" fmla="*/ 130 w 230"/>
                <a:gd name="T7" fmla="*/ 104 h 104"/>
                <a:gd name="T8" fmla="*/ 130 w 230"/>
                <a:gd name="T9" fmla="*/ 28 h 104"/>
                <a:gd name="T10" fmla="*/ 230 w 230"/>
                <a:gd name="T11" fmla="*/ 28 h 104"/>
                <a:gd name="T12" fmla="*/ 230 w 230"/>
                <a:gd name="T13" fmla="*/ 0 h 104"/>
                <a:gd name="T14" fmla="*/ 0 w 230"/>
                <a:gd name="T15" fmla="*/ 0 h 104"/>
                <a:gd name="T16" fmla="*/ 0 w 230"/>
                <a:gd name="T17" fmla="*/ 2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04">
                  <a:moveTo>
                    <a:pt x="0" y="28"/>
                  </a:moveTo>
                  <a:lnTo>
                    <a:pt x="100" y="28"/>
                  </a:lnTo>
                  <a:lnTo>
                    <a:pt x="100" y="104"/>
                  </a:lnTo>
                  <a:lnTo>
                    <a:pt x="130" y="104"/>
                  </a:lnTo>
                  <a:lnTo>
                    <a:pt x="130" y="28"/>
                  </a:lnTo>
                  <a:lnTo>
                    <a:pt x="230" y="28"/>
                  </a:lnTo>
                  <a:lnTo>
                    <a:pt x="230" y="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7" name="Freeform 15"/>
            <p:cNvSpPr>
              <a:spLocks/>
            </p:cNvSpPr>
            <p:nvPr/>
          </p:nvSpPr>
          <p:spPr bwMode="auto">
            <a:xfrm>
              <a:off x="3873819" y="1155700"/>
              <a:ext cx="161925" cy="73025"/>
            </a:xfrm>
            <a:custGeom>
              <a:avLst/>
              <a:gdLst>
                <a:gd name="T0" fmla="*/ 60 w 213"/>
                <a:gd name="T1" fmla="*/ 60 h 97"/>
                <a:gd name="T2" fmla="*/ 0 w 213"/>
                <a:gd name="T3" fmla="*/ 69 h 97"/>
                <a:gd name="T4" fmla="*/ 0 w 213"/>
                <a:gd name="T5" fmla="*/ 97 h 97"/>
                <a:gd name="T6" fmla="*/ 106 w 213"/>
                <a:gd name="T7" fmla="*/ 64 h 97"/>
                <a:gd name="T8" fmla="*/ 213 w 213"/>
                <a:gd name="T9" fmla="*/ 97 h 97"/>
                <a:gd name="T10" fmla="*/ 213 w 213"/>
                <a:gd name="T11" fmla="*/ 69 h 97"/>
                <a:gd name="T12" fmla="*/ 126 w 213"/>
                <a:gd name="T13" fmla="*/ 28 h 97"/>
                <a:gd name="T14" fmla="*/ 213 w 213"/>
                <a:gd name="T15" fmla="*/ 28 h 97"/>
                <a:gd name="T16" fmla="*/ 213 w 213"/>
                <a:gd name="T17" fmla="*/ 0 h 97"/>
                <a:gd name="T18" fmla="*/ 0 w 213"/>
                <a:gd name="T19" fmla="*/ 0 h 97"/>
                <a:gd name="T20" fmla="*/ 0 w 213"/>
                <a:gd name="T21" fmla="*/ 28 h 97"/>
                <a:gd name="T22" fmla="*/ 86 w 213"/>
                <a:gd name="T23" fmla="*/ 28 h 97"/>
                <a:gd name="T24" fmla="*/ 60 w 213"/>
                <a:gd name="T25" fmla="*/ 60 h 97"/>
                <a:gd name="T26" fmla="*/ 60 w 213"/>
                <a:gd name="T27" fmla="*/ 6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3" h="97">
                  <a:moveTo>
                    <a:pt x="60" y="60"/>
                  </a:moveTo>
                  <a:cubicBezTo>
                    <a:pt x="46" y="65"/>
                    <a:pt x="26" y="68"/>
                    <a:pt x="0" y="69"/>
                  </a:cubicBezTo>
                  <a:lnTo>
                    <a:pt x="0" y="97"/>
                  </a:lnTo>
                  <a:cubicBezTo>
                    <a:pt x="33" y="96"/>
                    <a:pt x="85" y="95"/>
                    <a:pt x="106" y="64"/>
                  </a:cubicBezTo>
                  <a:cubicBezTo>
                    <a:pt x="128" y="95"/>
                    <a:pt x="180" y="96"/>
                    <a:pt x="213" y="97"/>
                  </a:cubicBezTo>
                  <a:lnTo>
                    <a:pt x="213" y="69"/>
                  </a:lnTo>
                  <a:cubicBezTo>
                    <a:pt x="185" y="68"/>
                    <a:pt x="129" y="67"/>
                    <a:pt x="126" y="28"/>
                  </a:cubicBezTo>
                  <a:lnTo>
                    <a:pt x="213" y="28"/>
                  </a:lnTo>
                  <a:lnTo>
                    <a:pt x="213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86" y="28"/>
                  </a:lnTo>
                  <a:cubicBezTo>
                    <a:pt x="85" y="41"/>
                    <a:pt x="77" y="53"/>
                    <a:pt x="60" y="60"/>
                  </a:cubicBezTo>
                  <a:cubicBezTo>
                    <a:pt x="46" y="65"/>
                    <a:pt x="77" y="53"/>
                    <a:pt x="60" y="60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8" name="Freeform 16"/>
            <p:cNvSpPr>
              <a:spLocks/>
            </p:cNvSpPr>
            <p:nvPr/>
          </p:nvSpPr>
          <p:spPr bwMode="auto">
            <a:xfrm>
              <a:off x="4075431" y="1143000"/>
              <a:ext cx="42862" cy="207963"/>
            </a:xfrm>
            <a:custGeom>
              <a:avLst/>
              <a:gdLst>
                <a:gd name="T0" fmla="*/ 0 w 56"/>
                <a:gd name="T1" fmla="*/ 0 h 273"/>
                <a:gd name="T2" fmla="*/ 0 w 56"/>
                <a:gd name="T3" fmla="*/ 37 h 273"/>
                <a:gd name="T4" fmla="*/ 27 w 56"/>
                <a:gd name="T5" fmla="*/ 137 h 273"/>
                <a:gd name="T6" fmla="*/ 0 w 56"/>
                <a:gd name="T7" fmla="*/ 236 h 273"/>
                <a:gd name="T8" fmla="*/ 0 w 56"/>
                <a:gd name="T9" fmla="*/ 273 h 273"/>
                <a:gd name="T10" fmla="*/ 56 w 56"/>
                <a:gd name="T11" fmla="*/ 137 h 273"/>
                <a:gd name="T12" fmla="*/ 0 w 56"/>
                <a:gd name="T13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73">
                  <a:moveTo>
                    <a:pt x="0" y="0"/>
                  </a:moveTo>
                  <a:lnTo>
                    <a:pt x="0" y="37"/>
                  </a:lnTo>
                  <a:cubicBezTo>
                    <a:pt x="28" y="54"/>
                    <a:pt x="27" y="109"/>
                    <a:pt x="27" y="137"/>
                  </a:cubicBezTo>
                  <a:cubicBezTo>
                    <a:pt x="27" y="165"/>
                    <a:pt x="28" y="217"/>
                    <a:pt x="0" y="236"/>
                  </a:cubicBezTo>
                  <a:lnTo>
                    <a:pt x="0" y="273"/>
                  </a:lnTo>
                  <a:cubicBezTo>
                    <a:pt x="52" y="252"/>
                    <a:pt x="56" y="186"/>
                    <a:pt x="56" y="137"/>
                  </a:cubicBezTo>
                  <a:cubicBezTo>
                    <a:pt x="56" y="88"/>
                    <a:pt x="52" y="20"/>
                    <a:pt x="0" y="0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9" name="Rectangle 17"/>
            <p:cNvSpPr>
              <a:spLocks noChangeArrowheads="1"/>
            </p:cNvSpPr>
            <p:nvPr/>
          </p:nvSpPr>
          <p:spPr bwMode="auto">
            <a:xfrm>
              <a:off x="4291331" y="1154112"/>
              <a:ext cx="22225" cy="176213"/>
            </a:xfrm>
            <a:prstGeom prst="rect">
              <a:avLst/>
            </a:prstGeom>
            <a:solidFill>
              <a:srgbClr val="2454A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0" name="Freeform 18"/>
            <p:cNvSpPr>
              <a:spLocks noEditPoints="1"/>
            </p:cNvSpPr>
            <p:nvPr/>
          </p:nvSpPr>
          <p:spPr bwMode="auto">
            <a:xfrm>
              <a:off x="4140519" y="1152525"/>
              <a:ext cx="134937" cy="179388"/>
            </a:xfrm>
            <a:custGeom>
              <a:avLst/>
              <a:gdLst>
                <a:gd name="T0" fmla="*/ 148 w 178"/>
                <a:gd name="T1" fmla="*/ 68 h 235"/>
                <a:gd name="T2" fmla="*/ 127 w 178"/>
                <a:gd name="T3" fmla="*/ 68 h 235"/>
                <a:gd name="T4" fmla="*/ 60 w 178"/>
                <a:gd name="T5" fmla="*/ 3 h 235"/>
                <a:gd name="T6" fmla="*/ 0 w 178"/>
                <a:gd name="T7" fmla="*/ 80 h 235"/>
                <a:gd name="T8" fmla="*/ 54 w 178"/>
                <a:gd name="T9" fmla="*/ 161 h 235"/>
                <a:gd name="T10" fmla="*/ 126 w 178"/>
                <a:gd name="T11" fmla="*/ 99 h 235"/>
                <a:gd name="T12" fmla="*/ 147 w 178"/>
                <a:gd name="T13" fmla="*/ 99 h 235"/>
                <a:gd name="T14" fmla="*/ 147 w 178"/>
                <a:gd name="T15" fmla="*/ 235 h 235"/>
                <a:gd name="T16" fmla="*/ 178 w 178"/>
                <a:gd name="T17" fmla="*/ 235 h 235"/>
                <a:gd name="T18" fmla="*/ 178 w 178"/>
                <a:gd name="T19" fmla="*/ 3 h 235"/>
                <a:gd name="T20" fmla="*/ 147 w 178"/>
                <a:gd name="T21" fmla="*/ 3 h 235"/>
                <a:gd name="T22" fmla="*/ 147 w 178"/>
                <a:gd name="T23" fmla="*/ 68 h 235"/>
                <a:gd name="T24" fmla="*/ 148 w 178"/>
                <a:gd name="T25" fmla="*/ 68 h 235"/>
                <a:gd name="T26" fmla="*/ 90 w 178"/>
                <a:gd name="T27" fmla="*/ 119 h 235"/>
                <a:gd name="T28" fmla="*/ 38 w 178"/>
                <a:gd name="T29" fmla="*/ 119 h 235"/>
                <a:gd name="T30" fmla="*/ 38 w 178"/>
                <a:gd name="T31" fmla="*/ 47 h 235"/>
                <a:gd name="T32" fmla="*/ 88 w 178"/>
                <a:gd name="T33" fmla="*/ 45 h 235"/>
                <a:gd name="T34" fmla="*/ 90 w 178"/>
                <a:gd name="T35" fmla="*/ 119 h 235"/>
                <a:gd name="T36" fmla="*/ 90 w 178"/>
                <a:gd name="T37" fmla="*/ 11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8" h="235">
                  <a:moveTo>
                    <a:pt x="148" y="68"/>
                  </a:moveTo>
                  <a:lnTo>
                    <a:pt x="127" y="68"/>
                  </a:lnTo>
                  <a:cubicBezTo>
                    <a:pt x="123" y="33"/>
                    <a:pt x="99" y="0"/>
                    <a:pt x="60" y="3"/>
                  </a:cubicBezTo>
                  <a:cubicBezTo>
                    <a:pt x="20" y="5"/>
                    <a:pt x="2" y="44"/>
                    <a:pt x="0" y="80"/>
                  </a:cubicBezTo>
                  <a:cubicBezTo>
                    <a:pt x="0" y="115"/>
                    <a:pt x="16" y="155"/>
                    <a:pt x="54" y="161"/>
                  </a:cubicBezTo>
                  <a:cubicBezTo>
                    <a:pt x="94" y="167"/>
                    <a:pt x="122" y="136"/>
                    <a:pt x="126" y="99"/>
                  </a:cubicBezTo>
                  <a:lnTo>
                    <a:pt x="147" y="99"/>
                  </a:lnTo>
                  <a:lnTo>
                    <a:pt x="147" y="235"/>
                  </a:lnTo>
                  <a:lnTo>
                    <a:pt x="178" y="235"/>
                  </a:lnTo>
                  <a:lnTo>
                    <a:pt x="178" y="3"/>
                  </a:lnTo>
                  <a:lnTo>
                    <a:pt x="147" y="3"/>
                  </a:lnTo>
                  <a:lnTo>
                    <a:pt x="147" y="68"/>
                  </a:lnTo>
                  <a:lnTo>
                    <a:pt x="148" y="68"/>
                  </a:lnTo>
                  <a:close/>
                  <a:moveTo>
                    <a:pt x="90" y="119"/>
                  </a:moveTo>
                  <a:cubicBezTo>
                    <a:pt x="78" y="140"/>
                    <a:pt x="51" y="140"/>
                    <a:pt x="38" y="119"/>
                  </a:cubicBezTo>
                  <a:cubicBezTo>
                    <a:pt x="26" y="99"/>
                    <a:pt x="26" y="68"/>
                    <a:pt x="38" y="47"/>
                  </a:cubicBezTo>
                  <a:cubicBezTo>
                    <a:pt x="50" y="27"/>
                    <a:pt x="75" y="25"/>
                    <a:pt x="88" y="45"/>
                  </a:cubicBezTo>
                  <a:cubicBezTo>
                    <a:pt x="102" y="67"/>
                    <a:pt x="102" y="97"/>
                    <a:pt x="90" y="119"/>
                  </a:cubicBezTo>
                  <a:cubicBezTo>
                    <a:pt x="83" y="129"/>
                    <a:pt x="96" y="108"/>
                    <a:pt x="90" y="119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1" name="Rectangle 19"/>
            <p:cNvSpPr>
              <a:spLocks noChangeArrowheads="1"/>
            </p:cNvSpPr>
            <p:nvPr/>
          </p:nvSpPr>
          <p:spPr bwMode="auto">
            <a:xfrm>
              <a:off x="4502469" y="1154112"/>
              <a:ext cx="25400" cy="177800"/>
            </a:xfrm>
            <a:prstGeom prst="rect">
              <a:avLst/>
            </a:prstGeom>
            <a:solidFill>
              <a:srgbClr val="2454A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2" name="Freeform 20"/>
            <p:cNvSpPr>
              <a:spLocks noEditPoints="1"/>
            </p:cNvSpPr>
            <p:nvPr/>
          </p:nvSpPr>
          <p:spPr bwMode="auto">
            <a:xfrm>
              <a:off x="4340544" y="1154112"/>
              <a:ext cx="133350" cy="120650"/>
            </a:xfrm>
            <a:custGeom>
              <a:avLst/>
              <a:gdLst>
                <a:gd name="T0" fmla="*/ 99 w 175"/>
                <a:gd name="T1" fmla="*/ 0 h 158"/>
                <a:gd name="T2" fmla="*/ 99 w 175"/>
                <a:gd name="T3" fmla="*/ 158 h 158"/>
                <a:gd name="T4" fmla="*/ 175 w 175"/>
                <a:gd name="T5" fmla="*/ 80 h 158"/>
                <a:gd name="T6" fmla="*/ 99 w 175"/>
                <a:gd name="T7" fmla="*/ 0 h 158"/>
                <a:gd name="T8" fmla="*/ 131 w 175"/>
                <a:gd name="T9" fmla="*/ 114 h 158"/>
                <a:gd name="T10" fmla="*/ 69 w 175"/>
                <a:gd name="T11" fmla="*/ 117 h 158"/>
                <a:gd name="T12" fmla="*/ 67 w 175"/>
                <a:gd name="T13" fmla="*/ 44 h 158"/>
                <a:gd name="T14" fmla="*/ 127 w 175"/>
                <a:gd name="T15" fmla="*/ 40 h 158"/>
                <a:gd name="T16" fmla="*/ 131 w 175"/>
                <a:gd name="T17" fmla="*/ 114 h 158"/>
                <a:gd name="T18" fmla="*/ 131 w 175"/>
                <a:gd name="T19" fmla="*/ 1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158">
                  <a:moveTo>
                    <a:pt x="99" y="0"/>
                  </a:moveTo>
                  <a:cubicBezTo>
                    <a:pt x="0" y="0"/>
                    <a:pt x="0" y="158"/>
                    <a:pt x="99" y="158"/>
                  </a:cubicBezTo>
                  <a:cubicBezTo>
                    <a:pt x="143" y="158"/>
                    <a:pt x="175" y="124"/>
                    <a:pt x="175" y="80"/>
                  </a:cubicBezTo>
                  <a:cubicBezTo>
                    <a:pt x="175" y="36"/>
                    <a:pt x="144" y="0"/>
                    <a:pt x="99" y="0"/>
                  </a:cubicBezTo>
                  <a:close/>
                  <a:moveTo>
                    <a:pt x="131" y="114"/>
                  </a:moveTo>
                  <a:cubicBezTo>
                    <a:pt x="116" y="134"/>
                    <a:pt x="85" y="136"/>
                    <a:pt x="69" y="117"/>
                  </a:cubicBezTo>
                  <a:cubicBezTo>
                    <a:pt x="52" y="97"/>
                    <a:pt x="52" y="65"/>
                    <a:pt x="67" y="44"/>
                  </a:cubicBezTo>
                  <a:cubicBezTo>
                    <a:pt x="81" y="24"/>
                    <a:pt x="109" y="21"/>
                    <a:pt x="127" y="40"/>
                  </a:cubicBezTo>
                  <a:cubicBezTo>
                    <a:pt x="145" y="58"/>
                    <a:pt x="148" y="93"/>
                    <a:pt x="131" y="114"/>
                  </a:cubicBezTo>
                  <a:cubicBezTo>
                    <a:pt x="123" y="125"/>
                    <a:pt x="139" y="105"/>
                    <a:pt x="131" y="114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3" name="Freeform 21"/>
            <p:cNvSpPr>
              <a:spLocks noEditPoints="1"/>
            </p:cNvSpPr>
            <p:nvPr/>
          </p:nvSpPr>
          <p:spPr bwMode="auto">
            <a:xfrm>
              <a:off x="4565969" y="1152525"/>
              <a:ext cx="134937" cy="179388"/>
            </a:xfrm>
            <a:custGeom>
              <a:avLst/>
              <a:gdLst>
                <a:gd name="T0" fmla="*/ 148 w 177"/>
                <a:gd name="T1" fmla="*/ 68 h 235"/>
                <a:gd name="T2" fmla="*/ 126 w 177"/>
                <a:gd name="T3" fmla="*/ 68 h 235"/>
                <a:gd name="T4" fmla="*/ 60 w 177"/>
                <a:gd name="T5" fmla="*/ 3 h 235"/>
                <a:gd name="T6" fmla="*/ 0 w 177"/>
                <a:gd name="T7" fmla="*/ 80 h 235"/>
                <a:gd name="T8" fmla="*/ 53 w 177"/>
                <a:gd name="T9" fmla="*/ 161 h 235"/>
                <a:gd name="T10" fmla="*/ 125 w 177"/>
                <a:gd name="T11" fmla="*/ 99 h 235"/>
                <a:gd name="T12" fmla="*/ 146 w 177"/>
                <a:gd name="T13" fmla="*/ 99 h 235"/>
                <a:gd name="T14" fmla="*/ 146 w 177"/>
                <a:gd name="T15" fmla="*/ 235 h 235"/>
                <a:gd name="T16" fmla="*/ 177 w 177"/>
                <a:gd name="T17" fmla="*/ 235 h 235"/>
                <a:gd name="T18" fmla="*/ 177 w 177"/>
                <a:gd name="T19" fmla="*/ 3 h 235"/>
                <a:gd name="T20" fmla="*/ 146 w 177"/>
                <a:gd name="T21" fmla="*/ 3 h 235"/>
                <a:gd name="T22" fmla="*/ 146 w 177"/>
                <a:gd name="T23" fmla="*/ 68 h 235"/>
                <a:gd name="T24" fmla="*/ 148 w 177"/>
                <a:gd name="T25" fmla="*/ 68 h 235"/>
                <a:gd name="T26" fmla="*/ 90 w 177"/>
                <a:gd name="T27" fmla="*/ 119 h 235"/>
                <a:gd name="T28" fmla="*/ 38 w 177"/>
                <a:gd name="T29" fmla="*/ 119 h 235"/>
                <a:gd name="T30" fmla="*/ 38 w 177"/>
                <a:gd name="T31" fmla="*/ 47 h 235"/>
                <a:gd name="T32" fmla="*/ 89 w 177"/>
                <a:gd name="T33" fmla="*/ 45 h 235"/>
                <a:gd name="T34" fmla="*/ 90 w 177"/>
                <a:gd name="T35" fmla="*/ 119 h 235"/>
                <a:gd name="T36" fmla="*/ 90 w 177"/>
                <a:gd name="T37" fmla="*/ 11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7" h="235">
                  <a:moveTo>
                    <a:pt x="148" y="68"/>
                  </a:moveTo>
                  <a:lnTo>
                    <a:pt x="126" y="68"/>
                  </a:lnTo>
                  <a:cubicBezTo>
                    <a:pt x="122" y="32"/>
                    <a:pt x="98" y="0"/>
                    <a:pt x="60" y="3"/>
                  </a:cubicBezTo>
                  <a:cubicBezTo>
                    <a:pt x="20" y="5"/>
                    <a:pt x="1" y="44"/>
                    <a:pt x="0" y="80"/>
                  </a:cubicBezTo>
                  <a:cubicBezTo>
                    <a:pt x="0" y="115"/>
                    <a:pt x="16" y="155"/>
                    <a:pt x="53" y="161"/>
                  </a:cubicBezTo>
                  <a:cubicBezTo>
                    <a:pt x="93" y="168"/>
                    <a:pt x="120" y="136"/>
                    <a:pt x="125" y="99"/>
                  </a:cubicBezTo>
                  <a:lnTo>
                    <a:pt x="146" y="99"/>
                  </a:lnTo>
                  <a:lnTo>
                    <a:pt x="146" y="235"/>
                  </a:lnTo>
                  <a:lnTo>
                    <a:pt x="177" y="235"/>
                  </a:lnTo>
                  <a:lnTo>
                    <a:pt x="177" y="3"/>
                  </a:lnTo>
                  <a:lnTo>
                    <a:pt x="146" y="3"/>
                  </a:lnTo>
                  <a:lnTo>
                    <a:pt x="146" y="68"/>
                  </a:lnTo>
                  <a:lnTo>
                    <a:pt x="148" y="68"/>
                  </a:lnTo>
                  <a:close/>
                  <a:moveTo>
                    <a:pt x="90" y="119"/>
                  </a:moveTo>
                  <a:cubicBezTo>
                    <a:pt x="78" y="140"/>
                    <a:pt x="52" y="140"/>
                    <a:pt x="38" y="119"/>
                  </a:cubicBezTo>
                  <a:cubicBezTo>
                    <a:pt x="26" y="99"/>
                    <a:pt x="26" y="68"/>
                    <a:pt x="38" y="47"/>
                  </a:cubicBezTo>
                  <a:cubicBezTo>
                    <a:pt x="50" y="27"/>
                    <a:pt x="76" y="25"/>
                    <a:pt x="89" y="45"/>
                  </a:cubicBezTo>
                  <a:cubicBezTo>
                    <a:pt x="102" y="65"/>
                    <a:pt x="102" y="97"/>
                    <a:pt x="90" y="119"/>
                  </a:cubicBezTo>
                  <a:cubicBezTo>
                    <a:pt x="84" y="129"/>
                    <a:pt x="96" y="108"/>
                    <a:pt x="90" y="119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4" name="Rectangle 22"/>
            <p:cNvSpPr>
              <a:spLocks noChangeArrowheads="1"/>
            </p:cNvSpPr>
            <p:nvPr/>
          </p:nvSpPr>
          <p:spPr bwMode="auto">
            <a:xfrm>
              <a:off x="4716781" y="1154112"/>
              <a:ext cx="23812" cy="177800"/>
            </a:xfrm>
            <a:prstGeom prst="rect">
              <a:avLst/>
            </a:prstGeom>
            <a:solidFill>
              <a:srgbClr val="2454A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5" name="Freeform 23"/>
            <p:cNvSpPr>
              <a:spLocks/>
            </p:cNvSpPr>
            <p:nvPr/>
          </p:nvSpPr>
          <p:spPr bwMode="auto">
            <a:xfrm>
              <a:off x="4791394" y="1152525"/>
              <a:ext cx="158750" cy="92075"/>
            </a:xfrm>
            <a:custGeom>
              <a:avLst/>
              <a:gdLst>
                <a:gd name="T0" fmla="*/ 122 w 208"/>
                <a:gd name="T1" fmla="*/ 0 h 119"/>
                <a:gd name="T2" fmla="*/ 86 w 208"/>
                <a:gd name="T3" fmla="*/ 0 h 119"/>
                <a:gd name="T4" fmla="*/ 0 w 208"/>
                <a:gd name="T5" fmla="*/ 88 h 119"/>
                <a:gd name="T6" fmla="*/ 0 w 208"/>
                <a:gd name="T7" fmla="*/ 119 h 119"/>
                <a:gd name="T8" fmla="*/ 104 w 208"/>
                <a:gd name="T9" fmla="*/ 59 h 119"/>
                <a:gd name="T10" fmla="*/ 208 w 208"/>
                <a:gd name="T11" fmla="*/ 119 h 119"/>
                <a:gd name="T12" fmla="*/ 208 w 208"/>
                <a:gd name="T13" fmla="*/ 88 h 119"/>
                <a:gd name="T14" fmla="*/ 122 w 208"/>
                <a:gd name="T1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19">
                  <a:moveTo>
                    <a:pt x="122" y="0"/>
                  </a:moveTo>
                  <a:lnTo>
                    <a:pt x="86" y="0"/>
                  </a:lnTo>
                  <a:cubicBezTo>
                    <a:pt x="86" y="52"/>
                    <a:pt x="49" y="83"/>
                    <a:pt x="0" y="88"/>
                  </a:cubicBezTo>
                  <a:lnTo>
                    <a:pt x="0" y="119"/>
                  </a:lnTo>
                  <a:cubicBezTo>
                    <a:pt x="41" y="115"/>
                    <a:pt x="84" y="98"/>
                    <a:pt x="104" y="59"/>
                  </a:cubicBezTo>
                  <a:cubicBezTo>
                    <a:pt x="124" y="96"/>
                    <a:pt x="168" y="115"/>
                    <a:pt x="208" y="119"/>
                  </a:cubicBezTo>
                  <a:lnTo>
                    <a:pt x="208" y="88"/>
                  </a:lnTo>
                  <a:cubicBezTo>
                    <a:pt x="160" y="83"/>
                    <a:pt x="122" y="52"/>
                    <a:pt x="122" y="0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6" name="Rectangle 24"/>
            <p:cNvSpPr>
              <a:spLocks noChangeArrowheads="1"/>
            </p:cNvSpPr>
            <p:nvPr/>
          </p:nvSpPr>
          <p:spPr bwMode="auto">
            <a:xfrm>
              <a:off x="4783456" y="1300162"/>
              <a:ext cx="176212" cy="20638"/>
            </a:xfrm>
            <a:prstGeom prst="rect">
              <a:avLst/>
            </a:prstGeom>
            <a:solidFill>
              <a:srgbClr val="2454A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7" name="Freeform 25"/>
            <p:cNvSpPr>
              <a:spLocks noEditPoints="1"/>
            </p:cNvSpPr>
            <p:nvPr/>
          </p:nvSpPr>
          <p:spPr bwMode="auto">
            <a:xfrm>
              <a:off x="5002531" y="1154112"/>
              <a:ext cx="163512" cy="176213"/>
            </a:xfrm>
            <a:custGeom>
              <a:avLst/>
              <a:gdLst>
                <a:gd name="T0" fmla="*/ 183 w 216"/>
                <a:gd name="T1" fmla="*/ 150 h 230"/>
                <a:gd name="T2" fmla="*/ 117 w 216"/>
                <a:gd name="T3" fmla="*/ 150 h 230"/>
                <a:gd name="T4" fmla="*/ 117 w 216"/>
                <a:gd name="T5" fmla="*/ 28 h 230"/>
                <a:gd name="T6" fmla="*/ 137 w 216"/>
                <a:gd name="T7" fmla="*/ 28 h 230"/>
                <a:gd name="T8" fmla="*/ 137 w 216"/>
                <a:gd name="T9" fmla="*/ 0 h 230"/>
                <a:gd name="T10" fmla="*/ 0 w 216"/>
                <a:gd name="T11" fmla="*/ 0 h 230"/>
                <a:gd name="T12" fmla="*/ 0 w 216"/>
                <a:gd name="T13" fmla="*/ 28 h 230"/>
                <a:gd name="T14" fmla="*/ 19 w 216"/>
                <a:gd name="T15" fmla="*/ 28 h 230"/>
                <a:gd name="T16" fmla="*/ 19 w 216"/>
                <a:gd name="T17" fmla="*/ 150 h 230"/>
                <a:gd name="T18" fmla="*/ 0 w 216"/>
                <a:gd name="T19" fmla="*/ 150 h 230"/>
                <a:gd name="T20" fmla="*/ 0 w 216"/>
                <a:gd name="T21" fmla="*/ 178 h 230"/>
                <a:gd name="T22" fmla="*/ 184 w 216"/>
                <a:gd name="T23" fmla="*/ 178 h 230"/>
                <a:gd name="T24" fmla="*/ 184 w 216"/>
                <a:gd name="T25" fmla="*/ 230 h 230"/>
                <a:gd name="T26" fmla="*/ 216 w 216"/>
                <a:gd name="T27" fmla="*/ 230 h 230"/>
                <a:gd name="T28" fmla="*/ 216 w 216"/>
                <a:gd name="T29" fmla="*/ 0 h 230"/>
                <a:gd name="T30" fmla="*/ 184 w 216"/>
                <a:gd name="T31" fmla="*/ 0 h 230"/>
                <a:gd name="T32" fmla="*/ 184 w 216"/>
                <a:gd name="T33" fmla="*/ 150 h 230"/>
                <a:gd name="T34" fmla="*/ 183 w 216"/>
                <a:gd name="T35" fmla="*/ 150 h 230"/>
                <a:gd name="T36" fmla="*/ 85 w 216"/>
                <a:gd name="T37" fmla="*/ 150 h 230"/>
                <a:gd name="T38" fmla="*/ 47 w 216"/>
                <a:gd name="T39" fmla="*/ 150 h 230"/>
                <a:gd name="T40" fmla="*/ 47 w 216"/>
                <a:gd name="T41" fmla="*/ 28 h 230"/>
                <a:gd name="T42" fmla="*/ 85 w 216"/>
                <a:gd name="T43" fmla="*/ 28 h 230"/>
                <a:gd name="T44" fmla="*/ 85 w 216"/>
                <a:gd name="T45" fmla="*/ 15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6" h="230">
                  <a:moveTo>
                    <a:pt x="183" y="150"/>
                  </a:moveTo>
                  <a:lnTo>
                    <a:pt x="117" y="150"/>
                  </a:lnTo>
                  <a:lnTo>
                    <a:pt x="117" y="28"/>
                  </a:lnTo>
                  <a:lnTo>
                    <a:pt x="137" y="28"/>
                  </a:lnTo>
                  <a:lnTo>
                    <a:pt x="137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9" y="28"/>
                  </a:lnTo>
                  <a:lnTo>
                    <a:pt x="19" y="150"/>
                  </a:lnTo>
                  <a:lnTo>
                    <a:pt x="0" y="150"/>
                  </a:lnTo>
                  <a:lnTo>
                    <a:pt x="0" y="178"/>
                  </a:lnTo>
                  <a:lnTo>
                    <a:pt x="184" y="178"/>
                  </a:lnTo>
                  <a:lnTo>
                    <a:pt x="184" y="230"/>
                  </a:lnTo>
                  <a:lnTo>
                    <a:pt x="216" y="230"/>
                  </a:lnTo>
                  <a:lnTo>
                    <a:pt x="216" y="0"/>
                  </a:lnTo>
                  <a:lnTo>
                    <a:pt x="184" y="0"/>
                  </a:lnTo>
                  <a:lnTo>
                    <a:pt x="184" y="150"/>
                  </a:lnTo>
                  <a:lnTo>
                    <a:pt x="183" y="150"/>
                  </a:lnTo>
                  <a:close/>
                  <a:moveTo>
                    <a:pt x="85" y="150"/>
                  </a:moveTo>
                  <a:lnTo>
                    <a:pt x="47" y="150"/>
                  </a:lnTo>
                  <a:lnTo>
                    <a:pt x="47" y="28"/>
                  </a:lnTo>
                  <a:lnTo>
                    <a:pt x="85" y="28"/>
                  </a:lnTo>
                  <a:lnTo>
                    <a:pt x="85" y="150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8" name="Rectangle 26"/>
            <p:cNvSpPr>
              <a:spLocks noChangeArrowheads="1"/>
            </p:cNvSpPr>
            <p:nvPr/>
          </p:nvSpPr>
          <p:spPr bwMode="auto">
            <a:xfrm>
              <a:off x="5354956" y="1154112"/>
              <a:ext cx="22225" cy="119063"/>
            </a:xfrm>
            <a:prstGeom prst="rect">
              <a:avLst/>
            </a:prstGeom>
            <a:solidFill>
              <a:srgbClr val="2454A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9" name="Freeform 27"/>
            <p:cNvSpPr>
              <a:spLocks/>
            </p:cNvSpPr>
            <p:nvPr/>
          </p:nvSpPr>
          <p:spPr bwMode="auto">
            <a:xfrm>
              <a:off x="5223194" y="1268412"/>
              <a:ext cx="155575" cy="61913"/>
            </a:xfrm>
            <a:custGeom>
              <a:avLst/>
              <a:gdLst>
                <a:gd name="T0" fmla="*/ 32 w 206"/>
                <a:gd name="T1" fmla="*/ 0 h 80"/>
                <a:gd name="T2" fmla="*/ 0 w 206"/>
                <a:gd name="T3" fmla="*/ 0 h 80"/>
                <a:gd name="T4" fmla="*/ 0 w 206"/>
                <a:gd name="T5" fmla="*/ 60 h 80"/>
                <a:gd name="T6" fmla="*/ 6 w 206"/>
                <a:gd name="T7" fmla="*/ 76 h 80"/>
                <a:gd name="T8" fmla="*/ 19 w 206"/>
                <a:gd name="T9" fmla="*/ 80 h 80"/>
                <a:gd name="T10" fmla="*/ 206 w 206"/>
                <a:gd name="T11" fmla="*/ 80 h 80"/>
                <a:gd name="T12" fmla="*/ 206 w 206"/>
                <a:gd name="T13" fmla="*/ 52 h 80"/>
                <a:gd name="T14" fmla="*/ 32 w 206"/>
                <a:gd name="T15" fmla="*/ 52 h 80"/>
                <a:gd name="T16" fmla="*/ 32 w 206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80">
                  <a:moveTo>
                    <a:pt x="32" y="0"/>
                  </a:moveTo>
                  <a:lnTo>
                    <a:pt x="0" y="0"/>
                  </a:lnTo>
                  <a:lnTo>
                    <a:pt x="0" y="60"/>
                  </a:lnTo>
                  <a:cubicBezTo>
                    <a:pt x="0" y="67"/>
                    <a:pt x="2" y="72"/>
                    <a:pt x="6" y="76"/>
                  </a:cubicBezTo>
                  <a:cubicBezTo>
                    <a:pt x="8" y="79"/>
                    <a:pt x="14" y="80"/>
                    <a:pt x="19" y="80"/>
                  </a:cubicBezTo>
                  <a:lnTo>
                    <a:pt x="206" y="80"/>
                  </a:lnTo>
                  <a:lnTo>
                    <a:pt x="206" y="52"/>
                  </a:lnTo>
                  <a:lnTo>
                    <a:pt x="32" y="5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10" name="Freeform 28"/>
            <p:cNvSpPr>
              <a:spLocks noEditPoints="1"/>
            </p:cNvSpPr>
            <p:nvPr/>
          </p:nvSpPr>
          <p:spPr bwMode="auto">
            <a:xfrm>
              <a:off x="5185094" y="1138237"/>
              <a:ext cx="153987" cy="136525"/>
            </a:xfrm>
            <a:custGeom>
              <a:avLst/>
              <a:gdLst>
                <a:gd name="T0" fmla="*/ 124 w 202"/>
                <a:gd name="T1" fmla="*/ 124 h 179"/>
                <a:gd name="T2" fmla="*/ 148 w 202"/>
                <a:gd name="T3" fmla="*/ 94 h 179"/>
                <a:gd name="T4" fmla="*/ 171 w 202"/>
                <a:gd name="T5" fmla="*/ 94 h 179"/>
                <a:gd name="T6" fmla="*/ 171 w 202"/>
                <a:gd name="T7" fmla="*/ 179 h 179"/>
                <a:gd name="T8" fmla="*/ 202 w 202"/>
                <a:gd name="T9" fmla="*/ 179 h 179"/>
                <a:gd name="T10" fmla="*/ 202 w 202"/>
                <a:gd name="T11" fmla="*/ 22 h 179"/>
                <a:gd name="T12" fmla="*/ 171 w 202"/>
                <a:gd name="T13" fmla="*/ 22 h 179"/>
                <a:gd name="T14" fmla="*/ 171 w 202"/>
                <a:gd name="T15" fmla="*/ 64 h 179"/>
                <a:gd name="T16" fmla="*/ 150 w 202"/>
                <a:gd name="T17" fmla="*/ 64 h 179"/>
                <a:gd name="T18" fmla="*/ 26 w 202"/>
                <a:gd name="T19" fmla="*/ 54 h 179"/>
                <a:gd name="T20" fmla="*/ 124 w 202"/>
                <a:gd name="T21" fmla="*/ 124 h 179"/>
                <a:gd name="T22" fmla="*/ 124 w 202"/>
                <a:gd name="T23" fmla="*/ 124 h 179"/>
                <a:gd name="T24" fmla="*/ 51 w 202"/>
                <a:gd name="T25" fmla="*/ 76 h 179"/>
                <a:gd name="T26" fmla="*/ 99 w 202"/>
                <a:gd name="T27" fmla="*/ 46 h 179"/>
                <a:gd name="T28" fmla="*/ 110 w 202"/>
                <a:gd name="T29" fmla="*/ 100 h 179"/>
                <a:gd name="T30" fmla="*/ 51 w 202"/>
                <a:gd name="T31" fmla="*/ 7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2" h="179">
                  <a:moveTo>
                    <a:pt x="124" y="124"/>
                  </a:moveTo>
                  <a:cubicBezTo>
                    <a:pt x="136" y="116"/>
                    <a:pt x="144" y="106"/>
                    <a:pt x="148" y="94"/>
                  </a:cubicBezTo>
                  <a:lnTo>
                    <a:pt x="171" y="94"/>
                  </a:lnTo>
                  <a:lnTo>
                    <a:pt x="171" y="179"/>
                  </a:lnTo>
                  <a:lnTo>
                    <a:pt x="202" y="179"/>
                  </a:lnTo>
                  <a:lnTo>
                    <a:pt x="202" y="22"/>
                  </a:lnTo>
                  <a:lnTo>
                    <a:pt x="171" y="22"/>
                  </a:lnTo>
                  <a:lnTo>
                    <a:pt x="171" y="64"/>
                  </a:lnTo>
                  <a:lnTo>
                    <a:pt x="150" y="64"/>
                  </a:lnTo>
                  <a:cubicBezTo>
                    <a:pt x="138" y="6"/>
                    <a:pt x="47" y="0"/>
                    <a:pt x="26" y="54"/>
                  </a:cubicBezTo>
                  <a:cubicBezTo>
                    <a:pt x="0" y="114"/>
                    <a:pt x="76" y="156"/>
                    <a:pt x="124" y="124"/>
                  </a:cubicBezTo>
                  <a:cubicBezTo>
                    <a:pt x="136" y="116"/>
                    <a:pt x="112" y="132"/>
                    <a:pt x="124" y="124"/>
                  </a:cubicBezTo>
                  <a:close/>
                  <a:moveTo>
                    <a:pt x="51" y="76"/>
                  </a:moveTo>
                  <a:cubicBezTo>
                    <a:pt x="51" y="52"/>
                    <a:pt x="78" y="36"/>
                    <a:pt x="99" y="46"/>
                  </a:cubicBezTo>
                  <a:cubicBezTo>
                    <a:pt x="122" y="55"/>
                    <a:pt x="130" y="83"/>
                    <a:pt x="110" y="100"/>
                  </a:cubicBezTo>
                  <a:cubicBezTo>
                    <a:pt x="90" y="119"/>
                    <a:pt x="51" y="106"/>
                    <a:pt x="51" y="76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60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신비나\회사내부작업\aspn회사소개서\ASPN_company_presentation0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" name="그룹 82"/>
          <p:cNvGrpSpPr/>
          <p:nvPr userDrawn="1"/>
        </p:nvGrpSpPr>
        <p:grpSpPr>
          <a:xfrm>
            <a:off x="8694268" y="6314388"/>
            <a:ext cx="593010" cy="215718"/>
            <a:chOff x="2257744" y="155574"/>
            <a:chExt cx="3286124" cy="1195389"/>
          </a:xfrm>
          <a:effectLst/>
        </p:grpSpPr>
        <p:sp>
          <p:nvSpPr>
            <p:cNvPr id="84" name="Freeform 5"/>
            <p:cNvSpPr>
              <a:spLocks/>
            </p:cNvSpPr>
            <p:nvPr/>
          </p:nvSpPr>
          <p:spPr bwMode="auto">
            <a:xfrm>
              <a:off x="3542031" y="155574"/>
              <a:ext cx="609600" cy="742950"/>
            </a:xfrm>
            <a:custGeom>
              <a:avLst/>
              <a:gdLst>
                <a:gd name="T0" fmla="*/ 264 w 800"/>
                <a:gd name="T1" fmla="*/ 975 h 975"/>
                <a:gd name="T2" fmla="*/ 556 w 800"/>
                <a:gd name="T3" fmla="*/ 894 h 975"/>
                <a:gd name="T4" fmla="*/ 684 w 800"/>
                <a:gd name="T5" fmla="*/ 636 h 975"/>
                <a:gd name="T6" fmla="*/ 495 w 800"/>
                <a:gd name="T7" fmla="*/ 426 h 975"/>
                <a:gd name="T8" fmla="*/ 374 w 800"/>
                <a:gd name="T9" fmla="*/ 348 h 975"/>
                <a:gd name="T10" fmla="*/ 380 w 800"/>
                <a:gd name="T11" fmla="*/ 226 h 975"/>
                <a:gd name="T12" fmla="*/ 522 w 800"/>
                <a:gd name="T13" fmla="*/ 182 h 975"/>
                <a:gd name="T14" fmla="*/ 698 w 800"/>
                <a:gd name="T15" fmla="*/ 235 h 975"/>
                <a:gd name="T16" fmla="*/ 800 w 800"/>
                <a:gd name="T17" fmla="*/ 82 h 975"/>
                <a:gd name="T18" fmla="*/ 422 w 800"/>
                <a:gd name="T19" fmla="*/ 24 h 975"/>
                <a:gd name="T20" fmla="*/ 154 w 800"/>
                <a:gd name="T21" fmla="*/ 228 h 975"/>
                <a:gd name="T22" fmla="*/ 144 w 800"/>
                <a:gd name="T23" fmla="*/ 399 h 975"/>
                <a:gd name="T24" fmla="*/ 259 w 800"/>
                <a:gd name="T25" fmla="*/ 527 h 975"/>
                <a:gd name="T26" fmla="*/ 418 w 800"/>
                <a:gd name="T27" fmla="*/ 619 h 975"/>
                <a:gd name="T28" fmla="*/ 463 w 800"/>
                <a:gd name="T29" fmla="*/ 687 h 975"/>
                <a:gd name="T30" fmla="*/ 439 w 800"/>
                <a:gd name="T31" fmla="*/ 764 h 975"/>
                <a:gd name="T32" fmla="*/ 248 w 800"/>
                <a:gd name="T33" fmla="*/ 808 h 975"/>
                <a:gd name="T34" fmla="*/ 38 w 800"/>
                <a:gd name="T35" fmla="*/ 736 h 975"/>
                <a:gd name="T36" fmla="*/ 0 w 800"/>
                <a:gd name="T37" fmla="*/ 920 h 975"/>
                <a:gd name="T38" fmla="*/ 264 w 800"/>
                <a:gd name="T39" fmla="*/ 975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0" h="975">
                  <a:moveTo>
                    <a:pt x="264" y="975"/>
                  </a:moveTo>
                  <a:cubicBezTo>
                    <a:pt x="367" y="975"/>
                    <a:pt x="472" y="954"/>
                    <a:pt x="556" y="894"/>
                  </a:cubicBezTo>
                  <a:cubicBezTo>
                    <a:pt x="636" y="836"/>
                    <a:pt x="690" y="736"/>
                    <a:pt x="684" y="636"/>
                  </a:cubicBezTo>
                  <a:cubicBezTo>
                    <a:pt x="678" y="530"/>
                    <a:pt x="579" y="471"/>
                    <a:pt x="495" y="426"/>
                  </a:cubicBezTo>
                  <a:cubicBezTo>
                    <a:pt x="454" y="404"/>
                    <a:pt x="406" y="383"/>
                    <a:pt x="374" y="348"/>
                  </a:cubicBezTo>
                  <a:cubicBezTo>
                    <a:pt x="342" y="314"/>
                    <a:pt x="352" y="259"/>
                    <a:pt x="380" y="226"/>
                  </a:cubicBezTo>
                  <a:cubicBezTo>
                    <a:pt x="415" y="184"/>
                    <a:pt x="470" y="178"/>
                    <a:pt x="522" y="182"/>
                  </a:cubicBezTo>
                  <a:cubicBezTo>
                    <a:pt x="583" y="187"/>
                    <a:pt x="642" y="210"/>
                    <a:pt x="698" y="235"/>
                  </a:cubicBezTo>
                  <a:lnTo>
                    <a:pt x="800" y="82"/>
                  </a:lnTo>
                  <a:cubicBezTo>
                    <a:pt x="682" y="27"/>
                    <a:pt x="552" y="0"/>
                    <a:pt x="422" y="24"/>
                  </a:cubicBezTo>
                  <a:cubicBezTo>
                    <a:pt x="304" y="46"/>
                    <a:pt x="198" y="114"/>
                    <a:pt x="154" y="228"/>
                  </a:cubicBezTo>
                  <a:cubicBezTo>
                    <a:pt x="134" y="282"/>
                    <a:pt x="123" y="344"/>
                    <a:pt x="144" y="399"/>
                  </a:cubicBezTo>
                  <a:cubicBezTo>
                    <a:pt x="166" y="455"/>
                    <a:pt x="208" y="496"/>
                    <a:pt x="259" y="527"/>
                  </a:cubicBezTo>
                  <a:cubicBezTo>
                    <a:pt x="311" y="558"/>
                    <a:pt x="370" y="582"/>
                    <a:pt x="418" y="619"/>
                  </a:cubicBezTo>
                  <a:cubicBezTo>
                    <a:pt x="439" y="636"/>
                    <a:pt x="460" y="659"/>
                    <a:pt x="463" y="687"/>
                  </a:cubicBezTo>
                  <a:cubicBezTo>
                    <a:pt x="466" y="714"/>
                    <a:pt x="455" y="743"/>
                    <a:pt x="439" y="764"/>
                  </a:cubicBezTo>
                  <a:cubicBezTo>
                    <a:pt x="395" y="819"/>
                    <a:pt x="310" y="818"/>
                    <a:pt x="248" y="808"/>
                  </a:cubicBezTo>
                  <a:cubicBezTo>
                    <a:pt x="174" y="798"/>
                    <a:pt x="104" y="767"/>
                    <a:pt x="38" y="736"/>
                  </a:cubicBezTo>
                  <a:lnTo>
                    <a:pt x="0" y="920"/>
                  </a:lnTo>
                  <a:cubicBezTo>
                    <a:pt x="80" y="960"/>
                    <a:pt x="174" y="975"/>
                    <a:pt x="264" y="975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85" name="Freeform 6"/>
            <p:cNvSpPr>
              <a:spLocks noEditPoints="1"/>
            </p:cNvSpPr>
            <p:nvPr/>
          </p:nvSpPr>
          <p:spPr bwMode="auto">
            <a:xfrm>
              <a:off x="4145281" y="171450"/>
              <a:ext cx="644525" cy="730250"/>
            </a:xfrm>
            <a:custGeom>
              <a:avLst/>
              <a:gdLst>
                <a:gd name="T0" fmla="*/ 218 w 846"/>
                <a:gd name="T1" fmla="*/ 957 h 957"/>
                <a:gd name="T2" fmla="*/ 282 w 846"/>
                <a:gd name="T3" fmla="*/ 617 h 957"/>
                <a:gd name="T4" fmla="*/ 333 w 846"/>
                <a:gd name="T5" fmla="*/ 617 h 957"/>
                <a:gd name="T6" fmla="*/ 732 w 846"/>
                <a:gd name="T7" fmla="*/ 450 h 957"/>
                <a:gd name="T8" fmla="*/ 708 w 846"/>
                <a:gd name="T9" fmla="*/ 52 h 957"/>
                <a:gd name="T10" fmla="*/ 468 w 846"/>
                <a:gd name="T11" fmla="*/ 0 h 957"/>
                <a:gd name="T12" fmla="*/ 181 w 846"/>
                <a:gd name="T13" fmla="*/ 0 h 957"/>
                <a:gd name="T14" fmla="*/ 0 w 846"/>
                <a:gd name="T15" fmla="*/ 956 h 957"/>
                <a:gd name="T16" fmla="*/ 218 w 846"/>
                <a:gd name="T17" fmla="*/ 956 h 957"/>
                <a:gd name="T18" fmla="*/ 218 w 846"/>
                <a:gd name="T19" fmla="*/ 957 h 957"/>
                <a:gd name="T20" fmla="*/ 369 w 846"/>
                <a:gd name="T21" fmla="*/ 166 h 957"/>
                <a:gd name="T22" fmla="*/ 425 w 846"/>
                <a:gd name="T23" fmla="*/ 166 h 957"/>
                <a:gd name="T24" fmla="*/ 576 w 846"/>
                <a:gd name="T25" fmla="*/ 254 h 957"/>
                <a:gd name="T26" fmla="*/ 484 w 846"/>
                <a:gd name="T27" fmla="*/ 428 h 957"/>
                <a:gd name="T28" fmla="*/ 358 w 846"/>
                <a:gd name="T29" fmla="*/ 450 h 957"/>
                <a:gd name="T30" fmla="*/ 316 w 846"/>
                <a:gd name="T31" fmla="*/ 450 h 957"/>
                <a:gd name="T32" fmla="*/ 369 w 846"/>
                <a:gd name="T33" fmla="*/ 166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6" h="957">
                  <a:moveTo>
                    <a:pt x="218" y="957"/>
                  </a:moveTo>
                  <a:lnTo>
                    <a:pt x="282" y="617"/>
                  </a:lnTo>
                  <a:lnTo>
                    <a:pt x="333" y="617"/>
                  </a:lnTo>
                  <a:cubicBezTo>
                    <a:pt x="481" y="617"/>
                    <a:pt x="642" y="577"/>
                    <a:pt x="732" y="450"/>
                  </a:cubicBezTo>
                  <a:cubicBezTo>
                    <a:pt x="813" y="337"/>
                    <a:pt x="846" y="136"/>
                    <a:pt x="708" y="52"/>
                  </a:cubicBezTo>
                  <a:cubicBezTo>
                    <a:pt x="637" y="9"/>
                    <a:pt x="549" y="0"/>
                    <a:pt x="468" y="0"/>
                  </a:cubicBezTo>
                  <a:lnTo>
                    <a:pt x="181" y="0"/>
                  </a:lnTo>
                  <a:lnTo>
                    <a:pt x="0" y="956"/>
                  </a:lnTo>
                  <a:lnTo>
                    <a:pt x="218" y="956"/>
                  </a:lnTo>
                  <a:lnTo>
                    <a:pt x="218" y="957"/>
                  </a:lnTo>
                  <a:close/>
                  <a:moveTo>
                    <a:pt x="369" y="166"/>
                  </a:moveTo>
                  <a:lnTo>
                    <a:pt x="425" y="166"/>
                  </a:lnTo>
                  <a:cubicBezTo>
                    <a:pt x="488" y="166"/>
                    <a:pt x="568" y="180"/>
                    <a:pt x="576" y="254"/>
                  </a:cubicBezTo>
                  <a:cubicBezTo>
                    <a:pt x="584" y="324"/>
                    <a:pt x="548" y="398"/>
                    <a:pt x="484" y="428"/>
                  </a:cubicBezTo>
                  <a:cubicBezTo>
                    <a:pt x="445" y="445"/>
                    <a:pt x="401" y="450"/>
                    <a:pt x="358" y="450"/>
                  </a:cubicBezTo>
                  <a:lnTo>
                    <a:pt x="316" y="450"/>
                  </a:lnTo>
                  <a:lnTo>
                    <a:pt x="369" y="166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86" name="Freeform 7"/>
            <p:cNvSpPr>
              <a:spLocks/>
            </p:cNvSpPr>
            <p:nvPr/>
          </p:nvSpPr>
          <p:spPr bwMode="auto">
            <a:xfrm>
              <a:off x="4751706" y="169862"/>
              <a:ext cx="792162" cy="730250"/>
            </a:xfrm>
            <a:custGeom>
              <a:avLst/>
              <a:gdLst>
                <a:gd name="T0" fmla="*/ 803 w 1039"/>
                <a:gd name="T1" fmla="*/ 0 h 956"/>
                <a:gd name="T2" fmla="*/ 675 w 1039"/>
                <a:gd name="T3" fmla="*/ 724 h 956"/>
                <a:gd name="T4" fmla="*/ 423 w 1039"/>
                <a:gd name="T5" fmla="*/ 0 h 956"/>
                <a:gd name="T6" fmla="*/ 160 w 1039"/>
                <a:gd name="T7" fmla="*/ 0 h 956"/>
                <a:gd name="T8" fmla="*/ 0 w 1039"/>
                <a:gd name="T9" fmla="*/ 956 h 956"/>
                <a:gd name="T10" fmla="*/ 187 w 1039"/>
                <a:gd name="T11" fmla="*/ 956 h 956"/>
                <a:gd name="T12" fmla="*/ 297 w 1039"/>
                <a:gd name="T13" fmla="*/ 234 h 956"/>
                <a:gd name="T14" fmla="*/ 552 w 1039"/>
                <a:gd name="T15" fmla="*/ 956 h 956"/>
                <a:gd name="T16" fmla="*/ 816 w 1039"/>
                <a:gd name="T17" fmla="*/ 956 h 956"/>
                <a:gd name="T18" fmla="*/ 955 w 1039"/>
                <a:gd name="T19" fmla="*/ 200 h 956"/>
                <a:gd name="T20" fmla="*/ 1039 w 1039"/>
                <a:gd name="T21" fmla="*/ 0 h 956"/>
                <a:gd name="T22" fmla="*/ 803 w 1039"/>
                <a:gd name="T23" fmla="*/ 0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9" h="956">
                  <a:moveTo>
                    <a:pt x="803" y="0"/>
                  </a:moveTo>
                  <a:lnTo>
                    <a:pt x="675" y="724"/>
                  </a:lnTo>
                  <a:lnTo>
                    <a:pt x="423" y="0"/>
                  </a:lnTo>
                  <a:lnTo>
                    <a:pt x="160" y="0"/>
                  </a:lnTo>
                  <a:lnTo>
                    <a:pt x="0" y="956"/>
                  </a:lnTo>
                  <a:lnTo>
                    <a:pt x="187" y="956"/>
                  </a:lnTo>
                  <a:lnTo>
                    <a:pt x="297" y="234"/>
                  </a:lnTo>
                  <a:lnTo>
                    <a:pt x="552" y="956"/>
                  </a:lnTo>
                  <a:lnTo>
                    <a:pt x="816" y="956"/>
                  </a:lnTo>
                  <a:lnTo>
                    <a:pt x="955" y="200"/>
                  </a:lnTo>
                  <a:cubicBezTo>
                    <a:pt x="981" y="38"/>
                    <a:pt x="1039" y="0"/>
                    <a:pt x="1039" y="0"/>
                  </a:cubicBezTo>
                  <a:lnTo>
                    <a:pt x="803" y="0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87" name="Freeform 8"/>
            <p:cNvSpPr>
              <a:spLocks/>
            </p:cNvSpPr>
            <p:nvPr/>
          </p:nvSpPr>
          <p:spPr bwMode="auto">
            <a:xfrm>
              <a:off x="2257744" y="795337"/>
              <a:ext cx="3121025" cy="530225"/>
            </a:xfrm>
            <a:custGeom>
              <a:avLst/>
              <a:gdLst>
                <a:gd name="T0" fmla="*/ 1488 w 4095"/>
                <a:gd name="T1" fmla="*/ 0 h 696"/>
                <a:gd name="T2" fmla="*/ 1107 w 4095"/>
                <a:gd name="T3" fmla="*/ 0 h 696"/>
                <a:gd name="T4" fmla="*/ 1147 w 4095"/>
                <a:gd name="T5" fmla="*/ 231 h 696"/>
                <a:gd name="T6" fmla="*/ 624 w 4095"/>
                <a:gd name="T7" fmla="*/ 231 h 696"/>
                <a:gd name="T8" fmla="*/ 747 w 4095"/>
                <a:gd name="T9" fmla="*/ 0 h 696"/>
                <a:gd name="T10" fmla="*/ 396 w 4095"/>
                <a:gd name="T11" fmla="*/ 0 h 696"/>
                <a:gd name="T12" fmla="*/ 0 w 4095"/>
                <a:gd name="T13" fmla="*/ 696 h 696"/>
                <a:gd name="T14" fmla="*/ 379 w 4095"/>
                <a:gd name="T15" fmla="*/ 696 h 696"/>
                <a:gd name="T16" fmla="*/ 583 w 4095"/>
                <a:gd name="T17" fmla="*/ 309 h 696"/>
                <a:gd name="T18" fmla="*/ 1159 w 4095"/>
                <a:gd name="T19" fmla="*/ 309 h 696"/>
                <a:gd name="T20" fmla="*/ 1225 w 4095"/>
                <a:gd name="T21" fmla="*/ 696 h 696"/>
                <a:gd name="T22" fmla="*/ 1635 w 4095"/>
                <a:gd name="T23" fmla="*/ 696 h 696"/>
                <a:gd name="T24" fmla="*/ 1553 w 4095"/>
                <a:gd name="T25" fmla="*/ 309 h 696"/>
                <a:gd name="T26" fmla="*/ 4095 w 4095"/>
                <a:gd name="T27" fmla="*/ 309 h 696"/>
                <a:gd name="T28" fmla="*/ 4095 w 4095"/>
                <a:gd name="T29" fmla="*/ 231 h 696"/>
                <a:gd name="T30" fmla="*/ 1537 w 4095"/>
                <a:gd name="T31" fmla="*/ 231 h 696"/>
                <a:gd name="T32" fmla="*/ 1488 w 4095"/>
                <a:gd name="T33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95" h="696">
                  <a:moveTo>
                    <a:pt x="1488" y="0"/>
                  </a:moveTo>
                  <a:lnTo>
                    <a:pt x="1107" y="0"/>
                  </a:lnTo>
                  <a:lnTo>
                    <a:pt x="1147" y="231"/>
                  </a:lnTo>
                  <a:lnTo>
                    <a:pt x="624" y="231"/>
                  </a:lnTo>
                  <a:lnTo>
                    <a:pt x="747" y="0"/>
                  </a:lnTo>
                  <a:lnTo>
                    <a:pt x="396" y="0"/>
                  </a:lnTo>
                  <a:lnTo>
                    <a:pt x="0" y="696"/>
                  </a:lnTo>
                  <a:lnTo>
                    <a:pt x="379" y="696"/>
                  </a:lnTo>
                  <a:lnTo>
                    <a:pt x="583" y="309"/>
                  </a:lnTo>
                  <a:lnTo>
                    <a:pt x="1159" y="309"/>
                  </a:lnTo>
                  <a:lnTo>
                    <a:pt x="1225" y="696"/>
                  </a:lnTo>
                  <a:lnTo>
                    <a:pt x="1635" y="696"/>
                  </a:lnTo>
                  <a:lnTo>
                    <a:pt x="1553" y="309"/>
                  </a:lnTo>
                  <a:lnTo>
                    <a:pt x="4095" y="309"/>
                  </a:lnTo>
                  <a:lnTo>
                    <a:pt x="4095" y="231"/>
                  </a:lnTo>
                  <a:lnTo>
                    <a:pt x="1537" y="231"/>
                  </a:lnTo>
                  <a:lnTo>
                    <a:pt x="1488" y="0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88" name="Freeform 9"/>
            <p:cNvSpPr>
              <a:spLocks/>
            </p:cNvSpPr>
            <p:nvPr/>
          </p:nvSpPr>
          <p:spPr bwMode="auto">
            <a:xfrm>
              <a:off x="2581594" y="579437"/>
              <a:ext cx="360362" cy="176213"/>
            </a:xfrm>
            <a:custGeom>
              <a:avLst/>
              <a:gdLst>
                <a:gd name="T0" fmla="*/ 472 w 472"/>
                <a:gd name="T1" fmla="*/ 0 h 232"/>
                <a:gd name="T2" fmla="*/ 132 w 472"/>
                <a:gd name="T3" fmla="*/ 0 h 232"/>
                <a:gd name="T4" fmla="*/ 0 w 472"/>
                <a:gd name="T5" fmla="*/ 232 h 232"/>
                <a:gd name="T6" fmla="*/ 350 w 472"/>
                <a:gd name="T7" fmla="*/ 232 h 232"/>
                <a:gd name="T8" fmla="*/ 472 w 472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2" h="232">
                  <a:moveTo>
                    <a:pt x="472" y="0"/>
                  </a:moveTo>
                  <a:lnTo>
                    <a:pt x="132" y="0"/>
                  </a:lnTo>
                  <a:lnTo>
                    <a:pt x="0" y="232"/>
                  </a:lnTo>
                  <a:lnTo>
                    <a:pt x="350" y="232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89" name="Freeform 10"/>
            <p:cNvSpPr>
              <a:spLocks/>
            </p:cNvSpPr>
            <p:nvPr/>
          </p:nvSpPr>
          <p:spPr bwMode="auto">
            <a:xfrm>
              <a:off x="2705419" y="363537"/>
              <a:ext cx="631825" cy="176213"/>
            </a:xfrm>
            <a:custGeom>
              <a:avLst/>
              <a:gdLst>
                <a:gd name="T0" fmla="*/ 433 w 830"/>
                <a:gd name="T1" fmla="*/ 51 h 232"/>
                <a:gd name="T2" fmla="*/ 464 w 830"/>
                <a:gd name="T3" fmla="*/ 232 h 232"/>
                <a:gd name="T4" fmla="*/ 830 w 830"/>
                <a:gd name="T5" fmla="*/ 232 h 232"/>
                <a:gd name="T6" fmla="*/ 782 w 830"/>
                <a:gd name="T7" fmla="*/ 0 h 232"/>
                <a:gd name="T8" fmla="*/ 132 w 830"/>
                <a:gd name="T9" fmla="*/ 0 h 232"/>
                <a:gd name="T10" fmla="*/ 0 w 830"/>
                <a:gd name="T11" fmla="*/ 232 h 232"/>
                <a:gd name="T12" fmla="*/ 337 w 830"/>
                <a:gd name="T13" fmla="*/ 232 h 232"/>
                <a:gd name="T14" fmla="*/ 433 w 830"/>
                <a:gd name="T15" fmla="*/ 5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0" h="232">
                  <a:moveTo>
                    <a:pt x="433" y="51"/>
                  </a:moveTo>
                  <a:lnTo>
                    <a:pt x="464" y="232"/>
                  </a:lnTo>
                  <a:lnTo>
                    <a:pt x="830" y="232"/>
                  </a:lnTo>
                  <a:lnTo>
                    <a:pt x="782" y="0"/>
                  </a:lnTo>
                  <a:lnTo>
                    <a:pt x="132" y="0"/>
                  </a:lnTo>
                  <a:lnTo>
                    <a:pt x="0" y="232"/>
                  </a:lnTo>
                  <a:lnTo>
                    <a:pt x="337" y="232"/>
                  </a:lnTo>
                  <a:lnTo>
                    <a:pt x="433" y="51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0" name="Freeform 11"/>
            <p:cNvSpPr>
              <a:spLocks/>
            </p:cNvSpPr>
            <p:nvPr/>
          </p:nvSpPr>
          <p:spPr bwMode="auto">
            <a:xfrm>
              <a:off x="3065781" y="579437"/>
              <a:ext cx="317500" cy="176213"/>
            </a:xfrm>
            <a:custGeom>
              <a:avLst/>
              <a:gdLst>
                <a:gd name="T0" fmla="*/ 40 w 418"/>
                <a:gd name="T1" fmla="*/ 232 h 232"/>
                <a:gd name="T2" fmla="*/ 418 w 418"/>
                <a:gd name="T3" fmla="*/ 232 h 232"/>
                <a:gd name="T4" fmla="*/ 369 w 418"/>
                <a:gd name="T5" fmla="*/ 0 h 232"/>
                <a:gd name="T6" fmla="*/ 0 w 418"/>
                <a:gd name="T7" fmla="*/ 0 h 232"/>
                <a:gd name="T8" fmla="*/ 40 w 418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232">
                  <a:moveTo>
                    <a:pt x="40" y="232"/>
                  </a:moveTo>
                  <a:lnTo>
                    <a:pt x="418" y="232"/>
                  </a:lnTo>
                  <a:lnTo>
                    <a:pt x="369" y="0"/>
                  </a:lnTo>
                  <a:lnTo>
                    <a:pt x="0" y="0"/>
                  </a:lnTo>
                  <a:lnTo>
                    <a:pt x="40" y="232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1" name="Freeform 12"/>
            <p:cNvSpPr>
              <a:spLocks/>
            </p:cNvSpPr>
            <p:nvPr/>
          </p:nvSpPr>
          <p:spPr bwMode="auto">
            <a:xfrm>
              <a:off x="2827656" y="169862"/>
              <a:ext cx="501650" cy="153988"/>
            </a:xfrm>
            <a:custGeom>
              <a:avLst/>
              <a:gdLst>
                <a:gd name="T0" fmla="*/ 610 w 658"/>
                <a:gd name="T1" fmla="*/ 200 h 200"/>
                <a:gd name="T2" fmla="*/ 658 w 658"/>
                <a:gd name="T3" fmla="*/ 0 h 200"/>
                <a:gd name="T4" fmla="*/ 114 w 658"/>
                <a:gd name="T5" fmla="*/ 0 h 200"/>
                <a:gd name="T6" fmla="*/ 0 w 658"/>
                <a:gd name="T7" fmla="*/ 200 h 200"/>
                <a:gd name="T8" fmla="*/ 610 w 658"/>
                <a:gd name="T9" fmla="*/ 200 h 200"/>
                <a:gd name="T10" fmla="*/ 610 w 658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200">
                  <a:moveTo>
                    <a:pt x="610" y="200"/>
                  </a:moveTo>
                  <a:cubicBezTo>
                    <a:pt x="588" y="67"/>
                    <a:pt x="658" y="0"/>
                    <a:pt x="658" y="0"/>
                  </a:cubicBezTo>
                  <a:lnTo>
                    <a:pt x="114" y="0"/>
                  </a:lnTo>
                  <a:lnTo>
                    <a:pt x="0" y="200"/>
                  </a:lnTo>
                  <a:lnTo>
                    <a:pt x="610" y="200"/>
                  </a:lnTo>
                  <a:lnTo>
                    <a:pt x="610" y="200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2" name="Freeform 13"/>
            <p:cNvSpPr>
              <a:spLocks/>
            </p:cNvSpPr>
            <p:nvPr/>
          </p:nvSpPr>
          <p:spPr bwMode="auto">
            <a:xfrm>
              <a:off x="3788094" y="1139825"/>
              <a:ext cx="46037" cy="207963"/>
            </a:xfrm>
            <a:custGeom>
              <a:avLst/>
              <a:gdLst>
                <a:gd name="T0" fmla="*/ 17 w 60"/>
                <a:gd name="T1" fmla="*/ 47 h 273"/>
                <a:gd name="T2" fmla="*/ 5 w 60"/>
                <a:gd name="T3" fmla="*/ 177 h 273"/>
                <a:gd name="T4" fmla="*/ 60 w 60"/>
                <a:gd name="T5" fmla="*/ 273 h 273"/>
                <a:gd name="T6" fmla="*/ 60 w 60"/>
                <a:gd name="T7" fmla="*/ 236 h 273"/>
                <a:gd name="T8" fmla="*/ 33 w 60"/>
                <a:gd name="T9" fmla="*/ 137 h 273"/>
                <a:gd name="T10" fmla="*/ 60 w 60"/>
                <a:gd name="T11" fmla="*/ 37 h 273"/>
                <a:gd name="T12" fmla="*/ 60 w 60"/>
                <a:gd name="T13" fmla="*/ 0 h 273"/>
                <a:gd name="T14" fmla="*/ 17 w 60"/>
                <a:gd name="T15" fmla="*/ 47 h 273"/>
                <a:gd name="T16" fmla="*/ 17 w 60"/>
                <a:gd name="T17" fmla="*/ 4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73">
                  <a:moveTo>
                    <a:pt x="17" y="47"/>
                  </a:moveTo>
                  <a:cubicBezTo>
                    <a:pt x="0" y="87"/>
                    <a:pt x="1" y="136"/>
                    <a:pt x="5" y="177"/>
                  </a:cubicBezTo>
                  <a:cubicBezTo>
                    <a:pt x="9" y="216"/>
                    <a:pt x="21" y="257"/>
                    <a:pt x="60" y="273"/>
                  </a:cubicBezTo>
                  <a:lnTo>
                    <a:pt x="60" y="236"/>
                  </a:lnTo>
                  <a:cubicBezTo>
                    <a:pt x="32" y="219"/>
                    <a:pt x="33" y="167"/>
                    <a:pt x="33" y="137"/>
                  </a:cubicBezTo>
                  <a:cubicBezTo>
                    <a:pt x="33" y="109"/>
                    <a:pt x="31" y="55"/>
                    <a:pt x="60" y="37"/>
                  </a:cubicBezTo>
                  <a:lnTo>
                    <a:pt x="60" y="0"/>
                  </a:lnTo>
                  <a:cubicBezTo>
                    <a:pt x="41" y="8"/>
                    <a:pt x="27" y="24"/>
                    <a:pt x="17" y="47"/>
                  </a:cubicBezTo>
                  <a:cubicBezTo>
                    <a:pt x="8" y="68"/>
                    <a:pt x="27" y="24"/>
                    <a:pt x="17" y="47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3" name="Freeform 14"/>
            <p:cNvSpPr>
              <a:spLocks/>
            </p:cNvSpPr>
            <p:nvPr/>
          </p:nvSpPr>
          <p:spPr bwMode="auto">
            <a:xfrm>
              <a:off x="3867469" y="1252537"/>
              <a:ext cx="174625" cy="79375"/>
            </a:xfrm>
            <a:custGeom>
              <a:avLst/>
              <a:gdLst>
                <a:gd name="T0" fmla="*/ 0 w 230"/>
                <a:gd name="T1" fmla="*/ 28 h 104"/>
                <a:gd name="T2" fmla="*/ 100 w 230"/>
                <a:gd name="T3" fmla="*/ 28 h 104"/>
                <a:gd name="T4" fmla="*/ 100 w 230"/>
                <a:gd name="T5" fmla="*/ 104 h 104"/>
                <a:gd name="T6" fmla="*/ 130 w 230"/>
                <a:gd name="T7" fmla="*/ 104 h 104"/>
                <a:gd name="T8" fmla="*/ 130 w 230"/>
                <a:gd name="T9" fmla="*/ 28 h 104"/>
                <a:gd name="T10" fmla="*/ 230 w 230"/>
                <a:gd name="T11" fmla="*/ 28 h 104"/>
                <a:gd name="T12" fmla="*/ 230 w 230"/>
                <a:gd name="T13" fmla="*/ 0 h 104"/>
                <a:gd name="T14" fmla="*/ 0 w 230"/>
                <a:gd name="T15" fmla="*/ 0 h 104"/>
                <a:gd name="T16" fmla="*/ 0 w 230"/>
                <a:gd name="T17" fmla="*/ 2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04">
                  <a:moveTo>
                    <a:pt x="0" y="28"/>
                  </a:moveTo>
                  <a:lnTo>
                    <a:pt x="100" y="28"/>
                  </a:lnTo>
                  <a:lnTo>
                    <a:pt x="100" y="104"/>
                  </a:lnTo>
                  <a:lnTo>
                    <a:pt x="130" y="104"/>
                  </a:lnTo>
                  <a:lnTo>
                    <a:pt x="130" y="28"/>
                  </a:lnTo>
                  <a:lnTo>
                    <a:pt x="230" y="28"/>
                  </a:lnTo>
                  <a:lnTo>
                    <a:pt x="230" y="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4" name="Freeform 15"/>
            <p:cNvSpPr>
              <a:spLocks/>
            </p:cNvSpPr>
            <p:nvPr/>
          </p:nvSpPr>
          <p:spPr bwMode="auto">
            <a:xfrm>
              <a:off x="3873819" y="1155700"/>
              <a:ext cx="161925" cy="73025"/>
            </a:xfrm>
            <a:custGeom>
              <a:avLst/>
              <a:gdLst>
                <a:gd name="T0" fmla="*/ 60 w 213"/>
                <a:gd name="T1" fmla="*/ 60 h 97"/>
                <a:gd name="T2" fmla="*/ 0 w 213"/>
                <a:gd name="T3" fmla="*/ 69 h 97"/>
                <a:gd name="T4" fmla="*/ 0 w 213"/>
                <a:gd name="T5" fmla="*/ 97 h 97"/>
                <a:gd name="T6" fmla="*/ 106 w 213"/>
                <a:gd name="T7" fmla="*/ 64 h 97"/>
                <a:gd name="T8" fmla="*/ 213 w 213"/>
                <a:gd name="T9" fmla="*/ 97 h 97"/>
                <a:gd name="T10" fmla="*/ 213 w 213"/>
                <a:gd name="T11" fmla="*/ 69 h 97"/>
                <a:gd name="T12" fmla="*/ 126 w 213"/>
                <a:gd name="T13" fmla="*/ 28 h 97"/>
                <a:gd name="T14" fmla="*/ 213 w 213"/>
                <a:gd name="T15" fmla="*/ 28 h 97"/>
                <a:gd name="T16" fmla="*/ 213 w 213"/>
                <a:gd name="T17" fmla="*/ 0 h 97"/>
                <a:gd name="T18" fmla="*/ 0 w 213"/>
                <a:gd name="T19" fmla="*/ 0 h 97"/>
                <a:gd name="T20" fmla="*/ 0 w 213"/>
                <a:gd name="T21" fmla="*/ 28 h 97"/>
                <a:gd name="T22" fmla="*/ 86 w 213"/>
                <a:gd name="T23" fmla="*/ 28 h 97"/>
                <a:gd name="T24" fmla="*/ 60 w 213"/>
                <a:gd name="T25" fmla="*/ 60 h 97"/>
                <a:gd name="T26" fmla="*/ 60 w 213"/>
                <a:gd name="T27" fmla="*/ 6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3" h="97">
                  <a:moveTo>
                    <a:pt x="60" y="60"/>
                  </a:moveTo>
                  <a:cubicBezTo>
                    <a:pt x="46" y="65"/>
                    <a:pt x="26" y="68"/>
                    <a:pt x="0" y="69"/>
                  </a:cubicBezTo>
                  <a:lnTo>
                    <a:pt x="0" y="97"/>
                  </a:lnTo>
                  <a:cubicBezTo>
                    <a:pt x="33" y="96"/>
                    <a:pt x="85" y="95"/>
                    <a:pt x="106" y="64"/>
                  </a:cubicBezTo>
                  <a:cubicBezTo>
                    <a:pt x="128" y="95"/>
                    <a:pt x="180" y="96"/>
                    <a:pt x="213" y="97"/>
                  </a:cubicBezTo>
                  <a:lnTo>
                    <a:pt x="213" y="69"/>
                  </a:lnTo>
                  <a:cubicBezTo>
                    <a:pt x="185" y="68"/>
                    <a:pt x="129" y="67"/>
                    <a:pt x="126" y="28"/>
                  </a:cubicBezTo>
                  <a:lnTo>
                    <a:pt x="213" y="28"/>
                  </a:lnTo>
                  <a:lnTo>
                    <a:pt x="213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86" y="28"/>
                  </a:lnTo>
                  <a:cubicBezTo>
                    <a:pt x="85" y="41"/>
                    <a:pt x="77" y="53"/>
                    <a:pt x="60" y="60"/>
                  </a:cubicBezTo>
                  <a:cubicBezTo>
                    <a:pt x="46" y="65"/>
                    <a:pt x="77" y="53"/>
                    <a:pt x="60" y="60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5" name="Freeform 16"/>
            <p:cNvSpPr>
              <a:spLocks/>
            </p:cNvSpPr>
            <p:nvPr/>
          </p:nvSpPr>
          <p:spPr bwMode="auto">
            <a:xfrm>
              <a:off x="4075431" y="1143000"/>
              <a:ext cx="42862" cy="207963"/>
            </a:xfrm>
            <a:custGeom>
              <a:avLst/>
              <a:gdLst>
                <a:gd name="T0" fmla="*/ 0 w 56"/>
                <a:gd name="T1" fmla="*/ 0 h 273"/>
                <a:gd name="T2" fmla="*/ 0 w 56"/>
                <a:gd name="T3" fmla="*/ 37 h 273"/>
                <a:gd name="T4" fmla="*/ 27 w 56"/>
                <a:gd name="T5" fmla="*/ 137 h 273"/>
                <a:gd name="T6" fmla="*/ 0 w 56"/>
                <a:gd name="T7" fmla="*/ 236 h 273"/>
                <a:gd name="T8" fmla="*/ 0 w 56"/>
                <a:gd name="T9" fmla="*/ 273 h 273"/>
                <a:gd name="T10" fmla="*/ 56 w 56"/>
                <a:gd name="T11" fmla="*/ 137 h 273"/>
                <a:gd name="T12" fmla="*/ 0 w 56"/>
                <a:gd name="T13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73">
                  <a:moveTo>
                    <a:pt x="0" y="0"/>
                  </a:moveTo>
                  <a:lnTo>
                    <a:pt x="0" y="37"/>
                  </a:lnTo>
                  <a:cubicBezTo>
                    <a:pt x="28" y="54"/>
                    <a:pt x="27" y="109"/>
                    <a:pt x="27" y="137"/>
                  </a:cubicBezTo>
                  <a:cubicBezTo>
                    <a:pt x="27" y="165"/>
                    <a:pt x="28" y="217"/>
                    <a:pt x="0" y="236"/>
                  </a:cubicBezTo>
                  <a:lnTo>
                    <a:pt x="0" y="273"/>
                  </a:lnTo>
                  <a:cubicBezTo>
                    <a:pt x="52" y="252"/>
                    <a:pt x="56" y="186"/>
                    <a:pt x="56" y="137"/>
                  </a:cubicBezTo>
                  <a:cubicBezTo>
                    <a:pt x="56" y="88"/>
                    <a:pt x="52" y="20"/>
                    <a:pt x="0" y="0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6" name="Rectangle 17"/>
            <p:cNvSpPr>
              <a:spLocks noChangeArrowheads="1"/>
            </p:cNvSpPr>
            <p:nvPr/>
          </p:nvSpPr>
          <p:spPr bwMode="auto">
            <a:xfrm>
              <a:off x="4291331" y="1154112"/>
              <a:ext cx="22225" cy="176213"/>
            </a:xfrm>
            <a:prstGeom prst="rect">
              <a:avLst/>
            </a:prstGeom>
            <a:solidFill>
              <a:srgbClr val="2454A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7" name="Freeform 18"/>
            <p:cNvSpPr>
              <a:spLocks noEditPoints="1"/>
            </p:cNvSpPr>
            <p:nvPr/>
          </p:nvSpPr>
          <p:spPr bwMode="auto">
            <a:xfrm>
              <a:off x="4140519" y="1152525"/>
              <a:ext cx="134937" cy="179388"/>
            </a:xfrm>
            <a:custGeom>
              <a:avLst/>
              <a:gdLst>
                <a:gd name="T0" fmla="*/ 148 w 178"/>
                <a:gd name="T1" fmla="*/ 68 h 235"/>
                <a:gd name="T2" fmla="*/ 127 w 178"/>
                <a:gd name="T3" fmla="*/ 68 h 235"/>
                <a:gd name="T4" fmla="*/ 60 w 178"/>
                <a:gd name="T5" fmla="*/ 3 h 235"/>
                <a:gd name="T6" fmla="*/ 0 w 178"/>
                <a:gd name="T7" fmla="*/ 80 h 235"/>
                <a:gd name="T8" fmla="*/ 54 w 178"/>
                <a:gd name="T9" fmla="*/ 161 h 235"/>
                <a:gd name="T10" fmla="*/ 126 w 178"/>
                <a:gd name="T11" fmla="*/ 99 h 235"/>
                <a:gd name="T12" fmla="*/ 147 w 178"/>
                <a:gd name="T13" fmla="*/ 99 h 235"/>
                <a:gd name="T14" fmla="*/ 147 w 178"/>
                <a:gd name="T15" fmla="*/ 235 h 235"/>
                <a:gd name="T16" fmla="*/ 178 w 178"/>
                <a:gd name="T17" fmla="*/ 235 h 235"/>
                <a:gd name="T18" fmla="*/ 178 w 178"/>
                <a:gd name="T19" fmla="*/ 3 h 235"/>
                <a:gd name="T20" fmla="*/ 147 w 178"/>
                <a:gd name="T21" fmla="*/ 3 h 235"/>
                <a:gd name="T22" fmla="*/ 147 w 178"/>
                <a:gd name="T23" fmla="*/ 68 h 235"/>
                <a:gd name="T24" fmla="*/ 148 w 178"/>
                <a:gd name="T25" fmla="*/ 68 h 235"/>
                <a:gd name="T26" fmla="*/ 90 w 178"/>
                <a:gd name="T27" fmla="*/ 119 h 235"/>
                <a:gd name="T28" fmla="*/ 38 w 178"/>
                <a:gd name="T29" fmla="*/ 119 h 235"/>
                <a:gd name="T30" fmla="*/ 38 w 178"/>
                <a:gd name="T31" fmla="*/ 47 h 235"/>
                <a:gd name="T32" fmla="*/ 88 w 178"/>
                <a:gd name="T33" fmla="*/ 45 h 235"/>
                <a:gd name="T34" fmla="*/ 90 w 178"/>
                <a:gd name="T35" fmla="*/ 119 h 235"/>
                <a:gd name="T36" fmla="*/ 90 w 178"/>
                <a:gd name="T37" fmla="*/ 11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8" h="235">
                  <a:moveTo>
                    <a:pt x="148" y="68"/>
                  </a:moveTo>
                  <a:lnTo>
                    <a:pt x="127" y="68"/>
                  </a:lnTo>
                  <a:cubicBezTo>
                    <a:pt x="123" y="33"/>
                    <a:pt x="99" y="0"/>
                    <a:pt x="60" y="3"/>
                  </a:cubicBezTo>
                  <a:cubicBezTo>
                    <a:pt x="20" y="5"/>
                    <a:pt x="2" y="44"/>
                    <a:pt x="0" y="80"/>
                  </a:cubicBezTo>
                  <a:cubicBezTo>
                    <a:pt x="0" y="115"/>
                    <a:pt x="16" y="155"/>
                    <a:pt x="54" y="161"/>
                  </a:cubicBezTo>
                  <a:cubicBezTo>
                    <a:pt x="94" y="167"/>
                    <a:pt x="122" y="136"/>
                    <a:pt x="126" y="99"/>
                  </a:cubicBezTo>
                  <a:lnTo>
                    <a:pt x="147" y="99"/>
                  </a:lnTo>
                  <a:lnTo>
                    <a:pt x="147" y="235"/>
                  </a:lnTo>
                  <a:lnTo>
                    <a:pt x="178" y="235"/>
                  </a:lnTo>
                  <a:lnTo>
                    <a:pt x="178" y="3"/>
                  </a:lnTo>
                  <a:lnTo>
                    <a:pt x="147" y="3"/>
                  </a:lnTo>
                  <a:lnTo>
                    <a:pt x="147" y="68"/>
                  </a:lnTo>
                  <a:lnTo>
                    <a:pt x="148" y="68"/>
                  </a:lnTo>
                  <a:close/>
                  <a:moveTo>
                    <a:pt x="90" y="119"/>
                  </a:moveTo>
                  <a:cubicBezTo>
                    <a:pt x="78" y="140"/>
                    <a:pt x="51" y="140"/>
                    <a:pt x="38" y="119"/>
                  </a:cubicBezTo>
                  <a:cubicBezTo>
                    <a:pt x="26" y="99"/>
                    <a:pt x="26" y="68"/>
                    <a:pt x="38" y="47"/>
                  </a:cubicBezTo>
                  <a:cubicBezTo>
                    <a:pt x="50" y="27"/>
                    <a:pt x="75" y="25"/>
                    <a:pt x="88" y="45"/>
                  </a:cubicBezTo>
                  <a:cubicBezTo>
                    <a:pt x="102" y="67"/>
                    <a:pt x="102" y="97"/>
                    <a:pt x="90" y="119"/>
                  </a:cubicBezTo>
                  <a:cubicBezTo>
                    <a:pt x="83" y="129"/>
                    <a:pt x="96" y="108"/>
                    <a:pt x="90" y="119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auto">
            <a:xfrm>
              <a:off x="4502469" y="1154112"/>
              <a:ext cx="25400" cy="177800"/>
            </a:xfrm>
            <a:prstGeom prst="rect">
              <a:avLst/>
            </a:prstGeom>
            <a:solidFill>
              <a:srgbClr val="2454A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9" name="Freeform 20"/>
            <p:cNvSpPr>
              <a:spLocks noEditPoints="1"/>
            </p:cNvSpPr>
            <p:nvPr/>
          </p:nvSpPr>
          <p:spPr bwMode="auto">
            <a:xfrm>
              <a:off x="4340544" y="1154112"/>
              <a:ext cx="133350" cy="120650"/>
            </a:xfrm>
            <a:custGeom>
              <a:avLst/>
              <a:gdLst>
                <a:gd name="T0" fmla="*/ 99 w 175"/>
                <a:gd name="T1" fmla="*/ 0 h 158"/>
                <a:gd name="T2" fmla="*/ 99 w 175"/>
                <a:gd name="T3" fmla="*/ 158 h 158"/>
                <a:gd name="T4" fmla="*/ 175 w 175"/>
                <a:gd name="T5" fmla="*/ 80 h 158"/>
                <a:gd name="T6" fmla="*/ 99 w 175"/>
                <a:gd name="T7" fmla="*/ 0 h 158"/>
                <a:gd name="T8" fmla="*/ 131 w 175"/>
                <a:gd name="T9" fmla="*/ 114 h 158"/>
                <a:gd name="T10" fmla="*/ 69 w 175"/>
                <a:gd name="T11" fmla="*/ 117 h 158"/>
                <a:gd name="T12" fmla="*/ 67 w 175"/>
                <a:gd name="T13" fmla="*/ 44 h 158"/>
                <a:gd name="T14" fmla="*/ 127 w 175"/>
                <a:gd name="T15" fmla="*/ 40 h 158"/>
                <a:gd name="T16" fmla="*/ 131 w 175"/>
                <a:gd name="T17" fmla="*/ 114 h 158"/>
                <a:gd name="T18" fmla="*/ 131 w 175"/>
                <a:gd name="T19" fmla="*/ 1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158">
                  <a:moveTo>
                    <a:pt x="99" y="0"/>
                  </a:moveTo>
                  <a:cubicBezTo>
                    <a:pt x="0" y="0"/>
                    <a:pt x="0" y="158"/>
                    <a:pt x="99" y="158"/>
                  </a:cubicBezTo>
                  <a:cubicBezTo>
                    <a:pt x="143" y="158"/>
                    <a:pt x="175" y="124"/>
                    <a:pt x="175" y="80"/>
                  </a:cubicBezTo>
                  <a:cubicBezTo>
                    <a:pt x="175" y="36"/>
                    <a:pt x="144" y="0"/>
                    <a:pt x="99" y="0"/>
                  </a:cubicBezTo>
                  <a:close/>
                  <a:moveTo>
                    <a:pt x="131" y="114"/>
                  </a:moveTo>
                  <a:cubicBezTo>
                    <a:pt x="116" y="134"/>
                    <a:pt x="85" y="136"/>
                    <a:pt x="69" y="117"/>
                  </a:cubicBezTo>
                  <a:cubicBezTo>
                    <a:pt x="52" y="97"/>
                    <a:pt x="52" y="65"/>
                    <a:pt x="67" y="44"/>
                  </a:cubicBezTo>
                  <a:cubicBezTo>
                    <a:pt x="81" y="24"/>
                    <a:pt x="109" y="21"/>
                    <a:pt x="127" y="40"/>
                  </a:cubicBezTo>
                  <a:cubicBezTo>
                    <a:pt x="145" y="58"/>
                    <a:pt x="148" y="93"/>
                    <a:pt x="131" y="114"/>
                  </a:cubicBezTo>
                  <a:cubicBezTo>
                    <a:pt x="123" y="125"/>
                    <a:pt x="139" y="105"/>
                    <a:pt x="131" y="114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0" name="Freeform 21"/>
            <p:cNvSpPr>
              <a:spLocks noEditPoints="1"/>
            </p:cNvSpPr>
            <p:nvPr/>
          </p:nvSpPr>
          <p:spPr bwMode="auto">
            <a:xfrm>
              <a:off x="4565969" y="1152525"/>
              <a:ext cx="134937" cy="179388"/>
            </a:xfrm>
            <a:custGeom>
              <a:avLst/>
              <a:gdLst>
                <a:gd name="T0" fmla="*/ 148 w 177"/>
                <a:gd name="T1" fmla="*/ 68 h 235"/>
                <a:gd name="T2" fmla="*/ 126 w 177"/>
                <a:gd name="T3" fmla="*/ 68 h 235"/>
                <a:gd name="T4" fmla="*/ 60 w 177"/>
                <a:gd name="T5" fmla="*/ 3 h 235"/>
                <a:gd name="T6" fmla="*/ 0 w 177"/>
                <a:gd name="T7" fmla="*/ 80 h 235"/>
                <a:gd name="T8" fmla="*/ 53 w 177"/>
                <a:gd name="T9" fmla="*/ 161 h 235"/>
                <a:gd name="T10" fmla="*/ 125 w 177"/>
                <a:gd name="T11" fmla="*/ 99 h 235"/>
                <a:gd name="T12" fmla="*/ 146 w 177"/>
                <a:gd name="T13" fmla="*/ 99 h 235"/>
                <a:gd name="T14" fmla="*/ 146 w 177"/>
                <a:gd name="T15" fmla="*/ 235 h 235"/>
                <a:gd name="T16" fmla="*/ 177 w 177"/>
                <a:gd name="T17" fmla="*/ 235 h 235"/>
                <a:gd name="T18" fmla="*/ 177 w 177"/>
                <a:gd name="T19" fmla="*/ 3 h 235"/>
                <a:gd name="T20" fmla="*/ 146 w 177"/>
                <a:gd name="T21" fmla="*/ 3 h 235"/>
                <a:gd name="T22" fmla="*/ 146 w 177"/>
                <a:gd name="T23" fmla="*/ 68 h 235"/>
                <a:gd name="T24" fmla="*/ 148 w 177"/>
                <a:gd name="T25" fmla="*/ 68 h 235"/>
                <a:gd name="T26" fmla="*/ 90 w 177"/>
                <a:gd name="T27" fmla="*/ 119 h 235"/>
                <a:gd name="T28" fmla="*/ 38 w 177"/>
                <a:gd name="T29" fmla="*/ 119 h 235"/>
                <a:gd name="T30" fmla="*/ 38 w 177"/>
                <a:gd name="T31" fmla="*/ 47 h 235"/>
                <a:gd name="T32" fmla="*/ 89 w 177"/>
                <a:gd name="T33" fmla="*/ 45 h 235"/>
                <a:gd name="T34" fmla="*/ 90 w 177"/>
                <a:gd name="T35" fmla="*/ 119 h 235"/>
                <a:gd name="T36" fmla="*/ 90 w 177"/>
                <a:gd name="T37" fmla="*/ 11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7" h="235">
                  <a:moveTo>
                    <a:pt x="148" y="68"/>
                  </a:moveTo>
                  <a:lnTo>
                    <a:pt x="126" y="68"/>
                  </a:lnTo>
                  <a:cubicBezTo>
                    <a:pt x="122" y="32"/>
                    <a:pt x="98" y="0"/>
                    <a:pt x="60" y="3"/>
                  </a:cubicBezTo>
                  <a:cubicBezTo>
                    <a:pt x="20" y="5"/>
                    <a:pt x="1" y="44"/>
                    <a:pt x="0" y="80"/>
                  </a:cubicBezTo>
                  <a:cubicBezTo>
                    <a:pt x="0" y="115"/>
                    <a:pt x="16" y="155"/>
                    <a:pt x="53" y="161"/>
                  </a:cubicBezTo>
                  <a:cubicBezTo>
                    <a:pt x="93" y="168"/>
                    <a:pt x="120" y="136"/>
                    <a:pt x="125" y="99"/>
                  </a:cubicBezTo>
                  <a:lnTo>
                    <a:pt x="146" y="99"/>
                  </a:lnTo>
                  <a:lnTo>
                    <a:pt x="146" y="235"/>
                  </a:lnTo>
                  <a:lnTo>
                    <a:pt x="177" y="235"/>
                  </a:lnTo>
                  <a:lnTo>
                    <a:pt x="177" y="3"/>
                  </a:lnTo>
                  <a:lnTo>
                    <a:pt x="146" y="3"/>
                  </a:lnTo>
                  <a:lnTo>
                    <a:pt x="146" y="68"/>
                  </a:lnTo>
                  <a:lnTo>
                    <a:pt x="148" y="68"/>
                  </a:lnTo>
                  <a:close/>
                  <a:moveTo>
                    <a:pt x="90" y="119"/>
                  </a:moveTo>
                  <a:cubicBezTo>
                    <a:pt x="78" y="140"/>
                    <a:pt x="52" y="140"/>
                    <a:pt x="38" y="119"/>
                  </a:cubicBezTo>
                  <a:cubicBezTo>
                    <a:pt x="26" y="99"/>
                    <a:pt x="26" y="68"/>
                    <a:pt x="38" y="47"/>
                  </a:cubicBezTo>
                  <a:cubicBezTo>
                    <a:pt x="50" y="27"/>
                    <a:pt x="76" y="25"/>
                    <a:pt x="89" y="45"/>
                  </a:cubicBezTo>
                  <a:cubicBezTo>
                    <a:pt x="102" y="65"/>
                    <a:pt x="102" y="97"/>
                    <a:pt x="90" y="119"/>
                  </a:cubicBezTo>
                  <a:cubicBezTo>
                    <a:pt x="84" y="129"/>
                    <a:pt x="96" y="108"/>
                    <a:pt x="90" y="119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1" name="Rectangle 22"/>
            <p:cNvSpPr>
              <a:spLocks noChangeArrowheads="1"/>
            </p:cNvSpPr>
            <p:nvPr/>
          </p:nvSpPr>
          <p:spPr bwMode="auto">
            <a:xfrm>
              <a:off x="4716781" y="1154112"/>
              <a:ext cx="23812" cy="177800"/>
            </a:xfrm>
            <a:prstGeom prst="rect">
              <a:avLst/>
            </a:prstGeom>
            <a:solidFill>
              <a:srgbClr val="2454A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2" name="Freeform 23"/>
            <p:cNvSpPr>
              <a:spLocks/>
            </p:cNvSpPr>
            <p:nvPr/>
          </p:nvSpPr>
          <p:spPr bwMode="auto">
            <a:xfrm>
              <a:off x="4791394" y="1152525"/>
              <a:ext cx="158750" cy="92075"/>
            </a:xfrm>
            <a:custGeom>
              <a:avLst/>
              <a:gdLst>
                <a:gd name="T0" fmla="*/ 122 w 208"/>
                <a:gd name="T1" fmla="*/ 0 h 119"/>
                <a:gd name="T2" fmla="*/ 86 w 208"/>
                <a:gd name="T3" fmla="*/ 0 h 119"/>
                <a:gd name="T4" fmla="*/ 0 w 208"/>
                <a:gd name="T5" fmla="*/ 88 h 119"/>
                <a:gd name="T6" fmla="*/ 0 w 208"/>
                <a:gd name="T7" fmla="*/ 119 h 119"/>
                <a:gd name="T8" fmla="*/ 104 w 208"/>
                <a:gd name="T9" fmla="*/ 59 h 119"/>
                <a:gd name="T10" fmla="*/ 208 w 208"/>
                <a:gd name="T11" fmla="*/ 119 h 119"/>
                <a:gd name="T12" fmla="*/ 208 w 208"/>
                <a:gd name="T13" fmla="*/ 88 h 119"/>
                <a:gd name="T14" fmla="*/ 122 w 208"/>
                <a:gd name="T1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19">
                  <a:moveTo>
                    <a:pt x="122" y="0"/>
                  </a:moveTo>
                  <a:lnTo>
                    <a:pt x="86" y="0"/>
                  </a:lnTo>
                  <a:cubicBezTo>
                    <a:pt x="86" y="52"/>
                    <a:pt x="49" y="83"/>
                    <a:pt x="0" y="88"/>
                  </a:cubicBezTo>
                  <a:lnTo>
                    <a:pt x="0" y="119"/>
                  </a:lnTo>
                  <a:cubicBezTo>
                    <a:pt x="41" y="115"/>
                    <a:pt x="84" y="98"/>
                    <a:pt x="104" y="59"/>
                  </a:cubicBezTo>
                  <a:cubicBezTo>
                    <a:pt x="124" y="96"/>
                    <a:pt x="168" y="115"/>
                    <a:pt x="208" y="119"/>
                  </a:cubicBezTo>
                  <a:lnTo>
                    <a:pt x="208" y="88"/>
                  </a:lnTo>
                  <a:cubicBezTo>
                    <a:pt x="160" y="83"/>
                    <a:pt x="122" y="52"/>
                    <a:pt x="122" y="0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3" name="Rectangle 24"/>
            <p:cNvSpPr>
              <a:spLocks noChangeArrowheads="1"/>
            </p:cNvSpPr>
            <p:nvPr/>
          </p:nvSpPr>
          <p:spPr bwMode="auto">
            <a:xfrm>
              <a:off x="4783456" y="1300162"/>
              <a:ext cx="176212" cy="20638"/>
            </a:xfrm>
            <a:prstGeom prst="rect">
              <a:avLst/>
            </a:prstGeom>
            <a:solidFill>
              <a:srgbClr val="2454A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4" name="Freeform 25"/>
            <p:cNvSpPr>
              <a:spLocks noEditPoints="1"/>
            </p:cNvSpPr>
            <p:nvPr/>
          </p:nvSpPr>
          <p:spPr bwMode="auto">
            <a:xfrm>
              <a:off x="5002531" y="1154112"/>
              <a:ext cx="163512" cy="176213"/>
            </a:xfrm>
            <a:custGeom>
              <a:avLst/>
              <a:gdLst>
                <a:gd name="T0" fmla="*/ 183 w 216"/>
                <a:gd name="T1" fmla="*/ 150 h 230"/>
                <a:gd name="T2" fmla="*/ 117 w 216"/>
                <a:gd name="T3" fmla="*/ 150 h 230"/>
                <a:gd name="T4" fmla="*/ 117 w 216"/>
                <a:gd name="T5" fmla="*/ 28 h 230"/>
                <a:gd name="T6" fmla="*/ 137 w 216"/>
                <a:gd name="T7" fmla="*/ 28 h 230"/>
                <a:gd name="T8" fmla="*/ 137 w 216"/>
                <a:gd name="T9" fmla="*/ 0 h 230"/>
                <a:gd name="T10" fmla="*/ 0 w 216"/>
                <a:gd name="T11" fmla="*/ 0 h 230"/>
                <a:gd name="T12" fmla="*/ 0 w 216"/>
                <a:gd name="T13" fmla="*/ 28 h 230"/>
                <a:gd name="T14" fmla="*/ 19 w 216"/>
                <a:gd name="T15" fmla="*/ 28 h 230"/>
                <a:gd name="T16" fmla="*/ 19 w 216"/>
                <a:gd name="T17" fmla="*/ 150 h 230"/>
                <a:gd name="T18" fmla="*/ 0 w 216"/>
                <a:gd name="T19" fmla="*/ 150 h 230"/>
                <a:gd name="T20" fmla="*/ 0 w 216"/>
                <a:gd name="T21" fmla="*/ 178 h 230"/>
                <a:gd name="T22" fmla="*/ 184 w 216"/>
                <a:gd name="T23" fmla="*/ 178 h 230"/>
                <a:gd name="T24" fmla="*/ 184 w 216"/>
                <a:gd name="T25" fmla="*/ 230 h 230"/>
                <a:gd name="T26" fmla="*/ 216 w 216"/>
                <a:gd name="T27" fmla="*/ 230 h 230"/>
                <a:gd name="T28" fmla="*/ 216 w 216"/>
                <a:gd name="T29" fmla="*/ 0 h 230"/>
                <a:gd name="T30" fmla="*/ 184 w 216"/>
                <a:gd name="T31" fmla="*/ 0 h 230"/>
                <a:gd name="T32" fmla="*/ 184 w 216"/>
                <a:gd name="T33" fmla="*/ 150 h 230"/>
                <a:gd name="T34" fmla="*/ 183 w 216"/>
                <a:gd name="T35" fmla="*/ 150 h 230"/>
                <a:gd name="T36" fmla="*/ 85 w 216"/>
                <a:gd name="T37" fmla="*/ 150 h 230"/>
                <a:gd name="T38" fmla="*/ 47 w 216"/>
                <a:gd name="T39" fmla="*/ 150 h 230"/>
                <a:gd name="T40" fmla="*/ 47 w 216"/>
                <a:gd name="T41" fmla="*/ 28 h 230"/>
                <a:gd name="T42" fmla="*/ 85 w 216"/>
                <a:gd name="T43" fmla="*/ 28 h 230"/>
                <a:gd name="T44" fmla="*/ 85 w 216"/>
                <a:gd name="T45" fmla="*/ 15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6" h="230">
                  <a:moveTo>
                    <a:pt x="183" y="150"/>
                  </a:moveTo>
                  <a:lnTo>
                    <a:pt x="117" y="150"/>
                  </a:lnTo>
                  <a:lnTo>
                    <a:pt x="117" y="28"/>
                  </a:lnTo>
                  <a:lnTo>
                    <a:pt x="137" y="28"/>
                  </a:lnTo>
                  <a:lnTo>
                    <a:pt x="137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9" y="28"/>
                  </a:lnTo>
                  <a:lnTo>
                    <a:pt x="19" y="150"/>
                  </a:lnTo>
                  <a:lnTo>
                    <a:pt x="0" y="150"/>
                  </a:lnTo>
                  <a:lnTo>
                    <a:pt x="0" y="178"/>
                  </a:lnTo>
                  <a:lnTo>
                    <a:pt x="184" y="178"/>
                  </a:lnTo>
                  <a:lnTo>
                    <a:pt x="184" y="230"/>
                  </a:lnTo>
                  <a:lnTo>
                    <a:pt x="216" y="230"/>
                  </a:lnTo>
                  <a:lnTo>
                    <a:pt x="216" y="0"/>
                  </a:lnTo>
                  <a:lnTo>
                    <a:pt x="184" y="0"/>
                  </a:lnTo>
                  <a:lnTo>
                    <a:pt x="184" y="150"/>
                  </a:lnTo>
                  <a:lnTo>
                    <a:pt x="183" y="150"/>
                  </a:lnTo>
                  <a:close/>
                  <a:moveTo>
                    <a:pt x="85" y="150"/>
                  </a:moveTo>
                  <a:lnTo>
                    <a:pt x="47" y="150"/>
                  </a:lnTo>
                  <a:lnTo>
                    <a:pt x="47" y="28"/>
                  </a:lnTo>
                  <a:lnTo>
                    <a:pt x="85" y="28"/>
                  </a:lnTo>
                  <a:lnTo>
                    <a:pt x="85" y="150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5" name="Rectangle 26"/>
            <p:cNvSpPr>
              <a:spLocks noChangeArrowheads="1"/>
            </p:cNvSpPr>
            <p:nvPr/>
          </p:nvSpPr>
          <p:spPr bwMode="auto">
            <a:xfrm>
              <a:off x="5354956" y="1154112"/>
              <a:ext cx="22225" cy="119063"/>
            </a:xfrm>
            <a:prstGeom prst="rect">
              <a:avLst/>
            </a:prstGeom>
            <a:solidFill>
              <a:srgbClr val="2454A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6" name="Freeform 27"/>
            <p:cNvSpPr>
              <a:spLocks/>
            </p:cNvSpPr>
            <p:nvPr/>
          </p:nvSpPr>
          <p:spPr bwMode="auto">
            <a:xfrm>
              <a:off x="5223194" y="1268412"/>
              <a:ext cx="155575" cy="61913"/>
            </a:xfrm>
            <a:custGeom>
              <a:avLst/>
              <a:gdLst>
                <a:gd name="T0" fmla="*/ 32 w 206"/>
                <a:gd name="T1" fmla="*/ 0 h 80"/>
                <a:gd name="T2" fmla="*/ 0 w 206"/>
                <a:gd name="T3" fmla="*/ 0 h 80"/>
                <a:gd name="T4" fmla="*/ 0 w 206"/>
                <a:gd name="T5" fmla="*/ 60 h 80"/>
                <a:gd name="T6" fmla="*/ 6 w 206"/>
                <a:gd name="T7" fmla="*/ 76 h 80"/>
                <a:gd name="T8" fmla="*/ 19 w 206"/>
                <a:gd name="T9" fmla="*/ 80 h 80"/>
                <a:gd name="T10" fmla="*/ 206 w 206"/>
                <a:gd name="T11" fmla="*/ 80 h 80"/>
                <a:gd name="T12" fmla="*/ 206 w 206"/>
                <a:gd name="T13" fmla="*/ 52 h 80"/>
                <a:gd name="T14" fmla="*/ 32 w 206"/>
                <a:gd name="T15" fmla="*/ 52 h 80"/>
                <a:gd name="T16" fmla="*/ 32 w 206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80">
                  <a:moveTo>
                    <a:pt x="32" y="0"/>
                  </a:moveTo>
                  <a:lnTo>
                    <a:pt x="0" y="0"/>
                  </a:lnTo>
                  <a:lnTo>
                    <a:pt x="0" y="60"/>
                  </a:lnTo>
                  <a:cubicBezTo>
                    <a:pt x="0" y="67"/>
                    <a:pt x="2" y="72"/>
                    <a:pt x="6" y="76"/>
                  </a:cubicBezTo>
                  <a:cubicBezTo>
                    <a:pt x="8" y="79"/>
                    <a:pt x="14" y="80"/>
                    <a:pt x="19" y="80"/>
                  </a:cubicBezTo>
                  <a:lnTo>
                    <a:pt x="206" y="80"/>
                  </a:lnTo>
                  <a:lnTo>
                    <a:pt x="206" y="52"/>
                  </a:lnTo>
                  <a:lnTo>
                    <a:pt x="32" y="5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7" name="Freeform 28"/>
            <p:cNvSpPr>
              <a:spLocks noEditPoints="1"/>
            </p:cNvSpPr>
            <p:nvPr/>
          </p:nvSpPr>
          <p:spPr bwMode="auto">
            <a:xfrm>
              <a:off x="5185094" y="1138237"/>
              <a:ext cx="153987" cy="136525"/>
            </a:xfrm>
            <a:custGeom>
              <a:avLst/>
              <a:gdLst>
                <a:gd name="T0" fmla="*/ 124 w 202"/>
                <a:gd name="T1" fmla="*/ 124 h 179"/>
                <a:gd name="T2" fmla="*/ 148 w 202"/>
                <a:gd name="T3" fmla="*/ 94 h 179"/>
                <a:gd name="T4" fmla="*/ 171 w 202"/>
                <a:gd name="T5" fmla="*/ 94 h 179"/>
                <a:gd name="T6" fmla="*/ 171 w 202"/>
                <a:gd name="T7" fmla="*/ 179 h 179"/>
                <a:gd name="T8" fmla="*/ 202 w 202"/>
                <a:gd name="T9" fmla="*/ 179 h 179"/>
                <a:gd name="T10" fmla="*/ 202 w 202"/>
                <a:gd name="T11" fmla="*/ 22 h 179"/>
                <a:gd name="T12" fmla="*/ 171 w 202"/>
                <a:gd name="T13" fmla="*/ 22 h 179"/>
                <a:gd name="T14" fmla="*/ 171 w 202"/>
                <a:gd name="T15" fmla="*/ 64 h 179"/>
                <a:gd name="T16" fmla="*/ 150 w 202"/>
                <a:gd name="T17" fmla="*/ 64 h 179"/>
                <a:gd name="T18" fmla="*/ 26 w 202"/>
                <a:gd name="T19" fmla="*/ 54 h 179"/>
                <a:gd name="T20" fmla="*/ 124 w 202"/>
                <a:gd name="T21" fmla="*/ 124 h 179"/>
                <a:gd name="T22" fmla="*/ 124 w 202"/>
                <a:gd name="T23" fmla="*/ 124 h 179"/>
                <a:gd name="T24" fmla="*/ 51 w 202"/>
                <a:gd name="T25" fmla="*/ 76 h 179"/>
                <a:gd name="T26" fmla="*/ 99 w 202"/>
                <a:gd name="T27" fmla="*/ 46 h 179"/>
                <a:gd name="T28" fmla="*/ 110 w 202"/>
                <a:gd name="T29" fmla="*/ 100 h 179"/>
                <a:gd name="T30" fmla="*/ 51 w 202"/>
                <a:gd name="T31" fmla="*/ 7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2" h="179">
                  <a:moveTo>
                    <a:pt x="124" y="124"/>
                  </a:moveTo>
                  <a:cubicBezTo>
                    <a:pt x="136" y="116"/>
                    <a:pt x="144" y="106"/>
                    <a:pt x="148" y="94"/>
                  </a:cubicBezTo>
                  <a:lnTo>
                    <a:pt x="171" y="94"/>
                  </a:lnTo>
                  <a:lnTo>
                    <a:pt x="171" y="179"/>
                  </a:lnTo>
                  <a:lnTo>
                    <a:pt x="202" y="179"/>
                  </a:lnTo>
                  <a:lnTo>
                    <a:pt x="202" y="22"/>
                  </a:lnTo>
                  <a:lnTo>
                    <a:pt x="171" y="22"/>
                  </a:lnTo>
                  <a:lnTo>
                    <a:pt x="171" y="64"/>
                  </a:lnTo>
                  <a:lnTo>
                    <a:pt x="150" y="64"/>
                  </a:lnTo>
                  <a:cubicBezTo>
                    <a:pt x="138" y="6"/>
                    <a:pt x="47" y="0"/>
                    <a:pt x="26" y="54"/>
                  </a:cubicBezTo>
                  <a:cubicBezTo>
                    <a:pt x="0" y="114"/>
                    <a:pt x="76" y="156"/>
                    <a:pt x="124" y="124"/>
                  </a:cubicBezTo>
                  <a:cubicBezTo>
                    <a:pt x="136" y="116"/>
                    <a:pt x="112" y="132"/>
                    <a:pt x="124" y="124"/>
                  </a:cubicBezTo>
                  <a:close/>
                  <a:moveTo>
                    <a:pt x="51" y="76"/>
                  </a:moveTo>
                  <a:cubicBezTo>
                    <a:pt x="51" y="52"/>
                    <a:pt x="78" y="36"/>
                    <a:pt x="99" y="46"/>
                  </a:cubicBezTo>
                  <a:cubicBezTo>
                    <a:pt x="122" y="55"/>
                    <a:pt x="130" y="83"/>
                    <a:pt x="110" y="100"/>
                  </a:cubicBezTo>
                  <a:cubicBezTo>
                    <a:pt x="90" y="119"/>
                    <a:pt x="51" y="106"/>
                    <a:pt x="51" y="76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35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신비나\회사내부작업\aspn회사소개서\ASPN_company_presentation08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62"/>
          <a:stretch/>
        </p:blipFill>
        <p:spPr bwMode="auto">
          <a:xfrm>
            <a:off x="0" y="0"/>
            <a:ext cx="9906000" cy="163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" name="그룹 82"/>
          <p:cNvGrpSpPr/>
          <p:nvPr userDrawn="1"/>
        </p:nvGrpSpPr>
        <p:grpSpPr>
          <a:xfrm>
            <a:off x="8694268" y="6314388"/>
            <a:ext cx="593010" cy="215718"/>
            <a:chOff x="2257744" y="155574"/>
            <a:chExt cx="3286124" cy="1195389"/>
          </a:xfrm>
          <a:effectLst/>
        </p:grpSpPr>
        <p:sp>
          <p:nvSpPr>
            <p:cNvPr id="84" name="Freeform 5"/>
            <p:cNvSpPr>
              <a:spLocks/>
            </p:cNvSpPr>
            <p:nvPr/>
          </p:nvSpPr>
          <p:spPr bwMode="auto">
            <a:xfrm>
              <a:off x="3542031" y="155574"/>
              <a:ext cx="609600" cy="742950"/>
            </a:xfrm>
            <a:custGeom>
              <a:avLst/>
              <a:gdLst>
                <a:gd name="T0" fmla="*/ 264 w 800"/>
                <a:gd name="T1" fmla="*/ 975 h 975"/>
                <a:gd name="T2" fmla="*/ 556 w 800"/>
                <a:gd name="T3" fmla="*/ 894 h 975"/>
                <a:gd name="T4" fmla="*/ 684 w 800"/>
                <a:gd name="T5" fmla="*/ 636 h 975"/>
                <a:gd name="T6" fmla="*/ 495 w 800"/>
                <a:gd name="T7" fmla="*/ 426 h 975"/>
                <a:gd name="T8" fmla="*/ 374 w 800"/>
                <a:gd name="T9" fmla="*/ 348 h 975"/>
                <a:gd name="T10" fmla="*/ 380 w 800"/>
                <a:gd name="T11" fmla="*/ 226 h 975"/>
                <a:gd name="T12" fmla="*/ 522 w 800"/>
                <a:gd name="T13" fmla="*/ 182 h 975"/>
                <a:gd name="T14" fmla="*/ 698 w 800"/>
                <a:gd name="T15" fmla="*/ 235 h 975"/>
                <a:gd name="T16" fmla="*/ 800 w 800"/>
                <a:gd name="T17" fmla="*/ 82 h 975"/>
                <a:gd name="T18" fmla="*/ 422 w 800"/>
                <a:gd name="T19" fmla="*/ 24 h 975"/>
                <a:gd name="T20" fmla="*/ 154 w 800"/>
                <a:gd name="T21" fmla="*/ 228 h 975"/>
                <a:gd name="T22" fmla="*/ 144 w 800"/>
                <a:gd name="T23" fmla="*/ 399 h 975"/>
                <a:gd name="T24" fmla="*/ 259 w 800"/>
                <a:gd name="T25" fmla="*/ 527 h 975"/>
                <a:gd name="T26" fmla="*/ 418 w 800"/>
                <a:gd name="T27" fmla="*/ 619 h 975"/>
                <a:gd name="T28" fmla="*/ 463 w 800"/>
                <a:gd name="T29" fmla="*/ 687 h 975"/>
                <a:gd name="T30" fmla="*/ 439 w 800"/>
                <a:gd name="T31" fmla="*/ 764 h 975"/>
                <a:gd name="T32" fmla="*/ 248 w 800"/>
                <a:gd name="T33" fmla="*/ 808 h 975"/>
                <a:gd name="T34" fmla="*/ 38 w 800"/>
                <a:gd name="T35" fmla="*/ 736 h 975"/>
                <a:gd name="T36" fmla="*/ 0 w 800"/>
                <a:gd name="T37" fmla="*/ 920 h 975"/>
                <a:gd name="T38" fmla="*/ 264 w 800"/>
                <a:gd name="T39" fmla="*/ 975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0" h="975">
                  <a:moveTo>
                    <a:pt x="264" y="975"/>
                  </a:moveTo>
                  <a:cubicBezTo>
                    <a:pt x="367" y="975"/>
                    <a:pt x="472" y="954"/>
                    <a:pt x="556" y="894"/>
                  </a:cubicBezTo>
                  <a:cubicBezTo>
                    <a:pt x="636" y="836"/>
                    <a:pt x="690" y="736"/>
                    <a:pt x="684" y="636"/>
                  </a:cubicBezTo>
                  <a:cubicBezTo>
                    <a:pt x="678" y="530"/>
                    <a:pt x="579" y="471"/>
                    <a:pt x="495" y="426"/>
                  </a:cubicBezTo>
                  <a:cubicBezTo>
                    <a:pt x="454" y="404"/>
                    <a:pt x="406" y="383"/>
                    <a:pt x="374" y="348"/>
                  </a:cubicBezTo>
                  <a:cubicBezTo>
                    <a:pt x="342" y="314"/>
                    <a:pt x="352" y="259"/>
                    <a:pt x="380" y="226"/>
                  </a:cubicBezTo>
                  <a:cubicBezTo>
                    <a:pt x="415" y="184"/>
                    <a:pt x="470" y="178"/>
                    <a:pt x="522" y="182"/>
                  </a:cubicBezTo>
                  <a:cubicBezTo>
                    <a:pt x="583" y="187"/>
                    <a:pt x="642" y="210"/>
                    <a:pt x="698" y="235"/>
                  </a:cubicBezTo>
                  <a:lnTo>
                    <a:pt x="800" y="82"/>
                  </a:lnTo>
                  <a:cubicBezTo>
                    <a:pt x="682" y="27"/>
                    <a:pt x="552" y="0"/>
                    <a:pt x="422" y="24"/>
                  </a:cubicBezTo>
                  <a:cubicBezTo>
                    <a:pt x="304" y="46"/>
                    <a:pt x="198" y="114"/>
                    <a:pt x="154" y="228"/>
                  </a:cubicBezTo>
                  <a:cubicBezTo>
                    <a:pt x="134" y="282"/>
                    <a:pt x="123" y="344"/>
                    <a:pt x="144" y="399"/>
                  </a:cubicBezTo>
                  <a:cubicBezTo>
                    <a:pt x="166" y="455"/>
                    <a:pt x="208" y="496"/>
                    <a:pt x="259" y="527"/>
                  </a:cubicBezTo>
                  <a:cubicBezTo>
                    <a:pt x="311" y="558"/>
                    <a:pt x="370" y="582"/>
                    <a:pt x="418" y="619"/>
                  </a:cubicBezTo>
                  <a:cubicBezTo>
                    <a:pt x="439" y="636"/>
                    <a:pt x="460" y="659"/>
                    <a:pt x="463" y="687"/>
                  </a:cubicBezTo>
                  <a:cubicBezTo>
                    <a:pt x="466" y="714"/>
                    <a:pt x="455" y="743"/>
                    <a:pt x="439" y="764"/>
                  </a:cubicBezTo>
                  <a:cubicBezTo>
                    <a:pt x="395" y="819"/>
                    <a:pt x="310" y="818"/>
                    <a:pt x="248" y="808"/>
                  </a:cubicBezTo>
                  <a:cubicBezTo>
                    <a:pt x="174" y="798"/>
                    <a:pt x="104" y="767"/>
                    <a:pt x="38" y="736"/>
                  </a:cubicBezTo>
                  <a:lnTo>
                    <a:pt x="0" y="920"/>
                  </a:lnTo>
                  <a:cubicBezTo>
                    <a:pt x="80" y="960"/>
                    <a:pt x="174" y="975"/>
                    <a:pt x="264" y="975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85" name="Freeform 6"/>
            <p:cNvSpPr>
              <a:spLocks noEditPoints="1"/>
            </p:cNvSpPr>
            <p:nvPr/>
          </p:nvSpPr>
          <p:spPr bwMode="auto">
            <a:xfrm>
              <a:off x="4145281" y="171450"/>
              <a:ext cx="644525" cy="730250"/>
            </a:xfrm>
            <a:custGeom>
              <a:avLst/>
              <a:gdLst>
                <a:gd name="T0" fmla="*/ 218 w 846"/>
                <a:gd name="T1" fmla="*/ 957 h 957"/>
                <a:gd name="T2" fmla="*/ 282 w 846"/>
                <a:gd name="T3" fmla="*/ 617 h 957"/>
                <a:gd name="T4" fmla="*/ 333 w 846"/>
                <a:gd name="T5" fmla="*/ 617 h 957"/>
                <a:gd name="T6" fmla="*/ 732 w 846"/>
                <a:gd name="T7" fmla="*/ 450 h 957"/>
                <a:gd name="T8" fmla="*/ 708 w 846"/>
                <a:gd name="T9" fmla="*/ 52 h 957"/>
                <a:gd name="T10" fmla="*/ 468 w 846"/>
                <a:gd name="T11" fmla="*/ 0 h 957"/>
                <a:gd name="T12" fmla="*/ 181 w 846"/>
                <a:gd name="T13" fmla="*/ 0 h 957"/>
                <a:gd name="T14" fmla="*/ 0 w 846"/>
                <a:gd name="T15" fmla="*/ 956 h 957"/>
                <a:gd name="T16" fmla="*/ 218 w 846"/>
                <a:gd name="T17" fmla="*/ 956 h 957"/>
                <a:gd name="T18" fmla="*/ 218 w 846"/>
                <a:gd name="T19" fmla="*/ 957 h 957"/>
                <a:gd name="T20" fmla="*/ 369 w 846"/>
                <a:gd name="T21" fmla="*/ 166 h 957"/>
                <a:gd name="T22" fmla="*/ 425 w 846"/>
                <a:gd name="T23" fmla="*/ 166 h 957"/>
                <a:gd name="T24" fmla="*/ 576 w 846"/>
                <a:gd name="T25" fmla="*/ 254 h 957"/>
                <a:gd name="T26" fmla="*/ 484 w 846"/>
                <a:gd name="T27" fmla="*/ 428 h 957"/>
                <a:gd name="T28" fmla="*/ 358 w 846"/>
                <a:gd name="T29" fmla="*/ 450 h 957"/>
                <a:gd name="T30" fmla="*/ 316 w 846"/>
                <a:gd name="T31" fmla="*/ 450 h 957"/>
                <a:gd name="T32" fmla="*/ 369 w 846"/>
                <a:gd name="T33" fmla="*/ 166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6" h="957">
                  <a:moveTo>
                    <a:pt x="218" y="957"/>
                  </a:moveTo>
                  <a:lnTo>
                    <a:pt x="282" y="617"/>
                  </a:lnTo>
                  <a:lnTo>
                    <a:pt x="333" y="617"/>
                  </a:lnTo>
                  <a:cubicBezTo>
                    <a:pt x="481" y="617"/>
                    <a:pt x="642" y="577"/>
                    <a:pt x="732" y="450"/>
                  </a:cubicBezTo>
                  <a:cubicBezTo>
                    <a:pt x="813" y="337"/>
                    <a:pt x="846" y="136"/>
                    <a:pt x="708" y="52"/>
                  </a:cubicBezTo>
                  <a:cubicBezTo>
                    <a:pt x="637" y="9"/>
                    <a:pt x="549" y="0"/>
                    <a:pt x="468" y="0"/>
                  </a:cubicBezTo>
                  <a:lnTo>
                    <a:pt x="181" y="0"/>
                  </a:lnTo>
                  <a:lnTo>
                    <a:pt x="0" y="956"/>
                  </a:lnTo>
                  <a:lnTo>
                    <a:pt x="218" y="956"/>
                  </a:lnTo>
                  <a:lnTo>
                    <a:pt x="218" y="957"/>
                  </a:lnTo>
                  <a:close/>
                  <a:moveTo>
                    <a:pt x="369" y="166"/>
                  </a:moveTo>
                  <a:lnTo>
                    <a:pt x="425" y="166"/>
                  </a:lnTo>
                  <a:cubicBezTo>
                    <a:pt x="488" y="166"/>
                    <a:pt x="568" y="180"/>
                    <a:pt x="576" y="254"/>
                  </a:cubicBezTo>
                  <a:cubicBezTo>
                    <a:pt x="584" y="324"/>
                    <a:pt x="548" y="398"/>
                    <a:pt x="484" y="428"/>
                  </a:cubicBezTo>
                  <a:cubicBezTo>
                    <a:pt x="445" y="445"/>
                    <a:pt x="401" y="450"/>
                    <a:pt x="358" y="450"/>
                  </a:cubicBezTo>
                  <a:lnTo>
                    <a:pt x="316" y="450"/>
                  </a:lnTo>
                  <a:lnTo>
                    <a:pt x="369" y="166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86" name="Freeform 7"/>
            <p:cNvSpPr>
              <a:spLocks/>
            </p:cNvSpPr>
            <p:nvPr/>
          </p:nvSpPr>
          <p:spPr bwMode="auto">
            <a:xfrm>
              <a:off x="4751706" y="169862"/>
              <a:ext cx="792162" cy="730250"/>
            </a:xfrm>
            <a:custGeom>
              <a:avLst/>
              <a:gdLst>
                <a:gd name="T0" fmla="*/ 803 w 1039"/>
                <a:gd name="T1" fmla="*/ 0 h 956"/>
                <a:gd name="T2" fmla="*/ 675 w 1039"/>
                <a:gd name="T3" fmla="*/ 724 h 956"/>
                <a:gd name="T4" fmla="*/ 423 w 1039"/>
                <a:gd name="T5" fmla="*/ 0 h 956"/>
                <a:gd name="T6" fmla="*/ 160 w 1039"/>
                <a:gd name="T7" fmla="*/ 0 h 956"/>
                <a:gd name="T8" fmla="*/ 0 w 1039"/>
                <a:gd name="T9" fmla="*/ 956 h 956"/>
                <a:gd name="T10" fmla="*/ 187 w 1039"/>
                <a:gd name="T11" fmla="*/ 956 h 956"/>
                <a:gd name="T12" fmla="*/ 297 w 1039"/>
                <a:gd name="T13" fmla="*/ 234 h 956"/>
                <a:gd name="T14" fmla="*/ 552 w 1039"/>
                <a:gd name="T15" fmla="*/ 956 h 956"/>
                <a:gd name="T16" fmla="*/ 816 w 1039"/>
                <a:gd name="T17" fmla="*/ 956 h 956"/>
                <a:gd name="T18" fmla="*/ 955 w 1039"/>
                <a:gd name="T19" fmla="*/ 200 h 956"/>
                <a:gd name="T20" fmla="*/ 1039 w 1039"/>
                <a:gd name="T21" fmla="*/ 0 h 956"/>
                <a:gd name="T22" fmla="*/ 803 w 1039"/>
                <a:gd name="T23" fmla="*/ 0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9" h="956">
                  <a:moveTo>
                    <a:pt x="803" y="0"/>
                  </a:moveTo>
                  <a:lnTo>
                    <a:pt x="675" y="724"/>
                  </a:lnTo>
                  <a:lnTo>
                    <a:pt x="423" y="0"/>
                  </a:lnTo>
                  <a:lnTo>
                    <a:pt x="160" y="0"/>
                  </a:lnTo>
                  <a:lnTo>
                    <a:pt x="0" y="956"/>
                  </a:lnTo>
                  <a:lnTo>
                    <a:pt x="187" y="956"/>
                  </a:lnTo>
                  <a:lnTo>
                    <a:pt x="297" y="234"/>
                  </a:lnTo>
                  <a:lnTo>
                    <a:pt x="552" y="956"/>
                  </a:lnTo>
                  <a:lnTo>
                    <a:pt x="816" y="956"/>
                  </a:lnTo>
                  <a:lnTo>
                    <a:pt x="955" y="200"/>
                  </a:lnTo>
                  <a:cubicBezTo>
                    <a:pt x="981" y="38"/>
                    <a:pt x="1039" y="0"/>
                    <a:pt x="1039" y="0"/>
                  </a:cubicBezTo>
                  <a:lnTo>
                    <a:pt x="803" y="0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87" name="Freeform 8"/>
            <p:cNvSpPr>
              <a:spLocks/>
            </p:cNvSpPr>
            <p:nvPr/>
          </p:nvSpPr>
          <p:spPr bwMode="auto">
            <a:xfrm>
              <a:off x="2257744" y="795337"/>
              <a:ext cx="3121025" cy="530225"/>
            </a:xfrm>
            <a:custGeom>
              <a:avLst/>
              <a:gdLst>
                <a:gd name="T0" fmla="*/ 1488 w 4095"/>
                <a:gd name="T1" fmla="*/ 0 h 696"/>
                <a:gd name="T2" fmla="*/ 1107 w 4095"/>
                <a:gd name="T3" fmla="*/ 0 h 696"/>
                <a:gd name="T4" fmla="*/ 1147 w 4095"/>
                <a:gd name="T5" fmla="*/ 231 h 696"/>
                <a:gd name="T6" fmla="*/ 624 w 4095"/>
                <a:gd name="T7" fmla="*/ 231 h 696"/>
                <a:gd name="T8" fmla="*/ 747 w 4095"/>
                <a:gd name="T9" fmla="*/ 0 h 696"/>
                <a:gd name="T10" fmla="*/ 396 w 4095"/>
                <a:gd name="T11" fmla="*/ 0 h 696"/>
                <a:gd name="T12" fmla="*/ 0 w 4095"/>
                <a:gd name="T13" fmla="*/ 696 h 696"/>
                <a:gd name="T14" fmla="*/ 379 w 4095"/>
                <a:gd name="T15" fmla="*/ 696 h 696"/>
                <a:gd name="T16" fmla="*/ 583 w 4095"/>
                <a:gd name="T17" fmla="*/ 309 h 696"/>
                <a:gd name="T18" fmla="*/ 1159 w 4095"/>
                <a:gd name="T19" fmla="*/ 309 h 696"/>
                <a:gd name="T20" fmla="*/ 1225 w 4095"/>
                <a:gd name="T21" fmla="*/ 696 h 696"/>
                <a:gd name="T22" fmla="*/ 1635 w 4095"/>
                <a:gd name="T23" fmla="*/ 696 h 696"/>
                <a:gd name="T24" fmla="*/ 1553 w 4095"/>
                <a:gd name="T25" fmla="*/ 309 h 696"/>
                <a:gd name="T26" fmla="*/ 4095 w 4095"/>
                <a:gd name="T27" fmla="*/ 309 h 696"/>
                <a:gd name="T28" fmla="*/ 4095 w 4095"/>
                <a:gd name="T29" fmla="*/ 231 h 696"/>
                <a:gd name="T30" fmla="*/ 1537 w 4095"/>
                <a:gd name="T31" fmla="*/ 231 h 696"/>
                <a:gd name="T32" fmla="*/ 1488 w 4095"/>
                <a:gd name="T33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95" h="696">
                  <a:moveTo>
                    <a:pt x="1488" y="0"/>
                  </a:moveTo>
                  <a:lnTo>
                    <a:pt x="1107" y="0"/>
                  </a:lnTo>
                  <a:lnTo>
                    <a:pt x="1147" y="231"/>
                  </a:lnTo>
                  <a:lnTo>
                    <a:pt x="624" y="231"/>
                  </a:lnTo>
                  <a:lnTo>
                    <a:pt x="747" y="0"/>
                  </a:lnTo>
                  <a:lnTo>
                    <a:pt x="396" y="0"/>
                  </a:lnTo>
                  <a:lnTo>
                    <a:pt x="0" y="696"/>
                  </a:lnTo>
                  <a:lnTo>
                    <a:pt x="379" y="696"/>
                  </a:lnTo>
                  <a:lnTo>
                    <a:pt x="583" y="309"/>
                  </a:lnTo>
                  <a:lnTo>
                    <a:pt x="1159" y="309"/>
                  </a:lnTo>
                  <a:lnTo>
                    <a:pt x="1225" y="696"/>
                  </a:lnTo>
                  <a:lnTo>
                    <a:pt x="1635" y="696"/>
                  </a:lnTo>
                  <a:lnTo>
                    <a:pt x="1553" y="309"/>
                  </a:lnTo>
                  <a:lnTo>
                    <a:pt x="4095" y="309"/>
                  </a:lnTo>
                  <a:lnTo>
                    <a:pt x="4095" y="231"/>
                  </a:lnTo>
                  <a:lnTo>
                    <a:pt x="1537" y="231"/>
                  </a:lnTo>
                  <a:lnTo>
                    <a:pt x="1488" y="0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88" name="Freeform 9"/>
            <p:cNvSpPr>
              <a:spLocks/>
            </p:cNvSpPr>
            <p:nvPr/>
          </p:nvSpPr>
          <p:spPr bwMode="auto">
            <a:xfrm>
              <a:off x="2581594" y="579437"/>
              <a:ext cx="360362" cy="176213"/>
            </a:xfrm>
            <a:custGeom>
              <a:avLst/>
              <a:gdLst>
                <a:gd name="T0" fmla="*/ 472 w 472"/>
                <a:gd name="T1" fmla="*/ 0 h 232"/>
                <a:gd name="T2" fmla="*/ 132 w 472"/>
                <a:gd name="T3" fmla="*/ 0 h 232"/>
                <a:gd name="T4" fmla="*/ 0 w 472"/>
                <a:gd name="T5" fmla="*/ 232 h 232"/>
                <a:gd name="T6" fmla="*/ 350 w 472"/>
                <a:gd name="T7" fmla="*/ 232 h 232"/>
                <a:gd name="T8" fmla="*/ 472 w 472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2" h="232">
                  <a:moveTo>
                    <a:pt x="472" y="0"/>
                  </a:moveTo>
                  <a:lnTo>
                    <a:pt x="132" y="0"/>
                  </a:lnTo>
                  <a:lnTo>
                    <a:pt x="0" y="232"/>
                  </a:lnTo>
                  <a:lnTo>
                    <a:pt x="350" y="232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89" name="Freeform 10"/>
            <p:cNvSpPr>
              <a:spLocks/>
            </p:cNvSpPr>
            <p:nvPr/>
          </p:nvSpPr>
          <p:spPr bwMode="auto">
            <a:xfrm>
              <a:off x="2705419" y="363537"/>
              <a:ext cx="631825" cy="176213"/>
            </a:xfrm>
            <a:custGeom>
              <a:avLst/>
              <a:gdLst>
                <a:gd name="T0" fmla="*/ 433 w 830"/>
                <a:gd name="T1" fmla="*/ 51 h 232"/>
                <a:gd name="T2" fmla="*/ 464 w 830"/>
                <a:gd name="T3" fmla="*/ 232 h 232"/>
                <a:gd name="T4" fmla="*/ 830 w 830"/>
                <a:gd name="T5" fmla="*/ 232 h 232"/>
                <a:gd name="T6" fmla="*/ 782 w 830"/>
                <a:gd name="T7" fmla="*/ 0 h 232"/>
                <a:gd name="T8" fmla="*/ 132 w 830"/>
                <a:gd name="T9" fmla="*/ 0 h 232"/>
                <a:gd name="T10" fmla="*/ 0 w 830"/>
                <a:gd name="T11" fmla="*/ 232 h 232"/>
                <a:gd name="T12" fmla="*/ 337 w 830"/>
                <a:gd name="T13" fmla="*/ 232 h 232"/>
                <a:gd name="T14" fmla="*/ 433 w 830"/>
                <a:gd name="T15" fmla="*/ 5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0" h="232">
                  <a:moveTo>
                    <a:pt x="433" y="51"/>
                  </a:moveTo>
                  <a:lnTo>
                    <a:pt x="464" y="232"/>
                  </a:lnTo>
                  <a:lnTo>
                    <a:pt x="830" y="232"/>
                  </a:lnTo>
                  <a:lnTo>
                    <a:pt x="782" y="0"/>
                  </a:lnTo>
                  <a:lnTo>
                    <a:pt x="132" y="0"/>
                  </a:lnTo>
                  <a:lnTo>
                    <a:pt x="0" y="232"/>
                  </a:lnTo>
                  <a:lnTo>
                    <a:pt x="337" y="232"/>
                  </a:lnTo>
                  <a:lnTo>
                    <a:pt x="433" y="51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0" name="Freeform 11"/>
            <p:cNvSpPr>
              <a:spLocks/>
            </p:cNvSpPr>
            <p:nvPr/>
          </p:nvSpPr>
          <p:spPr bwMode="auto">
            <a:xfrm>
              <a:off x="3065781" y="579437"/>
              <a:ext cx="317500" cy="176213"/>
            </a:xfrm>
            <a:custGeom>
              <a:avLst/>
              <a:gdLst>
                <a:gd name="T0" fmla="*/ 40 w 418"/>
                <a:gd name="T1" fmla="*/ 232 h 232"/>
                <a:gd name="T2" fmla="*/ 418 w 418"/>
                <a:gd name="T3" fmla="*/ 232 h 232"/>
                <a:gd name="T4" fmla="*/ 369 w 418"/>
                <a:gd name="T5" fmla="*/ 0 h 232"/>
                <a:gd name="T6" fmla="*/ 0 w 418"/>
                <a:gd name="T7" fmla="*/ 0 h 232"/>
                <a:gd name="T8" fmla="*/ 40 w 418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232">
                  <a:moveTo>
                    <a:pt x="40" y="232"/>
                  </a:moveTo>
                  <a:lnTo>
                    <a:pt x="418" y="232"/>
                  </a:lnTo>
                  <a:lnTo>
                    <a:pt x="369" y="0"/>
                  </a:lnTo>
                  <a:lnTo>
                    <a:pt x="0" y="0"/>
                  </a:lnTo>
                  <a:lnTo>
                    <a:pt x="40" y="232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1" name="Freeform 12"/>
            <p:cNvSpPr>
              <a:spLocks/>
            </p:cNvSpPr>
            <p:nvPr/>
          </p:nvSpPr>
          <p:spPr bwMode="auto">
            <a:xfrm>
              <a:off x="2827656" y="169862"/>
              <a:ext cx="501650" cy="153988"/>
            </a:xfrm>
            <a:custGeom>
              <a:avLst/>
              <a:gdLst>
                <a:gd name="T0" fmla="*/ 610 w 658"/>
                <a:gd name="T1" fmla="*/ 200 h 200"/>
                <a:gd name="T2" fmla="*/ 658 w 658"/>
                <a:gd name="T3" fmla="*/ 0 h 200"/>
                <a:gd name="T4" fmla="*/ 114 w 658"/>
                <a:gd name="T5" fmla="*/ 0 h 200"/>
                <a:gd name="T6" fmla="*/ 0 w 658"/>
                <a:gd name="T7" fmla="*/ 200 h 200"/>
                <a:gd name="T8" fmla="*/ 610 w 658"/>
                <a:gd name="T9" fmla="*/ 200 h 200"/>
                <a:gd name="T10" fmla="*/ 610 w 658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200">
                  <a:moveTo>
                    <a:pt x="610" y="200"/>
                  </a:moveTo>
                  <a:cubicBezTo>
                    <a:pt x="588" y="67"/>
                    <a:pt x="658" y="0"/>
                    <a:pt x="658" y="0"/>
                  </a:cubicBezTo>
                  <a:lnTo>
                    <a:pt x="114" y="0"/>
                  </a:lnTo>
                  <a:lnTo>
                    <a:pt x="0" y="200"/>
                  </a:lnTo>
                  <a:lnTo>
                    <a:pt x="610" y="200"/>
                  </a:lnTo>
                  <a:lnTo>
                    <a:pt x="610" y="200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2" name="Freeform 13"/>
            <p:cNvSpPr>
              <a:spLocks/>
            </p:cNvSpPr>
            <p:nvPr/>
          </p:nvSpPr>
          <p:spPr bwMode="auto">
            <a:xfrm>
              <a:off x="3788094" y="1139825"/>
              <a:ext cx="46037" cy="207963"/>
            </a:xfrm>
            <a:custGeom>
              <a:avLst/>
              <a:gdLst>
                <a:gd name="T0" fmla="*/ 17 w 60"/>
                <a:gd name="T1" fmla="*/ 47 h 273"/>
                <a:gd name="T2" fmla="*/ 5 w 60"/>
                <a:gd name="T3" fmla="*/ 177 h 273"/>
                <a:gd name="T4" fmla="*/ 60 w 60"/>
                <a:gd name="T5" fmla="*/ 273 h 273"/>
                <a:gd name="T6" fmla="*/ 60 w 60"/>
                <a:gd name="T7" fmla="*/ 236 h 273"/>
                <a:gd name="T8" fmla="*/ 33 w 60"/>
                <a:gd name="T9" fmla="*/ 137 h 273"/>
                <a:gd name="T10" fmla="*/ 60 w 60"/>
                <a:gd name="T11" fmla="*/ 37 h 273"/>
                <a:gd name="T12" fmla="*/ 60 w 60"/>
                <a:gd name="T13" fmla="*/ 0 h 273"/>
                <a:gd name="T14" fmla="*/ 17 w 60"/>
                <a:gd name="T15" fmla="*/ 47 h 273"/>
                <a:gd name="T16" fmla="*/ 17 w 60"/>
                <a:gd name="T17" fmla="*/ 4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73">
                  <a:moveTo>
                    <a:pt x="17" y="47"/>
                  </a:moveTo>
                  <a:cubicBezTo>
                    <a:pt x="0" y="87"/>
                    <a:pt x="1" y="136"/>
                    <a:pt x="5" y="177"/>
                  </a:cubicBezTo>
                  <a:cubicBezTo>
                    <a:pt x="9" y="216"/>
                    <a:pt x="21" y="257"/>
                    <a:pt x="60" y="273"/>
                  </a:cubicBezTo>
                  <a:lnTo>
                    <a:pt x="60" y="236"/>
                  </a:lnTo>
                  <a:cubicBezTo>
                    <a:pt x="32" y="219"/>
                    <a:pt x="33" y="167"/>
                    <a:pt x="33" y="137"/>
                  </a:cubicBezTo>
                  <a:cubicBezTo>
                    <a:pt x="33" y="109"/>
                    <a:pt x="31" y="55"/>
                    <a:pt x="60" y="37"/>
                  </a:cubicBezTo>
                  <a:lnTo>
                    <a:pt x="60" y="0"/>
                  </a:lnTo>
                  <a:cubicBezTo>
                    <a:pt x="41" y="8"/>
                    <a:pt x="27" y="24"/>
                    <a:pt x="17" y="47"/>
                  </a:cubicBezTo>
                  <a:cubicBezTo>
                    <a:pt x="8" y="68"/>
                    <a:pt x="27" y="24"/>
                    <a:pt x="17" y="47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3" name="Freeform 14"/>
            <p:cNvSpPr>
              <a:spLocks/>
            </p:cNvSpPr>
            <p:nvPr/>
          </p:nvSpPr>
          <p:spPr bwMode="auto">
            <a:xfrm>
              <a:off x="3867469" y="1252537"/>
              <a:ext cx="174625" cy="79375"/>
            </a:xfrm>
            <a:custGeom>
              <a:avLst/>
              <a:gdLst>
                <a:gd name="T0" fmla="*/ 0 w 230"/>
                <a:gd name="T1" fmla="*/ 28 h 104"/>
                <a:gd name="T2" fmla="*/ 100 w 230"/>
                <a:gd name="T3" fmla="*/ 28 h 104"/>
                <a:gd name="T4" fmla="*/ 100 w 230"/>
                <a:gd name="T5" fmla="*/ 104 h 104"/>
                <a:gd name="T6" fmla="*/ 130 w 230"/>
                <a:gd name="T7" fmla="*/ 104 h 104"/>
                <a:gd name="T8" fmla="*/ 130 w 230"/>
                <a:gd name="T9" fmla="*/ 28 h 104"/>
                <a:gd name="T10" fmla="*/ 230 w 230"/>
                <a:gd name="T11" fmla="*/ 28 h 104"/>
                <a:gd name="T12" fmla="*/ 230 w 230"/>
                <a:gd name="T13" fmla="*/ 0 h 104"/>
                <a:gd name="T14" fmla="*/ 0 w 230"/>
                <a:gd name="T15" fmla="*/ 0 h 104"/>
                <a:gd name="T16" fmla="*/ 0 w 230"/>
                <a:gd name="T17" fmla="*/ 2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04">
                  <a:moveTo>
                    <a:pt x="0" y="28"/>
                  </a:moveTo>
                  <a:lnTo>
                    <a:pt x="100" y="28"/>
                  </a:lnTo>
                  <a:lnTo>
                    <a:pt x="100" y="104"/>
                  </a:lnTo>
                  <a:lnTo>
                    <a:pt x="130" y="104"/>
                  </a:lnTo>
                  <a:lnTo>
                    <a:pt x="130" y="28"/>
                  </a:lnTo>
                  <a:lnTo>
                    <a:pt x="230" y="28"/>
                  </a:lnTo>
                  <a:lnTo>
                    <a:pt x="230" y="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4" name="Freeform 15"/>
            <p:cNvSpPr>
              <a:spLocks/>
            </p:cNvSpPr>
            <p:nvPr/>
          </p:nvSpPr>
          <p:spPr bwMode="auto">
            <a:xfrm>
              <a:off x="3873819" y="1155700"/>
              <a:ext cx="161925" cy="73025"/>
            </a:xfrm>
            <a:custGeom>
              <a:avLst/>
              <a:gdLst>
                <a:gd name="T0" fmla="*/ 60 w 213"/>
                <a:gd name="T1" fmla="*/ 60 h 97"/>
                <a:gd name="T2" fmla="*/ 0 w 213"/>
                <a:gd name="T3" fmla="*/ 69 h 97"/>
                <a:gd name="T4" fmla="*/ 0 w 213"/>
                <a:gd name="T5" fmla="*/ 97 h 97"/>
                <a:gd name="T6" fmla="*/ 106 w 213"/>
                <a:gd name="T7" fmla="*/ 64 h 97"/>
                <a:gd name="T8" fmla="*/ 213 w 213"/>
                <a:gd name="T9" fmla="*/ 97 h 97"/>
                <a:gd name="T10" fmla="*/ 213 w 213"/>
                <a:gd name="T11" fmla="*/ 69 h 97"/>
                <a:gd name="T12" fmla="*/ 126 w 213"/>
                <a:gd name="T13" fmla="*/ 28 h 97"/>
                <a:gd name="T14" fmla="*/ 213 w 213"/>
                <a:gd name="T15" fmla="*/ 28 h 97"/>
                <a:gd name="T16" fmla="*/ 213 w 213"/>
                <a:gd name="T17" fmla="*/ 0 h 97"/>
                <a:gd name="T18" fmla="*/ 0 w 213"/>
                <a:gd name="T19" fmla="*/ 0 h 97"/>
                <a:gd name="T20" fmla="*/ 0 w 213"/>
                <a:gd name="T21" fmla="*/ 28 h 97"/>
                <a:gd name="T22" fmla="*/ 86 w 213"/>
                <a:gd name="T23" fmla="*/ 28 h 97"/>
                <a:gd name="T24" fmla="*/ 60 w 213"/>
                <a:gd name="T25" fmla="*/ 60 h 97"/>
                <a:gd name="T26" fmla="*/ 60 w 213"/>
                <a:gd name="T27" fmla="*/ 6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3" h="97">
                  <a:moveTo>
                    <a:pt x="60" y="60"/>
                  </a:moveTo>
                  <a:cubicBezTo>
                    <a:pt x="46" y="65"/>
                    <a:pt x="26" y="68"/>
                    <a:pt x="0" y="69"/>
                  </a:cubicBezTo>
                  <a:lnTo>
                    <a:pt x="0" y="97"/>
                  </a:lnTo>
                  <a:cubicBezTo>
                    <a:pt x="33" y="96"/>
                    <a:pt x="85" y="95"/>
                    <a:pt x="106" y="64"/>
                  </a:cubicBezTo>
                  <a:cubicBezTo>
                    <a:pt x="128" y="95"/>
                    <a:pt x="180" y="96"/>
                    <a:pt x="213" y="97"/>
                  </a:cubicBezTo>
                  <a:lnTo>
                    <a:pt x="213" y="69"/>
                  </a:lnTo>
                  <a:cubicBezTo>
                    <a:pt x="185" y="68"/>
                    <a:pt x="129" y="67"/>
                    <a:pt x="126" y="28"/>
                  </a:cubicBezTo>
                  <a:lnTo>
                    <a:pt x="213" y="28"/>
                  </a:lnTo>
                  <a:lnTo>
                    <a:pt x="213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86" y="28"/>
                  </a:lnTo>
                  <a:cubicBezTo>
                    <a:pt x="85" y="41"/>
                    <a:pt x="77" y="53"/>
                    <a:pt x="60" y="60"/>
                  </a:cubicBezTo>
                  <a:cubicBezTo>
                    <a:pt x="46" y="65"/>
                    <a:pt x="77" y="53"/>
                    <a:pt x="60" y="60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5" name="Freeform 16"/>
            <p:cNvSpPr>
              <a:spLocks/>
            </p:cNvSpPr>
            <p:nvPr/>
          </p:nvSpPr>
          <p:spPr bwMode="auto">
            <a:xfrm>
              <a:off x="4075431" y="1143000"/>
              <a:ext cx="42862" cy="207963"/>
            </a:xfrm>
            <a:custGeom>
              <a:avLst/>
              <a:gdLst>
                <a:gd name="T0" fmla="*/ 0 w 56"/>
                <a:gd name="T1" fmla="*/ 0 h 273"/>
                <a:gd name="T2" fmla="*/ 0 w 56"/>
                <a:gd name="T3" fmla="*/ 37 h 273"/>
                <a:gd name="T4" fmla="*/ 27 w 56"/>
                <a:gd name="T5" fmla="*/ 137 h 273"/>
                <a:gd name="T6" fmla="*/ 0 w 56"/>
                <a:gd name="T7" fmla="*/ 236 h 273"/>
                <a:gd name="T8" fmla="*/ 0 w 56"/>
                <a:gd name="T9" fmla="*/ 273 h 273"/>
                <a:gd name="T10" fmla="*/ 56 w 56"/>
                <a:gd name="T11" fmla="*/ 137 h 273"/>
                <a:gd name="T12" fmla="*/ 0 w 56"/>
                <a:gd name="T13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73">
                  <a:moveTo>
                    <a:pt x="0" y="0"/>
                  </a:moveTo>
                  <a:lnTo>
                    <a:pt x="0" y="37"/>
                  </a:lnTo>
                  <a:cubicBezTo>
                    <a:pt x="28" y="54"/>
                    <a:pt x="27" y="109"/>
                    <a:pt x="27" y="137"/>
                  </a:cubicBezTo>
                  <a:cubicBezTo>
                    <a:pt x="27" y="165"/>
                    <a:pt x="28" y="217"/>
                    <a:pt x="0" y="236"/>
                  </a:cubicBezTo>
                  <a:lnTo>
                    <a:pt x="0" y="273"/>
                  </a:lnTo>
                  <a:cubicBezTo>
                    <a:pt x="52" y="252"/>
                    <a:pt x="56" y="186"/>
                    <a:pt x="56" y="137"/>
                  </a:cubicBezTo>
                  <a:cubicBezTo>
                    <a:pt x="56" y="88"/>
                    <a:pt x="52" y="20"/>
                    <a:pt x="0" y="0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6" name="Rectangle 17"/>
            <p:cNvSpPr>
              <a:spLocks noChangeArrowheads="1"/>
            </p:cNvSpPr>
            <p:nvPr/>
          </p:nvSpPr>
          <p:spPr bwMode="auto">
            <a:xfrm>
              <a:off x="4291331" y="1154112"/>
              <a:ext cx="22225" cy="176213"/>
            </a:xfrm>
            <a:prstGeom prst="rect">
              <a:avLst/>
            </a:prstGeom>
            <a:solidFill>
              <a:srgbClr val="2454A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7" name="Freeform 18"/>
            <p:cNvSpPr>
              <a:spLocks noEditPoints="1"/>
            </p:cNvSpPr>
            <p:nvPr/>
          </p:nvSpPr>
          <p:spPr bwMode="auto">
            <a:xfrm>
              <a:off x="4140519" y="1152525"/>
              <a:ext cx="134937" cy="179388"/>
            </a:xfrm>
            <a:custGeom>
              <a:avLst/>
              <a:gdLst>
                <a:gd name="T0" fmla="*/ 148 w 178"/>
                <a:gd name="T1" fmla="*/ 68 h 235"/>
                <a:gd name="T2" fmla="*/ 127 w 178"/>
                <a:gd name="T3" fmla="*/ 68 h 235"/>
                <a:gd name="T4" fmla="*/ 60 w 178"/>
                <a:gd name="T5" fmla="*/ 3 h 235"/>
                <a:gd name="T6" fmla="*/ 0 w 178"/>
                <a:gd name="T7" fmla="*/ 80 h 235"/>
                <a:gd name="T8" fmla="*/ 54 w 178"/>
                <a:gd name="T9" fmla="*/ 161 h 235"/>
                <a:gd name="T10" fmla="*/ 126 w 178"/>
                <a:gd name="T11" fmla="*/ 99 h 235"/>
                <a:gd name="T12" fmla="*/ 147 w 178"/>
                <a:gd name="T13" fmla="*/ 99 h 235"/>
                <a:gd name="T14" fmla="*/ 147 w 178"/>
                <a:gd name="T15" fmla="*/ 235 h 235"/>
                <a:gd name="T16" fmla="*/ 178 w 178"/>
                <a:gd name="T17" fmla="*/ 235 h 235"/>
                <a:gd name="T18" fmla="*/ 178 w 178"/>
                <a:gd name="T19" fmla="*/ 3 h 235"/>
                <a:gd name="T20" fmla="*/ 147 w 178"/>
                <a:gd name="T21" fmla="*/ 3 h 235"/>
                <a:gd name="T22" fmla="*/ 147 w 178"/>
                <a:gd name="T23" fmla="*/ 68 h 235"/>
                <a:gd name="T24" fmla="*/ 148 w 178"/>
                <a:gd name="T25" fmla="*/ 68 h 235"/>
                <a:gd name="T26" fmla="*/ 90 w 178"/>
                <a:gd name="T27" fmla="*/ 119 h 235"/>
                <a:gd name="T28" fmla="*/ 38 w 178"/>
                <a:gd name="T29" fmla="*/ 119 h 235"/>
                <a:gd name="T30" fmla="*/ 38 w 178"/>
                <a:gd name="T31" fmla="*/ 47 h 235"/>
                <a:gd name="T32" fmla="*/ 88 w 178"/>
                <a:gd name="T33" fmla="*/ 45 h 235"/>
                <a:gd name="T34" fmla="*/ 90 w 178"/>
                <a:gd name="T35" fmla="*/ 119 h 235"/>
                <a:gd name="T36" fmla="*/ 90 w 178"/>
                <a:gd name="T37" fmla="*/ 11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8" h="235">
                  <a:moveTo>
                    <a:pt x="148" y="68"/>
                  </a:moveTo>
                  <a:lnTo>
                    <a:pt x="127" y="68"/>
                  </a:lnTo>
                  <a:cubicBezTo>
                    <a:pt x="123" y="33"/>
                    <a:pt x="99" y="0"/>
                    <a:pt x="60" y="3"/>
                  </a:cubicBezTo>
                  <a:cubicBezTo>
                    <a:pt x="20" y="5"/>
                    <a:pt x="2" y="44"/>
                    <a:pt x="0" y="80"/>
                  </a:cubicBezTo>
                  <a:cubicBezTo>
                    <a:pt x="0" y="115"/>
                    <a:pt x="16" y="155"/>
                    <a:pt x="54" y="161"/>
                  </a:cubicBezTo>
                  <a:cubicBezTo>
                    <a:pt x="94" y="167"/>
                    <a:pt x="122" y="136"/>
                    <a:pt x="126" y="99"/>
                  </a:cubicBezTo>
                  <a:lnTo>
                    <a:pt x="147" y="99"/>
                  </a:lnTo>
                  <a:lnTo>
                    <a:pt x="147" y="235"/>
                  </a:lnTo>
                  <a:lnTo>
                    <a:pt x="178" y="235"/>
                  </a:lnTo>
                  <a:lnTo>
                    <a:pt x="178" y="3"/>
                  </a:lnTo>
                  <a:lnTo>
                    <a:pt x="147" y="3"/>
                  </a:lnTo>
                  <a:lnTo>
                    <a:pt x="147" y="68"/>
                  </a:lnTo>
                  <a:lnTo>
                    <a:pt x="148" y="68"/>
                  </a:lnTo>
                  <a:close/>
                  <a:moveTo>
                    <a:pt x="90" y="119"/>
                  </a:moveTo>
                  <a:cubicBezTo>
                    <a:pt x="78" y="140"/>
                    <a:pt x="51" y="140"/>
                    <a:pt x="38" y="119"/>
                  </a:cubicBezTo>
                  <a:cubicBezTo>
                    <a:pt x="26" y="99"/>
                    <a:pt x="26" y="68"/>
                    <a:pt x="38" y="47"/>
                  </a:cubicBezTo>
                  <a:cubicBezTo>
                    <a:pt x="50" y="27"/>
                    <a:pt x="75" y="25"/>
                    <a:pt x="88" y="45"/>
                  </a:cubicBezTo>
                  <a:cubicBezTo>
                    <a:pt x="102" y="67"/>
                    <a:pt x="102" y="97"/>
                    <a:pt x="90" y="119"/>
                  </a:cubicBezTo>
                  <a:cubicBezTo>
                    <a:pt x="83" y="129"/>
                    <a:pt x="96" y="108"/>
                    <a:pt x="90" y="119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auto">
            <a:xfrm>
              <a:off x="4502469" y="1154112"/>
              <a:ext cx="25400" cy="177800"/>
            </a:xfrm>
            <a:prstGeom prst="rect">
              <a:avLst/>
            </a:prstGeom>
            <a:solidFill>
              <a:srgbClr val="2454A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9" name="Freeform 20"/>
            <p:cNvSpPr>
              <a:spLocks noEditPoints="1"/>
            </p:cNvSpPr>
            <p:nvPr/>
          </p:nvSpPr>
          <p:spPr bwMode="auto">
            <a:xfrm>
              <a:off x="4340544" y="1154112"/>
              <a:ext cx="133350" cy="120650"/>
            </a:xfrm>
            <a:custGeom>
              <a:avLst/>
              <a:gdLst>
                <a:gd name="T0" fmla="*/ 99 w 175"/>
                <a:gd name="T1" fmla="*/ 0 h 158"/>
                <a:gd name="T2" fmla="*/ 99 w 175"/>
                <a:gd name="T3" fmla="*/ 158 h 158"/>
                <a:gd name="T4" fmla="*/ 175 w 175"/>
                <a:gd name="T5" fmla="*/ 80 h 158"/>
                <a:gd name="T6" fmla="*/ 99 w 175"/>
                <a:gd name="T7" fmla="*/ 0 h 158"/>
                <a:gd name="T8" fmla="*/ 131 w 175"/>
                <a:gd name="T9" fmla="*/ 114 h 158"/>
                <a:gd name="T10" fmla="*/ 69 w 175"/>
                <a:gd name="T11" fmla="*/ 117 h 158"/>
                <a:gd name="T12" fmla="*/ 67 w 175"/>
                <a:gd name="T13" fmla="*/ 44 h 158"/>
                <a:gd name="T14" fmla="*/ 127 w 175"/>
                <a:gd name="T15" fmla="*/ 40 h 158"/>
                <a:gd name="T16" fmla="*/ 131 w 175"/>
                <a:gd name="T17" fmla="*/ 114 h 158"/>
                <a:gd name="T18" fmla="*/ 131 w 175"/>
                <a:gd name="T19" fmla="*/ 1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158">
                  <a:moveTo>
                    <a:pt x="99" y="0"/>
                  </a:moveTo>
                  <a:cubicBezTo>
                    <a:pt x="0" y="0"/>
                    <a:pt x="0" y="158"/>
                    <a:pt x="99" y="158"/>
                  </a:cubicBezTo>
                  <a:cubicBezTo>
                    <a:pt x="143" y="158"/>
                    <a:pt x="175" y="124"/>
                    <a:pt x="175" y="80"/>
                  </a:cubicBezTo>
                  <a:cubicBezTo>
                    <a:pt x="175" y="36"/>
                    <a:pt x="144" y="0"/>
                    <a:pt x="99" y="0"/>
                  </a:cubicBezTo>
                  <a:close/>
                  <a:moveTo>
                    <a:pt x="131" y="114"/>
                  </a:moveTo>
                  <a:cubicBezTo>
                    <a:pt x="116" y="134"/>
                    <a:pt x="85" y="136"/>
                    <a:pt x="69" y="117"/>
                  </a:cubicBezTo>
                  <a:cubicBezTo>
                    <a:pt x="52" y="97"/>
                    <a:pt x="52" y="65"/>
                    <a:pt x="67" y="44"/>
                  </a:cubicBezTo>
                  <a:cubicBezTo>
                    <a:pt x="81" y="24"/>
                    <a:pt x="109" y="21"/>
                    <a:pt x="127" y="40"/>
                  </a:cubicBezTo>
                  <a:cubicBezTo>
                    <a:pt x="145" y="58"/>
                    <a:pt x="148" y="93"/>
                    <a:pt x="131" y="114"/>
                  </a:cubicBezTo>
                  <a:cubicBezTo>
                    <a:pt x="123" y="125"/>
                    <a:pt x="139" y="105"/>
                    <a:pt x="131" y="114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0" name="Freeform 21"/>
            <p:cNvSpPr>
              <a:spLocks noEditPoints="1"/>
            </p:cNvSpPr>
            <p:nvPr/>
          </p:nvSpPr>
          <p:spPr bwMode="auto">
            <a:xfrm>
              <a:off x="4565969" y="1152525"/>
              <a:ext cx="134937" cy="179388"/>
            </a:xfrm>
            <a:custGeom>
              <a:avLst/>
              <a:gdLst>
                <a:gd name="T0" fmla="*/ 148 w 177"/>
                <a:gd name="T1" fmla="*/ 68 h 235"/>
                <a:gd name="T2" fmla="*/ 126 w 177"/>
                <a:gd name="T3" fmla="*/ 68 h 235"/>
                <a:gd name="T4" fmla="*/ 60 w 177"/>
                <a:gd name="T5" fmla="*/ 3 h 235"/>
                <a:gd name="T6" fmla="*/ 0 w 177"/>
                <a:gd name="T7" fmla="*/ 80 h 235"/>
                <a:gd name="T8" fmla="*/ 53 w 177"/>
                <a:gd name="T9" fmla="*/ 161 h 235"/>
                <a:gd name="T10" fmla="*/ 125 w 177"/>
                <a:gd name="T11" fmla="*/ 99 h 235"/>
                <a:gd name="T12" fmla="*/ 146 w 177"/>
                <a:gd name="T13" fmla="*/ 99 h 235"/>
                <a:gd name="T14" fmla="*/ 146 w 177"/>
                <a:gd name="T15" fmla="*/ 235 h 235"/>
                <a:gd name="T16" fmla="*/ 177 w 177"/>
                <a:gd name="T17" fmla="*/ 235 h 235"/>
                <a:gd name="T18" fmla="*/ 177 w 177"/>
                <a:gd name="T19" fmla="*/ 3 h 235"/>
                <a:gd name="T20" fmla="*/ 146 w 177"/>
                <a:gd name="T21" fmla="*/ 3 h 235"/>
                <a:gd name="T22" fmla="*/ 146 w 177"/>
                <a:gd name="T23" fmla="*/ 68 h 235"/>
                <a:gd name="T24" fmla="*/ 148 w 177"/>
                <a:gd name="T25" fmla="*/ 68 h 235"/>
                <a:gd name="T26" fmla="*/ 90 w 177"/>
                <a:gd name="T27" fmla="*/ 119 h 235"/>
                <a:gd name="T28" fmla="*/ 38 w 177"/>
                <a:gd name="T29" fmla="*/ 119 h 235"/>
                <a:gd name="T30" fmla="*/ 38 w 177"/>
                <a:gd name="T31" fmla="*/ 47 h 235"/>
                <a:gd name="T32" fmla="*/ 89 w 177"/>
                <a:gd name="T33" fmla="*/ 45 h 235"/>
                <a:gd name="T34" fmla="*/ 90 w 177"/>
                <a:gd name="T35" fmla="*/ 119 h 235"/>
                <a:gd name="T36" fmla="*/ 90 w 177"/>
                <a:gd name="T37" fmla="*/ 11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7" h="235">
                  <a:moveTo>
                    <a:pt x="148" y="68"/>
                  </a:moveTo>
                  <a:lnTo>
                    <a:pt x="126" y="68"/>
                  </a:lnTo>
                  <a:cubicBezTo>
                    <a:pt x="122" y="32"/>
                    <a:pt x="98" y="0"/>
                    <a:pt x="60" y="3"/>
                  </a:cubicBezTo>
                  <a:cubicBezTo>
                    <a:pt x="20" y="5"/>
                    <a:pt x="1" y="44"/>
                    <a:pt x="0" y="80"/>
                  </a:cubicBezTo>
                  <a:cubicBezTo>
                    <a:pt x="0" y="115"/>
                    <a:pt x="16" y="155"/>
                    <a:pt x="53" y="161"/>
                  </a:cubicBezTo>
                  <a:cubicBezTo>
                    <a:pt x="93" y="168"/>
                    <a:pt x="120" y="136"/>
                    <a:pt x="125" y="99"/>
                  </a:cubicBezTo>
                  <a:lnTo>
                    <a:pt x="146" y="99"/>
                  </a:lnTo>
                  <a:lnTo>
                    <a:pt x="146" y="235"/>
                  </a:lnTo>
                  <a:lnTo>
                    <a:pt x="177" y="235"/>
                  </a:lnTo>
                  <a:lnTo>
                    <a:pt x="177" y="3"/>
                  </a:lnTo>
                  <a:lnTo>
                    <a:pt x="146" y="3"/>
                  </a:lnTo>
                  <a:lnTo>
                    <a:pt x="146" y="68"/>
                  </a:lnTo>
                  <a:lnTo>
                    <a:pt x="148" y="68"/>
                  </a:lnTo>
                  <a:close/>
                  <a:moveTo>
                    <a:pt x="90" y="119"/>
                  </a:moveTo>
                  <a:cubicBezTo>
                    <a:pt x="78" y="140"/>
                    <a:pt x="52" y="140"/>
                    <a:pt x="38" y="119"/>
                  </a:cubicBezTo>
                  <a:cubicBezTo>
                    <a:pt x="26" y="99"/>
                    <a:pt x="26" y="68"/>
                    <a:pt x="38" y="47"/>
                  </a:cubicBezTo>
                  <a:cubicBezTo>
                    <a:pt x="50" y="27"/>
                    <a:pt x="76" y="25"/>
                    <a:pt x="89" y="45"/>
                  </a:cubicBezTo>
                  <a:cubicBezTo>
                    <a:pt x="102" y="65"/>
                    <a:pt x="102" y="97"/>
                    <a:pt x="90" y="119"/>
                  </a:cubicBezTo>
                  <a:cubicBezTo>
                    <a:pt x="84" y="129"/>
                    <a:pt x="96" y="108"/>
                    <a:pt x="90" y="119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1" name="Rectangle 22"/>
            <p:cNvSpPr>
              <a:spLocks noChangeArrowheads="1"/>
            </p:cNvSpPr>
            <p:nvPr/>
          </p:nvSpPr>
          <p:spPr bwMode="auto">
            <a:xfrm>
              <a:off x="4716781" y="1154112"/>
              <a:ext cx="23812" cy="177800"/>
            </a:xfrm>
            <a:prstGeom prst="rect">
              <a:avLst/>
            </a:prstGeom>
            <a:solidFill>
              <a:srgbClr val="2454A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2" name="Freeform 23"/>
            <p:cNvSpPr>
              <a:spLocks/>
            </p:cNvSpPr>
            <p:nvPr/>
          </p:nvSpPr>
          <p:spPr bwMode="auto">
            <a:xfrm>
              <a:off x="4791394" y="1152525"/>
              <a:ext cx="158750" cy="92075"/>
            </a:xfrm>
            <a:custGeom>
              <a:avLst/>
              <a:gdLst>
                <a:gd name="T0" fmla="*/ 122 w 208"/>
                <a:gd name="T1" fmla="*/ 0 h 119"/>
                <a:gd name="T2" fmla="*/ 86 w 208"/>
                <a:gd name="T3" fmla="*/ 0 h 119"/>
                <a:gd name="T4" fmla="*/ 0 w 208"/>
                <a:gd name="T5" fmla="*/ 88 h 119"/>
                <a:gd name="T6" fmla="*/ 0 w 208"/>
                <a:gd name="T7" fmla="*/ 119 h 119"/>
                <a:gd name="T8" fmla="*/ 104 w 208"/>
                <a:gd name="T9" fmla="*/ 59 h 119"/>
                <a:gd name="T10" fmla="*/ 208 w 208"/>
                <a:gd name="T11" fmla="*/ 119 h 119"/>
                <a:gd name="T12" fmla="*/ 208 w 208"/>
                <a:gd name="T13" fmla="*/ 88 h 119"/>
                <a:gd name="T14" fmla="*/ 122 w 208"/>
                <a:gd name="T1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19">
                  <a:moveTo>
                    <a:pt x="122" y="0"/>
                  </a:moveTo>
                  <a:lnTo>
                    <a:pt x="86" y="0"/>
                  </a:lnTo>
                  <a:cubicBezTo>
                    <a:pt x="86" y="52"/>
                    <a:pt x="49" y="83"/>
                    <a:pt x="0" y="88"/>
                  </a:cubicBezTo>
                  <a:lnTo>
                    <a:pt x="0" y="119"/>
                  </a:lnTo>
                  <a:cubicBezTo>
                    <a:pt x="41" y="115"/>
                    <a:pt x="84" y="98"/>
                    <a:pt x="104" y="59"/>
                  </a:cubicBezTo>
                  <a:cubicBezTo>
                    <a:pt x="124" y="96"/>
                    <a:pt x="168" y="115"/>
                    <a:pt x="208" y="119"/>
                  </a:cubicBezTo>
                  <a:lnTo>
                    <a:pt x="208" y="88"/>
                  </a:lnTo>
                  <a:cubicBezTo>
                    <a:pt x="160" y="83"/>
                    <a:pt x="122" y="52"/>
                    <a:pt x="122" y="0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3" name="Rectangle 24"/>
            <p:cNvSpPr>
              <a:spLocks noChangeArrowheads="1"/>
            </p:cNvSpPr>
            <p:nvPr/>
          </p:nvSpPr>
          <p:spPr bwMode="auto">
            <a:xfrm>
              <a:off x="4783456" y="1300162"/>
              <a:ext cx="176212" cy="20638"/>
            </a:xfrm>
            <a:prstGeom prst="rect">
              <a:avLst/>
            </a:prstGeom>
            <a:solidFill>
              <a:srgbClr val="2454A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4" name="Freeform 25"/>
            <p:cNvSpPr>
              <a:spLocks noEditPoints="1"/>
            </p:cNvSpPr>
            <p:nvPr/>
          </p:nvSpPr>
          <p:spPr bwMode="auto">
            <a:xfrm>
              <a:off x="5002531" y="1154112"/>
              <a:ext cx="163512" cy="176213"/>
            </a:xfrm>
            <a:custGeom>
              <a:avLst/>
              <a:gdLst>
                <a:gd name="T0" fmla="*/ 183 w 216"/>
                <a:gd name="T1" fmla="*/ 150 h 230"/>
                <a:gd name="T2" fmla="*/ 117 w 216"/>
                <a:gd name="T3" fmla="*/ 150 h 230"/>
                <a:gd name="T4" fmla="*/ 117 w 216"/>
                <a:gd name="T5" fmla="*/ 28 h 230"/>
                <a:gd name="T6" fmla="*/ 137 w 216"/>
                <a:gd name="T7" fmla="*/ 28 h 230"/>
                <a:gd name="T8" fmla="*/ 137 w 216"/>
                <a:gd name="T9" fmla="*/ 0 h 230"/>
                <a:gd name="T10" fmla="*/ 0 w 216"/>
                <a:gd name="T11" fmla="*/ 0 h 230"/>
                <a:gd name="T12" fmla="*/ 0 w 216"/>
                <a:gd name="T13" fmla="*/ 28 h 230"/>
                <a:gd name="T14" fmla="*/ 19 w 216"/>
                <a:gd name="T15" fmla="*/ 28 h 230"/>
                <a:gd name="T16" fmla="*/ 19 w 216"/>
                <a:gd name="T17" fmla="*/ 150 h 230"/>
                <a:gd name="T18" fmla="*/ 0 w 216"/>
                <a:gd name="T19" fmla="*/ 150 h 230"/>
                <a:gd name="T20" fmla="*/ 0 w 216"/>
                <a:gd name="T21" fmla="*/ 178 h 230"/>
                <a:gd name="T22" fmla="*/ 184 w 216"/>
                <a:gd name="T23" fmla="*/ 178 h 230"/>
                <a:gd name="T24" fmla="*/ 184 w 216"/>
                <a:gd name="T25" fmla="*/ 230 h 230"/>
                <a:gd name="T26" fmla="*/ 216 w 216"/>
                <a:gd name="T27" fmla="*/ 230 h 230"/>
                <a:gd name="T28" fmla="*/ 216 w 216"/>
                <a:gd name="T29" fmla="*/ 0 h 230"/>
                <a:gd name="T30" fmla="*/ 184 w 216"/>
                <a:gd name="T31" fmla="*/ 0 h 230"/>
                <a:gd name="T32" fmla="*/ 184 w 216"/>
                <a:gd name="T33" fmla="*/ 150 h 230"/>
                <a:gd name="T34" fmla="*/ 183 w 216"/>
                <a:gd name="T35" fmla="*/ 150 h 230"/>
                <a:gd name="T36" fmla="*/ 85 w 216"/>
                <a:gd name="T37" fmla="*/ 150 h 230"/>
                <a:gd name="T38" fmla="*/ 47 w 216"/>
                <a:gd name="T39" fmla="*/ 150 h 230"/>
                <a:gd name="T40" fmla="*/ 47 w 216"/>
                <a:gd name="T41" fmla="*/ 28 h 230"/>
                <a:gd name="T42" fmla="*/ 85 w 216"/>
                <a:gd name="T43" fmla="*/ 28 h 230"/>
                <a:gd name="T44" fmla="*/ 85 w 216"/>
                <a:gd name="T45" fmla="*/ 15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6" h="230">
                  <a:moveTo>
                    <a:pt x="183" y="150"/>
                  </a:moveTo>
                  <a:lnTo>
                    <a:pt x="117" y="150"/>
                  </a:lnTo>
                  <a:lnTo>
                    <a:pt x="117" y="28"/>
                  </a:lnTo>
                  <a:lnTo>
                    <a:pt x="137" y="28"/>
                  </a:lnTo>
                  <a:lnTo>
                    <a:pt x="137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9" y="28"/>
                  </a:lnTo>
                  <a:lnTo>
                    <a:pt x="19" y="150"/>
                  </a:lnTo>
                  <a:lnTo>
                    <a:pt x="0" y="150"/>
                  </a:lnTo>
                  <a:lnTo>
                    <a:pt x="0" y="178"/>
                  </a:lnTo>
                  <a:lnTo>
                    <a:pt x="184" y="178"/>
                  </a:lnTo>
                  <a:lnTo>
                    <a:pt x="184" y="230"/>
                  </a:lnTo>
                  <a:lnTo>
                    <a:pt x="216" y="230"/>
                  </a:lnTo>
                  <a:lnTo>
                    <a:pt x="216" y="0"/>
                  </a:lnTo>
                  <a:lnTo>
                    <a:pt x="184" y="0"/>
                  </a:lnTo>
                  <a:lnTo>
                    <a:pt x="184" y="150"/>
                  </a:lnTo>
                  <a:lnTo>
                    <a:pt x="183" y="150"/>
                  </a:lnTo>
                  <a:close/>
                  <a:moveTo>
                    <a:pt x="85" y="150"/>
                  </a:moveTo>
                  <a:lnTo>
                    <a:pt x="47" y="150"/>
                  </a:lnTo>
                  <a:lnTo>
                    <a:pt x="47" y="28"/>
                  </a:lnTo>
                  <a:lnTo>
                    <a:pt x="85" y="28"/>
                  </a:lnTo>
                  <a:lnTo>
                    <a:pt x="85" y="150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5" name="Rectangle 26"/>
            <p:cNvSpPr>
              <a:spLocks noChangeArrowheads="1"/>
            </p:cNvSpPr>
            <p:nvPr/>
          </p:nvSpPr>
          <p:spPr bwMode="auto">
            <a:xfrm>
              <a:off x="5354956" y="1154112"/>
              <a:ext cx="22225" cy="119063"/>
            </a:xfrm>
            <a:prstGeom prst="rect">
              <a:avLst/>
            </a:prstGeom>
            <a:solidFill>
              <a:srgbClr val="2454A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6" name="Freeform 27"/>
            <p:cNvSpPr>
              <a:spLocks/>
            </p:cNvSpPr>
            <p:nvPr/>
          </p:nvSpPr>
          <p:spPr bwMode="auto">
            <a:xfrm>
              <a:off x="5223194" y="1268412"/>
              <a:ext cx="155575" cy="61913"/>
            </a:xfrm>
            <a:custGeom>
              <a:avLst/>
              <a:gdLst>
                <a:gd name="T0" fmla="*/ 32 w 206"/>
                <a:gd name="T1" fmla="*/ 0 h 80"/>
                <a:gd name="T2" fmla="*/ 0 w 206"/>
                <a:gd name="T3" fmla="*/ 0 h 80"/>
                <a:gd name="T4" fmla="*/ 0 w 206"/>
                <a:gd name="T5" fmla="*/ 60 h 80"/>
                <a:gd name="T6" fmla="*/ 6 w 206"/>
                <a:gd name="T7" fmla="*/ 76 h 80"/>
                <a:gd name="T8" fmla="*/ 19 w 206"/>
                <a:gd name="T9" fmla="*/ 80 h 80"/>
                <a:gd name="T10" fmla="*/ 206 w 206"/>
                <a:gd name="T11" fmla="*/ 80 h 80"/>
                <a:gd name="T12" fmla="*/ 206 w 206"/>
                <a:gd name="T13" fmla="*/ 52 h 80"/>
                <a:gd name="T14" fmla="*/ 32 w 206"/>
                <a:gd name="T15" fmla="*/ 52 h 80"/>
                <a:gd name="T16" fmla="*/ 32 w 206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80">
                  <a:moveTo>
                    <a:pt x="32" y="0"/>
                  </a:moveTo>
                  <a:lnTo>
                    <a:pt x="0" y="0"/>
                  </a:lnTo>
                  <a:lnTo>
                    <a:pt x="0" y="60"/>
                  </a:lnTo>
                  <a:cubicBezTo>
                    <a:pt x="0" y="67"/>
                    <a:pt x="2" y="72"/>
                    <a:pt x="6" y="76"/>
                  </a:cubicBezTo>
                  <a:cubicBezTo>
                    <a:pt x="8" y="79"/>
                    <a:pt x="14" y="80"/>
                    <a:pt x="19" y="80"/>
                  </a:cubicBezTo>
                  <a:lnTo>
                    <a:pt x="206" y="80"/>
                  </a:lnTo>
                  <a:lnTo>
                    <a:pt x="206" y="52"/>
                  </a:lnTo>
                  <a:lnTo>
                    <a:pt x="32" y="5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7" name="Freeform 28"/>
            <p:cNvSpPr>
              <a:spLocks noEditPoints="1"/>
            </p:cNvSpPr>
            <p:nvPr/>
          </p:nvSpPr>
          <p:spPr bwMode="auto">
            <a:xfrm>
              <a:off x="5185094" y="1138237"/>
              <a:ext cx="153987" cy="136525"/>
            </a:xfrm>
            <a:custGeom>
              <a:avLst/>
              <a:gdLst>
                <a:gd name="T0" fmla="*/ 124 w 202"/>
                <a:gd name="T1" fmla="*/ 124 h 179"/>
                <a:gd name="T2" fmla="*/ 148 w 202"/>
                <a:gd name="T3" fmla="*/ 94 h 179"/>
                <a:gd name="T4" fmla="*/ 171 w 202"/>
                <a:gd name="T5" fmla="*/ 94 h 179"/>
                <a:gd name="T6" fmla="*/ 171 w 202"/>
                <a:gd name="T7" fmla="*/ 179 h 179"/>
                <a:gd name="T8" fmla="*/ 202 w 202"/>
                <a:gd name="T9" fmla="*/ 179 h 179"/>
                <a:gd name="T10" fmla="*/ 202 w 202"/>
                <a:gd name="T11" fmla="*/ 22 h 179"/>
                <a:gd name="T12" fmla="*/ 171 w 202"/>
                <a:gd name="T13" fmla="*/ 22 h 179"/>
                <a:gd name="T14" fmla="*/ 171 w 202"/>
                <a:gd name="T15" fmla="*/ 64 h 179"/>
                <a:gd name="T16" fmla="*/ 150 w 202"/>
                <a:gd name="T17" fmla="*/ 64 h 179"/>
                <a:gd name="T18" fmla="*/ 26 w 202"/>
                <a:gd name="T19" fmla="*/ 54 h 179"/>
                <a:gd name="T20" fmla="*/ 124 w 202"/>
                <a:gd name="T21" fmla="*/ 124 h 179"/>
                <a:gd name="T22" fmla="*/ 124 w 202"/>
                <a:gd name="T23" fmla="*/ 124 h 179"/>
                <a:gd name="T24" fmla="*/ 51 w 202"/>
                <a:gd name="T25" fmla="*/ 76 h 179"/>
                <a:gd name="T26" fmla="*/ 99 w 202"/>
                <a:gd name="T27" fmla="*/ 46 h 179"/>
                <a:gd name="T28" fmla="*/ 110 w 202"/>
                <a:gd name="T29" fmla="*/ 100 h 179"/>
                <a:gd name="T30" fmla="*/ 51 w 202"/>
                <a:gd name="T31" fmla="*/ 7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2" h="179">
                  <a:moveTo>
                    <a:pt x="124" y="124"/>
                  </a:moveTo>
                  <a:cubicBezTo>
                    <a:pt x="136" y="116"/>
                    <a:pt x="144" y="106"/>
                    <a:pt x="148" y="94"/>
                  </a:cubicBezTo>
                  <a:lnTo>
                    <a:pt x="171" y="94"/>
                  </a:lnTo>
                  <a:lnTo>
                    <a:pt x="171" y="179"/>
                  </a:lnTo>
                  <a:lnTo>
                    <a:pt x="202" y="179"/>
                  </a:lnTo>
                  <a:lnTo>
                    <a:pt x="202" y="22"/>
                  </a:lnTo>
                  <a:lnTo>
                    <a:pt x="171" y="22"/>
                  </a:lnTo>
                  <a:lnTo>
                    <a:pt x="171" y="64"/>
                  </a:lnTo>
                  <a:lnTo>
                    <a:pt x="150" y="64"/>
                  </a:lnTo>
                  <a:cubicBezTo>
                    <a:pt x="138" y="6"/>
                    <a:pt x="47" y="0"/>
                    <a:pt x="26" y="54"/>
                  </a:cubicBezTo>
                  <a:cubicBezTo>
                    <a:pt x="0" y="114"/>
                    <a:pt x="76" y="156"/>
                    <a:pt x="124" y="124"/>
                  </a:cubicBezTo>
                  <a:cubicBezTo>
                    <a:pt x="136" y="116"/>
                    <a:pt x="112" y="132"/>
                    <a:pt x="124" y="124"/>
                  </a:cubicBezTo>
                  <a:close/>
                  <a:moveTo>
                    <a:pt x="51" y="76"/>
                  </a:moveTo>
                  <a:cubicBezTo>
                    <a:pt x="51" y="52"/>
                    <a:pt x="78" y="36"/>
                    <a:pt x="99" y="46"/>
                  </a:cubicBezTo>
                  <a:cubicBezTo>
                    <a:pt x="122" y="55"/>
                    <a:pt x="130" y="83"/>
                    <a:pt x="110" y="100"/>
                  </a:cubicBezTo>
                  <a:cubicBezTo>
                    <a:pt x="90" y="119"/>
                    <a:pt x="51" y="106"/>
                    <a:pt x="51" y="76"/>
                  </a:cubicBezTo>
                  <a:close/>
                </a:path>
              </a:pathLst>
            </a:custGeom>
            <a:solidFill>
              <a:srgbClr val="2454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747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B5C8A-E4A5-4477-906A-C3B1AFB9D19B}" type="datetimeFigureOut">
              <a:rPr lang="ko-KR" altLang="en-US" smtClean="0"/>
              <a:t>2021-10-21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F677A-7248-433F-8D69-7042DA6216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576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9" r:id="rId9"/>
    <p:sldLayoutId id="2147483657" r:id="rId10"/>
    <p:sldLayoutId id="2147483658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8925" y="3493457"/>
            <a:ext cx="39901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Global IT new partner,</a:t>
            </a:r>
          </a:p>
          <a:p>
            <a:r>
              <a:rPr lang="en-US" altLang="ko-KR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Pride of your business with ASPN</a:t>
            </a:r>
          </a:p>
          <a:p>
            <a:endParaRPr lang="en-US" altLang="ko-KR" sz="2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altLang="ko-KR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2021.10.11</a:t>
            </a:r>
            <a:endParaRPr lang="ko-KR" altLang="en-US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8925" y="2196936"/>
            <a:ext cx="5708614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(</a:t>
            </a:r>
            <a:r>
              <a:rPr lang="ko-KR" altLang="en-US" sz="20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주</a:t>
            </a:r>
            <a:r>
              <a:rPr lang="en-US" altLang="ko-KR" sz="20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)ASPN</a:t>
            </a:r>
          </a:p>
          <a:p>
            <a:r>
              <a:rPr lang="en-US" altLang="ko-KR" sz="31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2022</a:t>
            </a:r>
            <a:r>
              <a:rPr lang="ko-KR" altLang="en-US" sz="31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년 </a:t>
            </a:r>
            <a:r>
              <a:rPr lang="en-US" altLang="ko-KR" sz="31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</a:t>
            </a:r>
            <a:r>
              <a:rPr lang="ko-KR" altLang="en-US" sz="31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기 인턴사원 채용 요강</a:t>
            </a:r>
            <a:endParaRPr lang="en-US" altLang="ko-KR" sz="31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456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4232920" y="5157192"/>
            <a:ext cx="1152128" cy="1008087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제목 10"/>
          <p:cNvSpPr txBox="1">
            <a:spLocks/>
          </p:cNvSpPr>
          <p:nvPr/>
        </p:nvSpPr>
        <p:spPr>
          <a:xfrm>
            <a:off x="0" y="188913"/>
            <a:ext cx="7138988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ko-KR" sz="2000" b="1" dirty="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02</a:t>
            </a:r>
            <a:r>
              <a:rPr lang="en-US" altLang="ko-KR" sz="2000" b="1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 </a:t>
            </a:r>
            <a:r>
              <a:rPr lang="ko-KR" altLang="en-US" sz="2000" b="1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인턴사원 채용 안내</a:t>
            </a:r>
          </a:p>
        </p:txBody>
      </p:sp>
      <p:sp>
        <p:nvSpPr>
          <p:cNvPr id="30" name="AutoShape 82"/>
          <p:cNvSpPr>
            <a:spLocks noChangeArrowheads="1"/>
          </p:cNvSpPr>
          <p:nvPr/>
        </p:nvSpPr>
        <p:spPr bwMode="auto">
          <a:xfrm>
            <a:off x="848394" y="1050925"/>
            <a:ext cx="2389188" cy="292100"/>
          </a:xfrm>
          <a:prstGeom prst="roundRect">
            <a:avLst>
              <a:gd name="adj" fmla="val 0"/>
            </a:avLst>
          </a:prstGeom>
          <a:solidFill>
            <a:srgbClr val="285DC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algn="ctr" eaLnBrk="1" fontAlgn="ctr" latinLnBrk="0" hangingPunct="1">
              <a:lnSpc>
                <a:spcPct val="10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ko-KR" altLang="en-US" sz="1300" dirty="0">
                <a:solidFill>
                  <a:schemeClr val="bg1"/>
                </a:solidFill>
                <a:latin typeface="맑은 고딕" pitchFamily="50" charset="-127"/>
              </a:rPr>
              <a:t>접수 및 인턴기간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1065882" y="4598988"/>
            <a:ext cx="59753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algn="just" eaLnBrk="1" fontAlgn="ctr" latinLnBrk="0" hangingPunct="1">
              <a:lnSpc>
                <a:spcPct val="100000"/>
              </a:lnSpc>
              <a:spcBef>
                <a:spcPct val="50000"/>
              </a:spcBef>
            </a:pPr>
            <a:r>
              <a:rPr kumimoji="0" lang="ko-KR" altLang="en-US" sz="1400" b="0" dirty="0">
                <a:latin typeface="맑은 고딕" pitchFamily="50" charset="-127"/>
              </a:rPr>
              <a:t> 입사지원서 </a:t>
            </a:r>
            <a:r>
              <a:rPr kumimoji="0" lang="ko-KR" altLang="en-US" sz="1400" b="0" dirty="0" err="1">
                <a:latin typeface="맑은 고딕" pitchFamily="50" charset="-127"/>
              </a:rPr>
              <a:t>제출처</a:t>
            </a:r>
            <a:r>
              <a:rPr kumimoji="0" lang="ko-KR" altLang="en-US" sz="1400" b="0" dirty="0">
                <a:latin typeface="맑은 고딕" pitchFamily="50" charset="-127"/>
              </a:rPr>
              <a:t> </a:t>
            </a:r>
            <a:r>
              <a:rPr kumimoji="0" lang="en-US" altLang="ko-KR" sz="1400" b="0" dirty="0">
                <a:latin typeface="맑은 고딕" pitchFamily="50" charset="-127"/>
              </a:rPr>
              <a:t>: recruit@aspnc.com</a:t>
            </a:r>
          </a:p>
          <a:p>
            <a:pPr algn="just" eaLnBrk="1" fontAlgn="ctr" latinLnBrk="0" hangingPunct="1">
              <a:lnSpc>
                <a:spcPct val="100000"/>
              </a:lnSpc>
              <a:spcBef>
                <a:spcPct val="50000"/>
              </a:spcBef>
            </a:pPr>
            <a:r>
              <a:rPr kumimoji="0" lang="en-US" altLang="ko-KR" sz="1400" b="0" dirty="0">
                <a:latin typeface="맑은 고딕" pitchFamily="50" charset="-127"/>
              </a:rPr>
              <a:t> </a:t>
            </a:r>
            <a:r>
              <a:rPr kumimoji="0" lang="ko-KR" altLang="en-US" sz="1400" b="0" dirty="0">
                <a:latin typeface="맑은 고딕" pitchFamily="50" charset="-127"/>
              </a:rPr>
              <a:t>입사지원서는 </a:t>
            </a:r>
            <a:r>
              <a:rPr lang="ko-KR" altLang="en-US" sz="1400" dirty="0">
                <a:latin typeface="맑은 고딕" pitchFamily="50" charset="-127"/>
              </a:rPr>
              <a:t>아래 양식으로 작성</a:t>
            </a:r>
            <a:endParaRPr kumimoji="0" lang="en-US" altLang="ko-KR" sz="1400" b="0" dirty="0">
              <a:latin typeface="맑은 고딕" pitchFamily="50" charset="-127"/>
            </a:endParaRPr>
          </a:p>
        </p:txBody>
      </p:sp>
      <p:sp>
        <p:nvSpPr>
          <p:cNvPr id="33" name="AutoShape 82"/>
          <p:cNvSpPr>
            <a:spLocks noChangeArrowheads="1"/>
          </p:cNvSpPr>
          <p:nvPr/>
        </p:nvSpPr>
        <p:spPr bwMode="auto">
          <a:xfrm>
            <a:off x="848394" y="4071938"/>
            <a:ext cx="2389188" cy="293687"/>
          </a:xfrm>
          <a:prstGeom prst="roundRect">
            <a:avLst>
              <a:gd name="adj" fmla="val 0"/>
            </a:avLst>
          </a:prstGeom>
          <a:solidFill>
            <a:srgbClr val="285DC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algn="ctr" eaLnBrk="1" fontAlgn="ctr" latinLnBrk="0" hangingPunct="1">
              <a:lnSpc>
                <a:spcPct val="10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ko-KR" altLang="en-US" sz="1300">
                <a:solidFill>
                  <a:schemeClr val="bg1"/>
                </a:solidFill>
                <a:latin typeface="맑은 고딕" pitchFamily="50" charset="-127"/>
              </a:rPr>
              <a:t>지원 방법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649164" y="1557338"/>
            <a:ext cx="7040140" cy="2246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fontAlgn="ctr" latinLnBrk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kumimoji="0" lang="ko-KR" altLang="en-US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</a:t>
            </a:r>
            <a:r>
              <a:rPr kumimoji="0" lang="ko-KR" altLang="en-US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기간</a:t>
            </a:r>
            <a:endParaRPr kumimoji="0" lang="en-US" altLang="ko-KR" sz="1400" dirty="0">
              <a:solidFill>
                <a:schemeClr val="bg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just" fontAlgn="ctr" latinLnBrk="0">
              <a:spcBef>
                <a:spcPct val="50000"/>
              </a:spcBef>
              <a:defRPr/>
            </a:pPr>
            <a:r>
              <a:rPr kumimoji="0" lang="en-US" altLang="ko-KR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: 2021</a:t>
            </a:r>
            <a:r>
              <a:rPr kumimoji="0" lang="ko-KR" altLang="en-US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kumimoji="0" lang="en-US" altLang="ko-KR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kumimoji="0" lang="ko-KR" altLang="en-US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140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06</a:t>
            </a:r>
            <a:r>
              <a:rPr kumimoji="0" lang="ko-KR" altLang="en-US" sz="140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일 </a:t>
            </a:r>
            <a:r>
              <a:rPr kumimoji="0" lang="en-US" altLang="ko-KR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~ 11</a:t>
            </a:r>
            <a:r>
              <a:rPr kumimoji="0" lang="ko-KR" altLang="en-US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05</a:t>
            </a:r>
            <a:r>
              <a:rPr kumimoji="0" lang="ko-KR" altLang="en-US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일 까지</a:t>
            </a:r>
            <a:endParaRPr kumimoji="0" lang="en-US" altLang="ko-KR" sz="1400" dirty="0">
              <a:solidFill>
                <a:schemeClr val="bg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just" fontAlgn="ctr" latinLnBrk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kumimoji="0" lang="en-US" altLang="ko-KR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인턴 수행 기간</a:t>
            </a:r>
            <a:endParaRPr kumimoji="0" lang="en-US" altLang="ko-KR" sz="1400" dirty="0">
              <a:solidFill>
                <a:schemeClr val="bg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just" fontAlgn="ctr" latinLnBrk="0">
              <a:spcBef>
                <a:spcPct val="50000"/>
              </a:spcBef>
              <a:defRPr/>
            </a:pPr>
            <a:r>
              <a:rPr kumimoji="0" lang="en-US" altLang="ko-KR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: 2021</a:t>
            </a:r>
            <a:r>
              <a:rPr kumimoji="0" lang="ko-KR" altLang="en-US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12</a:t>
            </a:r>
            <a:r>
              <a:rPr kumimoji="0" lang="ko-KR" altLang="en-US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r>
              <a:rPr kumimoji="0" lang="ko-KR" altLang="en-US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일 </a:t>
            </a:r>
            <a:r>
              <a:rPr kumimoji="0" lang="en-US" altLang="ko-KR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~ 2022</a:t>
            </a:r>
            <a:r>
              <a:rPr kumimoji="0" lang="ko-KR" altLang="en-US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kumimoji="0" lang="ko-KR" altLang="en-US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28</a:t>
            </a:r>
            <a:r>
              <a:rPr kumimoji="0" lang="ko-KR" altLang="en-US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일 </a:t>
            </a:r>
            <a:r>
              <a:rPr kumimoji="0" lang="en-US" altLang="ko-KR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(3</a:t>
            </a:r>
            <a:r>
              <a:rPr kumimoji="0" lang="ko-KR" altLang="en-US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개월</a:t>
            </a:r>
            <a:r>
              <a:rPr kumimoji="0" lang="en-US" altLang="ko-KR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)       </a:t>
            </a:r>
          </a:p>
          <a:p>
            <a:pPr marL="342900" indent="-342900" algn="just" fontAlgn="ctr" latinLnBrk="0">
              <a:spcBef>
                <a:spcPct val="50000"/>
              </a:spcBef>
              <a:defRPr/>
            </a:pPr>
            <a:r>
              <a:rPr kumimoji="0" lang="en-US" altLang="ko-KR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: </a:t>
            </a:r>
            <a:r>
              <a:rPr kumimoji="0" lang="ko-KR" altLang="en-US" sz="14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인턴수행 </a:t>
            </a:r>
            <a:r>
              <a:rPr lang="ko-KR" altLang="en-US" sz="14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기간 중</a:t>
            </a:r>
            <a:r>
              <a:rPr kumimoji="0" lang="ko-KR" altLang="en-US" sz="14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평가에 따라 인턴종료를 할 수 있습니다</a:t>
            </a:r>
            <a:endParaRPr kumimoji="0" lang="en-US" altLang="ko-KR" sz="14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just" fontAlgn="ctr" latinLnBrk="0">
              <a:spcBef>
                <a:spcPct val="50000"/>
              </a:spcBef>
              <a:defRPr/>
            </a:pPr>
            <a:r>
              <a:rPr kumimoji="0" lang="en-US" altLang="ko-KR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: </a:t>
            </a:r>
            <a:r>
              <a:rPr kumimoji="0" lang="ko-KR" altLang="en-US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인턴수행 </a:t>
            </a: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kumimoji="0" lang="ko-KR" altLang="en-US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개월 차에 종합평가 후 정규직 전환을 원칙으로 합니다</a:t>
            </a:r>
            <a:endParaRPr kumimoji="0" lang="en-US" altLang="ko-KR" sz="1400" dirty="0">
              <a:solidFill>
                <a:schemeClr val="bg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just" fontAlgn="ctr" latinLnBrk="0">
              <a:spcBef>
                <a:spcPct val="50000"/>
              </a:spcBef>
              <a:defRPr/>
            </a:pPr>
            <a:r>
              <a:rPr kumimoji="0" lang="en-US" altLang="ko-KR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* </a:t>
            </a:r>
            <a:r>
              <a:rPr kumimoji="0" lang="ko-KR" altLang="en-US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상기 일정은 사정상 변경 될 수 있습니다</a:t>
            </a:r>
            <a:endParaRPr kumimoji="0" lang="en-US" altLang="ko-KR" sz="1400" dirty="0">
              <a:solidFill>
                <a:schemeClr val="bg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208584" y="5589240"/>
            <a:ext cx="15841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algn="just" eaLnBrk="1" fontAlgn="ctr" latinLnBrk="0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kumimoji="0" lang="en-US" altLang="ko-KR" sz="1200" b="1" dirty="0">
                <a:solidFill>
                  <a:schemeClr val="bg1"/>
                </a:solidFill>
                <a:latin typeface="맑은 고딕" pitchFamily="50" charset="-127"/>
              </a:rPr>
              <a:t>(</a:t>
            </a:r>
            <a:r>
              <a:rPr kumimoji="0" lang="ko-KR" altLang="en-US" sz="1200" b="1" dirty="0">
                <a:solidFill>
                  <a:schemeClr val="bg1"/>
                </a:solidFill>
                <a:latin typeface="맑은 고딕" pitchFamily="50" charset="-127"/>
              </a:rPr>
              <a:t>입사지원서 양식</a:t>
            </a:r>
            <a:r>
              <a:rPr kumimoji="0" lang="en-US" altLang="ko-KR" sz="1200" b="1" dirty="0">
                <a:solidFill>
                  <a:schemeClr val="bg1"/>
                </a:solidFill>
                <a:latin typeface="맑은 고딕" pitchFamily="50" charset="-127"/>
              </a:rPr>
              <a:t>)</a:t>
            </a:r>
          </a:p>
        </p:txBody>
      </p:sp>
      <p:sp>
        <p:nvSpPr>
          <p:cNvPr id="3" name="모서리가 둥근 사각형 설명선 2"/>
          <p:cNvSpPr/>
          <p:nvPr/>
        </p:nvSpPr>
        <p:spPr>
          <a:xfrm>
            <a:off x="1712640" y="5445224"/>
            <a:ext cx="1656184" cy="576064"/>
          </a:xfrm>
          <a:prstGeom prst="wedgeRoundRectCallout">
            <a:avLst>
              <a:gd name="adj1" fmla="val 106707"/>
              <a:gd name="adj2" fmla="val 3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/>
              <a:t>지원서 클릭</a:t>
            </a:r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340522"/>
              </p:ext>
            </p:extLst>
          </p:nvPr>
        </p:nvGraphicFramePr>
        <p:xfrm>
          <a:off x="4376936" y="5265153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cument" showAsIcon="1" r:id="rId3" imgW="914400" imgH="792360" progId="Word.Document.8">
                  <p:embed/>
                </p:oleObj>
              </mc:Choice>
              <mc:Fallback>
                <p:oleObj name="Document" showAsIcon="1" r:id="rId3" imgW="914400" imgH="79236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76936" y="5265153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4750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0"/>
          <p:cNvSpPr txBox="1">
            <a:spLocks/>
          </p:cNvSpPr>
          <p:nvPr/>
        </p:nvSpPr>
        <p:spPr>
          <a:xfrm>
            <a:off x="0" y="188913"/>
            <a:ext cx="7138988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ko-KR" sz="2000" b="1" dirty="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02</a:t>
            </a:r>
            <a:r>
              <a:rPr lang="en-US" altLang="ko-KR" sz="2000" b="1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 </a:t>
            </a:r>
            <a:r>
              <a:rPr lang="ko-KR" altLang="en-US" sz="2000" b="1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인턴사원 채용 안내</a:t>
            </a:r>
          </a:p>
        </p:txBody>
      </p:sp>
      <p:sp>
        <p:nvSpPr>
          <p:cNvPr id="3" name="AutoShape 82"/>
          <p:cNvSpPr>
            <a:spLocks noChangeArrowheads="1"/>
          </p:cNvSpPr>
          <p:nvPr/>
        </p:nvSpPr>
        <p:spPr bwMode="auto">
          <a:xfrm>
            <a:off x="632520" y="3640559"/>
            <a:ext cx="2389188" cy="292100"/>
          </a:xfrm>
          <a:prstGeom prst="roundRect">
            <a:avLst>
              <a:gd name="adj" fmla="val 0"/>
            </a:avLst>
          </a:prstGeom>
          <a:solidFill>
            <a:srgbClr val="285DC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algn="ctr" eaLnBrk="1" fontAlgn="ctr" latinLnBrk="0" hangingPunct="1">
              <a:lnSpc>
                <a:spcPct val="10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ko-KR" altLang="en-US" sz="1300">
                <a:solidFill>
                  <a:schemeClr val="bg1"/>
                </a:solidFill>
                <a:latin typeface="맑은 고딕" pitchFamily="50" charset="-127"/>
              </a:rPr>
              <a:t>인턴특전</a:t>
            </a:r>
          </a:p>
        </p:txBody>
      </p:sp>
      <p:sp>
        <p:nvSpPr>
          <p:cNvPr id="4" name="AutoShape 82"/>
          <p:cNvSpPr>
            <a:spLocks noChangeArrowheads="1"/>
          </p:cNvSpPr>
          <p:nvPr/>
        </p:nvSpPr>
        <p:spPr bwMode="auto">
          <a:xfrm>
            <a:off x="632520" y="1194221"/>
            <a:ext cx="2389188" cy="292100"/>
          </a:xfrm>
          <a:prstGeom prst="roundRect">
            <a:avLst>
              <a:gd name="adj" fmla="val 0"/>
            </a:avLst>
          </a:prstGeom>
          <a:solidFill>
            <a:srgbClr val="285DC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algn="ctr" eaLnBrk="1" fontAlgn="ctr" latinLnBrk="0" hangingPunct="1">
              <a:lnSpc>
                <a:spcPct val="10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ko-KR" altLang="en-US" sz="1300">
                <a:solidFill>
                  <a:schemeClr val="bg1"/>
                </a:solidFill>
                <a:latin typeface="맑은 고딕" pitchFamily="50" charset="-127"/>
              </a:rPr>
              <a:t>근무조건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34133" y="1835571"/>
            <a:ext cx="8137525" cy="954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ctr" latinLnBrk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kumimoji="0" lang="ko-KR" altLang="en-US" sz="1400" b="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인턴수당 </a:t>
            </a:r>
            <a:r>
              <a:rPr kumimoji="0" lang="en-US" altLang="ko-KR" sz="1400" b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en-US" altLang="ko-KR" sz="140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193</a:t>
            </a:r>
            <a:r>
              <a:rPr lang="ko-KR" altLang="en-US" sz="140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만원</a:t>
            </a: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기타 지원금 해당자는 지원금이 포함된 금액 입니다</a:t>
            </a: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en-US" altLang="ko-KR" sz="1400" b="0" dirty="0">
              <a:solidFill>
                <a:schemeClr val="bg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just" fontAlgn="ctr" latinLnBrk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kumimoji="0" lang="en-US" altLang="ko-KR" sz="1400" b="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400" b="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근무시간 </a:t>
            </a:r>
            <a:r>
              <a:rPr kumimoji="0" lang="en-US" altLang="ko-KR" sz="1400" b="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1400" b="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오전 </a:t>
            </a:r>
            <a:r>
              <a:rPr kumimoji="0" lang="en-US" altLang="ko-KR" sz="1400" b="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9</a:t>
            </a:r>
            <a:r>
              <a:rPr kumimoji="0" lang="ko-KR" altLang="en-US" sz="1400" b="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시 </a:t>
            </a:r>
            <a:r>
              <a:rPr kumimoji="0" lang="en-US" altLang="ko-KR" sz="1400" b="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~ </a:t>
            </a:r>
            <a:r>
              <a:rPr kumimoji="0" lang="ko-KR" altLang="en-US" sz="1400" b="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오후 </a:t>
            </a:r>
            <a:r>
              <a:rPr kumimoji="0" lang="en-US" altLang="ko-KR" sz="1400" b="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r>
              <a:rPr kumimoji="0" lang="ko-KR" altLang="en-US" sz="1400" b="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시  </a:t>
            </a:r>
            <a:r>
              <a:rPr kumimoji="0" lang="en-US" altLang="ko-KR" sz="1400" b="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400" b="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주</a:t>
            </a:r>
            <a:r>
              <a:rPr kumimoji="0" lang="en-US" altLang="ko-KR" sz="1400" b="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kumimoji="0" lang="ko-KR" altLang="en-US" sz="1400" b="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일 근무</a:t>
            </a:r>
            <a:r>
              <a:rPr kumimoji="0" lang="en-US" altLang="ko-KR" sz="1400" b="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algn="just" fontAlgn="ctr" latinLnBrk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kumimoji="0" lang="en-US" altLang="ko-KR" sz="1400" b="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400" b="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휴가 </a:t>
            </a:r>
            <a:r>
              <a:rPr kumimoji="0" lang="en-US" altLang="ko-KR" sz="1400" b="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1</a:t>
            </a:r>
            <a:r>
              <a:rPr kumimoji="0" lang="ko-KR" altLang="en-US" sz="1400" b="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개월 만근 시 </a:t>
            </a:r>
            <a:r>
              <a:rPr kumimoji="0" lang="en-US" altLang="ko-KR" sz="1400" b="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kumimoji="0" lang="ko-KR" altLang="en-US" sz="1400" b="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일의 유급휴가 부여</a:t>
            </a:r>
            <a:endParaRPr kumimoji="0" lang="en-US" altLang="ko-KR" sz="1400" b="0" dirty="0">
              <a:solidFill>
                <a:schemeClr val="bg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35720" y="4131096"/>
            <a:ext cx="8137525" cy="954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ctr" latinLnBrk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kumimoji="0" lang="ko-KR" altLang="en-US" sz="1400" b="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회사 </a:t>
            </a:r>
            <a:r>
              <a:rPr lang="ko-KR" altLang="en-US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인턴</a:t>
            </a:r>
            <a:r>
              <a:rPr kumimoji="0" lang="ko-KR" altLang="en-US" sz="1400" b="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과정 이수 후 평가 합격자는 정규직 전환</a:t>
            </a:r>
            <a:endParaRPr kumimoji="0" lang="en-US" altLang="ko-KR" sz="1400" b="0" dirty="0">
              <a:solidFill>
                <a:schemeClr val="bg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just" fontAlgn="ctr" latinLnBrk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kumimoji="0" lang="en-US" altLang="ko-KR" sz="1400" b="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400" b="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책정 수당</a:t>
            </a:r>
            <a:r>
              <a:rPr kumimoji="0" lang="en-US" altLang="ko-KR" sz="1400" b="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400" b="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월 급여</a:t>
            </a:r>
            <a:r>
              <a:rPr kumimoji="0" lang="en-US" altLang="ko-KR" sz="1400" b="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0" lang="ko-KR" altLang="en-US" sz="1400" b="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이외의 사항은 일부 정규직원과 동일한 복리후생</a:t>
            </a:r>
            <a:r>
              <a:rPr kumimoji="0" lang="en-US" altLang="ko-KR" sz="1400" b="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algn="just" fontAlgn="ctr" latinLnBrk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kumimoji="0" lang="ko-KR" altLang="en-US" sz="1400" b="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인턴기간도 총 근무기간에 산입</a:t>
            </a:r>
            <a:r>
              <a:rPr kumimoji="0" lang="en-US" altLang="ko-KR" sz="1400" b="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4122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0"/>
          <p:cNvSpPr txBox="1">
            <a:spLocks/>
          </p:cNvSpPr>
          <p:nvPr/>
        </p:nvSpPr>
        <p:spPr>
          <a:xfrm>
            <a:off x="0" y="188913"/>
            <a:ext cx="7138988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ko-KR" sz="2000" b="1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Why ASPN ?</a:t>
            </a:r>
            <a:endParaRPr lang="ko-KR" altLang="en-US" sz="2000" b="1" dirty="0">
              <a:solidFill>
                <a:schemeClr val="bg1">
                  <a:lumMod val="6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7013575" y="5457974"/>
            <a:ext cx="1741488" cy="995362"/>
          </a:xfrm>
          <a:prstGeom prst="rect">
            <a:avLst/>
          </a:prstGeom>
          <a:noFill/>
          <a:ln>
            <a:noFill/>
          </a:ln>
          <a:extLst/>
        </p:spPr>
        <p:txBody>
          <a:bodyPr lIns="72000" tIns="72000" rIns="72000" bIns="72000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fontAlgn="ctr" latinLnBrk="0">
              <a:spcAft>
                <a:spcPct val="20000"/>
              </a:spcAft>
              <a:buClr>
                <a:srgbClr val="333333"/>
              </a:buClr>
              <a:defRPr/>
            </a:pPr>
            <a:r>
              <a:rPr kumimoji="0" lang="en-US" altLang="ko-KR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ERP</a:t>
            </a:r>
            <a:r>
              <a:rPr kumimoji="0" lang="ko-KR" alt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구축</a:t>
            </a:r>
            <a:r>
              <a:rPr kumimoji="0" lang="en-US" altLang="ko-KR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/</a:t>
            </a:r>
            <a:r>
              <a:rPr kumimoji="0" lang="ko-KR" alt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운영</a:t>
            </a:r>
            <a:r>
              <a:rPr kumimoji="0" lang="en-US" altLang="ko-KR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,</a:t>
            </a:r>
          </a:p>
          <a:p>
            <a:pPr algn="ctr" fontAlgn="ctr" latinLnBrk="0">
              <a:spcAft>
                <a:spcPct val="20000"/>
              </a:spcAft>
              <a:buClr>
                <a:srgbClr val="333333"/>
              </a:buClr>
              <a:defRPr/>
            </a:pPr>
            <a:r>
              <a:rPr kumimoji="0" lang="ko-KR" alt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연결</a:t>
            </a:r>
            <a:r>
              <a:rPr kumimoji="0" lang="en-US" altLang="ko-KR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/BPC/Mobile</a:t>
            </a:r>
            <a:r>
              <a:rPr kumimoji="0" lang="ko-KR" alt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등</a:t>
            </a:r>
            <a:endParaRPr kumimoji="0" lang="en-US" altLang="ko-KR" sz="1200" b="0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  <a:cs typeface="Arial" panose="020B0604020202020204" pitchFamily="34" charset="0"/>
            </a:endParaRPr>
          </a:p>
          <a:p>
            <a:pPr algn="ctr" fontAlgn="ctr" latinLnBrk="0">
              <a:spcAft>
                <a:spcPct val="20000"/>
              </a:spcAft>
              <a:buClr>
                <a:srgbClr val="333333"/>
              </a:buClr>
              <a:defRPr/>
            </a:pPr>
            <a:r>
              <a:rPr kumimoji="0" lang="ko-KR" altLang="en-US" sz="1200" dirty="0">
                <a:solidFill>
                  <a:srgbClr val="285DC6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1200" dirty="0">
                <a:solidFill>
                  <a:srgbClr val="285DC6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Total IT Solution</a:t>
            </a:r>
          </a:p>
          <a:p>
            <a:pPr algn="ctr" fontAlgn="ctr" latinLnBrk="0">
              <a:spcAft>
                <a:spcPct val="20000"/>
              </a:spcAft>
              <a:buClr>
                <a:srgbClr val="333333"/>
              </a:buClr>
              <a:defRPr/>
            </a:pPr>
            <a:r>
              <a:rPr kumimoji="0" lang="en-US" altLang="ko-KR" sz="1200" dirty="0">
                <a:solidFill>
                  <a:srgbClr val="285DC6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Provider</a:t>
            </a:r>
            <a:endParaRPr kumimoji="0" lang="ko-KR" altLang="en-US" sz="1200" dirty="0">
              <a:solidFill>
                <a:srgbClr val="285DC6"/>
              </a:solidFill>
              <a:latin typeface="맑은 고딕" pitchFamily="50" charset="-127"/>
              <a:ea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4" name="Down Arrow 66"/>
          <p:cNvSpPr/>
          <p:nvPr/>
        </p:nvSpPr>
        <p:spPr>
          <a:xfrm rot="1931210">
            <a:off x="1508125" y="2225824"/>
            <a:ext cx="314325" cy="1296987"/>
          </a:xfrm>
          <a:prstGeom prst="downArrow">
            <a:avLst/>
          </a:prstGeom>
          <a:gradFill>
            <a:gsLst>
              <a:gs pos="0">
                <a:schemeClr val="bg1"/>
              </a:gs>
              <a:gs pos="74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맑은 고딕" pitchFamily="50" charset="-127"/>
            </a:endParaRPr>
          </a:p>
        </p:txBody>
      </p:sp>
      <p:sp>
        <p:nvSpPr>
          <p:cNvPr id="5" name="Oval 25"/>
          <p:cNvSpPr>
            <a:spLocks noChangeArrowheads="1"/>
          </p:cNvSpPr>
          <p:nvPr/>
        </p:nvSpPr>
        <p:spPr bwMode="auto">
          <a:xfrm>
            <a:off x="2303463" y="4076849"/>
            <a:ext cx="1262062" cy="12620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76200" algn="ctr">
            <a:noFill/>
            <a:round/>
            <a:headEnd/>
            <a:tailEnd/>
          </a:ln>
        </p:spPr>
        <p:txBody>
          <a:bodyPr wrap="none" lIns="36000" tIns="36000" rIns="36000" bIns="36000" anchor="ctr"/>
          <a:lstStyle/>
          <a:p>
            <a:pPr algn="ctr">
              <a:defRPr/>
            </a:pPr>
            <a:endParaRPr lang="en-US" altLang="ko-KR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" name="TextBox 30"/>
          <p:cNvSpPr txBox="1">
            <a:spLocks noChangeArrowheads="1"/>
          </p:cNvSpPr>
          <p:nvPr/>
        </p:nvSpPr>
        <p:spPr bwMode="auto">
          <a:xfrm>
            <a:off x="2611438" y="3519636"/>
            <a:ext cx="6953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800" dirty="0">
                <a:solidFill>
                  <a:schemeClr val="bg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02.</a:t>
            </a:r>
            <a:endParaRPr lang="ko-KR" altLang="en-US" sz="4400" dirty="0">
              <a:solidFill>
                <a:schemeClr val="bg1">
                  <a:lumMod val="75000"/>
                </a:schemeClr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3857625" y="4076849"/>
            <a:ext cx="1262063" cy="1262062"/>
          </a:xfrm>
          <a:prstGeom prst="ellipse">
            <a:avLst/>
          </a:prstGeom>
          <a:solidFill>
            <a:schemeClr val="bg2">
              <a:lumMod val="75000"/>
            </a:schemeClr>
          </a:solidFill>
          <a:ln w="76200" algn="ctr">
            <a:noFill/>
            <a:round/>
            <a:headEnd/>
            <a:tailEnd/>
          </a:ln>
        </p:spPr>
        <p:txBody>
          <a:bodyPr wrap="none" lIns="36000" tIns="36000" rIns="36000" bIns="36000" anchor="ctr"/>
          <a:lstStyle/>
          <a:p>
            <a:pPr algn="ctr">
              <a:defRPr/>
            </a:pPr>
            <a:endParaRPr lang="en-US" altLang="ko-KR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8" name="TextBox 32"/>
          <p:cNvSpPr txBox="1">
            <a:spLocks noChangeArrowheads="1"/>
          </p:cNvSpPr>
          <p:nvPr/>
        </p:nvSpPr>
        <p:spPr bwMode="auto">
          <a:xfrm>
            <a:off x="4181475" y="3519636"/>
            <a:ext cx="6953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800" dirty="0">
                <a:solidFill>
                  <a:schemeClr val="bg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03.</a:t>
            </a:r>
            <a:endParaRPr lang="ko-KR" altLang="en-US" sz="4400" dirty="0">
              <a:solidFill>
                <a:schemeClr val="bg1">
                  <a:lumMod val="75000"/>
                </a:schemeClr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9" name="Rectangle 44"/>
          <p:cNvSpPr>
            <a:spLocks noChangeArrowheads="1"/>
          </p:cNvSpPr>
          <p:nvPr/>
        </p:nvSpPr>
        <p:spPr bwMode="auto">
          <a:xfrm>
            <a:off x="3713163" y="5424636"/>
            <a:ext cx="1584325" cy="993775"/>
          </a:xfrm>
          <a:prstGeom prst="rect">
            <a:avLst/>
          </a:prstGeom>
          <a:noFill/>
          <a:ln>
            <a:noFill/>
          </a:ln>
          <a:extLst/>
        </p:spPr>
        <p:txBody>
          <a:bodyPr lIns="72000" tIns="72000" rIns="72000" bIns="72000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fontAlgn="ctr" latinLnBrk="0">
              <a:spcAft>
                <a:spcPct val="20000"/>
              </a:spcAft>
              <a:buClr>
                <a:srgbClr val="333333"/>
              </a:buClr>
              <a:defRPr/>
            </a:pPr>
            <a:r>
              <a:rPr kumimoji="0" lang="ko-KR" alt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식품</a:t>
            </a:r>
            <a:r>
              <a:rPr kumimoji="0" lang="en-US" altLang="ko-KR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 CPG </a:t>
            </a:r>
            <a:r>
              <a:rPr kumimoji="0" lang="ko-KR" alt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대학 등</a:t>
            </a:r>
            <a:endParaRPr kumimoji="0" lang="en-US" altLang="ko-KR" sz="1200" b="0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  <a:cs typeface="Arial" panose="020B0604020202020204" pitchFamily="34" charset="0"/>
            </a:endParaRPr>
          </a:p>
          <a:p>
            <a:pPr algn="ctr" fontAlgn="ctr" latinLnBrk="0">
              <a:spcAft>
                <a:spcPct val="20000"/>
              </a:spcAft>
              <a:buClr>
                <a:srgbClr val="333333"/>
              </a:buClr>
              <a:defRPr/>
            </a:pPr>
            <a:r>
              <a:rPr kumimoji="0" lang="ko-KR" alt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주요산업분야에  </a:t>
            </a:r>
            <a:endParaRPr kumimoji="0" lang="en-US" altLang="ko-KR" sz="1200" b="0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  <a:cs typeface="Arial" panose="020B0604020202020204" pitchFamily="34" charset="0"/>
            </a:endParaRPr>
          </a:p>
          <a:p>
            <a:pPr algn="ctr" fontAlgn="ctr" latinLnBrk="0">
              <a:spcAft>
                <a:spcPct val="20000"/>
              </a:spcAft>
              <a:buClr>
                <a:srgbClr val="333333"/>
              </a:buClr>
              <a:defRPr/>
            </a:pPr>
            <a:r>
              <a:rPr kumimoji="0" lang="ko-KR" altLang="en-US" sz="1200" dirty="0">
                <a:solidFill>
                  <a:srgbClr val="285DC6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경쟁력 있는 </a:t>
            </a:r>
            <a:endParaRPr kumimoji="0" lang="en-US" altLang="ko-KR" sz="1200" dirty="0">
              <a:solidFill>
                <a:srgbClr val="285DC6"/>
              </a:solidFill>
              <a:latin typeface="맑은 고딕" pitchFamily="50" charset="-127"/>
              <a:ea typeface="맑은 고딕" pitchFamily="50" charset="-127"/>
              <a:cs typeface="Arial" panose="020B0604020202020204" pitchFamily="34" charset="0"/>
            </a:endParaRPr>
          </a:p>
          <a:p>
            <a:pPr algn="ctr" fontAlgn="ctr" latinLnBrk="0">
              <a:spcAft>
                <a:spcPct val="20000"/>
              </a:spcAft>
              <a:buClr>
                <a:srgbClr val="333333"/>
              </a:buClr>
              <a:defRPr/>
            </a:pPr>
            <a:r>
              <a:rPr kumimoji="0" lang="en-US" altLang="ko-KR" sz="1200" dirty="0">
                <a:solidFill>
                  <a:srgbClr val="285DC6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ERP </a:t>
            </a:r>
            <a:r>
              <a:rPr kumimoji="0" lang="ko-KR" altLang="en-US" sz="1200" dirty="0">
                <a:solidFill>
                  <a:srgbClr val="285DC6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구축</a:t>
            </a:r>
          </a:p>
        </p:txBody>
      </p:sp>
      <p:sp>
        <p:nvSpPr>
          <p:cNvPr id="10" name="Rectangle 44"/>
          <p:cNvSpPr>
            <a:spLocks noChangeArrowheads="1"/>
          </p:cNvSpPr>
          <p:nvPr/>
        </p:nvSpPr>
        <p:spPr bwMode="auto">
          <a:xfrm>
            <a:off x="611188" y="5454799"/>
            <a:ext cx="1390650" cy="700087"/>
          </a:xfrm>
          <a:prstGeom prst="rect">
            <a:avLst/>
          </a:prstGeom>
          <a:noFill/>
          <a:ln>
            <a:noFill/>
          </a:ln>
          <a:extLst/>
        </p:spPr>
        <p:txBody>
          <a:bodyPr lIns="72000" tIns="72000" rIns="72000" bIns="72000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fontAlgn="ctr" latinLnBrk="0">
              <a:spcAft>
                <a:spcPct val="20000"/>
              </a:spcAft>
              <a:buClr>
                <a:srgbClr val="333333"/>
              </a:buClr>
              <a:defRPr/>
            </a:pPr>
            <a:r>
              <a:rPr kumimoji="0" lang="ko-KR" alt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고객사의 </a:t>
            </a:r>
            <a:r>
              <a:rPr kumimoji="0" lang="en-US" altLang="ko-KR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 </a:t>
            </a:r>
            <a:r>
              <a:rPr kumimoji="0" lang="ko-KR" alt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 세계일류기업을 위한 </a:t>
            </a:r>
            <a:r>
              <a:rPr kumimoji="0" lang="en-US" altLang="ko-KR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1200" dirty="0">
                <a:solidFill>
                  <a:srgbClr val="285DC6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IT </a:t>
            </a:r>
            <a:r>
              <a:rPr kumimoji="0" lang="ko-KR" altLang="en-US" sz="1200" dirty="0">
                <a:solidFill>
                  <a:srgbClr val="285DC6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서비스 </a:t>
            </a:r>
            <a:endParaRPr kumimoji="0" lang="en-US" altLang="ko-KR" sz="1200" dirty="0">
              <a:solidFill>
                <a:srgbClr val="285DC6"/>
              </a:solidFill>
              <a:latin typeface="맑은 고딕" pitchFamily="50" charset="-127"/>
              <a:ea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11" name="Oval 26"/>
          <p:cNvSpPr>
            <a:spLocks noChangeArrowheads="1"/>
          </p:cNvSpPr>
          <p:nvPr/>
        </p:nvSpPr>
        <p:spPr bwMode="auto">
          <a:xfrm>
            <a:off x="674688" y="4103836"/>
            <a:ext cx="1262062" cy="1260475"/>
          </a:xfrm>
          <a:prstGeom prst="ellipse">
            <a:avLst/>
          </a:prstGeom>
          <a:solidFill>
            <a:schemeClr val="bg2">
              <a:lumMod val="50000"/>
            </a:schemeClr>
          </a:solidFill>
          <a:ln w="76200" algn="ctr">
            <a:noFill/>
            <a:round/>
            <a:headEnd/>
            <a:tailEnd/>
          </a:ln>
        </p:spPr>
        <p:txBody>
          <a:bodyPr wrap="none" lIns="36000" tIns="36000" rIns="36000" bIns="36000" anchor="ctr"/>
          <a:lstStyle/>
          <a:p>
            <a:pPr algn="ctr">
              <a:defRPr/>
            </a:pPr>
            <a:endParaRPr lang="en-US" altLang="ko-KR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2" name="Text Box 150"/>
          <p:cNvSpPr txBox="1">
            <a:spLocks noChangeArrowheads="1"/>
          </p:cNvSpPr>
          <p:nvPr/>
        </p:nvSpPr>
        <p:spPr bwMode="auto">
          <a:xfrm>
            <a:off x="2411413" y="4470549"/>
            <a:ext cx="1128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o-KR" altLang="en-US" sz="1400" b="0">
                <a:solidFill>
                  <a:schemeClr val="bg1"/>
                </a:solidFill>
                <a:latin typeface="맑은 고딕" pitchFamily="50" charset="-127"/>
                <a:cs typeface="Arial" charset="0"/>
              </a:rPr>
              <a:t>운영서비스</a:t>
            </a:r>
            <a:endParaRPr lang="en-US" altLang="ko-KR" sz="1400" b="0">
              <a:solidFill>
                <a:schemeClr val="bg1"/>
              </a:solidFill>
              <a:latin typeface="맑은 고딕" pitchFamily="50" charset="-127"/>
              <a:cs typeface="Arial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400" b="0">
                <a:solidFill>
                  <a:schemeClr val="bg1"/>
                </a:solidFill>
                <a:latin typeface="맑은 고딕" pitchFamily="50" charset="-127"/>
                <a:cs typeface="Arial" charset="0"/>
              </a:rPr>
              <a:t>Know-how</a:t>
            </a:r>
          </a:p>
        </p:txBody>
      </p:sp>
      <p:sp>
        <p:nvSpPr>
          <p:cNvPr id="13" name="TextBox 38"/>
          <p:cNvSpPr txBox="1">
            <a:spLocks noChangeArrowheads="1"/>
          </p:cNvSpPr>
          <p:nvPr/>
        </p:nvSpPr>
        <p:spPr bwMode="auto">
          <a:xfrm>
            <a:off x="987425" y="3538686"/>
            <a:ext cx="695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800" dirty="0">
                <a:solidFill>
                  <a:schemeClr val="bg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01.</a:t>
            </a:r>
            <a:endParaRPr lang="ko-KR" altLang="en-US" sz="4400" dirty="0">
              <a:solidFill>
                <a:schemeClr val="bg1">
                  <a:lumMod val="75000"/>
                </a:schemeClr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14" name="Oval 21"/>
          <p:cNvSpPr>
            <a:spLocks noChangeArrowheads="1"/>
          </p:cNvSpPr>
          <p:nvPr/>
        </p:nvSpPr>
        <p:spPr bwMode="auto">
          <a:xfrm>
            <a:off x="5441950" y="4078436"/>
            <a:ext cx="1262063" cy="126047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76200" algn="ctr">
            <a:noFill/>
            <a:round/>
            <a:headEnd/>
            <a:tailEnd/>
          </a:ln>
        </p:spPr>
        <p:txBody>
          <a:bodyPr wrap="none" lIns="36000" tIns="36000" rIns="36000" bIns="36000" anchor="ctr"/>
          <a:lstStyle/>
          <a:p>
            <a:pPr algn="ctr">
              <a:defRPr/>
            </a:pPr>
            <a:endParaRPr lang="en-US" altLang="ko-KR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5" name="Text Box 150"/>
          <p:cNvSpPr txBox="1">
            <a:spLocks noChangeArrowheads="1"/>
          </p:cNvSpPr>
          <p:nvPr/>
        </p:nvSpPr>
        <p:spPr bwMode="auto">
          <a:xfrm>
            <a:off x="5503863" y="4449911"/>
            <a:ext cx="11287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400" b="0">
                <a:solidFill>
                  <a:schemeClr val="bg1"/>
                </a:solidFill>
                <a:latin typeface="맑은 고딕" pitchFamily="50" charset="-127"/>
                <a:cs typeface="Arial" charset="0"/>
              </a:rPr>
              <a:t>Buying Power</a:t>
            </a:r>
          </a:p>
        </p:txBody>
      </p:sp>
      <p:sp>
        <p:nvSpPr>
          <p:cNvPr id="16" name="TextBox 42"/>
          <p:cNvSpPr txBox="1">
            <a:spLocks noChangeArrowheads="1"/>
          </p:cNvSpPr>
          <p:nvPr/>
        </p:nvSpPr>
        <p:spPr bwMode="auto">
          <a:xfrm>
            <a:off x="5761038" y="3519636"/>
            <a:ext cx="6953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800" dirty="0">
                <a:solidFill>
                  <a:schemeClr val="bg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04.</a:t>
            </a:r>
            <a:endParaRPr lang="ko-KR" altLang="en-US" sz="4400" dirty="0">
              <a:solidFill>
                <a:schemeClr val="bg1">
                  <a:lumMod val="75000"/>
                </a:schemeClr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17" name="Rectangle 44"/>
          <p:cNvSpPr>
            <a:spLocks noChangeArrowheads="1"/>
          </p:cNvSpPr>
          <p:nvPr/>
        </p:nvSpPr>
        <p:spPr bwMode="auto">
          <a:xfrm>
            <a:off x="2201863" y="5410349"/>
            <a:ext cx="1443037" cy="958850"/>
          </a:xfrm>
          <a:prstGeom prst="rect">
            <a:avLst/>
          </a:prstGeom>
          <a:noFill/>
          <a:ln>
            <a:noFill/>
          </a:ln>
          <a:extLst/>
        </p:spPr>
        <p:txBody>
          <a:bodyPr lIns="72000" tIns="72000" rIns="72000" bIns="72000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fontAlgn="ctr" latinLnBrk="0">
              <a:spcAft>
                <a:spcPct val="20000"/>
              </a:spcAft>
              <a:buClr>
                <a:srgbClr val="333333"/>
              </a:buClr>
              <a:defRPr/>
            </a:pPr>
            <a:r>
              <a:rPr kumimoji="0" lang="en-US" altLang="ko-KR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SPC </a:t>
            </a:r>
            <a:r>
              <a:rPr kumimoji="0" lang="ko-KR" altLang="en-US" sz="12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그룹등</a:t>
            </a:r>
            <a:r>
              <a:rPr kumimoji="0" lang="ko-KR" alt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 </a:t>
            </a:r>
            <a:endParaRPr kumimoji="0" lang="en-US" altLang="ko-KR" sz="1200" b="0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  <a:cs typeface="Arial" panose="020B0604020202020204" pitchFamily="34" charset="0"/>
            </a:endParaRPr>
          </a:p>
          <a:p>
            <a:pPr algn="ctr" fontAlgn="ctr" latinLnBrk="0">
              <a:spcAft>
                <a:spcPct val="20000"/>
              </a:spcAft>
              <a:buClr>
                <a:srgbClr val="333333"/>
              </a:buClr>
              <a:defRPr/>
            </a:pPr>
            <a:r>
              <a:rPr kumimoji="0" lang="ko-KR" altLang="en-US" sz="1200" b="0" dirty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1200" dirty="0">
                <a:solidFill>
                  <a:srgbClr val="285DC6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Total ITO 10</a:t>
            </a:r>
            <a:r>
              <a:rPr kumimoji="0" lang="ko-KR" altLang="en-US" sz="1200" dirty="0">
                <a:solidFill>
                  <a:srgbClr val="285DC6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년의</a:t>
            </a:r>
            <a:br>
              <a:rPr kumimoji="0" lang="en-US" altLang="ko-KR" sz="1200" dirty="0">
                <a:solidFill>
                  <a:srgbClr val="285DC6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</a:br>
            <a:r>
              <a:rPr kumimoji="0" lang="ko-KR" altLang="en-US" sz="1200" dirty="0">
                <a:solidFill>
                  <a:srgbClr val="285DC6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 안정적 경험과</a:t>
            </a:r>
            <a:endParaRPr kumimoji="0" lang="en-US" altLang="ko-KR" sz="1200" dirty="0">
              <a:solidFill>
                <a:srgbClr val="285DC6"/>
              </a:solidFill>
              <a:latin typeface="맑은 고딕" pitchFamily="50" charset="-127"/>
              <a:ea typeface="맑은 고딕" pitchFamily="50" charset="-127"/>
              <a:cs typeface="Arial" panose="020B0604020202020204" pitchFamily="34" charset="0"/>
            </a:endParaRPr>
          </a:p>
          <a:p>
            <a:pPr algn="ctr" fontAlgn="ctr" latinLnBrk="0">
              <a:spcAft>
                <a:spcPct val="20000"/>
              </a:spcAft>
              <a:buClr>
                <a:srgbClr val="333333"/>
              </a:buClr>
              <a:defRPr/>
            </a:pPr>
            <a:r>
              <a:rPr kumimoji="0" lang="en-US" altLang="ko-KR" sz="1200" dirty="0">
                <a:solidFill>
                  <a:srgbClr val="285DC6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Know-how</a:t>
            </a:r>
            <a:r>
              <a:rPr kumimoji="0" lang="ko-KR" altLang="en-US" sz="1200" dirty="0">
                <a:solidFill>
                  <a:srgbClr val="285DC6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 </a:t>
            </a:r>
            <a:endParaRPr kumimoji="0" lang="en-US" altLang="ko-KR" sz="1200" dirty="0">
              <a:solidFill>
                <a:srgbClr val="285DC6"/>
              </a:solidFill>
              <a:latin typeface="맑은 고딕" pitchFamily="50" charset="-127"/>
              <a:ea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19" name="Oval 23"/>
          <p:cNvSpPr>
            <a:spLocks noChangeArrowheads="1"/>
          </p:cNvSpPr>
          <p:nvPr/>
        </p:nvSpPr>
        <p:spPr bwMode="auto">
          <a:xfrm>
            <a:off x="7150100" y="4087961"/>
            <a:ext cx="1262063" cy="1262063"/>
          </a:xfrm>
          <a:prstGeom prst="ellipse">
            <a:avLst/>
          </a:prstGeom>
          <a:solidFill>
            <a:schemeClr val="bg2">
              <a:lumMod val="50000"/>
            </a:schemeClr>
          </a:solidFill>
          <a:ln w="76200" algn="ctr">
            <a:noFill/>
            <a:round/>
            <a:headEnd/>
            <a:tailEnd/>
          </a:ln>
        </p:spPr>
        <p:txBody>
          <a:bodyPr wrap="none" lIns="36000" tIns="36000" rIns="36000" bIns="36000" anchor="ctr"/>
          <a:lstStyle/>
          <a:p>
            <a:pPr algn="ctr">
              <a:defRPr/>
            </a:pPr>
            <a:endParaRPr lang="en-US" altLang="ko-KR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0" name="Text Box 150"/>
          <p:cNvSpPr txBox="1">
            <a:spLocks noChangeArrowheads="1"/>
          </p:cNvSpPr>
          <p:nvPr/>
        </p:nvSpPr>
        <p:spPr bwMode="auto">
          <a:xfrm>
            <a:off x="7235825" y="4383236"/>
            <a:ext cx="11287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algn="ctr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400" b="0">
                <a:solidFill>
                  <a:schemeClr val="bg1"/>
                </a:solidFill>
                <a:latin typeface="맑은 고딕" pitchFamily="50" charset="-127"/>
              </a:rPr>
              <a:t>Total IT Solution Provider</a:t>
            </a:r>
            <a:endParaRPr lang="en-US" altLang="ko-KR" sz="1400" b="0">
              <a:solidFill>
                <a:schemeClr val="bg1"/>
              </a:solidFill>
              <a:latin typeface="맑은 고딕" pitchFamily="50" charset="-127"/>
              <a:cs typeface="Arial" charset="0"/>
            </a:endParaRPr>
          </a:p>
        </p:txBody>
      </p:sp>
      <p:sp>
        <p:nvSpPr>
          <p:cNvPr id="21" name="TextBox 46"/>
          <p:cNvSpPr txBox="1">
            <a:spLocks noChangeArrowheads="1"/>
          </p:cNvSpPr>
          <p:nvPr/>
        </p:nvSpPr>
        <p:spPr bwMode="auto">
          <a:xfrm>
            <a:off x="7491413" y="3500586"/>
            <a:ext cx="695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800" dirty="0">
                <a:solidFill>
                  <a:schemeClr val="bg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05.</a:t>
            </a:r>
            <a:endParaRPr lang="ko-KR" altLang="en-US" sz="4400" dirty="0">
              <a:solidFill>
                <a:schemeClr val="bg1">
                  <a:lumMod val="75000"/>
                </a:schemeClr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1547813" y="1090761"/>
            <a:ext cx="5899150" cy="1104900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lIns="90000" tIns="90000" rIns="90000" bIns="90000">
            <a:spAutoFit/>
          </a:bodyPr>
          <a:lstStyle/>
          <a:p>
            <a:pPr marL="114300" indent="-114300" algn="ctr" latinLnBrk="0">
              <a:buClr>
                <a:srgbClr val="328030"/>
              </a:buClr>
              <a:defRPr/>
            </a:pPr>
            <a:r>
              <a:rPr lang="en-US" altLang="ko-KR" sz="6000" spc="-150" dirty="0">
                <a:solidFill>
                  <a:srgbClr val="285DC6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 Why ASPN?</a:t>
            </a:r>
          </a:p>
        </p:txBody>
      </p:sp>
      <p:sp>
        <p:nvSpPr>
          <p:cNvPr id="23" name="Rectangle 44"/>
          <p:cNvSpPr>
            <a:spLocks noChangeArrowheads="1"/>
          </p:cNvSpPr>
          <p:nvPr/>
        </p:nvSpPr>
        <p:spPr bwMode="auto">
          <a:xfrm>
            <a:off x="5226050" y="5424636"/>
            <a:ext cx="1793875" cy="993775"/>
          </a:xfrm>
          <a:prstGeom prst="rect">
            <a:avLst/>
          </a:prstGeom>
          <a:noFill/>
          <a:ln>
            <a:noFill/>
          </a:ln>
          <a:extLst/>
        </p:spPr>
        <p:txBody>
          <a:bodyPr lIns="72000" tIns="72000" rIns="72000" bIns="72000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fontAlgn="ctr" latinLnBrk="0">
              <a:spcAft>
                <a:spcPct val="20000"/>
              </a:spcAft>
              <a:buClr>
                <a:srgbClr val="333333"/>
              </a:buClr>
              <a:defRPr/>
            </a:pPr>
            <a:r>
              <a:rPr kumimoji="0" lang="ko-KR" alt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IT </a:t>
            </a:r>
            <a:r>
              <a:rPr kumimoji="0" lang="ko-KR" alt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협력업체들과 </a:t>
            </a:r>
            <a:endParaRPr kumimoji="0" lang="en-US" altLang="ko-KR" sz="1200" b="0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  <a:cs typeface="Arial" panose="020B0604020202020204" pitchFamily="34" charset="0"/>
            </a:endParaRPr>
          </a:p>
          <a:p>
            <a:pPr algn="ctr" fontAlgn="ctr" latinLnBrk="0">
              <a:spcAft>
                <a:spcPct val="20000"/>
              </a:spcAft>
              <a:buClr>
                <a:srgbClr val="333333"/>
              </a:buClr>
              <a:defRPr/>
            </a:pPr>
            <a:r>
              <a:rPr kumimoji="0" lang="ko-KR" altLang="en-US" sz="1200" dirty="0">
                <a:solidFill>
                  <a:srgbClr val="285DC6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긴밀한 협조관계 및 </a:t>
            </a:r>
            <a:endParaRPr kumimoji="0" lang="en-US" altLang="ko-KR" sz="1200" dirty="0">
              <a:solidFill>
                <a:srgbClr val="285DC6"/>
              </a:solidFill>
              <a:latin typeface="맑은 고딕" pitchFamily="50" charset="-127"/>
              <a:ea typeface="맑은 고딕" pitchFamily="50" charset="-127"/>
              <a:cs typeface="Arial" panose="020B0604020202020204" pitchFamily="34" charset="0"/>
            </a:endParaRPr>
          </a:p>
          <a:p>
            <a:pPr algn="ctr" fontAlgn="ctr" latinLnBrk="0">
              <a:spcAft>
                <a:spcPct val="20000"/>
              </a:spcAft>
              <a:buClr>
                <a:srgbClr val="333333"/>
              </a:buClr>
              <a:defRPr/>
            </a:pPr>
            <a:r>
              <a:rPr kumimoji="0" lang="ko-KR" altLang="en-US" sz="1200" dirty="0">
                <a:solidFill>
                  <a:srgbClr val="285DC6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구매협상력으로</a:t>
            </a:r>
            <a:endParaRPr kumimoji="0" lang="en-US" altLang="ko-KR" sz="1200" dirty="0">
              <a:solidFill>
                <a:srgbClr val="285DC6"/>
              </a:solidFill>
              <a:latin typeface="맑은 고딕" pitchFamily="50" charset="-127"/>
              <a:ea typeface="맑은 고딕" pitchFamily="50" charset="-127"/>
              <a:cs typeface="Arial" panose="020B0604020202020204" pitchFamily="34" charset="0"/>
            </a:endParaRPr>
          </a:p>
          <a:p>
            <a:pPr algn="ctr" fontAlgn="ctr" latinLnBrk="0">
              <a:spcAft>
                <a:spcPct val="20000"/>
              </a:spcAft>
              <a:buClr>
                <a:srgbClr val="333333"/>
              </a:buClr>
              <a:defRPr/>
            </a:pPr>
            <a:r>
              <a:rPr kumimoji="0" lang="ko-KR" altLang="en-US" sz="1200" dirty="0" err="1">
                <a:solidFill>
                  <a:srgbClr val="285DC6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고객사</a:t>
            </a:r>
            <a:r>
              <a:rPr kumimoji="0" lang="ko-KR" altLang="en-US" sz="1200" dirty="0">
                <a:solidFill>
                  <a:srgbClr val="285DC6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1200" dirty="0">
                <a:solidFill>
                  <a:srgbClr val="285DC6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TCO </a:t>
            </a:r>
            <a:r>
              <a:rPr kumimoji="0" lang="ko-KR" altLang="en-US" sz="1200" dirty="0">
                <a:solidFill>
                  <a:srgbClr val="285DC6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절감 </a:t>
            </a:r>
          </a:p>
        </p:txBody>
      </p:sp>
      <p:sp>
        <p:nvSpPr>
          <p:cNvPr id="24" name="Text Box 150"/>
          <p:cNvSpPr txBox="1">
            <a:spLocks noChangeArrowheads="1"/>
          </p:cNvSpPr>
          <p:nvPr/>
        </p:nvSpPr>
        <p:spPr bwMode="auto">
          <a:xfrm>
            <a:off x="495300" y="4330849"/>
            <a:ext cx="1676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algn="ctr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400" b="0">
                <a:solidFill>
                  <a:schemeClr val="bg1"/>
                </a:solidFill>
                <a:latin typeface="맑은 고딕" pitchFamily="50" charset="-127"/>
                <a:cs typeface="Arial" charset="0"/>
              </a:rPr>
              <a:t>Trust</a:t>
            </a:r>
          </a:p>
          <a:p>
            <a:pPr algn="ctr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400" b="0">
                <a:solidFill>
                  <a:schemeClr val="bg1"/>
                </a:solidFill>
                <a:latin typeface="맑은 고딕" pitchFamily="50" charset="-127"/>
                <a:cs typeface="Arial" charset="0"/>
              </a:rPr>
              <a:t>Contribution</a:t>
            </a:r>
          </a:p>
          <a:p>
            <a:pPr algn="ctr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400" b="0">
                <a:solidFill>
                  <a:schemeClr val="bg1"/>
                </a:solidFill>
                <a:latin typeface="맑은 고딕" pitchFamily="50" charset="-127"/>
                <a:cs typeface="Arial" charset="0"/>
              </a:rPr>
              <a:t>Proactive</a:t>
            </a:r>
          </a:p>
        </p:txBody>
      </p:sp>
      <p:sp>
        <p:nvSpPr>
          <p:cNvPr id="25" name="Text Box 150"/>
          <p:cNvSpPr txBox="1">
            <a:spLocks noChangeArrowheads="1"/>
          </p:cNvSpPr>
          <p:nvPr/>
        </p:nvSpPr>
        <p:spPr bwMode="auto">
          <a:xfrm>
            <a:off x="3930650" y="4364186"/>
            <a:ext cx="11287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o-KR" altLang="en-US" sz="1400" b="0">
                <a:solidFill>
                  <a:schemeClr val="bg1"/>
                </a:solidFill>
                <a:latin typeface="맑은 고딕" pitchFamily="50" charset="-127"/>
                <a:cs typeface="Arial" charset="0"/>
              </a:rPr>
              <a:t>풍부한</a:t>
            </a:r>
            <a:r>
              <a:rPr lang="en-US" altLang="ko-KR" sz="1400" b="0">
                <a:solidFill>
                  <a:schemeClr val="bg1"/>
                </a:solidFill>
                <a:latin typeface="맑은 고딕" pitchFamily="50" charset="-127"/>
                <a:cs typeface="Arial" charset="0"/>
              </a:rPr>
              <a:t> Consulting</a:t>
            </a:r>
            <a:r>
              <a:rPr lang="ko-KR" altLang="en-US" sz="1400" b="0">
                <a:solidFill>
                  <a:schemeClr val="bg1"/>
                </a:solidFill>
                <a:latin typeface="맑은 고딕" pitchFamily="50" charset="-127"/>
                <a:cs typeface="Arial" charset="0"/>
              </a:rPr>
              <a:t>경험</a:t>
            </a:r>
            <a:endParaRPr lang="en-US" altLang="ko-KR" sz="1400" b="0">
              <a:solidFill>
                <a:schemeClr val="bg1"/>
              </a:solidFill>
              <a:latin typeface="맑은 고딕" pitchFamily="50" charset="-127"/>
              <a:cs typeface="Arial" charset="0"/>
            </a:endParaRPr>
          </a:p>
        </p:txBody>
      </p:sp>
      <p:sp>
        <p:nvSpPr>
          <p:cNvPr id="26" name="Down Arrow 66"/>
          <p:cNvSpPr/>
          <p:nvPr/>
        </p:nvSpPr>
        <p:spPr>
          <a:xfrm rot="781737">
            <a:off x="2914650" y="2224236"/>
            <a:ext cx="314325" cy="1296988"/>
          </a:xfrm>
          <a:prstGeom prst="downArrow">
            <a:avLst/>
          </a:prstGeom>
          <a:gradFill>
            <a:gsLst>
              <a:gs pos="0">
                <a:schemeClr val="bg1"/>
              </a:gs>
              <a:gs pos="74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맑은 고딕" pitchFamily="50" charset="-127"/>
            </a:endParaRPr>
          </a:p>
        </p:txBody>
      </p:sp>
      <p:sp>
        <p:nvSpPr>
          <p:cNvPr id="27" name="Down Arrow 66"/>
          <p:cNvSpPr/>
          <p:nvPr/>
        </p:nvSpPr>
        <p:spPr>
          <a:xfrm>
            <a:off x="4329113" y="2200424"/>
            <a:ext cx="314325" cy="1296987"/>
          </a:xfrm>
          <a:prstGeom prst="downArrow">
            <a:avLst/>
          </a:prstGeom>
          <a:gradFill>
            <a:gsLst>
              <a:gs pos="0">
                <a:schemeClr val="bg1"/>
              </a:gs>
              <a:gs pos="74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맑은 고딕" pitchFamily="50" charset="-127"/>
            </a:endParaRPr>
          </a:p>
        </p:txBody>
      </p:sp>
      <p:sp>
        <p:nvSpPr>
          <p:cNvPr id="28" name="Down Arrow 66"/>
          <p:cNvSpPr/>
          <p:nvPr/>
        </p:nvSpPr>
        <p:spPr>
          <a:xfrm rot="20701096">
            <a:off x="5718175" y="2235349"/>
            <a:ext cx="314325" cy="1296987"/>
          </a:xfrm>
          <a:prstGeom prst="downArrow">
            <a:avLst/>
          </a:prstGeom>
          <a:gradFill>
            <a:gsLst>
              <a:gs pos="0">
                <a:schemeClr val="bg1"/>
              </a:gs>
              <a:gs pos="74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맑은 고딕" pitchFamily="50" charset="-127"/>
            </a:endParaRPr>
          </a:p>
        </p:txBody>
      </p:sp>
      <p:sp>
        <p:nvSpPr>
          <p:cNvPr id="29" name="Down Arrow 66"/>
          <p:cNvSpPr/>
          <p:nvPr/>
        </p:nvSpPr>
        <p:spPr>
          <a:xfrm rot="20032034">
            <a:off x="7300913" y="2238524"/>
            <a:ext cx="314325" cy="1296987"/>
          </a:xfrm>
          <a:prstGeom prst="downArrow">
            <a:avLst/>
          </a:prstGeom>
          <a:gradFill>
            <a:gsLst>
              <a:gs pos="0">
                <a:schemeClr val="bg1"/>
              </a:gs>
              <a:gs pos="74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4122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74900" y="1492250"/>
            <a:ext cx="114458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ASPN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소개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439863" y="1268413"/>
            <a:ext cx="7207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schemeClr val="bg1">
                    <a:lumMod val="85000"/>
                  </a:schemeClr>
                </a:solidFill>
                <a:latin typeface="맑은 고딕" panose="020B0503020000020004" pitchFamily="50" charset="-127"/>
              </a:rPr>
              <a:t>01</a:t>
            </a:r>
            <a:endParaRPr lang="ko-KR" altLang="en-US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2481263" y="1425575"/>
            <a:ext cx="266700" cy="0"/>
          </a:xfrm>
          <a:prstGeom prst="line">
            <a:avLst/>
          </a:prstGeom>
          <a:ln w="28575">
            <a:solidFill>
              <a:srgbClr val="285D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74900" y="3460750"/>
            <a:ext cx="14890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인턴사원 채용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439863" y="3236913"/>
            <a:ext cx="7207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schemeClr val="bg1">
                    <a:lumMod val="85000"/>
                  </a:schemeClr>
                </a:solidFill>
                <a:latin typeface="맑은 고딕" panose="020B0503020000020004" pitchFamily="50" charset="-127"/>
              </a:rPr>
              <a:t>02</a:t>
            </a:r>
            <a:endParaRPr lang="ko-KR" altLang="en-US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2481263" y="3394075"/>
            <a:ext cx="266700" cy="0"/>
          </a:xfrm>
          <a:prstGeom prst="line">
            <a:avLst/>
          </a:prstGeom>
          <a:ln w="28575">
            <a:solidFill>
              <a:srgbClr val="285D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91050" y="1484313"/>
            <a:ext cx="1063112" cy="1477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기업정보</a:t>
            </a:r>
          </a:p>
          <a:p>
            <a:pPr marL="457200" indent="-457200">
              <a:lnSpc>
                <a:spcPct val="150000"/>
              </a:lnSpc>
              <a:defRPr/>
            </a:pP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Vision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457200" indent="-45720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인원현황</a:t>
            </a:r>
            <a:endParaRPr lang="en-US" altLang="ko-KR" sz="1200" dirty="0">
              <a:solidFill>
                <a:schemeClr val="bg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인증 및 수상</a:t>
            </a:r>
            <a:endParaRPr lang="en-US" altLang="ko-KR" sz="1200" dirty="0">
              <a:solidFill>
                <a:schemeClr val="bg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사업분야</a:t>
            </a:r>
            <a:endParaRPr lang="en-US" altLang="ko-KR" sz="1200" dirty="0">
              <a:solidFill>
                <a:schemeClr val="bg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91050" y="3460750"/>
            <a:ext cx="1925638" cy="26352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defRPr/>
            </a:pPr>
            <a:r>
              <a:rPr lang="ko-KR" altLang="en-US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시행 목적</a:t>
            </a:r>
            <a:endParaRPr lang="en-US" altLang="ko-KR" sz="1400" dirty="0">
              <a:solidFill>
                <a:schemeClr val="bg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ASPN </a:t>
            </a:r>
            <a:r>
              <a:rPr lang="ko-KR" altLang="en-US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인재상</a:t>
            </a:r>
          </a:p>
          <a:p>
            <a:pPr marL="457200" indent="-457200">
              <a:lnSpc>
                <a:spcPct val="150000"/>
              </a:lnSpc>
              <a:defRPr/>
            </a:pPr>
            <a:r>
              <a:rPr lang="ko-KR" altLang="en-US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상세 요강</a:t>
            </a:r>
            <a:endParaRPr lang="en-US" altLang="ko-KR" sz="1400" dirty="0">
              <a:solidFill>
                <a:schemeClr val="bg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ko-KR" altLang="en-US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채용 절차</a:t>
            </a:r>
            <a:endParaRPr lang="en-US" altLang="ko-KR" sz="1400" dirty="0">
              <a:solidFill>
                <a:schemeClr val="bg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ko-KR" altLang="en-US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모집기간 및 인턴기간</a:t>
            </a:r>
          </a:p>
          <a:p>
            <a:pPr marL="457200" indent="-457200">
              <a:lnSpc>
                <a:spcPct val="150000"/>
              </a:lnSpc>
              <a:defRPr/>
            </a:pPr>
            <a:r>
              <a:rPr lang="ko-KR" altLang="en-US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근무 조건</a:t>
            </a:r>
            <a:endParaRPr lang="en-US" altLang="ko-KR" sz="1400" dirty="0">
              <a:solidFill>
                <a:schemeClr val="bg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ko-KR" altLang="en-US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인턴 특전</a:t>
            </a:r>
          </a:p>
          <a:p>
            <a:pPr marL="457200" indent="-457200">
              <a:lnSpc>
                <a:spcPct val="150000"/>
              </a:lnSpc>
              <a:defRPr/>
            </a:pPr>
            <a:endParaRPr lang="en-US" altLang="ko-KR" sz="1400" dirty="0">
              <a:solidFill>
                <a:schemeClr val="bg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4" name="직선 연결선 13"/>
          <p:cNvCxnSpPr/>
          <p:nvPr/>
        </p:nvCxnSpPr>
        <p:spPr bwMode="auto">
          <a:xfrm>
            <a:off x="4230688" y="1557338"/>
            <a:ext cx="0" cy="1439862"/>
          </a:xfrm>
          <a:prstGeom prst="line">
            <a:avLst/>
          </a:prstGeom>
          <a:solidFill>
            <a:srgbClr val="E8ECF4">
              <a:alpha val="50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직선 연결선 14"/>
          <p:cNvCxnSpPr/>
          <p:nvPr/>
        </p:nvCxnSpPr>
        <p:spPr bwMode="auto">
          <a:xfrm>
            <a:off x="4230688" y="3573463"/>
            <a:ext cx="0" cy="2303462"/>
          </a:xfrm>
          <a:prstGeom prst="line">
            <a:avLst/>
          </a:prstGeom>
          <a:solidFill>
            <a:srgbClr val="E8ECF4">
              <a:alpha val="50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60512" y="589251"/>
            <a:ext cx="1088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spc="-1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Contents</a:t>
            </a:r>
            <a:endParaRPr lang="ko-KR" altLang="en-US" sz="2000" spc="-1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7856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596760" y="2492896"/>
            <a:ext cx="3628001" cy="2316019"/>
            <a:chOff x="601816" y="2824787"/>
            <a:chExt cx="3628001" cy="2316019"/>
          </a:xfrm>
        </p:grpSpPr>
        <p:sp>
          <p:nvSpPr>
            <p:cNvPr id="4" name="TextBox 3"/>
            <p:cNvSpPr txBox="1"/>
            <p:nvPr/>
          </p:nvSpPr>
          <p:spPr>
            <a:xfrm>
              <a:off x="601816" y="2824787"/>
              <a:ext cx="670115" cy="2316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ko-KR" altLang="en-US" sz="850" spc="-30" dirty="0">
                  <a:solidFill>
                    <a:schemeClr val="accent3"/>
                  </a:solidFill>
                  <a:latin typeface="+mn-ea"/>
                </a:rPr>
                <a:t>회사명</a:t>
              </a:r>
              <a:endParaRPr lang="en-US" altLang="ko-KR" sz="850" spc="-30" dirty="0">
                <a:solidFill>
                  <a:schemeClr val="accent3"/>
                </a:solidFill>
                <a:latin typeface="+mn-ea"/>
              </a:endParaRPr>
            </a:p>
            <a:p>
              <a:pPr algn="dist"/>
              <a:endParaRPr lang="ko-KR" altLang="en-US" sz="850" spc="-30" dirty="0">
                <a:solidFill>
                  <a:schemeClr val="accent3"/>
                </a:solidFill>
                <a:latin typeface="+mn-ea"/>
              </a:endParaRPr>
            </a:p>
            <a:p>
              <a:pPr algn="dist"/>
              <a:r>
                <a:rPr lang="ko-KR" altLang="en-US" sz="850" spc="-30" dirty="0">
                  <a:solidFill>
                    <a:schemeClr val="accent3"/>
                  </a:solidFill>
                  <a:latin typeface="+mn-ea"/>
                </a:rPr>
                <a:t>대표이사</a:t>
              </a:r>
              <a:endParaRPr lang="en-US" altLang="ko-KR" sz="850" spc="-30" dirty="0">
                <a:solidFill>
                  <a:schemeClr val="accent3"/>
                </a:solidFill>
                <a:latin typeface="+mn-ea"/>
              </a:endParaRPr>
            </a:p>
            <a:p>
              <a:pPr algn="dist"/>
              <a:endParaRPr lang="ko-KR" altLang="en-US" sz="850" spc="-30" dirty="0">
                <a:solidFill>
                  <a:schemeClr val="accent3"/>
                </a:solidFill>
                <a:latin typeface="+mn-ea"/>
              </a:endParaRPr>
            </a:p>
            <a:p>
              <a:pPr algn="dist"/>
              <a:r>
                <a:rPr lang="ko-KR" altLang="en-US" sz="850" spc="-30" dirty="0">
                  <a:solidFill>
                    <a:schemeClr val="accent3"/>
                  </a:solidFill>
                  <a:latin typeface="+mn-ea"/>
                </a:rPr>
                <a:t>소재지</a:t>
              </a:r>
              <a:endParaRPr lang="en-US" altLang="ko-KR" sz="850" spc="-30" dirty="0">
                <a:solidFill>
                  <a:schemeClr val="accent3"/>
                </a:solidFill>
                <a:latin typeface="+mn-ea"/>
              </a:endParaRPr>
            </a:p>
            <a:p>
              <a:pPr algn="dist"/>
              <a:endParaRPr lang="ko-KR" altLang="en-US" sz="850" spc="-30" dirty="0">
                <a:solidFill>
                  <a:schemeClr val="accent3"/>
                </a:solidFill>
                <a:latin typeface="+mn-ea"/>
              </a:endParaRPr>
            </a:p>
            <a:p>
              <a:pPr algn="dist"/>
              <a:r>
                <a:rPr lang="ko-KR" altLang="en-US" sz="850" spc="-30" dirty="0">
                  <a:solidFill>
                    <a:schemeClr val="accent3"/>
                  </a:solidFill>
                  <a:latin typeface="+mn-ea"/>
                </a:rPr>
                <a:t>전화</a:t>
              </a:r>
              <a:endParaRPr lang="en-US" altLang="ko-KR" sz="850" spc="-30" dirty="0">
                <a:solidFill>
                  <a:schemeClr val="accent3"/>
                </a:solidFill>
                <a:latin typeface="+mn-ea"/>
              </a:endParaRPr>
            </a:p>
            <a:p>
              <a:pPr algn="dist"/>
              <a:endParaRPr lang="ko-KR" altLang="en-US" sz="850" spc="-30" dirty="0">
                <a:solidFill>
                  <a:schemeClr val="accent3"/>
                </a:solidFill>
                <a:latin typeface="+mn-ea"/>
              </a:endParaRPr>
            </a:p>
            <a:p>
              <a:pPr algn="dist"/>
              <a:r>
                <a:rPr lang="ko-KR" altLang="en-US" sz="850" spc="-30" dirty="0">
                  <a:solidFill>
                    <a:schemeClr val="accent3"/>
                  </a:solidFill>
                  <a:latin typeface="+mn-ea"/>
                </a:rPr>
                <a:t>설립일자</a:t>
              </a:r>
              <a:endParaRPr lang="en-US" altLang="ko-KR" sz="850" spc="-30" dirty="0">
                <a:solidFill>
                  <a:schemeClr val="accent3"/>
                </a:solidFill>
                <a:latin typeface="+mn-ea"/>
              </a:endParaRPr>
            </a:p>
            <a:p>
              <a:pPr algn="dist"/>
              <a:endParaRPr lang="ko-KR" altLang="en-US" sz="850" spc="-30" dirty="0">
                <a:solidFill>
                  <a:schemeClr val="accent3"/>
                </a:solidFill>
                <a:latin typeface="+mn-ea"/>
              </a:endParaRPr>
            </a:p>
            <a:p>
              <a:pPr algn="dist"/>
              <a:r>
                <a:rPr lang="ko-KR" altLang="en-US" sz="850" spc="-30" dirty="0">
                  <a:solidFill>
                    <a:schemeClr val="accent3"/>
                  </a:solidFill>
                  <a:latin typeface="+mn-ea"/>
                </a:rPr>
                <a:t>팩스</a:t>
              </a:r>
              <a:endParaRPr lang="en-US" altLang="ko-KR" sz="850" spc="-30" dirty="0">
                <a:solidFill>
                  <a:schemeClr val="accent3"/>
                </a:solidFill>
                <a:latin typeface="+mn-ea"/>
              </a:endParaRPr>
            </a:p>
            <a:p>
              <a:pPr algn="dist"/>
              <a:endParaRPr lang="ko-KR" altLang="en-US" sz="850" spc="-30" dirty="0">
                <a:solidFill>
                  <a:schemeClr val="accent3"/>
                </a:solidFill>
                <a:latin typeface="+mn-ea"/>
              </a:endParaRPr>
            </a:p>
            <a:p>
              <a:pPr algn="dist"/>
              <a:r>
                <a:rPr lang="ko-KR" altLang="en-US" sz="850" spc="-30" dirty="0">
                  <a:solidFill>
                    <a:schemeClr val="accent3"/>
                  </a:solidFill>
                  <a:latin typeface="+mn-ea"/>
                </a:rPr>
                <a:t>임직원</a:t>
              </a:r>
              <a:endParaRPr lang="en-US" altLang="ko-KR" sz="850" spc="-30" dirty="0">
                <a:solidFill>
                  <a:schemeClr val="accent3"/>
                </a:solidFill>
                <a:latin typeface="+mn-ea"/>
              </a:endParaRPr>
            </a:p>
            <a:p>
              <a:pPr algn="dist"/>
              <a:endParaRPr lang="ko-KR" altLang="en-US" sz="850" spc="-30" dirty="0">
                <a:solidFill>
                  <a:schemeClr val="accent3"/>
                </a:solidFill>
                <a:latin typeface="+mn-ea"/>
              </a:endParaRPr>
            </a:p>
            <a:p>
              <a:pPr algn="dist"/>
              <a:r>
                <a:rPr lang="ko-KR" altLang="en-US" sz="850" spc="-30" dirty="0">
                  <a:solidFill>
                    <a:schemeClr val="accent3"/>
                  </a:solidFill>
                  <a:latin typeface="+mn-ea"/>
                </a:rPr>
                <a:t>주요업무</a:t>
              </a:r>
              <a:endParaRPr lang="en-US" altLang="ko-KR" sz="850" spc="-30" dirty="0">
                <a:solidFill>
                  <a:schemeClr val="accent3"/>
                </a:solidFill>
                <a:latin typeface="+mn-ea"/>
              </a:endParaRPr>
            </a:p>
            <a:p>
              <a:pPr algn="dist"/>
              <a:endParaRPr lang="ko-KR" altLang="en-US" sz="850" spc="-30" dirty="0">
                <a:solidFill>
                  <a:schemeClr val="accent3"/>
                </a:solidFill>
                <a:latin typeface="+mn-ea"/>
              </a:endParaRPr>
            </a:p>
            <a:p>
              <a:pPr algn="dist"/>
              <a:r>
                <a:rPr lang="ko-KR" altLang="en-US" sz="850" spc="-30" dirty="0">
                  <a:solidFill>
                    <a:schemeClr val="accent3"/>
                  </a:solidFill>
                  <a:latin typeface="+mn-ea"/>
                </a:rPr>
                <a:t>홈페이지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76123" y="2824787"/>
              <a:ext cx="2953694" cy="2316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algn="ctr">
                <a:defRPr sz="900" b="1">
                  <a:solidFill>
                    <a:schemeClr val="accent3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defRPr>
              </a:lvl1pPr>
            </a:lstStyle>
            <a:p>
              <a:pPr algn="l"/>
              <a:r>
                <a:rPr lang="ko-KR" altLang="en-US" sz="850" b="0" spc="-30" dirty="0">
                  <a:solidFill>
                    <a:schemeClr val="tx1"/>
                  </a:solidFill>
                  <a:latin typeface="+mn-ea"/>
                  <a:ea typeface="+mn-ea"/>
                </a:rPr>
                <a:t>㈜</a:t>
              </a:r>
              <a:r>
                <a:rPr lang="ko-KR" altLang="en-US" sz="850" b="0" spc="-30" dirty="0" err="1">
                  <a:solidFill>
                    <a:schemeClr val="tx1"/>
                  </a:solidFill>
                  <a:latin typeface="+mn-ea"/>
                  <a:ea typeface="+mn-ea"/>
                </a:rPr>
                <a:t>에이에스피엔</a:t>
              </a:r>
              <a:r>
                <a:rPr lang="ko-KR" altLang="en-US" sz="850" b="0" spc="-30" dirty="0">
                  <a:solidFill>
                    <a:schemeClr val="tx1"/>
                  </a:solidFill>
                  <a:latin typeface="+mn-ea"/>
                  <a:ea typeface="+mn-ea"/>
                </a:rPr>
                <a:t> </a:t>
              </a:r>
              <a:r>
                <a:rPr lang="en-US" altLang="ko-KR" sz="850" b="0" spc="-30" dirty="0">
                  <a:solidFill>
                    <a:schemeClr val="tx1"/>
                  </a:solidFill>
                  <a:latin typeface="+mn-ea"/>
                  <a:ea typeface="+mn-ea"/>
                </a:rPr>
                <a:t>( ASPN CO., LTD. )</a:t>
              </a:r>
            </a:p>
            <a:p>
              <a:pPr algn="l"/>
              <a:endParaRPr lang="en-US" altLang="ko-KR" sz="850" b="0" spc="-30" dirty="0">
                <a:solidFill>
                  <a:schemeClr val="tx1"/>
                </a:solidFill>
                <a:latin typeface="+mn-ea"/>
                <a:ea typeface="+mn-ea"/>
              </a:endParaRPr>
            </a:p>
            <a:p>
              <a:pPr algn="l"/>
              <a:r>
                <a:rPr lang="ko-KR" altLang="en-US" sz="850" b="0" spc="-30" dirty="0" err="1">
                  <a:solidFill>
                    <a:schemeClr val="tx1"/>
                  </a:solidFill>
                  <a:latin typeface="+mn-ea"/>
                  <a:ea typeface="+mn-ea"/>
                </a:rPr>
                <a:t>한창직</a:t>
              </a:r>
              <a:endParaRPr lang="en-US" altLang="ko-KR" sz="850" b="0" spc="-30" dirty="0">
                <a:solidFill>
                  <a:schemeClr val="tx1"/>
                </a:solidFill>
                <a:latin typeface="+mn-ea"/>
                <a:ea typeface="+mn-ea"/>
              </a:endParaRPr>
            </a:p>
            <a:p>
              <a:pPr algn="l"/>
              <a:endParaRPr lang="ko-KR" altLang="en-US" sz="850" b="0" spc="-30" dirty="0">
                <a:solidFill>
                  <a:schemeClr val="tx1"/>
                </a:solidFill>
                <a:latin typeface="+mn-ea"/>
                <a:ea typeface="+mn-ea"/>
              </a:endParaRPr>
            </a:p>
            <a:p>
              <a:pPr algn="l"/>
              <a:r>
                <a:rPr lang="ko-KR" altLang="en-US" sz="850" b="0" spc="-30" dirty="0">
                  <a:solidFill>
                    <a:schemeClr val="tx1"/>
                  </a:solidFill>
                  <a:latin typeface="+mn-ea"/>
                  <a:ea typeface="+mn-ea"/>
                </a:rPr>
                <a:t>서울특별시 서초구 </a:t>
              </a:r>
              <a:r>
                <a:rPr lang="ko-KR" altLang="en-US" sz="850" b="0" spc="-30" dirty="0" err="1">
                  <a:solidFill>
                    <a:schemeClr val="tx1"/>
                  </a:solidFill>
                  <a:latin typeface="+mn-ea"/>
                  <a:ea typeface="+mn-ea"/>
                </a:rPr>
                <a:t>남부순환로</a:t>
              </a:r>
              <a:r>
                <a:rPr lang="ko-KR" altLang="en-US" sz="850" b="0" spc="-30" dirty="0">
                  <a:solidFill>
                    <a:schemeClr val="tx1"/>
                  </a:solidFill>
                  <a:latin typeface="+mn-ea"/>
                  <a:ea typeface="+mn-ea"/>
                </a:rPr>
                <a:t> </a:t>
              </a:r>
              <a:r>
                <a:rPr lang="en-US" altLang="ko-KR" sz="850" b="0" spc="-30" dirty="0">
                  <a:solidFill>
                    <a:schemeClr val="tx1"/>
                  </a:solidFill>
                  <a:latin typeface="+mn-ea"/>
                  <a:ea typeface="+mn-ea"/>
                </a:rPr>
                <a:t>2423 </a:t>
              </a:r>
              <a:r>
                <a:rPr lang="ko-KR" altLang="en-US" sz="850" b="0" spc="-30" dirty="0">
                  <a:solidFill>
                    <a:schemeClr val="tx1"/>
                  </a:solidFill>
                  <a:latin typeface="+mn-ea"/>
                  <a:ea typeface="+mn-ea"/>
                </a:rPr>
                <a:t>서초동 </a:t>
              </a:r>
              <a:r>
                <a:rPr lang="ko-KR" altLang="en-US" sz="850" b="0" spc="-30" dirty="0" err="1">
                  <a:solidFill>
                    <a:schemeClr val="tx1"/>
                  </a:solidFill>
                  <a:latin typeface="+mn-ea"/>
                  <a:ea typeface="+mn-ea"/>
                </a:rPr>
                <a:t>한원빌딩</a:t>
              </a:r>
              <a:r>
                <a:rPr lang="ko-KR" altLang="en-US" sz="850" b="0" spc="-30" dirty="0">
                  <a:solidFill>
                    <a:schemeClr val="tx1"/>
                  </a:solidFill>
                  <a:latin typeface="+mn-ea"/>
                  <a:ea typeface="+mn-ea"/>
                </a:rPr>
                <a:t> </a:t>
              </a:r>
              <a:r>
                <a:rPr lang="en-US" altLang="ko-KR" sz="850" b="0" spc="-30" dirty="0">
                  <a:solidFill>
                    <a:schemeClr val="tx1"/>
                  </a:solidFill>
                  <a:latin typeface="+mn-ea"/>
                  <a:ea typeface="+mn-ea"/>
                </a:rPr>
                <a:t>5,6</a:t>
              </a:r>
              <a:r>
                <a:rPr lang="ko-KR" altLang="en-US" sz="850" b="0" spc="-30" dirty="0">
                  <a:solidFill>
                    <a:schemeClr val="tx1"/>
                  </a:solidFill>
                  <a:latin typeface="+mn-ea"/>
                  <a:ea typeface="+mn-ea"/>
                </a:rPr>
                <a:t>층</a:t>
              </a:r>
              <a:endParaRPr lang="en-US" altLang="ko-KR" sz="850" b="0" spc="-30" dirty="0">
                <a:solidFill>
                  <a:schemeClr val="tx1"/>
                </a:solidFill>
                <a:latin typeface="+mn-ea"/>
                <a:ea typeface="+mn-ea"/>
              </a:endParaRPr>
            </a:p>
            <a:p>
              <a:pPr algn="l"/>
              <a:endParaRPr lang="ko-KR" altLang="en-US" sz="850" b="0" spc="-30" dirty="0">
                <a:solidFill>
                  <a:schemeClr val="tx1"/>
                </a:solidFill>
                <a:latin typeface="+mn-ea"/>
                <a:ea typeface="+mn-ea"/>
              </a:endParaRPr>
            </a:p>
            <a:p>
              <a:pPr algn="l"/>
              <a:r>
                <a:rPr lang="en-US" altLang="ko-KR" sz="850" b="0" spc="-30" dirty="0">
                  <a:solidFill>
                    <a:schemeClr val="tx1"/>
                  </a:solidFill>
                  <a:latin typeface="+mn-ea"/>
                  <a:ea typeface="+mn-ea"/>
                </a:rPr>
                <a:t>TEL : 02-520-7000   </a:t>
              </a:r>
              <a:r>
                <a:rPr lang="ko-KR" altLang="en-US" sz="850" b="0" spc="-30" dirty="0">
                  <a:solidFill>
                    <a:schemeClr val="tx1"/>
                  </a:solidFill>
                  <a:latin typeface="+mn-ea"/>
                  <a:ea typeface="+mn-ea"/>
                </a:rPr>
                <a:t>담당자 </a:t>
              </a:r>
              <a:r>
                <a:rPr lang="en-US" altLang="ko-KR" sz="850" b="0" spc="-30" dirty="0">
                  <a:solidFill>
                    <a:schemeClr val="tx1"/>
                  </a:solidFill>
                  <a:latin typeface="+mn-ea"/>
                  <a:ea typeface="+mn-ea"/>
                </a:rPr>
                <a:t>: 02-520-0000</a:t>
              </a:r>
            </a:p>
            <a:p>
              <a:pPr algn="l"/>
              <a:endParaRPr lang="en-US" altLang="ko-KR" sz="850" b="0" spc="-30" dirty="0">
                <a:solidFill>
                  <a:schemeClr val="tx1"/>
                </a:solidFill>
                <a:latin typeface="+mn-ea"/>
                <a:ea typeface="+mn-ea"/>
              </a:endParaRPr>
            </a:p>
            <a:p>
              <a:pPr algn="l"/>
              <a:r>
                <a:rPr lang="en-US" altLang="ko-KR" sz="850" b="0" spc="-30" dirty="0">
                  <a:solidFill>
                    <a:schemeClr val="tx1"/>
                  </a:solidFill>
                  <a:latin typeface="+mn-ea"/>
                  <a:ea typeface="+mn-ea"/>
                </a:rPr>
                <a:t>2003</a:t>
              </a:r>
              <a:r>
                <a:rPr lang="ko-KR" altLang="en-US" sz="850" b="0" spc="-30" dirty="0">
                  <a:solidFill>
                    <a:schemeClr val="tx1"/>
                  </a:solidFill>
                  <a:latin typeface="+mn-ea"/>
                  <a:ea typeface="+mn-ea"/>
                </a:rPr>
                <a:t>년 </a:t>
              </a:r>
              <a:r>
                <a:rPr lang="en-US" altLang="ko-KR" sz="850" b="0" spc="-30" dirty="0">
                  <a:solidFill>
                    <a:schemeClr val="tx1"/>
                  </a:solidFill>
                  <a:latin typeface="+mn-ea"/>
                  <a:ea typeface="+mn-ea"/>
                </a:rPr>
                <a:t>4</a:t>
              </a:r>
              <a:r>
                <a:rPr lang="ko-KR" altLang="en-US" sz="850" b="0" spc="-30" dirty="0">
                  <a:solidFill>
                    <a:schemeClr val="tx1"/>
                  </a:solidFill>
                  <a:latin typeface="+mn-ea"/>
                  <a:ea typeface="+mn-ea"/>
                </a:rPr>
                <a:t>월</a:t>
              </a:r>
              <a:endParaRPr lang="en-US" altLang="ko-KR" sz="850" b="0" spc="-30" dirty="0">
                <a:solidFill>
                  <a:schemeClr val="tx1"/>
                </a:solidFill>
                <a:latin typeface="+mn-ea"/>
                <a:ea typeface="+mn-ea"/>
              </a:endParaRPr>
            </a:p>
            <a:p>
              <a:pPr algn="l"/>
              <a:endParaRPr lang="ko-KR" altLang="en-US" sz="850" b="0" spc="-30" dirty="0">
                <a:solidFill>
                  <a:schemeClr val="tx1"/>
                </a:solidFill>
                <a:latin typeface="+mn-ea"/>
                <a:ea typeface="+mn-ea"/>
              </a:endParaRPr>
            </a:p>
            <a:p>
              <a:pPr algn="l"/>
              <a:r>
                <a:rPr lang="en-US" altLang="ko-KR" sz="850" b="0" spc="-30" dirty="0">
                  <a:solidFill>
                    <a:schemeClr val="tx1"/>
                  </a:solidFill>
                  <a:latin typeface="+mn-ea"/>
                  <a:ea typeface="+mn-ea"/>
                </a:rPr>
                <a:t>02-520-7000</a:t>
              </a:r>
            </a:p>
            <a:p>
              <a:pPr algn="l"/>
              <a:endParaRPr lang="en-US" altLang="ko-KR" sz="850" b="0" spc="-30" dirty="0">
                <a:solidFill>
                  <a:schemeClr val="tx1"/>
                </a:solidFill>
                <a:latin typeface="+mn-ea"/>
                <a:ea typeface="+mn-ea"/>
              </a:endParaRPr>
            </a:p>
            <a:p>
              <a:pPr algn="l"/>
              <a:r>
                <a:rPr lang="ko-KR" altLang="en-US" sz="850" b="0" spc="-30" dirty="0">
                  <a:solidFill>
                    <a:schemeClr val="tx1"/>
                  </a:solidFill>
                  <a:latin typeface="+mn-ea"/>
                  <a:ea typeface="+mn-ea"/>
                </a:rPr>
                <a:t>본사 </a:t>
              </a:r>
              <a:r>
                <a:rPr lang="en-US" altLang="ko-KR" sz="850" b="0" spc="-30" dirty="0">
                  <a:solidFill>
                    <a:schemeClr val="tx1"/>
                  </a:solidFill>
                  <a:latin typeface="+mn-ea"/>
                  <a:ea typeface="+mn-ea"/>
                </a:rPr>
                <a:t>230</a:t>
              </a:r>
              <a:r>
                <a:rPr lang="ko-KR" altLang="en-US" sz="850" b="0" spc="-30" dirty="0">
                  <a:solidFill>
                    <a:schemeClr val="tx1"/>
                  </a:solidFill>
                  <a:latin typeface="+mn-ea"/>
                  <a:ea typeface="+mn-ea"/>
                </a:rPr>
                <a:t>명 </a:t>
              </a:r>
              <a:r>
                <a:rPr lang="en-US" altLang="ko-KR" sz="850" b="0" spc="-30" dirty="0">
                  <a:solidFill>
                    <a:schemeClr val="tx1"/>
                  </a:solidFill>
                  <a:latin typeface="+mn-ea"/>
                  <a:ea typeface="+mn-ea"/>
                </a:rPr>
                <a:t>/ </a:t>
              </a:r>
              <a:r>
                <a:rPr lang="ko-KR" altLang="en-US" sz="850" b="0" spc="-30" dirty="0">
                  <a:solidFill>
                    <a:schemeClr val="tx1"/>
                  </a:solidFill>
                  <a:latin typeface="+mn-ea"/>
                  <a:ea typeface="+mn-ea"/>
                </a:rPr>
                <a:t>중국 </a:t>
              </a:r>
              <a:r>
                <a:rPr lang="en-US" altLang="ko-KR" sz="850" b="0" spc="-30" dirty="0">
                  <a:solidFill>
                    <a:schemeClr val="tx1"/>
                  </a:solidFill>
                  <a:latin typeface="+mn-ea"/>
                  <a:ea typeface="+mn-ea"/>
                </a:rPr>
                <a:t>100</a:t>
              </a:r>
              <a:r>
                <a:rPr lang="ko-KR" altLang="en-US" sz="850" b="0" spc="-30" dirty="0">
                  <a:solidFill>
                    <a:schemeClr val="tx1"/>
                  </a:solidFill>
                  <a:latin typeface="+mn-ea"/>
                  <a:ea typeface="+mn-ea"/>
                </a:rPr>
                <a:t>명</a:t>
              </a:r>
              <a:endParaRPr lang="en-US" altLang="ko-KR" sz="850" b="0" spc="-30" dirty="0">
                <a:solidFill>
                  <a:schemeClr val="tx1"/>
                </a:solidFill>
                <a:latin typeface="+mn-ea"/>
                <a:ea typeface="+mn-ea"/>
              </a:endParaRPr>
            </a:p>
            <a:p>
              <a:pPr algn="l"/>
              <a:endParaRPr lang="ko-KR" altLang="en-US" sz="850" b="0" spc="-30" dirty="0">
                <a:solidFill>
                  <a:schemeClr val="tx1"/>
                </a:solidFill>
                <a:latin typeface="+mn-ea"/>
                <a:ea typeface="+mn-ea"/>
              </a:endParaRPr>
            </a:p>
            <a:p>
              <a:pPr algn="l"/>
              <a:r>
                <a:rPr lang="en-US" altLang="ko-KR" sz="850" b="0" spc="-30" dirty="0">
                  <a:solidFill>
                    <a:schemeClr val="tx1"/>
                  </a:solidFill>
                  <a:latin typeface="+mn-ea"/>
                  <a:ea typeface="+mn-ea"/>
                </a:rPr>
                <a:t>Business Consulting, ERP Consulting, It Consulting, ITO</a:t>
              </a:r>
            </a:p>
            <a:p>
              <a:pPr algn="l"/>
              <a:endParaRPr lang="en-US" altLang="ko-KR" sz="850" b="0" spc="-30" dirty="0">
                <a:solidFill>
                  <a:schemeClr val="tx1"/>
                </a:solidFill>
                <a:latin typeface="+mn-ea"/>
                <a:ea typeface="+mn-ea"/>
              </a:endParaRPr>
            </a:p>
            <a:p>
              <a:pPr algn="l"/>
              <a:r>
                <a:rPr lang="en-US" altLang="ko-KR" sz="850" b="0" spc="-30" dirty="0">
                  <a:solidFill>
                    <a:schemeClr val="tx1"/>
                  </a:solidFill>
                  <a:latin typeface="+mn-ea"/>
                  <a:ea typeface="+mn-ea"/>
                </a:rPr>
                <a:t>www.aspn.co.kr</a:t>
              </a:r>
              <a:endParaRPr lang="ko-KR" altLang="en-US" sz="850" b="0" spc="-30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60512" y="764704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spc="-1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기업정보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4895" y="1166704"/>
            <a:ext cx="44502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㈜ </a:t>
            </a:r>
            <a:r>
              <a:rPr lang="ko-KR" alt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에이에스피엔은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ERP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전문컨설팅과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IT </a:t>
            </a:r>
            <a:r>
              <a:rPr lang="ko-KR" alt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아웃소싱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서비스를 포괄적으로 제공하는 기업입니다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" name="제목 10"/>
          <p:cNvSpPr txBox="1">
            <a:spLocks/>
          </p:cNvSpPr>
          <p:nvPr/>
        </p:nvSpPr>
        <p:spPr>
          <a:xfrm>
            <a:off x="0" y="188913"/>
            <a:ext cx="7138988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ko-KR" sz="2000" b="1" dirty="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01</a:t>
            </a:r>
            <a:r>
              <a:rPr lang="en-US" altLang="ko-KR" sz="2000" b="1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 ASPN </a:t>
            </a:r>
            <a:r>
              <a:rPr lang="ko-KR" altLang="en-US" sz="2000" b="1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소개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32609" y="5733256"/>
            <a:ext cx="7104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한국 영남지사</a:t>
            </a:r>
            <a:r>
              <a:rPr lang="ko-KR" altLang="en-US" sz="800" dirty="0">
                <a:solidFill>
                  <a:srgbClr val="3F3F3F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800" dirty="0">
                <a:solidFill>
                  <a:srgbClr val="3F3F3F"/>
                </a:solidFill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sz="800" dirty="0">
                <a:solidFill>
                  <a:srgbClr val="3F3F3F"/>
                </a:solidFill>
                <a:latin typeface="+mn-ea"/>
                <a:cs typeface="Arial" panose="020B0604020202020204" pitchFamily="34" charset="0"/>
              </a:rPr>
              <a:t>경남 양산시 </a:t>
            </a:r>
            <a:r>
              <a:rPr lang="ko-KR" altLang="en-US" sz="800" dirty="0" err="1">
                <a:solidFill>
                  <a:srgbClr val="3F3F3F"/>
                </a:solidFill>
                <a:latin typeface="+mn-ea"/>
                <a:cs typeface="Arial" panose="020B0604020202020204" pitchFamily="34" charset="0"/>
              </a:rPr>
              <a:t>물금읍</a:t>
            </a:r>
            <a:r>
              <a:rPr lang="ko-KR" altLang="en-US" sz="800" dirty="0">
                <a:solidFill>
                  <a:srgbClr val="3F3F3F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800" dirty="0" err="1">
                <a:solidFill>
                  <a:srgbClr val="3F3F3F"/>
                </a:solidFill>
                <a:latin typeface="+mn-ea"/>
                <a:cs typeface="Arial" panose="020B0604020202020204" pitchFamily="34" charset="0"/>
              </a:rPr>
              <a:t>청운로</a:t>
            </a:r>
            <a:r>
              <a:rPr lang="ko-KR" altLang="en-US" sz="800" dirty="0">
                <a:solidFill>
                  <a:srgbClr val="3F3F3F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800" dirty="0">
                <a:solidFill>
                  <a:srgbClr val="3F3F3F"/>
                </a:solidFill>
                <a:latin typeface="+mn-ea"/>
                <a:cs typeface="Arial" panose="020B0604020202020204" pitchFamily="34" charset="0"/>
              </a:rPr>
              <a:t>346, </a:t>
            </a:r>
            <a:r>
              <a:rPr lang="ko-KR" altLang="en-US" sz="800" dirty="0" err="1">
                <a:solidFill>
                  <a:srgbClr val="3F3F3F"/>
                </a:solidFill>
                <a:latin typeface="+mn-ea"/>
                <a:cs typeface="Arial" panose="020B0604020202020204" pitchFamily="34" charset="0"/>
              </a:rPr>
              <a:t>네오리더스</a:t>
            </a:r>
            <a:r>
              <a:rPr lang="ko-KR" altLang="en-US" sz="800" dirty="0">
                <a:solidFill>
                  <a:srgbClr val="3F3F3F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800" dirty="0">
                <a:solidFill>
                  <a:srgbClr val="3F3F3F"/>
                </a:solidFill>
                <a:latin typeface="+mn-ea"/>
                <a:cs typeface="Arial" panose="020B0604020202020204" pitchFamily="34" charset="0"/>
              </a:rPr>
              <a:t>723</a:t>
            </a:r>
            <a:r>
              <a:rPr lang="ko-KR" altLang="en-US" sz="800" dirty="0">
                <a:solidFill>
                  <a:srgbClr val="3F3F3F"/>
                </a:solidFill>
                <a:latin typeface="+mn-ea"/>
                <a:cs typeface="Arial" panose="020B0604020202020204" pitchFamily="34" charset="0"/>
              </a:rPr>
              <a:t>호</a:t>
            </a:r>
            <a:r>
              <a:rPr lang="en-US" altLang="ko-KR" sz="800" dirty="0">
                <a:solidFill>
                  <a:srgbClr val="3F3F3F"/>
                </a:solidFill>
                <a:latin typeface="+mn-ea"/>
                <a:cs typeface="Arial" panose="020B0604020202020204" pitchFamily="34" charset="0"/>
              </a:rPr>
              <a:t>	055-912-8050</a:t>
            </a:r>
            <a:endParaRPr lang="ko-KR" altLang="en-US" sz="800" dirty="0">
              <a:solidFill>
                <a:srgbClr val="3F3F3F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32609" y="6000928"/>
            <a:ext cx="90729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중국 연길법인</a:t>
            </a:r>
            <a:r>
              <a:rPr lang="en-US" altLang="ko-KR" sz="800" dirty="0">
                <a:solidFill>
                  <a:srgbClr val="3F3F3F"/>
                </a:solidFill>
                <a:latin typeface="+mn-ea"/>
                <a:cs typeface="Arial" panose="020B0604020202020204" pitchFamily="34" charset="0"/>
              </a:rPr>
              <a:t>: </a:t>
            </a:r>
            <a:r>
              <a:rPr lang="zh-TW" altLang="en-US" sz="800" dirty="0">
                <a:solidFill>
                  <a:srgbClr val="3F3F3F"/>
                </a:solidFill>
                <a:latin typeface="+mn-ea"/>
                <a:cs typeface="Arial" panose="020B0604020202020204" pitchFamily="34" charset="0"/>
              </a:rPr>
              <a:t>吉林省 延吉市局子街</a:t>
            </a:r>
            <a:r>
              <a:rPr lang="en-US" altLang="zh-TW" sz="800" dirty="0">
                <a:solidFill>
                  <a:srgbClr val="3F3F3F"/>
                </a:solidFill>
                <a:latin typeface="+mn-ea"/>
                <a:cs typeface="Arial" panose="020B0604020202020204" pitchFamily="34" charset="0"/>
              </a:rPr>
              <a:t>191</a:t>
            </a:r>
            <a:r>
              <a:rPr lang="zh-TW" altLang="en-US" sz="800" dirty="0">
                <a:solidFill>
                  <a:srgbClr val="3F3F3F"/>
                </a:solidFill>
                <a:latin typeface="+mn-ea"/>
                <a:cs typeface="Arial" panose="020B0604020202020204" pitchFamily="34" charset="0"/>
              </a:rPr>
              <a:t>號 東方花園 </a:t>
            </a:r>
            <a:r>
              <a:rPr lang="en-US" altLang="zh-TW" sz="800" dirty="0">
                <a:solidFill>
                  <a:srgbClr val="3F3F3F"/>
                </a:solidFill>
                <a:latin typeface="+mn-ea"/>
                <a:cs typeface="Arial" panose="020B0604020202020204" pitchFamily="34" charset="0"/>
              </a:rPr>
              <a:t>B</a:t>
            </a:r>
            <a:r>
              <a:rPr lang="zh-TW" altLang="en-US" sz="800" dirty="0">
                <a:solidFill>
                  <a:srgbClr val="3F3F3F"/>
                </a:solidFill>
                <a:latin typeface="+mn-ea"/>
                <a:cs typeface="Arial" panose="020B0604020202020204" pitchFamily="34" charset="0"/>
              </a:rPr>
              <a:t>座 </a:t>
            </a:r>
            <a:r>
              <a:rPr lang="en-US" altLang="zh-TW" sz="800" dirty="0">
                <a:solidFill>
                  <a:srgbClr val="3F3F3F"/>
                </a:solidFill>
                <a:latin typeface="+mn-ea"/>
                <a:cs typeface="Arial" panose="020B0604020202020204" pitchFamily="34" charset="0"/>
              </a:rPr>
              <a:t>3 </a:t>
            </a:r>
            <a:r>
              <a:rPr lang="zh-TW" altLang="en-US" sz="800" dirty="0">
                <a:solidFill>
                  <a:srgbClr val="3F3F3F"/>
                </a:solidFill>
                <a:latin typeface="+mn-ea"/>
                <a:cs typeface="Arial" panose="020B0604020202020204" pitchFamily="34" charset="0"/>
              </a:rPr>
              <a:t>層</a:t>
            </a:r>
            <a:r>
              <a:rPr lang="en-US" altLang="zh-TW" sz="800" dirty="0">
                <a:solidFill>
                  <a:srgbClr val="3F3F3F"/>
                </a:solidFill>
                <a:latin typeface="+mn-ea"/>
                <a:cs typeface="Arial" panose="020B0604020202020204" pitchFamily="34" charset="0"/>
              </a:rPr>
              <a:t>02-520-7202   +86) 159-4433-8881 / 0433-286-1669+86) 0433-286-2669</a:t>
            </a:r>
            <a:endParaRPr lang="ko-KR" altLang="en-US" sz="800" dirty="0">
              <a:solidFill>
                <a:srgbClr val="3F3F3F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2521" y="6275394"/>
            <a:ext cx="79208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중국 상해법인</a:t>
            </a:r>
            <a:r>
              <a:rPr lang="en-US" altLang="ko-KR" sz="800" dirty="0">
                <a:solidFill>
                  <a:srgbClr val="3F3F3F"/>
                </a:solidFill>
                <a:latin typeface="+mn-ea"/>
                <a:cs typeface="Arial" panose="020B0604020202020204" pitchFamily="34" charset="0"/>
              </a:rPr>
              <a:t>: </a:t>
            </a:r>
            <a:r>
              <a:rPr lang="zh-CN" altLang="en-US" sz="800" dirty="0">
                <a:solidFill>
                  <a:srgbClr val="3F3F3F"/>
                </a:solidFill>
                <a:latin typeface="+mn-ea"/>
                <a:cs typeface="Arial" panose="020B0604020202020204" pitchFamily="34" charset="0"/>
              </a:rPr>
              <a:t>上海市闵行区虹莘路</a:t>
            </a:r>
            <a:r>
              <a:rPr lang="en-US" altLang="zh-CN" sz="800" dirty="0">
                <a:solidFill>
                  <a:srgbClr val="3F3F3F"/>
                </a:solidFill>
                <a:latin typeface="+mn-ea"/>
                <a:cs typeface="Arial" panose="020B0604020202020204" pitchFamily="34" charset="0"/>
              </a:rPr>
              <a:t>3998</a:t>
            </a:r>
            <a:r>
              <a:rPr lang="zh-CN" altLang="en-US" sz="800" dirty="0">
                <a:solidFill>
                  <a:srgbClr val="3F3F3F"/>
                </a:solidFill>
                <a:latin typeface="+mn-ea"/>
                <a:cs typeface="Arial" panose="020B0604020202020204" pitchFamily="34" charset="0"/>
              </a:rPr>
              <a:t>号</a:t>
            </a:r>
            <a:r>
              <a:rPr lang="en-US" altLang="zh-CN" sz="800" dirty="0">
                <a:solidFill>
                  <a:srgbClr val="3F3F3F"/>
                </a:solidFill>
                <a:latin typeface="+mn-ea"/>
                <a:cs typeface="Arial" panose="020B0604020202020204" pitchFamily="34" charset="0"/>
              </a:rPr>
              <a:t>809</a:t>
            </a:r>
            <a:r>
              <a:rPr lang="zh-CN" altLang="en-US" sz="800" dirty="0">
                <a:solidFill>
                  <a:srgbClr val="3F3F3F"/>
                </a:solidFill>
                <a:latin typeface="+mn-ea"/>
                <a:cs typeface="Arial" panose="020B0604020202020204" pitchFamily="34" charset="0"/>
              </a:rPr>
              <a:t>室</a:t>
            </a:r>
            <a:r>
              <a:rPr lang="en-US" altLang="zh-CN" sz="800" dirty="0">
                <a:solidFill>
                  <a:srgbClr val="3F3F3F"/>
                </a:solidFill>
                <a:latin typeface="+mn-ea"/>
                <a:cs typeface="Arial" panose="020B0604020202020204" pitchFamily="34" charset="0"/>
              </a:rPr>
              <a:t>02-520-7215     +86) 021-5458-1180</a:t>
            </a:r>
            <a:endParaRPr lang="ko-KR" altLang="en-US" sz="800" dirty="0">
              <a:solidFill>
                <a:srgbClr val="3F3F3F"/>
              </a:solidFill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678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3392" y="1043211"/>
            <a:ext cx="139268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400" spc="-80" dirty="0">
                <a:solidFill>
                  <a:schemeClr val="accent5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Vision</a:t>
            </a:r>
            <a:endParaRPr lang="ko-KR" altLang="en-US" sz="3400" spc="-80" dirty="0">
              <a:solidFill>
                <a:schemeClr val="accent5"/>
              </a:solidFill>
              <a:latin typeface="+mj-lt"/>
              <a:ea typeface="나눔바른고딕" panose="020B0603020101020101" pitchFamily="50" charset="-127"/>
              <a:cs typeface="Open Sans Semibold" panose="020B07060308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2177" y="1624933"/>
            <a:ext cx="27751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900" dirty="0">
                <a:solidFill>
                  <a:schemeClr val="bg1"/>
                </a:solidFill>
                <a:latin typeface="+mn-ea"/>
              </a:rPr>
              <a:t>경영환경에 대응하기 위한 정보기술 환경 구축을 통하여 </a:t>
            </a:r>
          </a:p>
          <a:p>
            <a:pPr algn="ctr">
              <a:lnSpc>
                <a:spcPct val="150000"/>
              </a:lnSpc>
            </a:pPr>
            <a:r>
              <a:rPr lang="ko-KR" altLang="en-US" sz="900" dirty="0">
                <a:solidFill>
                  <a:schemeClr val="bg1"/>
                </a:solidFill>
                <a:latin typeface="+mn-ea"/>
              </a:rPr>
              <a:t>고객의 가치 증진을 위해 요구되는 </a:t>
            </a:r>
            <a:r>
              <a:rPr lang="en-US" altLang="ko-KR" sz="900" dirty="0">
                <a:solidFill>
                  <a:schemeClr val="bg1"/>
                </a:solidFill>
                <a:latin typeface="+mn-ea"/>
              </a:rPr>
              <a:t>IT </a:t>
            </a:r>
            <a:r>
              <a:rPr lang="ko-KR" altLang="en-US" sz="900" dirty="0">
                <a:solidFill>
                  <a:schemeClr val="bg1"/>
                </a:solidFill>
                <a:latin typeface="+mn-ea"/>
              </a:rPr>
              <a:t>서비스를 신속하고 </a:t>
            </a:r>
          </a:p>
          <a:p>
            <a:pPr algn="ctr">
              <a:lnSpc>
                <a:spcPct val="150000"/>
              </a:lnSpc>
            </a:pPr>
            <a:r>
              <a:rPr lang="ko-KR" altLang="en-US" sz="900" dirty="0">
                <a:solidFill>
                  <a:schemeClr val="bg1"/>
                </a:solidFill>
                <a:latin typeface="+mn-ea"/>
              </a:rPr>
              <a:t>안정적이며 비용효과적인 방법으로 제공함으로써 새로운 </a:t>
            </a:r>
          </a:p>
          <a:p>
            <a:pPr algn="ctr">
              <a:lnSpc>
                <a:spcPct val="150000"/>
              </a:lnSpc>
            </a:pPr>
            <a:r>
              <a:rPr lang="en-US" altLang="ko-KR" sz="900" dirty="0">
                <a:solidFill>
                  <a:schemeClr val="bg1"/>
                </a:solidFill>
                <a:latin typeface="+mn-ea"/>
              </a:rPr>
              <a:t>IT </a:t>
            </a:r>
            <a:r>
              <a:rPr lang="ko-KR" altLang="en-US" sz="900" dirty="0">
                <a:solidFill>
                  <a:schemeClr val="bg1"/>
                </a:solidFill>
                <a:latin typeface="+mn-ea"/>
              </a:rPr>
              <a:t>서비스사업모델을 정착시키고 산업 발전에 기여한다</a:t>
            </a:r>
            <a:r>
              <a:rPr lang="en-US" altLang="ko-KR" sz="900" dirty="0">
                <a:solidFill>
                  <a:schemeClr val="bg1"/>
                </a:solidFill>
                <a:latin typeface="+mn-ea"/>
              </a:rPr>
              <a:t>.</a:t>
            </a:r>
            <a:endParaRPr lang="ko-KR" altLang="en-US" sz="9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1825" y="2996952"/>
            <a:ext cx="253582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400" spc="-80" dirty="0">
                <a:solidFill>
                  <a:schemeClr val="accent5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Core Values</a:t>
            </a:r>
            <a:endParaRPr lang="ko-KR" altLang="en-US" sz="3400" spc="-80" dirty="0">
              <a:solidFill>
                <a:schemeClr val="accent5"/>
              </a:solidFill>
              <a:latin typeface="+mj-lt"/>
              <a:ea typeface="나눔바른고딕" panose="020B0603020101020101" pitchFamily="50" charset="-127"/>
              <a:cs typeface="Open Sans Semibold" panose="020B07060308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1963" y="3578674"/>
            <a:ext cx="12955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900" dirty="0">
                <a:solidFill>
                  <a:schemeClr val="bg1"/>
                </a:solidFill>
                <a:latin typeface="+mn-ea"/>
              </a:rPr>
              <a:t>Proactive Service</a:t>
            </a:r>
          </a:p>
          <a:p>
            <a:pPr algn="ctr">
              <a:lnSpc>
                <a:spcPct val="150000"/>
              </a:lnSpc>
            </a:pPr>
            <a:r>
              <a:rPr lang="en-US" altLang="ko-KR" sz="900" dirty="0">
                <a:solidFill>
                  <a:schemeClr val="bg1"/>
                </a:solidFill>
                <a:latin typeface="+mn-ea"/>
              </a:rPr>
              <a:t>Contribution</a:t>
            </a:r>
          </a:p>
          <a:p>
            <a:pPr algn="ctr">
              <a:lnSpc>
                <a:spcPct val="150000"/>
              </a:lnSpc>
            </a:pPr>
            <a:r>
              <a:rPr lang="en-US" altLang="ko-KR" sz="900" dirty="0">
                <a:solidFill>
                  <a:schemeClr val="bg1"/>
                </a:solidFill>
                <a:latin typeface="+mn-ea"/>
              </a:rPr>
              <a:t>Trust</a:t>
            </a:r>
          </a:p>
          <a:p>
            <a:pPr algn="ctr">
              <a:lnSpc>
                <a:spcPct val="150000"/>
              </a:lnSpc>
            </a:pPr>
            <a:r>
              <a:rPr lang="en-US" altLang="ko-KR" sz="900" dirty="0">
                <a:solidFill>
                  <a:schemeClr val="bg1"/>
                </a:solidFill>
                <a:latin typeface="+mn-ea"/>
              </a:rPr>
              <a:t>True professionalism</a:t>
            </a:r>
            <a:endParaRPr lang="ko-KR" altLang="en-US" sz="9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3061" y="5733256"/>
            <a:ext cx="3802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국내와 </a:t>
            </a:r>
            <a:r>
              <a:rPr lang="en-US" altLang="ko-KR" sz="2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Asia Pacific </a:t>
            </a:r>
            <a:r>
              <a:rPr lang="ko-KR" altLang="en-US" sz="2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지역에서 </a:t>
            </a:r>
          </a:p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</a:t>
            </a:r>
            <a:r>
              <a:rPr lang="en-US" altLang="ko-KR" sz="2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r>
              <a:rPr lang="ko-KR" altLang="en-US" sz="2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위의 </a:t>
            </a:r>
            <a:r>
              <a:rPr lang="en-US" altLang="ko-KR" sz="2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ASP </a:t>
            </a:r>
            <a:r>
              <a:rPr lang="ko-KR" altLang="en-US" sz="2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사업자가 되겠습니다</a:t>
            </a:r>
            <a:r>
              <a:rPr lang="en-US" altLang="ko-KR" sz="2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en-US" sz="20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제목 10"/>
          <p:cNvSpPr txBox="1">
            <a:spLocks/>
          </p:cNvSpPr>
          <p:nvPr/>
        </p:nvSpPr>
        <p:spPr>
          <a:xfrm>
            <a:off x="0" y="188913"/>
            <a:ext cx="7138988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ko-KR" sz="2000" b="1" dirty="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01</a:t>
            </a:r>
            <a:r>
              <a:rPr lang="en-US" altLang="ko-KR" sz="2000" b="1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ko-KR" sz="2000" b="1" dirty="0">
                <a:solidFill>
                  <a:schemeClr val="bg1">
                    <a:lumMod val="75000"/>
                  </a:schemeClr>
                </a:solidFill>
                <a:latin typeface="+mn-ea"/>
                <a:ea typeface="+mn-ea"/>
              </a:rPr>
              <a:t>ASPN </a:t>
            </a:r>
            <a:r>
              <a:rPr lang="ko-KR" altLang="en-US" sz="2000" b="1" dirty="0">
                <a:solidFill>
                  <a:schemeClr val="bg1">
                    <a:lumMod val="75000"/>
                  </a:schemeClr>
                </a:solidFill>
                <a:latin typeface="+mn-ea"/>
                <a:ea typeface="+mn-ea"/>
              </a:rPr>
              <a:t>소개</a:t>
            </a:r>
          </a:p>
        </p:txBody>
      </p:sp>
    </p:spTree>
    <p:extLst>
      <p:ext uri="{BB962C8B-B14F-4D97-AF65-F5344CB8AC3E}">
        <p14:creationId xmlns:p14="http://schemas.microsoft.com/office/powerpoint/2010/main" val="1060730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2021180" y="3356992"/>
            <a:ext cx="2499772" cy="1810379"/>
            <a:chOff x="1958647" y="3573016"/>
            <a:chExt cx="2499772" cy="1810379"/>
          </a:xfrm>
        </p:grpSpPr>
        <p:graphicFrame>
          <p:nvGraphicFramePr>
            <p:cNvPr id="2" name="차트 1"/>
            <p:cNvGraphicFramePr/>
            <p:nvPr>
              <p:extLst>
                <p:ext uri="{D42A27DB-BD31-4B8C-83A1-F6EECF244321}">
                  <p14:modId xmlns:p14="http://schemas.microsoft.com/office/powerpoint/2010/main" val="573367491"/>
                </p:ext>
              </p:extLst>
            </p:nvPr>
          </p:nvGraphicFramePr>
          <p:xfrm>
            <a:off x="1958647" y="3573016"/>
            <a:ext cx="2499772" cy="18103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도넛 2"/>
            <p:cNvSpPr/>
            <p:nvPr/>
          </p:nvSpPr>
          <p:spPr>
            <a:xfrm>
              <a:off x="2426048" y="4159399"/>
              <a:ext cx="638548" cy="638548"/>
            </a:xfrm>
            <a:prstGeom prst="donut">
              <a:avLst>
                <a:gd name="adj" fmla="val 15731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84648" y="5037163"/>
            <a:ext cx="6639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000" b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sz="800" dirty="0" err="1">
                <a:solidFill>
                  <a:schemeClr val="tx1"/>
                </a:solidFill>
                <a:latin typeface="+mn-ea"/>
                <a:ea typeface="+mn-ea"/>
              </a:rPr>
              <a:t>모듈별</a:t>
            </a:r>
            <a:r>
              <a:rPr lang="ko-KR" altLang="en-US" sz="800" dirty="0">
                <a:solidFill>
                  <a:schemeClr val="tx1"/>
                </a:solidFill>
                <a:latin typeface="+mn-ea"/>
                <a:ea typeface="+mn-ea"/>
              </a:rPr>
              <a:t> 인원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0344" y="5013176"/>
            <a:ext cx="4812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ko-KR" sz="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(</a:t>
            </a:r>
            <a:r>
              <a:rPr lang="ko-KR" altLang="en-US" sz="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단위</a:t>
            </a:r>
            <a:r>
              <a:rPr lang="en-US" altLang="ko-KR" sz="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:</a:t>
            </a:r>
            <a:r>
              <a:rPr lang="ko-KR" altLang="en-US" sz="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명</a:t>
            </a:r>
            <a:r>
              <a:rPr lang="en-US" altLang="ko-KR" sz="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)</a:t>
            </a:r>
            <a:endParaRPr lang="ko-KR" altLang="en-US" sz="6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966149"/>
              </p:ext>
            </p:extLst>
          </p:nvPr>
        </p:nvGraphicFramePr>
        <p:xfrm>
          <a:off x="1864893" y="5257215"/>
          <a:ext cx="2728068" cy="362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4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4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46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46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11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spc="-20" baseline="0" dirty="0">
                          <a:latin typeface="+mn-ea"/>
                          <a:ea typeface="+mn-ea"/>
                        </a:rPr>
                        <a:t>FI/TR</a:t>
                      </a:r>
                      <a:endParaRPr lang="ko-KR" altLang="en-US" sz="800" b="1" spc="-20" baseline="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spc="-20" baseline="0" dirty="0">
                          <a:latin typeface="+mn-ea"/>
                          <a:ea typeface="+mn-ea"/>
                        </a:rPr>
                        <a:t>CO</a:t>
                      </a:r>
                      <a:endParaRPr lang="ko-KR" altLang="en-US" sz="800" b="1" spc="-20" baseline="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spc="-20" baseline="0" dirty="0">
                          <a:latin typeface="+mn-ea"/>
                          <a:ea typeface="+mn-ea"/>
                        </a:rPr>
                        <a:t>SD</a:t>
                      </a:r>
                      <a:endParaRPr lang="ko-KR" altLang="en-US" sz="800" b="1" spc="-20" baseline="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spc="-20" baseline="0" dirty="0">
                          <a:latin typeface="+mn-ea"/>
                          <a:ea typeface="+mn-ea"/>
                        </a:rPr>
                        <a:t>MM/QM</a:t>
                      </a:r>
                      <a:endParaRPr lang="ko-KR" altLang="en-US" sz="800" b="1" spc="-20" baseline="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spc="-20" baseline="0" dirty="0">
                          <a:latin typeface="+mn-ea"/>
                          <a:ea typeface="+mn-ea"/>
                        </a:rPr>
                        <a:t>PP/PM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spc="-20" baseline="0" dirty="0">
                          <a:latin typeface="+mn-ea"/>
                          <a:ea typeface="+mn-ea"/>
                        </a:rPr>
                        <a:t>HR</a:t>
                      </a:r>
                      <a:endParaRPr lang="ko-KR" altLang="en-US" sz="800" b="1" spc="-20" baseline="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1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spc="-2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27</a:t>
                      </a:r>
                      <a:endParaRPr lang="ko-KR" altLang="en-US" sz="700" b="1" spc="-2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spc="-2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13</a:t>
                      </a:r>
                      <a:endParaRPr lang="ko-KR" altLang="en-US" sz="700" b="1" spc="-2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spc="-2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19</a:t>
                      </a:r>
                      <a:endParaRPr lang="ko-KR" altLang="en-US" sz="700" b="1" spc="-2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spc="-2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16</a:t>
                      </a:r>
                      <a:endParaRPr lang="ko-KR" altLang="en-US" sz="700" b="1" spc="-2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spc="-2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15</a:t>
                      </a:r>
                      <a:endParaRPr lang="ko-KR" altLang="en-US" sz="700" b="1" spc="-2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spc="-2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10</a:t>
                      </a:r>
                      <a:endParaRPr lang="ko-KR" altLang="en-US" sz="700" b="1" spc="-2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877759"/>
              </p:ext>
            </p:extLst>
          </p:nvPr>
        </p:nvGraphicFramePr>
        <p:xfrm>
          <a:off x="1864893" y="5688806"/>
          <a:ext cx="2728068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4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4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46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46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20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spc="-20" baseline="0" dirty="0">
                          <a:latin typeface="+mn-ea"/>
                          <a:ea typeface="+mn-ea"/>
                        </a:rPr>
                        <a:t>ABAP</a:t>
                      </a:r>
                      <a:endParaRPr lang="ko-KR" altLang="en-US" sz="800" b="1" spc="-20" baseline="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spc="-20" baseline="0" dirty="0">
                          <a:latin typeface="+mn-ea"/>
                          <a:ea typeface="+mn-ea"/>
                        </a:rPr>
                        <a:t>Mobile</a:t>
                      </a:r>
                      <a:endParaRPr lang="ko-KR" altLang="en-US" sz="800" b="1" spc="-20" baseline="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spc="-20" baseline="0" dirty="0">
                          <a:latin typeface="+mn-ea"/>
                          <a:ea typeface="+mn-ea"/>
                        </a:rPr>
                        <a:t>BC</a:t>
                      </a:r>
                      <a:endParaRPr lang="ko-KR" altLang="en-US" sz="800" b="1" spc="-20" baseline="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spc="-20" baseline="0" dirty="0">
                          <a:latin typeface="+mn-ea"/>
                          <a:ea typeface="+mn-ea"/>
                        </a:rPr>
                        <a:t>BW</a:t>
                      </a:r>
                      <a:endParaRPr lang="ko-KR" altLang="en-US" sz="800" b="1" spc="-20" baseline="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spc="-20" baseline="0" dirty="0">
                          <a:latin typeface="+mn-ea"/>
                          <a:ea typeface="+mn-ea"/>
                        </a:rPr>
                        <a:t>대학</a:t>
                      </a:r>
                      <a:endParaRPr lang="en-US" altLang="ko-KR" sz="800" b="1" spc="-20" baseline="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spc="-20" baseline="0" dirty="0"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0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spc="-2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95</a:t>
                      </a:r>
                      <a:endParaRPr lang="ko-KR" altLang="en-US" sz="700" b="1" spc="-2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spc="-2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lang="ko-KR" altLang="en-US" sz="700" b="1" spc="-2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spc="-2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14</a:t>
                      </a:r>
                      <a:endParaRPr lang="ko-KR" altLang="en-US" sz="700" b="1" spc="-2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spc="-2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endParaRPr lang="ko-KR" altLang="en-US" sz="700" b="1" spc="-2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spc="-2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8</a:t>
                      </a:r>
                      <a:endParaRPr lang="ko-KR" altLang="en-US" sz="700" b="1" spc="-2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spc="-2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31</a:t>
                      </a:r>
                      <a:endParaRPr lang="ko-KR" altLang="en-US" sz="700" b="1" spc="-2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014649"/>
              </p:ext>
            </p:extLst>
          </p:nvPr>
        </p:nvGraphicFramePr>
        <p:xfrm>
          <a:off x="4953001" y="2863130"/>
          <a:ext cx="2842220" cy="3187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3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753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50" b="1" spc="-30" baseline="0" dirty="0">
                          <a:latin typeface="+mn-ea"/>
                          <a:ea typeface="+mn-ea"/>
                        </a:rPr>
                        <a:t>소속</a:t>
                      </a:r>
                    </a:p>
                  </a:txBody>
                  <a:tcPr marL="72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50" b="1" spc="-30" baseline="0" dirty="0"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50" b="1" spc="-30" baseline="0" dirty="0">
                          <a:latin typeface="+mn-ea"/>
                          <a:ea typeface="+mn-ea"/>
                        </a:rPr>
                        <a:t>인원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850" b="1" spc="-30" baseline="0" dirty="0">
                          <a:latin typeface="+mn-ea"/>
                          <a:ea typeface="+mn-ea"/>
                        </a:rPr>
                        <a:t>전문분야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537">
                <a:tc rowSpan="3">
                  <a:txBody>
                    <a:bodyPr/>
                    <a:lstStyle/>
                    <a:p>
                      <a:pPr latinLnBrk="1"/>
                      <a:r>
                        <a:rPr lang="ko-KR" altLang="en-US" sz="750" b="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컨설팅본부</a:t>
                      </a:r>
                    </a:p>
                  </a:txBody>
                  <a:tcPr marL="36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700"/>
                        </a:lnSpc>
                      </a:pPr>
                      <a:r>
                        <a:rPr lang="en-US" altLang="ko-KR" sz="750" b="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FCM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700"/>
                        </a:lnSpc>
                      </a:pPr>
                      <a:r>
                        <a:rPr lang="en-US" altLang="ko-KR" sz="750" b="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13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ts val="700"/>
                        </a:lnSpc>
                      </a:pPr>
                      <a:r>
                        <a:rPr lang="en-US" altLang="ko-KR" sz="750" b="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CO, FI, TR</a:t>
                      </a:r>
                    </a:p>
                  </a:txBody>
                  <a:tcPr marL="36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5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700"/>
                        </a:lnSpc>
                      </a:pPr>
                      <a:r>
                        <a:rPr lang="en-US" altLang="ko-KR" sz="750" b="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SCM</a:t>
                      </a:r>
                      <a:endParaRPr lang="ko-KR" altLang="en-US" sz="750" b="0" spc="-3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700"/>
                        </a:lnSpc>
                      </a:pPr>
                      <a:r>
                        <a:rPr lang="en-US" altLang="ko-KR" sz="750" b="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11</a:t>
                      </a:r>
                      <a:endParaRPr lang="ko-KR" altLang="en-US" sz="750" b="0" spc="-3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50" b="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MM, PP, SD, QM</a:t>
                      </a:r>
                    </a:p>
                  </a:txBody>
                  <a:tcPr marL="36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5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700"/>
                        </a:lnSpc>
                      </a:pPr>
                      <a:r>
                        <a:rPr lang="ko-KR" altLang="en-US" sz="750" b="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700"/>
                        </a:lnSpc>
                      </a:pPr>
                      <a:r>
                        <a:rPr lang="en-US" altLang="ko-KR" sz="750" b="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10</a:t>
                      </a:r>
                      <a:endParaRPr lang="ko-KR" altLang="en-US" sz="750" b="0" spc="-3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50" b="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ABAP, </a:t>
                      </a:r>
                      <a:r>
                        <a:rPr lang="ko-KR" altLang="en-US" sz="750" b="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대학</a:t>
                      </a:r>
                      <a:r>
                        <a:rPr lang="en-US" altLang="ko-KR" sz="750" b="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50" b="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영업</a:t>
                      </a:r>
                    </a:p>
                  </a:txBody>
                  <a:tcPr marL="36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537">
                <a:tc rowSpan="3">
                  <a:txBody>
                    <a:bodyPr/>
                    <a:lstStyle/>
                    <a:p>
                      <a:pPr latinLnBrk="1"/>
                      <a:r>
                        <a:rPr lang="ko-KR" altLang="en-US" sz="750" b="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전략컨설팅사업본부</a:t>
                      </a:r>
                    </a:p>
                  </a:txBody>
                  <a:tcPr marL="36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700"/>
                        </a:lnSpc>
                      </a:pPr>
                      <a:r>
                        <a:rPr lang="en-US" altLang="ko-KR" sz="750" b="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FCM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700"/>
                        </a:lnSpc>
                      </a:pPr>
                      <a:r>
                        <a:rPr lang="en-US" altLang="ko-KR" sz="750" b="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ts val="700"/>
                        </a:lnSpc>
                      </a:pPr>
                      <a:r>
                        <a:rPr lang="en-US" altLang="ko-KR" sz="750" b="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CO, FI, TR</a:t>
                      </a:r>
                    </a:p>
                  </a:txBody>
                  <a:tcPr marL="36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5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700"/>
                        </a:lnSpc>
                      </a:pPr>
                      <a:r>
                        <a:rPr lang="en-US" altLang="ko-KR" sz="750" b="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SCM</a:t>
                      </a:r>
                      <a:endParaRPr lang="ko-KR" altLang="en-US" sz="750" b="0" spc="-3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700"/>
                        </a:lnSpc>
                      </a:pPr>
                      <a:r>
                        <a:rPr lang="en-US" altLang="ko-KR" sz="750" b="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lang="ko-KR" altLang="en-US" sz="750" b="0" spc="-3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50" b="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MM, PP, SD</a:t>
                      </a:r>
                    </a:p>
                  </a:txBody>
                  <a:tcPr marL="36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5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700"/>
                        </a:lnSpc>
                      </a:pPr>
                      <a:r>
                        <a:rPr lang="ko-KR" altLang="en-US" sz="750" b="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700"/>
                        </a:lnSpc>
                      </a:pPr>
                      <a:r>
                        <a:rPr lang="en-US" altLang="ko-KR" sz="750" b="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750" b="0" spc="-3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ts val="700"/>
                        </a:lnSpc>
                      </a:pPr>
                      <a:r>
                        <a:rPr lang="en-US" altLang="ko-KR" sz="750" b="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BC, ABAP, </a:t>
                      </a:r>
                      <a:r>
                        <a:rPr lang="ko-KR" altLang="en-US" sz="750" b="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영업</a:t>
                      </a:r>
                    </a:p>
                  </a:txBody>
                  <a:tcPr marL="36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537">
                <a:tc rowSpan="3">
                  <a:txBody>
                    <a:bodyPr/>
                    <a:lstStyle/>
                    <a:p>
                      <a:pPr latinLnBrk="1"/>
                      <a:r>
                        <a:rPr lang="en-US" altLang="ko-KR" sz="750" b="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SAP</a:t>
                      </a:r>
                      <a:r>
                        <a:rPr lang="ko-KR" altLang="en-US" sz="750" b="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운영본부</a:t>
                      </a:r>
                    </a:p>
                  </a:txBody>
                  <a:tcPr marL="36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700"/>
                        </a:lnSpc>
                      </a:pPr>
                      <a:r>
                        <a:rPr lang="en-US" altLang="ko-KR" sz="750" b="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FCM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700"/>
                        </a:lnSpc>
                      </a:pPr>
                      <a:r>
                        <a:rPr lang="en-US" altLang="ko-KR" sz="750" b="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38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ts val="700"/>
                        </a:lnSpc>
                      </a:pPr>
                      <a:r>
                        <a:rPr lang="en-US" altLang="ko-KR" sz="750" b="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CSM, FI, CO </a:t>
                      </a:r>
                      <a:r>
                        <a:rPr lang="ko-KR" altLang="en-US" sz="750" b="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등</a:t>
                      </a:r>
                      <a:endParaRPr lang="en-US" altLang="ko-KR" sz="750" b="0" spc="-3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5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50" b="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SCM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50" b="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34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50" b="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CSM, SD, PP, PM </a:t>
                      </a:r>
                      <a:r>
                        <a:rPr lang="ko-KR" altLang="en-US" sz="750" b="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등</a:t>
                      </a:r>
                      <a:endParaRPr lang="en-US" altLang="ko-KR" sz="750" b="0" spc="-3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5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50" b="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50" b="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34</a:t>
                      </a:r>
                      <a:endParaRPr lang="ko-KR" altLang="en-US" sz="750" b="0" spc="-3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50" b="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ITS, BI, Mobile</a:t>
                      </a:r>
                      <a:endParaRPr lang="ko-KR" altLang="en-US" sz="750" b="0" spc="-3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7537">
                <a:tc rowSpan="3"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ko-KR" altLang="en-US" sz="750" b="0" kern="120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중국법인</a:t>
                      </a:r>
                    </a:p>
                  </a:txBody>
                  <a:tcPr marL="36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ts val="700"/>
                        </a:lnSpc>
                      </a:pPr>
                      <a:r>
                        <a:rPr lang="en-US" altLang="ko-KR" sz="750" b="0" kern="120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FCM</a:t>
                      </a:r>
                      <a:r>
                        <a:rPr lang="ko-KR" altLang="en-US" sz="750" b="0" kern="120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개발</a:t>
                      </a:r>
                      <a:endParaRPr lang="en-US" altLang="ko-KR" sz="750" b="0" kern="1200" spc="-3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ts val="700"/>
                        </a:lnSpc>
                      </a:pPr>
                      <a:r>
                        <a:rPr lang="en-US" altLang="ko-KR" sz="750" b="0" kern="120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>
                        <a:lnSpc>
                          <a:spcPts val="700"/>
                        </a:lnSpc>
                      </a:pPr>
                      <a:r>
                        <a:rPr lang="en-US" altLang="ko-KR" sz="750" b="0" kern="120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CO, FI, HR</a:t>
                      </a:r>
                    </a:p>
                  </a:txBody>
                  <a:tcPr marL="36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75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50" b="0" kern="120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SCM</a:t>
                      </a:r>
                      <a:r>
                        <a:rPr lang="ko-KR" altLang="en-US" sz="750" b="0" kern="120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개발</a:t>
                      </a:r>
                      <a:endParaRPr lang="en-US" altLang="ko-KR" sz="750" b="0" kern="1200" spc="-3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50" b="0" kern="120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50" b="0" kern="120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MM, PP, SD</a:t>
                      </a:r>
                    </a:p>
                  </a:txBody>
                  <a:tcPr marL="36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75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50" b="0" kern="120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기타개발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50" b="0" kern="120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37</a:t>
                      </a:r>
                      <a:endParaRPr lang="ko-KR" altLang="en-US" sz="750" b="0" kern="1200" spc="-3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50" b="0" kern="120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BC, BPP, </a:t>
                      </a:r>
                      <a:r>
                        <a:rPr lang="ko-KR" altLang="en-US" sz="750" b="0" kern="120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대학 등</a:t>
                      </a:r>
                    </a:p>
                  </a:txBody>
                  <a:tcPr marL="36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0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50" b="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latinLnBrk="1"/>
                      <a:endParaRPr lang="ko-KR" altLang="en-US" sz="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50" b="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20</a:t>
                      </a:r>
                      <a:endParaRPr lang="ko-KR" altLang="en-US" sz="750" b="0" spc="-3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50" b="0" spc="-5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BW, </a:t>
                      </a:r>
                      <a:r>
                        <a:rPr lang="ko-KR" altLang="en-US" sz="750" b="0" spc="-5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연구소</a:t>
                      </a:r>
                      <a:r>
                        <a:rPr lang="en-US" altLang="ko-KR" sz="750" b="0" spc="-5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, BAC, </a:t>
                      </a:r>
                      <a:r>
                        <a:rPr lang="ko-KR" altLang="en-US" sz="750" b="0" spc="-5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경영지원</a:t>
                      </a:r>
                    </a:p>
                  </a:txBody>
                  <a:tcPr marL="36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0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50" b="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총계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latinLnBrk="1"/>
                      <a:endParaRPr lang="ko-KR" altLang="en-US" sz="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50" b="0" spc="-3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266</a:t>
                      </a:r>
                      <a:endParaRPr lang="ko-KR" altLang="en-US" sz="750" b="0" spc="-3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750" b="0" spc="-3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375872" y="2636912"/>
            <a:ext cx="4812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ko-KR" sz="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(</a:t>
            </a:r>
            <a:r>
              <a:rPr lang="ko-KR" altLang="en-US" sz="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단위</a:t>
            </a:r>
            <a:r>
              <a:rPr lang="en-US" altLang="ko-KR" sz="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:</a:t>
            </a:r>
            <a:r>
              <a:rPr lang="ko-KR" altLang="en-US" sz="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명</a:t>
            </a:r>
            <a:r>
              <a:rPr lang="en-US" altLang="ko-KR" sz="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)</a:t>
            </a:r>
            <a:endParaRPr lang="ko-KR" altLang="en-US" sz="6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892" y="796642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200" spc="-150"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r>
              <a:rPr lang="ko-KR" altLang="en-US" sz="2000" dirty="0">
                <a:solidFill>
                  <a:schemeClr val="bg1"/>
                </a:solidFill>
              </a:rPr>
              <a:t>인원현황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7275" y="1205761"/>
            <a:ext cx="3900427" cy="592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altLang="ko-KR" sz="900" spc="-30" dirty="0">
                <a:solidFill>
                  <a:schemeClr val="bg1"/>
                </a:solidFill>
                <a:latin typeface="+mn-ea"/>
              </a:rPr>
              <a:t>ASPN</a:t>
            </a:r>
            <a:r>
              <a:rPr lang="ko-KR" altLang="en-US" sz="900" spc="-30" dirty="0">
                <a:solidFill>
                  <a:schemeClr val="bg1"/>
                </a:solidFill>
                <a:latin typeface="+mn-ea"/>
              </a:rPr>
              <a:t>의 </a:t>
            </a:r>
            <a:r>
              <a:rPr lang="en-US" altLang="ko-KR" sz="900" spc="-30" dirty="0">
                <a:solidFill>
                  <a:schemeClr val="bg1"/>
                </a:solidFill>
                <a:latin typeface="+mn-ea"/>
              </a:rPr>
              <a:t>Consulting </a:t>
            </a:r>
            <a:r>
              <a:rPr lang="ko-KR" altLang="en-US" sz="900" spc="-30" dirty="0">
                <a:solidFill>
                  <a:schemeClr val="bg1"/>
                </a:solidFill>
                <a:latin typeface="+mn-ea"/>
              </a:rPr>
              <a:t>및 </a:t>
            </a:r>
            <a:r>
              <a:rPr lang="en-US" altLang="ko-KR" sz="900" spc="-30" dirty="0">
                <a:solidFill>
                  <a:schemeClr val="bg1"/>
                </a:solidFill>
                <a:latin typeface="+mn-ea"/>
              </a:rPr>
              <a:t>AMS </a:t>
            </a:r>
            <a:r>
              <a:rPr lang="ko-KR" altLang="en-US" sz="900" spc="-30" dirty="0">
                <a:solidFill>
                  <a:schemeClr val="bg1"/>
                </a:solidFill>
                <a:latin typeface="+mn-ea"/>
              </a:rPr>
              <a:t>관련 인력현황은 다음과 같이 총 </a:t>
            </a:r>
            <a:r>
              <a:rPr lang="en-US" altLang="ko-KR" sz="900" spc="-30" dirty="0">
                <a:solidFill>
                  <a:schemeClr val="bg1"/>
                </a:solidFill>
                <a:latin typeface="+mn-ea"/>
              </a:rPr>
              <a:t>266</a:t>
            </a:r>
            <a:r>
              <a:rPr lang="ko-KR" altLang="en-US" sz="900" spc="-30" dirty="0">
                <a:solidFill>
                  <a:schemeClr val="bg1"/>
                </a:solidFill>
                <a:latin typeface="+mn-ea"/>
              </a:rPr>
              <a:t>명입니다</a:t>
            </a:r>
            <a:r>
              <a:rPr lang="en-US" altLang="ko-KR" sz="900" spc="-30" dirty="0">
                <a:solidFill>
                  <a:schemeClr val="bg1"/>
                </a:solidFill>
                <a:latin typeface="+mn-ea"/>
              </a:rPr>
              <a:t>. </a:t>
            </a:r>
          </a:p>
          <a:p>
            <a:pPr>
              <a:lnSpc>
                <a:spcPts val="1300"/>
              </a:lnSpc>
            </a:pPr>
            <a:r>
              <a:rPr lang="ko-KR" altLang="en-US" sz="900" spc="-30" dirty="0">
                <a:solidFill>
                  <a:schemeClr val="bg1"/>
                </a:solidFill>
                <a:latin typeface="+mn-ea"/>
              </a:rPr>
              <a:t>또한 당사의 모든 조직은 고객의 편의성을 위하여 기능 중심으로 조직</a:t>
            </a:r>
            <a:r>
              <a:rPr lang="en-US" altLang="ko-KR" sz="900" spc="-30" dirty="0">
                <a:solidFill>
                  <a:schemeClr val="bg1"/>
                </a:solidFill>
                <a:latin typeface="+mn-ea"/>
              </a:rPr>
              <a:t>, </a:t>
            </a:r>
          </a:p>
          <a:p>
            <a:pPr>
              <a:lnSpc>
                <a:spcPts val="1300"/>
              </a:lnSpc>
            </a:pPr>
            <a:r>
              <a:rPr lang="ko-KR" altLang="en-US" sz="900" spc="-30" dirty="0">
                <a:solidFill>
                  <a:schemeClr val="bg1"/>
                </a:solidFill>
                <a:latin typeface="+mn-ea"/>
              </a:rPr>
              <a:t>운영되고 있습니다</a:t>
            </a:r>
            <a:r>
              <a:rPr lang="en-US" altLang="ko-KR" sz="900" spc="-30" dirty="0">
                <a:solidFill>
                  <a:schemeClr val="bg1"/>
                </a:solidFill>
                <a:latin typeface="+mn-ea"/>
              </a:rPr>
              <a:t>.</a:t>
            </a:r>
          </a:p>
        </p:txBody>
      </p:sp>
      <p:sp>
        <p:nvSpPr>
          <p:cNvPr id="14" name="제목 10"/>
          <p:cNvSpPr txBox="1">
            <a:spLocks/>
          </p:cNvSpPr>
          <p:nvPr/>
        </p:nvSpPr>
        <p:spPr>
          <a:xfrm>
            <a:off x="0" y="188913"/>
            <a:ext cx="7138988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ko-KR" sz="2000" b="1" dirty="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01</a:t>
            </a:r>
            <a:r>
              <a:rPr lang="en-US" altLang="ko-KR" sz="2000" b="1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ko-KR" sz="2000" b="1" dirty="0">
                <a:solidFill>
                  <a:schemeClr val="bg1">
                    <a:lumMod val="75000"/>
                  </a:schemeClr>
                </a:solidFill>
                <a:latin typeface="+mn-ea"/>
                <a:ea typeface="+mn-ea"/>
              </a:rPr>
              <a:t>ASPN </a:t>
            </a:r>
            <a:r>
              <a:rPr lang="ko-KR" altLang="en-US" sz="2000" b="1" dirty="0">
                <a:solidFill>
                  <a:schemeClr val="bg1">
                    <a:lumMod val="75000"/>
                  </a:schemeClr>
                </a:solidFill>
                <a:latin typeface="+mn-ea"/>
                <a:ea typeface="+mn-ea"/>
              </a:rPr>
              <a:t>소개</a:t>
            </a:r>
          </a:p>
        </p:txBody>
      </p:sp>
    </p:spTree>
    <p:extLst>
      <p:ext uri="{BB962C8B-B14F-4D97-AF65-F5344CB8AC3E}">
        <p14:creationId xmlns:p14="http://schemas.microsoft.com/office/powerpoint/2010/main" val="2843416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2295" y="2397646"/>
            <a:ext cx="1924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b="1" spc="-8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altLang="ko-KR" dirty="0">
                <a:latin typeface="+mj-lt"/>
              </a:rPr>
              <a:t>SAP Gold Partner</a:t>
            </a:r>
            <a:endParaRPr lang="ko-KR" altLang="en-US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0077" y="2797756"/>
            <a:ext cx="34932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r">
              <a:lnSpc>
                <a:spcPct val="150000"/>
              </a:lnSpc>
              <a:defRPr sz="800" spc="-50">
                <a:latin typeface="+mn-ea"/>
              </a:defRPr>
            </a:lvl1pPr>
          </a:lstStyle>
          <a:p>
            <a:pPr algn="l"/>
            <a:r>
              <a:rPr lang="en-US" altLang="ko-KR" dirty="0"/>
              <a:t>ERP </a:t>
            </a:r>
            <a:r>
              <a:rPr lang="ko-KR" altLang="en-US" dirty="0"/>
              <a:t>시장에서도 ㈜</a:t>
            </a:r>
            <a:r>
              <a:rPr lang="ko-KR" altLang="en-US" dirty="0" err="1"/>
              <a:t>에이에스피엔은</a:t>
            </a:r>
            <a:r>
              <a:rPr lang="ko-KR" altLang="en-US" dirty="0"/>
              <a:t> 다수의 프로세스 개선 및 </a:t>
            </a:r>
            <a:r>
              <a:rPr lang="en-US" altLang="ko-KR" dirty="0"/>
              <a:t>ERP </a:t>
            </a:r>
            <a:r>
              <a:rPr lang="ko-KR" altLang="en-US" dirty="0"/>
              <a:t>구축 경험을 </a:t>
            </a:r>
          </a:p>
          <a:p>
            <a:pPr algn="l"/>
            <a:r>
              <a:rPr lang="ko-KR" altLang="en-US" dirty="0"/>
              <a:t>통해 가장 선도적인 입장에서 업계를 이끌고 있으며</a:t>
            </a:r>
            <a:r>
              <a:rPr lang="en-US" altLang="ko-KR" dirty="0"/>
              <a:t>, </a:t>
            </a:r>
            <a:r>
              <a:rPr lang="ko-KR" altLang="en-US" dirty="0"/>
              <a:t>구축 후에도 지속적인</a:t>
            </a:r>
          </a:p>
          <a:p>
            <a:pPr algn="l"/>
            <a:r>
              <a:rPr lang="ko-KR" altLang="en-US" dirty="0"/>
              <a:t>관리와 서비스를 통해 고객에게 향상된 비즈니스 환경을 제공하며 장기적인 </a:t>
            </a:r>
          </a:p>
          <a:p>
            <a:pPr algn="l"/>
            <a:r>
              <a:rPr lang="ko-KR" altLang="en-US" dirty="0"/>
              <a:t>신뢰 관계를 형성하고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42295" y="3771449"/>
            <a:ext cx="1176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spc="-80" dirty="0">
                <a:solidFill>
                  <a:schemeClr val="accent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SAP PCOE</a:t>
            </a:r>
            <a:endParaRPr lang="ko-KR" altLang="en-US" b="1" spc="-80" dirty="0">
              <a:solidFill>
                <a:schemeClr val="accent2"/>
              </a:solidFill>
              <a:latin typeface="+mj-lt"/>
              <a:cs typeface="Open Sans Semibold" panose="020B07060308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0077" y="4171559"/>
            <a:ext cx="35589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r">
              <a:lnSpc>
                <a:spcPct val="150000"/>
              </a:lnSpc>
              <a:defRPr sz="800" spc="-50">
                <a:latin typeface="+mn-ea"/>
              </a:defRPr>
            </a:lvl1pPr>
          </a:lstStyle>
          <a:p>
            <a:pPr algn="l"/>
            <a:r>
              <a:rPr lang="en-US" altLang="ko-KR" dirty="0"/>
              <a:t>SAP </a:t>
            </a:r>
            <a:r>
              <a:rPr lang="en-US" altLang="ko-KR" dirty="0" err="1"/>
              <a:t>PCoE</a:t>
            </a:r>
            <a:r>
              <a:rPr lang="ko-KR" altLang="en-US" dirty="0"/>
              <a:t>는 고객 서비스를 위한 기술적이고 조직적인 요건을 충족하고 있다는 </a:t>
            </a:r>
          </a:p>
          <a:p>
            <a:pPr algn="l"/>
            <a:r>
              <a:rPr lang="en-US" altLang="ko-KR" dirty="0"/>
              <a:t>SAP Global</a:t>
            </a:r>
            <a:r>
              <a:rPr lang="ko-KR" altLang="en-US" dirty="0"/>
              <a:t>이 보증하는 인증입니다</a:t>
            </a:r>
            <a:r>
              <a:rPr lang="en-US" altLang="ko-KR" dirty="0"/>
              <a:t>. </a:t>
            </a:r>
          </a:p>
          <a:p>
            <a:pPr algn="l"/>
            <a:r>
              <a:rPr lang="en-US" altLang="ko-KR" dirty="0"/>
              <a:t>㈜</a:t>
            </a:r>
            <a:r>
              <a:rPr lang="ko-KR" altLang="en-US" dirty="0" err="1"/>
              <a:t>에이에스피엔은</a:t>
            </a:r>
            <a:r>
              <a:rPr lang="ko-KR" altLang="en-US" dirty="0"/>
              <a:t> </a:t>
            </a:r>
            <a:r>
              <a:rPr lang="en-US" altLang="ko-KR" dirty="0"/>
              <a:t>Support </a:t>
            </a:r>
            <a:r>
              <a:rPr lang="ko-KR" altLang="en-US" dirty="0"/>
              <a:t>조직</a:t>
            </a:r>
            <a:r>
              <a:rPr lang="en-US" altLang="ko-KR" dirty="0"/>
              <a:t>, Process </a:t>
            </a:r>
            <a:r>
              <a:rPr lang="ko-KR" altLang="en-US" dirty="0"/>
              <a:t>및 시스템을 구비하여 고객에게 </a:t>
            </a:r>
          </a:p>
          <a:p>
            <a:pPr algn="l"/>
            <a:r>
              <a:rPr lang="ko-KR" altLang="en-US" dirty="0"/>
              <a:t>안정적이고 경쟁력 있는 서비스를 제공할 수 있는 여건이 완벽히 준비되어 </a:t>
            </a:r>
          </a:p>
          <a:p>
            <a:pPr algn="l"/>
            <a:r>
              <a:rPr lang="ko-KR" altLang="en-US" dirty="0"/>
              <a:t>있습니다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6025668" y="4187532"/>
            <a:ext cx="3150075" cy="1529938"/>
            <a:chOff x="5896248" y="4005064"/>
            <a:chExt cx="3150075" cy="1529938"/>
          </a:xfrm>
        </p:grpSpPr>
        <p:sp>
          <p:nvSpPr>
            <p:cNvPr id="6" name="TextBox 5"/>
            <p:cNvSpPr txBox="1"/>
            <p:nvPr/>
          </p:nvSpPr>
          <p:spPr>
            <a:xfrm>
              <a:off x="5896248" y="4005064"/>
              <a:ext cx="2874505" cy="284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50" b="1" spc="-80" dirty="0">
                  <a:solidFill>
                    <a:schemeClr val="accent2"/>
                  </a:solidFill>
                  <a:latin typeface="+mj-lt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AS one CPG(consumer packaged goods)</a:t>
              </a:r>
              <a:endParaRPr lang="ko-KR" altLang="en-US" sz="1250" b="1" spc="-80" dirty="0">
                <a:solidFill>
                  <a:schemeClr val="accent2"/>
                </a:solidFill>
                <a:latin typeface="+mj-lt"/>
                <a:cs typeface="Open Sans Semibold" panose="020B0706030804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02514" y="4266876"/>
              <a:ext cx="29819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algn="r">
                <a:lnSpc>
                  <a:spcPct val="150000"/>
                </a:lnSpc>
                <a:defRPr sz="800" spc="-50">
                  <a:latin typeface="+mn-ea"/>
                </a:defRPr>
              </a:lvl1pPr>
            </a:lstStyle>
            <a:p>
              <a:pPr algn="l"/>
              <a:r>
                <a:rPr lang="en-US" altLang="ko-KR" spc="-30" dirty="0"/>
                <a:t>SAP CPG(consumer packaged goods) Solution Qualification </a:t>
              </a:r>
              <a:r>
                <a:rPr lang="ko-KR" altLang="en-US" spc="-30" dirty="0"/>
                <a:t>획득</a:t>
              </a:r>
            </a:p>
            <a:p>
              <a:pPr algn="l"/>
              <a:r>
                <a:rPr lang="en-US" altLang="ko-KR" spc="-30" dirty="0"/>
                <a:t>(2005</a:t>
              </a:r>
              <a:r>
                <a:rPr lang="ko-KR" altLang="en-US" spc="-30" dirty="0"/>
                <a:t>년 </a:t>
              </a:r>
              <a:r>
                <a:rPr lang="en-US" altLang="ko-KR" spc="-30" dirty="0"/>
                <a:t>12</a:t>
              </a:r>
              <a:r>
                <a:rPr lang="ko-KR" altLang="en-US" spc="-30" dirty="0"/>
                <a:t>월</a:t>
              </a:r>
              <a:r>
                <a:rPr lang="en-US" altLang="ko-KR" spc="-30" dirty="0"/>
                <a:t>)</a:t>
              </a:r>
              <a:endParaRPr lang="ko-KR" altLang="en-US" spc="-3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96248" y="4820394"/>
              <a:ext cx="1247136" cy="284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50" b="1" spc="-80" dirty="0">
                  <a:solidFill>
                    <a:schemeClr val="accent2"/>
                  </a:solidFill>
                  <a:latin typeface="+mj-lt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AS one Campus</a:t>
              </a:r>
              <a:endParaRPr lang="ko-KR" altLang="en-US" sz="1250" b="1" spc="-80" dirty="0">
                <a:solidFill>
                  <a:schemeClr val="accent2"/>
                </a:solidFill>
                <a:latin typeface="+mj-lt"/>
                <a:cs typeface="Open Sans Semibold" panose="020B0706030804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02514" y="5073337"/>
              <a:ext cx="31438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algn="r">
                <a:lnSpc>
                  <a:spcPct val="150000"/>
                </a:lnSpc>
                <a:defRPr sz="800" spc="-50">
                  <a:latin typeface="+mn-ea"/>
                </a:defRPr>
              </a:lvl1pPr>
            </a:lstStyle>
            <a:p>
              <a:pPr algn="l"/>
              <a:r>
                <a:rPr lang="en-US" altLang="ko-KR" spc="-30" dirty="0"/>
                <a:t>Asia Pacific </a:t>
              </a:r>
              <a:r>
                <a:rPr lang="ko-KR" altLang="en-US" spc="-30" dirty="0"/>
                <a:t>최초로 </a:t>
              </a:r>
              <a:r>
                <a:rPr lang="en-US" altLang="ko-KR" spc="-30" dirty="0"/>
                <a:t>SAP Higher Education Solution Qualification </a:t>
              </a:r>
              <a:r>
                <a:rPr lang="ko-KR" altLang="en-US" spc="-30" dirty="0"/>
                <a:t>획득</a:t>
              </a:r>
            </a:p>
            <a:p>
              <a:pPr algn="l"/>
              <a:r>
                <a:rPr lang="en-US" altLang="ko-KR" spc="-30" dirty="0"/>
                <a:t>(2006</a:t>
              </a:r>
              <a:r>
                <a:rPr lang="ko-KR" altLang="en-US" spc="-30" dirty="0"/>
                <a:t>년 </a:t>
              </a:r>
              <a:r>
                <a:rPr lang="en-US" altLang="ko-KR" spc="-30" dirty="0"/>
                <a:t>12</a:t>
              </a:r>
              <a:r>
                <a:rPr lang="ko-KR" altLang="en-US" spc="-30" dirty="0"/>
                <a:t>월</a:t>
              </a:r>
              <a:r>
                <a:rPr lang="en-US" altLang="ko-KR" spc="-30" dirty="0"/>
                <a:t>)</a:t>
              </a:r>
              <a:endParaRPr lang="ko-KR" altLang="en-US" spc="-30" dirty="0"/>
            </a:p>
          </p:txBody>
        </p:sp>
      </p:grpSp>
      <p:pic>
        <p:nvPicPr>
          <p:cNvPr id="6146" name="Picture 2" descr="D:\신비나\회사내부작업\aspn회사소개서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04" y="2412168"/>
            <a:ext cx="1325315" cy="86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신비나\회사내부작업\aspn회사소개서\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" t="620" r="53459" b="620"/>
          <a:stretch/>
        </p:blipFill>
        <p:spPr bwMode="auto">
          <a:xfrm>
            <a:off x="6124098" y="2483959"/>
            <a:ext cx="1064419" cy="1502255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신비나\회사내부작업\aspn회사소개서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6" y="3866718"/>
            <a:ext cx="1099287" cy="152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60512" y="724634"/>
            <a:ext cx="131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200" spc="-150"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r>
              <a:rPr lang="ko-KR" altLang="en-US" sz="2000" dirty="0"/>
              <a:t>인증 및 수상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4895" y="1205761"/>
            <a:ext cx="48962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en-US" altLang="ko-KR" spc="-30" dirty="0"/>
              <a:t>ASPN</a:t>
            </a:r>
            <a:r>
              <a:rPr lang="ko-KR" altLang="en-US" spc="-30" dirty="0"/>
              <a:t>의 </a:t>
            </a:r>
            <a:r>
              <a:rPr lang="en-US" altLang="ko-KR" spc="-30" dirty="0"/>
              <a:t>AMS </a:t>
            </a:r>
            <a:r>
              <a:rPr lang="ko-KR" altLang="en-US" spc="-30" dirty="0"/>
              <a:t>서비스는 </a:t>
            </a:r>
            <a:r>
              <a:rPr lang="en-US" altLang="ko-KR" spc="-30" dirty="0"/>
              <a:t>SAP Global</a:t>
            </a:r>
            <a:r>
              <a:rPr lang="ko-KR" altLang="en-US" spc="-30" dirty="0"/>
              <a:t>의 </a:t>
            </a:r>
            <a:r>
              <a:rPr lang="en-US" altLang="ko-KR" spc="-30" dirty="0" err="1"/>
              <a:t>PCoE</a:t>
            </a:r>
            <a:r>
              <a:rPr lang="en-US" altLang="ko-KR" spc="-30" dirty="0"/>
              <a:t>(Partner Center of Expertise)</a:t>
            </a:r>
            <a:r>
              <a:rPr lang="ko-KR" altLang="en-US" spc="-30" dirty="0"/>
              <a:t>의 역량모델에 근거하여 조직</a:t>
            </a:r>
            <a:r>
              <a:rPr lang="en-US" altLang="ko-KR" spc="-30" dirty="0"/>
              <a:t>, </a:t>
            </a:r>
          </a:p>
          <a:p>
            <a:r>
              <a:rPr lang="en-US" altLang="ko-KR" spc="-30" dirty="0"/>
              <a:t>Support Infrastructure, Process, </a:t>
            </a:r>
            <a:r>
              <a:rPr lang="ko-KR" altLang="en-US" spc="-30" dirty="0"/>
              <a:t>운영자 역량</a:t>
            </a:r>
            <a:r>
              <a:rPr lang="en-US" altLang="ko-KR" spc="-30" dirty="0"/>
              <a:t>(People) </a:t>
            </a:r>
            <a:r>
              <a:rPr lang="ko-KR" altLang="en-US" spc="-30" dirty="0"/>
              <a:t>측면에서 </a:t>
            </a:r>
            <a:r>
              <a:rPr lang="en-US" altLang="ko-KR" spc="-30" dirty="0"/>
              <a:t>Guideline</a:t>
            </a:r>
            <a:r>
              <a:rPr lang="ko-KR" altLang="en-US" spc="-30" dirty="0"/>
              <a:t>에 적합하게 운영되고 있으며 </a:t>
            </a:r>
          </a:p>
          <a:p>
            <a:r>
              <a:rPr lang="ko-KR" altLang="en-US" spc="-30" dirty="0"/>
              <a:t>매년 정기 </a:t>
            </a:r>
            <a:r>
              <a:rPr lang="en-US" altLang="ko-KR" spc="-30" dirty="0"/>
              <a:t>audit</a:t>
            </a:r>
            <a:r>
              <a:rPr lang="ko-KR" altLang="en-US" spc="-30" dirty="0"/>
              <a:t>을 통과하고 있습니다</a:t>
            </a:r>
            <a:r>
              <a:rPr lang="en-US" altLang="ko-KR" spc="-30" dirty="0"/>
              <a:t>.</a:t>
            </a:r>
            <a:endParaRPr lang="ko-KR" altLang="en-US" spc="-30" dirty="0"/>
          </a:p>
        </p:txBody>
      </p:sp>
      <p:pic>
        <p:nvPicPr>
          <p:cNvPr id="16" name="Picture 3" descr="D:\신비나\회사내부작업\aspn회사소개서\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9" t="609" r="863" b="631"/>
          <a:stretch/>
        </p:blipFill>
        <p:spPr bwMode="auto">
          <a:xfrm>
            <a:off x="7344757" y="2483960"/>
            <a:ext cx="1064418" cy="150225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제목 10"/>
          <p:cNvSpPr txBox="1">
            <a:spLocks/>
          </p:cNvSpPr>
          <p:nvPr/>
        </p:nvSpPr>
        <p:spPr>
          <a:xfrm>
            <a:off x="0" y="188913"/>
            <a:ext cx="7138988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ko-KR" sz="2000" b="1" dirty="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01</a:t>
            </a:r>
            <a:r>
              <a:rPr lang="en-US" altLang="ko-KR" sz="2000" b="1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 ASPN </a:t>
            </a:r>
            <a:r>
              <a:rPr lang="ko-KR" altLang="en-US" sz="2000" b="1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소개</a:t>
            </a:r>
          </a:p>
        </p:txBody>
      </p:sp>
    </p:spTree>
    <p:extLst>
      <p:ext uri="{BB962C8B-B14F-4D97-AF65-F5344CB8AC3E}">
        <p14:creationId xmlns:p14="http://schemas.microsoft.com/office/powerpoint/2010/main" val="889500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58256" y="2852936"/>
            <a:ext cx="2263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r">
              <a:lnSpc>
                <a:spcPct val="150000"/>
              </a:lnSpc>
              <a:defRPr sz="800" spc="-50">
                <a:latin typeface="+mn-ea"/>
              </a:defRPr>
            </a:lvl1pPr>
          </a:lstStyle>
          <a:p>
            <a:r>
              <a:rPr lang="ko-KR" altLang="en-US" dirty="0"/>
              <a:t>고객의 성공적인 </a:t>
            </a:r>
            <a:r>
              <a:rPr lang="en-US" altLang="ko-KR" dirty="0"/>
              <a:t>IT </a:t>
            </a:r>
            <a:r>
              <a:rPr lang="ko-KR" altLang="en-US" dirty="0"/>
              <a:t>사업수행과 경영 성과 달성을</a:t>
            </a:r>
          </a:p>
          <a:p>
            <a:r>
              <a:rPr lang="ko-KR" altLang="en-US" dirty="0"/>
              <a:t>위해 전략컨설팅</a:t>
            </a:r>
            <a:r>
              <a:rPr lang="en-US" altLang="ko-KR" dirty="0"/>
              <a:t>, </a:t>
            </a:r>
            <a:r>
              <a:rPr lang="ko-KR" altLang="en-US" dirty="0"/>
              <a:t>프로세스혁신컨설팅</a:t>
            </a:r>
            <a:r>
              <a:rPr lang="en-US" altLang="ko-KR" dirty="0"/>
              <a:t>, </a:t>
            </a:r>
            <a:r>
              <a:rPr lang="ko-KR" altLang="en-US" dirty="0"/>
              <a:t>정보</a:t>
            </a:r>
          </a:p>
          <a:p>
            <a:r>
              <a:rPr lang="ko-KR" altLang="en-US" dirty="0"/>
              <a:t>기술컨설팅 서비스를 제공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67870" y="2407171"/>
            <a:ext cx="1266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b="1" spc="-80" dirty="0">
                <a:solidFill>
                  <a:schemeClr val="accent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Consulting</a:t>
            </a:r>
            <a:endParaRPr lang="ko-KR" altLang="en-US" b="1" spc="-80" dirty="0">
              <a:solidFill>
                <a:schemeClr val="accent2"/>
              </a:solidFill>
              <a:latin typeface="+mj-lt"/>
              <a:cs typeface="Open Sans Semibold" panose="020B0706030804020204" pitchFamily="34" charset="0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974393" y="2788111"/>
            <a:ext cx="1980000" cy="0"/>
          </a:xfrm>
          <a:prstGeom prst="line">
            <a:avLst/>
          </a:prstGeom>
          <a:ln w="6350">
            <a:solidFill>
              <a:srgbClr val="CDCDC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47453" y="2852936"/>
            <a:ext cx="2228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r">
              <a:lnSpc>
                <a:spcPct val="150000"/>
              </a:lnSpc>
              <a:defRPr sz="800" spc="-50">
                <a:latin typeface="+mn-ea"/>
              </a:defRPr>
            </a:lvl1pPr>
          </a:lstStyle>
          <a:p>
            <a:r>
              <a:rPr lang="ko-KR" altLang="en-US" dirty="0"/>
              <a:t>고객이 핵심 영역에 집중할 수 있도록  </a:t>
            </a:r>
            <a:r>
              <a:rPr lang="en-US" altLang="ko-KR" dirty="0"/>
              <a:t>IT </a:t>
            </a:r>
            <a:r>
              <a:rPr lang="ko-KR" altLang="en-US" dirty="0"/>
              <a:t>부문의</a:t>
            </a:r>
          </a:p>
          <a:p>
            <a:r>
              <a:rPr lang="ko-KR" altLang="en-US" dirty="0"/>
              <a:t>전문인력을 배치하여 고객에게 최고의 서비스</a:t>
            </a:r>
            <a:br>
              <a:rPr lang="en-US" altLang="ko-KR" dirty="0"/>
            </a:br>
            <a:r>
              <a:rPr lang="ko-KR" altLang="en-US" dirty="0"/>
              <a:t>제공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32699" y="2407171"/>
            <a:ext cx="166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r">
              <a:defRPr b="1" spc="-8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altLang="ko-KR" dirty="0">
                <a:latin typeface="+mj-lt"/>
              </a:rPr>
              <a:t>IT Outsourcing</a:t>
            </a:r>
            <a:endParaRPr lang="ko-KR" altLang="en-US" dirty="0">
              <a:latin typeface="+mj-lt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6693654" y="2788111"/>
            <a:ext cx="1980000" cy="0"/>
          </a:xfrm>
          <a:prstGeom prst="line">
            <a:avLst/>
          </a:prstGeom>
          <a:ln w="6350">
            <a:solidFill>
              <a:srgbClr val="CDCDC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09834" y="4810869"/>
            <a:ext cx="209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r">
              <a:lnSpc>
                <a:spcPct val="150000"/>
              </a:lnSpc>
              <a:defRPr sz="800" spc="-50">
                <a:latin typeface="+mn-ea"/>
              </a:defRPr>
            </a:lvl1pPr>
          </a:lstStyle>
          <a:p>
            <a:r>
              <a:rPr lang="en-US" altLang="ko-KR" dirty="0"/>
              <a:t>SAP Mobile Consulting </a:t>
            </a:r>
            <a:r>
              <a:rPr lang="ko-KR" altLang="en-US" dirty="0"/>
              <a:t>전문 회사로서 </a:t>
            </a:r>
            <a:r>
              <a:rPr lang="en-US" altLang="ko-KR" dirty="0"/>
              <a:t>SAP</a:t>
            </a:r>
          </a:p>
          <a:p>
            <a:r>
              <a:rPr lang="en-US" altLang="ko-KR" dirty="0"/>
              <a:t>Store</a:t>
            </a:r>
            <a:r>
              <a:rPr lang="ko-KR" altLang="en-US" dirty="0"/>
              <a:t>의 검증된 </a:t>
            </a:r>
            <a:r>
              <a:rPr lang="en-US" altLang="ko-KR" dirty="0"/>
              <a:t>APP</a:t>
            </a:r>
            <a:r>
              <a:rPr lang="ko-KR" altLang="en-US" dirty="0"/>
              <a:t>을 즉시 이용할 수 있도록</a:t>
            </a:r>
          </a:p>
          <a:p>
            <a:r>
              <a:rPr lang="en-US" altLang="ko-KR" dirty="0"/>
              <a:t>SAP Mobile platform </a:t>
            </a:r>
            <a:r>
              <a:rPr lang="ko-KR" altLang="en-US" dirty="0"/>
              <a:t>구축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4693" y="4365104"/>
            <a:ext cx="102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r">
              <a:defRPr b="1" spc="-8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altLang="ko-KR" dirty="0">
                <a:latin typeface="+mj-lt"/>
              </a:rPr>
              <a:t>Solution</a:t>
            </a:r>
            <a:endParaRPr lang="ko-KR" altLang="en-US" dirty="0">
              <a:latin typeface="+mj-lt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1211243" y="4746044"/>
            <a:ext cx="1980000" cy="0"/>
          </a:xfrm>
          <a:prstGeom prst="line">
            <a:avLst/>
          </a:prstGeom>
          <a:ln w="6350">
            <a:solidFill>
              <a:srgbClr val="CDCDC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61463" y="4810869"/>
            <a:ext cx="2260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r">
              <a:lnSpc>
                <a:spcPct val="150000"/>
              </a:lnSpc>
              <a:defRPr sz="800" spc="-50">
                <a:latin typeface="+mn-ea"/>
              </a:defRPr>
            </a:lvl1pPr>
          </a:lstStyle>
          <a:p>
            <a:r>
              <a:rPr lang="ko-KR" altLang="en-US" dirty="0"/>
              <a:t>고객의 다양한 비즈니스 </a:t>
            </a:r>
            <a:r>
              <a:rPr lang="ko-KR" altLang="en-US" dirty="0" err="1"/>
              <a:t>니즈를</a:t>
            </a:r>
            <a:r>
              <a:rPr lang="ko-KR" altLang="en-US" dirty="0"/>
              <a:t> 충족시키기 위한</a:t>
            </a:r>
          </a:p>
          <a:p>
            <a:r>
              <a:rPr lang="en-US" altLang="ko-KR" dirty="0"/>
              <a:t>IT</a:t>
            </a:r>
            <a:r>
              <a:rPr lang="ko-KR" altLang="en-US" dirty="0"/>
              <a:t>개발 방법론 및 </a:t>
            </a:r>
            <a:r>
              <a:rPr lang="en-US" altLang="ko-KR" dirty="0"/>
              <a:t>Tool</a:t>
            </a:r>
            <a:r>
              <a:rPr lang="ko-KR" altLang="en-US" dirty="0"/>
              <a:t>을 보유하여 </a:t>
            </a:r>
            <a:r>
              <a:rPr lang="en-US" altLang="ko-KR" dirty="0"/>
              <a:t>Business</a:t>
            </a:r>
          </a:p>
          <a:p>
            <a:r>
              <a:rPr lang="en-US" altLang="ko-KR" dirty="0"/>
              <a:t>enabler</a:t>
            </a:r>
            <a:r>
              <a:rPr lang="ko-KR" altLang="en-US" dirty="0"/>
              <a:t>로서의 역할 담당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1831" y="4088105"/>
            <a:ext cx="1312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r">
              <a:defRPr b="1" spc="-8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altLang="ko-KR" dirty="0">
                <a:latin typeface="+mj-lt"/>
              </a:rPr>
              <a:t>System</a:t>
            </a:r>
          </a:p>
          <a:p>
            <a:r>
              <a:rPr lang="en-US" altLang="ko-KR" dirty="0">
                <a:latin typeface="+mj-lt"/>
              </a:rPr>
              <a:t>Integration</a:t>
            </a:r>
          </a:p>
        </p:txBody>
      </p:sp>
      <p:cxnSp>
        <p:nvCxnSpPr>
          <p:cNvPr id="14" name="직선 연결선 13"/>
          <p:cNvCxnSpPr/>
          <p:nvPr/>
        </p:nvCxnSpPr>
        <p:spPr>
          <a:xfrm>
            <a:off x="3950430" y="4746044"/>
            <a:ext cx="1980000" cy="0"/>
          </a:xfrm>
          <a:prstGeom prst="line">
            <a:avLst/>
          </a:prstGeom>
          <a:ln w="6350">
            <a:solidFill>
              <a:srgbClr val="CDCDC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22180" y="4810869"/>
            <a:ext cx="2053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r">
              <a:lnSpc>
                <a:spcPct val="150000"/>
              </a:lnSpc>
              <a:defRPr sz="800" spc="-50">
                <a:latin typeface="+mn-ea"/>
              </a:defRPr>
            </a:lvl1pPr>
          </a:lstStyle>
          <a:p>
            <a:r>
              <a:rPr lang="ko-KR" altLang="en-US" dirty="0"/>
              <a:t>고객의 </a:t>
            </a:r>
            <a:r>
              <a:rPr lang="en-US" altLang="ko-KR" dirty="0"/>
              <a:t>Global </a:t>
            </a:r>
            <a:r>
              <a:rPr lang="ko-KR" altLang="en-US" dirty="0"/>
              <a:t>비즈니스를 위해 국내기업의</a:t>
            </a:r>
          </a:p>
          <a:p>
            <a:r>
              <a:rPr lang="ko-KR" altLang="en-US" dirty="0"/>
              <a:t>해외 </a:t>
            </a:r>
            <a:r>
              <a:rPr lang="en-US" altLang="ko-KR" dirty="0"/>
              <a:t>Roll out </a:t>
            </a:r>
            <a:r>
              <a:rPr lang="ko-KR" altLang="en-US" dirty="0"/>
              <a:t>프로젝트</a:t>
            </a:r>
            <a:r>
              <a:rPr lang="en-US" altLang="ko-KR" dirty="0"/>
              <a:t>, </a:t>
            </a:r>
            <a:r>
              <a:rPr lang="ko-KR" altLang="en-US" dirty="0"/>
              <a:t>기업의 </a:t>
            </a:r>
            <a:r>
              <a:rPr lang="en-US" altLang="ko-KR" dirty="0"/>
              <a:t>Global </a:t>
            </a:r>
            <a:r>
              <a:rPr lang="ko-KR" altLang="en-US" dirty="0"/>
              <a:t>통합</a:t>
            </a:r>
          </a:p>
          <a:p>
            <a:r>
              <a:rPr lang="ko-KR" altLang="en-US" dirty="0"/>
              <a:t>시스템구현을 지원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7346" y="4088105"/>
            <a:ext cx="108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r">
              <a:defRPr b="1" spc="-8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altLang="ko-KR" dirty="0">
                <a:latin typeface="+mj-lt"/>
              </a:rPr>
              <a:t>Global</a:t>
            </a:r>
          </a:p>
          <a:p>
            <a:r>
              <a:rPr lang="en-US" altLang="ko-KR" dirty="0">
                <a:latin typeface="+mj-lt"/>
              </a:rPr>
              <a:t>Business</a:t>
            </a:r>
            <a:endParaRPr lang="ko-KR" altLang="en-US" dirty="0">
              <a:latin typeface="+mj-lt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6693654" y="4746044"/>
            <a:ext cx="1980000" cy="0"/>
          </a:xfrm>
          <a:prstGeom prst="line">
            <a:avLst/>
          </a:prstGeom>
          <a:ln w="6350">
            <a:solidFill>
              <a:srgbClr val="CDCDC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761312" y="1372706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200" spc="-150"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 algn="r"/>
            <a:r>
              <a:rPr lang="ko-KR" altLang="en-US" sz="2000" dirty="0"/>
              <a:t>사업분야</a:t>
            </a:r>
          </a:p>
        </p:txBody>
      </p:sp>
      <p:sp>
        <p:nvSpPr>
          <p:cNvPr id="18" name="제목 10"/>
          <p:cNvSpPr txBox="1">
            <a:spLocks/>
          </p:cNvSpPr>
          <p:nvPr/>
        </p:nvSpPr>
        <p:spPr>
          <a:xfrm>
            <a:off x="0" y="188913"/>
            <a:ext cx="7138988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ko-KR" sz="2000" b="1" dirty="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01</a:t>
            </a:r>
            <a:r>
              <a:rPr lang="en-US" altLang="ko-KR" sz="2000" b="1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ko-KR" sz="2000" b="1" dirty="0">
                <a:solidFill>
                  <a:schemeClr val="bg1">
                    <a:lumMod val="75000"/>
                  </a:schemeClr>
                </a:solidFill>
                <a:latin typeface="+mn-ea"/>
                <a:ea typeface="+mn-ea"/>
              </a:rPr>
              <a:t>ASPN </a:t>
            </a:r>
            <a:r>
              <a:rPr lang="ko-KR" altLang="en-US" sz="2000" b="1" dirty="0">
                <a:solidFill>
                  <a:schemeClr val="bg1">
                    <a:lumMod val="75000"/>
                  </a:schemeClr>
                </a:solidFill>
                <a:latin typeface="+mn-ea"/>
                <a:ea typeface="+mn-ea"/>
              </a:rPr>
              <a:t>소개</a:t>
            </a:r>
          </a:p>
        </p:txBody>
      </p:sp>
    </p:spTree>
    <p:extLst>
      <p:ext uri="{BB962C8B-B14F-4D97-AF65-F5344CB8AC3E}">
        <p14:creationId xmlns:p14="http://schemas.microsoft.com/office/powerpoint/2010/main" val="701661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0"/>
          <p:cNvSpPr txBox="1">
            <a:spLocks/>
          </p:cNvSpPr>
          <p:nvPr/>
        </p:nvSpPr>
        <p:spPr>
          <a:xfrm>
            <a:off x="0" y="188913"/>
            <a:ext cx="7138988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ko-KR" sz="2000" b="1" dirty="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02</a:t>
            </a:r>
            <a:r>
              <a:rPr lang="en-US" altLang="ko-KR" sz="2000" b="1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 </a:t>
            </a:r>
            <a:r>
              <a:rPr lang="ko-KR" altLang="en-US" sz="2000" b="1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인턴사원 채용 안내</a:t>
            </a:r>
          </a:p>
        </p:txBody>
      </p:sp>
      <p:sp>
        <p:nvSpPr>
          <p:cNvPr id="29" name="AutoShape 82"/>
          <p:cNvSpPr>
            <a:spLocks noChangeArrowheads="1"/>
          </p:cNvSpPr>
          <p:nvPr/>
        </p:nvSpPr>
        <p:spPr bwMode="auto">
          <a:xfrm>
            <a:off x="704601" y="836712"/>
            <a:ext cx="2389188" cy="292100"/>
          </a:xfrm>
          <a:prstGeom prst="roundRect">
            <a:avLst>
              <a:gd name="adj" fmla="val 0"/>
            </a:avLst>
          </a:prstGeom>
          <a:solidFill>
            <a:srgbClr val="285DC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algn="ctr" eaLnBrk="1" fontAlgn="ctr" latinLnBrk="0" hangingPunct="1">
              <a:lnSpc>
                <a:spcPct val="10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ko-KR" altLang="en-US" sz="1300">
                <a:solidFill>
                  <a:schemeClr val="bg1"/>
                </a:solidFill>
                <a:latin typeface="맑은 고딕" pitchFamily="50" charset="-127"/>
              </a:rPr>
              <a:t>인턴제도 시행 목적</a:t>
            </a:r>
          </a:p>
        </p:txBody>
      </p: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633164" y="1198662"/>
            <a:ext cx="8286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88900" algn="just" fontAlgn="ctr" latinLnBrk="0">
              <a:lnSpc>
                <a:spcPct val="150000"/>
              </a:lnSpc>
              <a:buFont typeface="Symbol" pitchFamily="18" charset="2"/>
              <a:buNone/>
              <a:defRPr/>
            </a:pP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학교에서 이론 중심의 교육에 대한 현장실습 기회를 제공하고 직장 체험 기회를 부여하여 직업에 대한 폭넓은 인식과 직업의식 고취로 자신의 적성에 맞는 진로설계 능력을 제고시키고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회사의 입장에서는 추구하는 인재상과 부합되는 인재를 확보하고 차세대 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ASPN 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미래인을 양성하기 위함이 인턴제도의 주목적입니다</a:t>
            </a:r>
            <a:endParaRPr lang="en-US" altLang="ko-KR" sz="1200" dirty="0">
              <a:solidFill>
                <a:schemeClr val="bg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AutoShape 82"/>
          <p:cNvSpPr>
            <a:spLocks noChangeArrowheads="1"/>
          </p:cNvSpPr>
          <p:nvPr/>
        </p:nvSpPr>
        <p:spPr bwMode="auto">
          <a:xfrm>
            <a:off x="704601" y="2494062"/>
            <a:ext cx="2389188" cy="293688"/>
          </a:xfrm>
          <a:prstGeom prst="roundRect">
            <a:avLst>
              <a:gd name="adj" fmla="val 0"/>
            </a:avLst>
          </a:prstGeom>
          <a:solidFill>
            <a:srgbClr val="285DC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algn="ctr" eaLnBrk="1" fontAlgn="ctr" latinLnBrk="0" hangingPunct="1">
              <a:lnSpc>
                <a:spcPct val="10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ko-KR" sz="1300">
                <a:solidFill>
                  <a:schemeClr val="bg1"/>
                </a:solidFill>
                <a:latin typeface="맑은 고딕" pitchFamily="50" charset="-127"/>
              </a:rPr>
              <a:t>ASPN </a:t>
            </a:r>
            <a:r>
              <a:rPr lang="ko-KR" altLang="en-US" sz="1300">
                <a:solidFill>
                  <a:schemeClr val="bg1"/>
                </a:solidFill>
                <a:latin typeface="맑은 고딕" pitchFamily="50" charset="-127"/>
              </a:rPr>
              <a:t>인재상</a:t>
            </a:r>
          </a:p>
        </p:txBody>
      </p:sp>
      <p:grpSp>
        <p:nvGrpSpPr>
          <p:cNvPr id="32" name="그룹 22"/>
          <p:cNvGrpSpPr>
            <a:grpSpLocks/>
          </p:cNvGrpSpPr>
          <p:nvPr/>
        </p:nvGrpSpPr>
        <p:grpSpPr bwMode="auto">
          <a:xfrm>
            <a:off x="2577851" y="2998887"/>
            <a:ext cx="6551613" cy="3168650"/>
            <a:chOff x="1389527" y="2647950"/>
            <a:chExt cx="6363823" cy="3123363"/>
          </a:xfrm>
        </p:grpSpPr>
        <p:pic>
          <p:nvPicPr>
            <p:cNvPr id="33" name="그림 20" descr="im02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650" y="2647950"/>
              <a:ext cx="6362700" cy="15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그림 21" descr="im03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9527" y="4209213"/>
              <a:ext cx="6362700" cy="15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그룹 12"/>
          <p:cNvGrpSpPr>
            <a:grpSpLocks/>
          </p:cNvGrpSpPr>
          <p:nvPr/>
        </p:nvGrpSpPr>
        <p:grpSpPr bwMode="auto">
          <a:xfrm>
            <a:off x="791914" y="4006950"/>
            <a:ext cx="4162425" cy="1003300"/>
            <a:chOff x="338082" y="4293592"/>
            <a:chExt cx="4161910" cy="1003119"/>
          </a:xfrm>
        </p:grpSpPr>
        <p:sp>
          <p:nvSpPr>
            <p:cNvPr id="36" name="Text Box 44"/>
            <p:cNvSpPr txBox="1">
              <a:spLocks noChangeArrowheads="1"/>
            </p:cNvSpPr>
            <p:nvPr/>
          </p:nvSpPr>
          <p:spPr bwMode="auto">
            <a:xfrm>
              <a:off x="468241" y="4293592"/>
              <a:ext cx="4031751" cy="523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88900" algn="just" fontAlgn="ctr" latinLnBrk="0">
                <a:buFont typeface="Symbol" pitchFamily="18" charset="2"/>
                <a:buNone/>
                <a:defRPr/>
              </a:pPr>
              <a:r>
                <a:rPr lang="en-US" altLang="ko-KR" sz="3400" spc="-150" dirty="0">
                  <a:solidFill>
                    <a:schemeClr val="bg2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ASPN</a:t>
              </a:r>
              <a:r>
                <a:rPr lang="ko-KR" altLang="en-US" sz="3400" spc="-150" dirty="0">
                  <a:solidFill>
                    <a:schemeClr val="bg1">
                      <a:lumMod val="6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은 인재를</a:t>
              </a:r>
              <a:endParaRPr lang="en-US" altLang="ko-KR" sz="3400" spc="-150" dirty="0">
                <a:solidFill>
                  <a:schemeClr val="bg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338082" y="4680872"/>
              <a:ext cx="3447623" cy="6158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88900" algn="just" fontAlgn="ctr" latinLnBrk="0">
                <a:buFont typeface="Symbol" pitchFamily="18" charset="2"/>
                <a:buNone/>
                <a:defRPr/>
              </a:pPr>
              <a:r>
                <a:rPr lang="ko-KR" altLang="en-US" sz="3400" spc="-150" dirty="0">
                  <a:solidFill>
                    <a:schemeClr val="bg1">
                      <a:lumMod val="6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소중히 여깁니다</a:t>
              </a:r>
              <a:r>
                <a:rPr lang="en-US" altLang="ko-KR" sz="3400" spc="-150" dirty="0">
                  <a:solidFill>
                    <a:schemeClr val="bg1">
                      <a:lumMod val="6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6978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0"/>
          <p:cNvSpPr txBox="1">
            <a:spLocks/>
          </p:cNvSpPr>
          <p:nvPr/>
        </p:nvSpPr>
        <p:spPr>
          <a:xfrm>
            <a:off x="0" y="188913"/>
            <a:ext cx="7138988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ko-KR" sz="2000" b="1" dirty="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02</a:t>
            </a:r>
            <a:r>
              <a:rPr lang="en-US" altLang="ko-KR" sz="2000" b="1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 </a:t>
            </a:r>
            <a:r>
              <a:rPr lang="ko-KR" altLang="en-US" sz="2000" b="1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인턴사원 채용 안내</a:t>
            </a:r>
          </a:p>
        </p:txBody>
      </p:sp>
      <p:sp>
        <p:nvSpPr>
          <p:cNvPr id="12" name="AutoShape 82"/>
          <p:cNvSpPr>
            <a:spLocks noChangeArrowheads="1"/>
          </p:cNvSpPr>
          <p:nvPr/>
        </p:nvSpPr>
        <p:spPr bwMode="auto">
          <a:xfrm>
            <a:off x="655959" y="908720"/>
            <a:ext cx="2389188" cy="292100"/>
          </a:xfrm>
          <a:prstGeom prst="roundRect">
            <a:avLst>
              <a:gd name="adj" fmla="val 0"/>
            </a:avLst>
          </a:prstGeom>
          <a:solidFill>
            <a:srgbClr val="285DC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algn="ctr" eaLnBrk="1" fontAlgn="ctr" latinLnBrk="0" hangingPunct="1">
              <a:lnSpc>
                <a:spcPct val="10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ko-KR" altLang="en-US" sz="1300">
                <a:solidFill>
                  <a:schemeClr val="bg1"/>
                </a:solidFill>
                <a:latin typeface="맑은 고딕" pitchFamily="50" charset="-127"/>
              </a:rPr>
              <a:t>상세요강</a:t>
            </a:r>
          </a:p>
        </p:txBody>
      </p:sp>
      <p:graphicFrame>
        <p:nvGraphicFramePr>
          <p:cNvPr id="13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29742"/>
              </p:ext>
            </p:extLst>
          </p:nvPr>
        </p:nvGraphicFramePr>
        <p:xfrm>
          <a:off x="705172" y="1268761"/>
          <a:ext cx="8496300" cy="3312365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03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1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6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15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모집분야</a:t>
                      </a:r>
                      <a:endParaRPr kumimoji="0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3" marR="91433" marT="45724" marB="45724" anchor="ctr" horzOverflow="overflow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3" marR="91433" marT="45724" marB="45724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업무내용</a:t>
                      </a:r>
                    </a:p>
                  </a:txBody>
                  <a:tcPr marL="91433" marR="91433" marT="45724" marB="45724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부서</a:t>
                      </a:r>
                    </a:p>
                  </a:txBody>
                  <a:tcPr marL="91433" marR="91433" marT="45724" marB="45724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모집</a:t>
                      </a:r>
                      <a:r>
                        <a:rPr kumimoji="0" lang="en-US" altLang="ko-KR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인원</a:t>
                      </a:r>
                      <a:endParaRPr kumimoji="0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3" marR="91433" marT="45724" marB="45724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근무지</a:t>
                      </a:r>
                      <a:endParaRPr kumimoji="0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3" marR="91433" marT="45724" marB="45724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1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</a:t>
                      </a:r>
                      <a:endParaRPr kumimoji="0" lang="ko-KR" alt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1433" marR="91433" marT="45724" marB="45724"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SAP ERP </a:t>
                      </a:r>
                      <a:r>
                        <a:rPr kumimoji="0" lang="ko-KR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운영 </a:t>
                      </a:r>
                    </a:p>
                  </a:txBody>
                  <a:tcPr marL="91433" marR="91433" marT="45724" marB="4572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SAP ERP </a:t>
                      </a:r>
                      <a:r>
                        <a:rPr kumimoji="0" lang="ko-KR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운영 </a:t>
                      </a:r>
                      <a:r>
                        <a:rPr kumimoji="0" lang="en-US" altLang="ko-K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&amp; </a:t>
                      </a:r>
                      <a:r>
                        <a:rPr kumimoji="0" lang="ko-KR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컨설팅</a:t>
                      </a:r>
                    </a:p>
                  </a:txBody>
                  <a:tcPr marL="91433" marR="91433" marT="45724" marB="4572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FCM </a:t>
                      </a:r>
                      <a:r>
                        <a:rPr kumimoji="0" lang="ko-KR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팀</a:t>
                      </a:r>
                      <a:r>
                        <a:rPr kumimoji="0" lang="en-US" altLang="ko-K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SCM </a:t>
                      </a:r>
                      <a:r>
                        <a:rPr kumimoji="0" lang="ko-KR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팀</a:t>
                      </a:r>
                      <a:endParaRPr kumimoji="0" lang="en-US" altLang="ko-K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남부사업소</a:t>
                      </a:r>
                      <a:endParaRPr kumimoji="0" lang="en-US" altLang="ko-K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1433" marR="91433" marT="45724" marB="4572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00</a:t>
                      </a:r>
                      <a:endParaRPr kumimoji="0" lang="ko-KR" alt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1433" marR="91433" marT="45724" marB="4572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서울</a:t>
                      </a:r>
                      <a:r>
                        <a:rPr kumimoji="0" lang="en-US" altLang="ko-K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kumimoji="0" lang="ko-KR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서초</a:t>
                      </a:r>
                      <a:r>
                        <a:rPr kumimoji="0" lang="en-US" altLang="ko-K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 / </a:t>
                      </a:r>
                      <a:r>
                        <a:rPr kumimoji="0" lang="ko-KR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경남</a:t>
                      </a:r>
                      <a:r>
                        <a:rPr kumimoji="0" lang="en-US" altLang="ko-K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kumimoji="0" lang="ko-KR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양산</a:t>
                      </a:r>
                      <a:r>
                        <a:rPr kumimoji="0" lang="en-US" altLang="ko-K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endParaRPr kumimoji="0" lang="ko-KR" alt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1433" marR="91433" marT="45724" marB="4572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1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</a:t>
                      </a:r>
                      <a:endParaRPr kumimoji="0" lang="ko-KR" alt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1433" marR="91433" marT="45724" marB="45724"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System </a:t>
                      </a:r>
                      <a:r>
                        <a:rPr kumimoji="0" lang="ko-KR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운영</a:t>
                      </a:r>
                    </a:p>
                  </a:txBody>
                  <a:tcPr marL="91433" marR="91433" marT="45724" marB="4572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System </a:t>
                      </a:r>
                      <a:r>
                        <a:rPr kumimoji="0" lang="ko-KR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운영 </a:t>
                      </a:r>
                      <a:r>
                        <a:rPr kumimoji="0" lang="en-US" altLang="ko-K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&amp; </a:t>
                      </a:r>
                      <a:r>
                        <a:rPr kumimoji="0" lang="ko-KR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컨설팅</a:t>
                      </a:r>
                    </a:p>
                  </a:txBody>
                  <a:tcPr marL="91433" marR="91433" marT="45724" marB="4572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ITS </a:t>
                      </a:r>
                      <a:r>
                        <a:rPr kumimoji="0" lang="ko-KR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팀</a:t>
                      </a:r>
                      <a:endParaRPr kumimoji="0" lang="en-US" altLang="ko-K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1433" marR="91433" marT="45724" marB="4572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0</a:t>
                      </a:r>
                      <a:endParaRPr kumimoji="0" lang="ko-KR" alt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1433" marR="91433" marT="45724" marB="4572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1433" marR="91433" marT="45724" marB="4572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1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0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3" marR="91433" marT="45724" marB="45724"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Web Solution </a:t>
                      </a: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운영 및 개발</a:t>
                      </a:r>
                    </a:p>
                  </a:txBody>
                  <a:tcPr marL="91433" marR="91433" marT="45724" marB="4572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Web Solution </a:t>
                      </a:r>
                      <a:r>
                        <a:rPr kumimoji="0" lang="ko-KR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개발 및 운영</a:t>
                      </a:r>
                    </a:p>
                  </a:txBody>
                  <a:tcPr marL="91433" marR="91433" marT="45724" marB="4572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DTS </a:t>
                      </a:r>
                      <a:r>
                        <a:rPr kumimoji="0" lang="ko-KR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사업부</a:t>
                      </a:r>
                      <a:endParaRPr kumimoji="0" lang="en-US" altLang="ko-K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1433" marR="91433" marT="45724" marB="4572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0</a:t>
                      </a:r>
                      <a:endParaRPr kumimoji="0" lang="ko-KR" alt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1433" marR="91433" marT="45724" marB="4572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1433" marR="91433" marT="45724" marB="4572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1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kumimoji="0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3" marR="91433" marT="45724" marB="45724"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ASP.NET(C#/SQL) </a:t>
                      </a:r>
                      <a:r>
                        <a:rPr kumimoji="0" lang="ko-KR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개발</a:t>
                      </a:r>
                      <a:endParaRPr kumimoji="0" lang="en-US" altLang="ko-K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ko-KR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인사</a:t>
                      </a:r>
                      <a:r>
                        <a:rPr kumimoji="0" lang="en-US" altLang="ko-K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(e-HR) </a:t>
                      </a:r>
                      <a:r>
                        <a:rPr kumimoji="0" lang="ko-KR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솔루션 개발 및 운영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HRS </a:t>
                      </a:r>
                      <a:r>
                        <a:rPr kumimoji="0" lang="ko-KR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사업부</a:t>
                      </a:r>
                      <a:endParaRPr kumimoji="0" lang="en-US" altLang="ko-K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1433" marR="91433" marT="45724" marB="4572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0</a:t>
                      </a:r>
                      <a:endParaRPr kumimoji="0" lang="ko-KR" alt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1433" marR="91433" marT="45724" marB="4572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1433" marR="91433" marT="45724" marB="4572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21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kumimoji="0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3" marR="91433" marT="45724" marB="45724"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영업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/Pre-Sales</a:t>
                      </a:r>
                      <a:endParaRPr kumimoji="0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3" marR="91433" marT="45724" marB="4572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SAP Solution Pre-Sales</a:t>
                      </a:r>
                      <a:endParaRPr kumimoji="0" lang="ko-KR" alt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1433" marR="91433" marT="45724" marB="4572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BDS </a:t>
                      </a:r>
                      <a:r>
                        <a:rPr kumimoji="0" lang="ko-KR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사업부</a:t>
                      </a:r>
                      <a:endParaRPr kumimoji="0" lang="en-US" altLang="ko-K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1433" marR="91433" marT="45724" marB="4572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0</a:t>
                      </a:r>
                      <a:endParaRPr kumimoji="0" lang="ko-KR" alt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1433" marR="91433" marT="45724" marB="4572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1433" marR="91433" marT="45724" marB="4572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AutoShape 82"/>
          <p:cNvSpPr>
            <a:spLocks noChangeArrowheads="1"/>
          </p:cNvSpPr>
          <p:nvPr/>
        </p:nvSpPr>
        <p:spPr bwMode="auto">
          <a:xfrm>
            <a:off x="655959" y="4869160"/>
            <a:ext cx="2389188" cy="292100"/>
          </a:xfrm>
          <a:prstGeom prst="roundRect">
            <a:avLst>
              <a:gd name="adj" fmla="val 0"/>
            </a:avLst>
          </a:prstGeom>
          <a:solidFill>
            <a:srgbClr val="285DC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algn="ctr" eaLnBrk="1" fontAlgn="ctr" latinLnBrk="0" hangingPunct="1">
              <a:lnSpc>
                <a:spcPct val="10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ko-KR" altLang="en-US" sz="1300">
                <a:solidFill>
                  <a:schemeClr val="bg1"/>
                </a:solidFill>
                <a:latin typeface="맑은 고딕" pitchFamily="50" charset="-127"/>
              </a:rPr>
              <a:t>채용 절차 </a:t>
            </a:r>
          </a:p>
        </p:txBody>
      </p:sp>
      <p:sp>
        <p:nvSpPr>
          <p:cNvPr id="15" name="타원 48"/>
          <p:cNvSpPr>
            <a:spLocks noChangeArrowheads="1"/>
          </p:cNvSpPr>
          <p:nvPr/>
        </p:nvSpPr>
        <p:spPr bwMode="auto">
          <a:xfrm>
            <a:off x="1352769" y="5229320"/>
            <a:ext cx="1080000" cy="1080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algn="ctr">
            <a:noFill/>
            <a:round/>
            <a:headEnd/>
            <a:tailEnd/>
          </a:ln>
        </p:spPr>
        <p:txBody>
          <a:bodyPr lIns="36000" tIns="18000" rIns="36000" bIns="18000"/>
          <a:lstStyle/>
          <a:p>
            <a:pPr algn="just" fontAlgn="ctr" latinLnBrk="0">
              <a:lnSpc>
                <a:spcPct val="130000"/>
              </a:lnSpc>
              <a:buFont typeface="Symbol" pitchFamily="18" charset="2"/>
              <a:buNone/>
              <a:defRPr/>
            </a:pPr>
            <a:endParaRPr lang="ko-KR" altLang="en-US">
              <a:ea typeface="돋움" pitchFamily="50" charset="-127"/>
            </a:endParaRPr>
          </a:p>
        </p:txBody>
      </p:sp>
      <p:sp>
        <p:nvSpPr>
          <p:cNvPr id="16" name="타원 50"/>
          <p:cNvSpPr>
            <a:spLocks noChangeArrowheads="1"/>
          </p:cNvSpPr>
          <p:nvPr/>
        </p:nvSpPr>
        <p:spPr bwMode="auto">
          <a:xfrm>
            <a:off x="4161056" y="5229320"/>
            <a:ext cx="1080000" cy="108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algn="ctr">
            <a:noFill/>
            <a:round/>
            <a:headEnd/>
            <a:tailEnd/>
          </a:ln>
        </p:spPr>
        <p:txBody>
          <a:bodyPr lIns="36000" tIns="18000" rIns="36000" bIns="18000"/>
          <a:lstStyle/>
          <a:p>
            <a:pPr algn="just" fontAlgn="ctr" latinLnBrk="0">
              <a:lnSpc>
                <a:spcPct val="130000"/>
              </a:lnSpc>
              <a:buFont typeface="Symbol" pitchFamily="18" charset="2"/>
              <a:buNone/>
              <a:defRPr/>
            </a:pPr>
            <a:endParaRPr lang="ko-KR" altLang="en-US">
              <a:ea typeface="돋움" pitchFamily="50" charset="-127"/>
            </a:endParaRPr>
          </a:p>
        </p:txBody>
      </p:sp>
      <p:sp>
        <p:nvSpPr>
          <p:cNvPr id="17" name="타원 54"/>
          <p:cNvSpPr>
            <a:spLocks noChangeArrowheads="1"/>
          </p:cNvSpPr>
          <p:nvPr/>
        </p:nvSpPr>
        <p:spPr bwMode="auto">
          <a:xfrm>
            <a:off x="6969344" y="5229320"/>
            <a:ext cx="1080000" cy="1080000"/>
          </a:xfrm>
          <a:prstGeom prst="ellipse">
            <a:avLst/>
          </a:prstGeom>
          <a:solidFill>
            <a:srgbClr val="285DC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18000" rIns="36000" bIns="18000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algn="just" eaLnBrk="1" fontAlgn="ctr" latinLnBrk="0" hangingPunct="1">
              <a:lnSpc>
                <a:spcPct val="130000"/>
              </a:lnSpc>
              <a:spcBef>
                <a:spcPct val="0"/>
              </a:spcBef>
              <a:buFont typeface="Symbol" pitchFamily="18" charset="2"/>
              <a:buNone/>
            </a:pPr>
            <a:endParaRPr lang="ko-KR" altLang="en-US" sz="130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423813" y="5571529"/>
            <a:ext cx="1223963" cy="373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ctr" latinLnBrk="0">
              <a:lnSpc>
                <a:spcPct val="130000"/>
              </a:lnSpc>
              <a:spcBef>
                <a:spcPct val="50000"/>
              </a:spcBef>
              <a:defRPr/>
            </a:pPr>
            <a:r>
              <a:rPr kumimoji="0" lang="ko-KR" altLang="en-US" sz="14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서류 전형</a:t>
            </a:r>
            <a:endParaRPr kumimoji="0" lang="en-US" altLang="ko-KR" sz="1400" dirty="0">
              <a:solidFill>
                <a:schemeClr val="bg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268613" y="5571529"/>
            <a:ext cx="1008063" cy="373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ctr" latinLnBrk="0">
              <a:lnSpc>
                <a:spcPct val="130000"/>
              </a:lnSpc>
              <a:spcBef>
                <a:spcPct val="50000"/>
              </a:spcBef>
              <a:defRPr/>
            </a:pPr>
            <a:r>
              <a:rPr kumimoji="0" lang="ko-KR" altLang="en-US" sz="1400" dirty="0">
                <a:solidFill>
                  <a:schemeClr val="bg1">
                    <a:lumMod val="9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면접 전형</a:t>
            </a:r>
            <a:endParaRPr kumimoji="0" lang="en-US" altLang="ko-KR" sz="1400" dirty="0">
              <a:solidFill>
                <a:schemeClr val="bg1">
                  <a:lumMod val="9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7113413" y="5571529"/>
            <a:ext cx="1223963" cy="373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ctr" latinLnBrk="0">
              <a:lnSpc>
                <a:spcPct val="130000"/>
              </a:lnSpc>
              <a:spcBef>
                <a:spcPct val="50000"/>
              </a:spcBef>
              <a:defRPr/>
            </a:pPr>
            <a:r>
              <a:rPr kumimoji="0" lang="ko-KR" altLang="en-US" sz="1400" dirty="0">
                <a:solidFill>
                  <a:schemeClr val="bg1">
                    <a:lumMod val="9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최종합격</a:t>
            </a:r>
            <a:endParaRPr kumimoji="0" lang="en-US" altLang="ko-KR" sz="1400" dirty="0">
              <a:solidFill>
                <a:schemeClr val="bg1">
                  <a:lumMod val="9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2" name="그룹 21"/>
          <p:cNvGrpSpPr>
            <a:grpSpLocks/>
          </p:cNvGrpSpPr>
          <p:nvPr/>
        </p:nvGrpSpPr>
        <p:grpSpPr bwMode="auto">
          <a:xfrm>
            <a:off x="3008138" y="5660429"/>
            <a:ext cx="622300" cy="227013"/>
            <a:chOff x="2339751" y="5733256"/>
            <a:chExt cx="792089" cy="288034"/>
          </a:xfrm>
          <a:solidFill>
            <a:schemeClr val="bg1">
              <a:lumMod val="85000"/>
            </a:schemeClr>
          </a:solidFill>
        </p:grpSpPr>
        <p:sp>
          <p:nvSpPr>
            <p:cNvPr id="23" name="이등변 삼각형 22"/>
            <p:cNvSpPr/>
            <p:nvPr/>
          </p:nvSpPr>
          <p:spPr bwMode="auto">
            <a:xfrm rot="5400000">
              <a:off x="2873657" y="5763107"/>
              <a:ext cx="288034" cy="228331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18000" rIns="36000" bIns="18000"/>
            <a:lstStyle/>
            <a:p>
              <a:pPr algn="just" fontAlgn="ctr" latinLnBrk="0">
                <a:lnSpc>
                  <a:spcPct val="130000"/>
                </a:lnSpc>
                <a:buFont typeface="Symbol" pitchFamily="18" charset="2"/>
                <a:buNone/>
                <a:defRPr/>
              </a:pPr>
              <a:endParaRPr lang="ko-KR" altLang="en-US">
                <a:ea typeface="돋움" pitchFamily="50" charset="-127"/>
              </a:endParaRPr>
            </a:p>
          </p:txBody>
        </p:sp>
        <p:sp>
          <p:nvSpPr>
            <p:cNvPr id="24" name="이등변 삼각형 23"/>
            <p:cNvSpPr/>
            <p:nvPr/>
          </p:nvSpPr>
          <p:spPr bwMode="auto">
            <a:xfrm rot="5400000">
              <a:off x="2597840" y="5764118"/>
              <a:ext cx="288034" cy="226311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18000" rIns="36000" bIns="18000"/>
            <a:lstStyle/>
            <a:p>
              <a:pPr algn="just" fontAlgn="ctr" latinLnBrk="0">
                <a:lnSpc>
                  <a:spcPct val="130000"/>
                </a:lnSpc>
                <a:buFont typeface="Symbol" pitchFamily="18" charset="2"/>
                <a:buNone/>
                <a:defRPr/>
              </a:pPr>
              <a:endParaRPr lang="ko-KR" altLang="en-US">
                <a:ea typeface="돋움" pitchFamily="50" charset="-127"/>
              </a:endParaRPr>
            </a:p>
          </p:txBody>
        </p:sp>
        <p:sp>
          <p:nvSpPr>
            <p:cNvPr id="25" name="이등변 삼각형 24"/>
            <p:cNvSpPr/>
            <p:nvPr/>
          </p:nvSpPr>
          <p:spPr bwMode="auto">
            <a:xfrm rot="5400000">
              <a:off x="2309900" y="5763107"/>
              <a:ext cx="288034" cy="228332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18000" rIns="36000" bIns="18000"/>
            <a:lstStyle/>
            <a:p>
              <a:pPr algn="just" fontAlgn="ctr" latinLnBrk="0">
                <a:lnSpc>
                  <a:spcPct val="130000"/>
                </a:lnSpc>
                <a:buFont typeface="Symbol" pitchFamily="18" charset="2"/>
                <a:buNone/>
                <a:defRPr/>
              </a:pPr>
              <a:endParaRPr lang="ko-KR" altLang="en-US">
                <a:ea typeface="돋움" pitchFamily="50" charset="-127"/>
              </a:endParaRPr>
            </a:p>
          </p:txBody>
        </p:sp>
      </p:grpSp>
      <p:grpSp>
        <p:nvGrpSpPr>
          <p:cNvPr id="26" name="그룹 29"/>
          <p:cNvGrpSpPr>
            <a:grpSpLocks/>
          </p:cNvGrpSpPr>
          <p:nvPr/>
        </p:nvGrpSpPr>
        <p:grpSpPr bwMode="auto">
          <a:xfrm>
            <a:off x="5816426" y="5660429"/>
            <a:ext cx="622300" cy="227013"/>
            <a:chOff x="2339751" y="5733256"/>
            <a:chExt cx="792089" cy="288034"/>
          </a:xfrm>
        </p:grpSpPr>
        <p:sp>
          <p:nvSpPr>
            <p:cNvPr id="27" name="이등변 삼각형 26"/>
            <p:cNvSpPr/>
            <p:nvPr/>
          </p:nvSpPr>
          <p:spPr bwMode="auto">
            <a:xfrm rot="5400000">
              <a:off x="2873656" y="5763107"/>
              <a:ext cx="288034" cy="228332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18000" rIns="36000" bIns="18000"/>
            <a:lstStyle/>
            <a:p>
              <a:pPr algn="just" fontAlgn="ctr" latinLnBrk="0">
                <a:lnSpc>
                  <a:spcPct val="130000"/>
                </a:lnSpc>
                <a:buFont typeface="Symbol" pitchFamily="18" charset="2"/>
                <a:buNone/>
                <a:defRPr/>
              </a:pPr>
              <a:endParaRPr lang="ko-KR" altLang="en-US">
                <a:ea typeface="돋움" pitchFamily="50" charset="-127"/>
              </a:endParaRPr>
            </a:p>
          </p:txBody>
        </p:sp>
        <p:sp>
          <p:nvSpPr>
            <p:cNvPr id="28" name="이등변 삼각형 27"/>
            <p:cNvSpPr/>
            <p:nvPr/>
          </p:nvSpPr>
          <p:spPr bwMode="auto">
            <a:xfrm rot="5400000">
              <a:off x="2597839" y="5764118"/>
              <a:ext cx="288034" cy="226311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18000" rIns="36000" bIns="18000"/>
            <a:lstStyle/>
            <a:p>
              <a:pPr algn="just" fontAlgn="ctr" latinLnBrk="0">
                <a:lnSpc>
                  <a:spcPct val="130000"/>
                </a:lnSpc>
                <a:buFont typeface="Symbol" pitchFamily="18" charset="2"/>
                <a:buNone/>
                <a:defRPr/>
              </a:pPr>
              <a:endParaRPr lang="ko-KR" altLang="en-US">
                <a:ea typeface="돋움" pitchFamily="50" charset="-127"/>
              </a:endParaRPr>
            </a:p>
          </p:txBody>
        </p:sp>
        <p:sp>
          <p:nvSpPr>
            <p:cNvPr id="38" name="이등변 삼각형 37"/>
            <p:cNvSpPr/>
            <p:nvPr/>
          </p:nvSpPr>
          <p:spPr bwMode="auto">
            <a:xfrm rot="5400000">
              <a:off x="2309900" y="5763107"/>
              <a:ext cx="288034" cy="228331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18000" rIns="36000" bIns="18000"/>
            <a:lstStyle/>
            <a:p>
              <a:pPr algn="just" fontAlgn="ctr" latinLnBrk="0">
                <a:lnSpc>
                  <a:spcPct val="130000"/>
                </a:lnSpc>
                <a:buFont typeface="Symbol" pitchFamily="18" charset="2"/>
                <a:buNone/>
                <a:defRPr/>
              </a:pPr>
              <a:endParaRPr lang="ko-KR" altLang="en-US">
                <a:ea typeface="돋움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3513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ASPN_company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B4E5"/>
      </a:accent1>
      <a:accent2>
        <a:srgbClr val="2355A6"/>
      </a:accent2>
      <a:accent3>
        <a:srgbClr val="144DA9"/>
      </a:accent3>
      <a:accent4>
        <a:srgbClr val="503A94"/>
      </a:accent4>
      <a:accent5>
        <a:srgbClr val="9FB0FB"/>
      </a:accent5>
      <a:accent6>
        <a:srgbClr val="1E45FF"/>
      </a:accent6>
      <a:hlink>
        <a:srgbClr val="0000FF"/>
      </a:hlink>
      <a:folHlink>
        <a:srgbClr val="800080"/>
      </a:folHlink>
    </a:clrScheme>
    <a:fontScheme name="aspn">
      <a:majorFont>
        <a:latin typeface="Open Sans Semibold"/>
        <a:ea typeface="맑은 고딕"/>
        <a:cs typeface=""/>
      </a:majorFont>
      <a:minorFont>
        <a:latin typeface="Open Sans Ligh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</TotalTime>
  <Words>1114</Words>
  <Application>Microsoft Office PowerPoint</Application>
  <PresentationFormat>A4 용지(210x297mm)</PresentationFormat>
  <Paragraphs>301</Paragraphs>
  <Slides>12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2" baseType="lpstr">
      <vt:lpstr>Arial</vt:lpstr>
      <vt:lpstr>나눔바른고딕</vt:lpstr>
      <vt:lpstr>돋움</vt:lpstr>
      <vt:lpstr>Symbol</vt:lpstr>
      <vt:lpstr>Open Sans Light</vt:lpstr>
      <vt:lpstr>Open Sans Semibold</vt:lpstr>
      <vt:lpstr>Arial Unicode MS</vt:lpstr>
      <vt:lpstr>맑은 고딕</vt:lpstr>
      <vt:lpstr>Office 테마</vt:lpstr>
      <vt:lpstr>Document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USER1</dc:creator>
  <cp:lastModifiedBy>user</cp:lastModifiedBy>
  <cp:revision>218</cp:revision>
  <dcterms:created xsi:type="dcterms:W3CDTF">2017-06-21T01:57:04Z</dcterms:created>
  <dcterms:modified xsi:type="dcterms:W3CDTF">2021-10-21T07:57:48Z</dcterms:modified>
</cp:coreProperties>
</file>