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7561263" cy="10693400"/>
  <p:notesSz cx="7104063" cy="10234613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897"/>
    <a:srgbClr val="B8B8B8"/>
    <a:srgbClr val="8C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3150" y="72"/>
      </p:cViewPr>
      <p:guideLst>
        <p:guide orient="horz" pos="3368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60EFCB-9096-4FCA-B733-0FD8BFF69C11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768350"/>
            <a:ext cx="27130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1585AEB3-3E57-4195-8635-26684DEBA9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51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718468"/>
            <a:ext cx="7561263" cy="1440160"/>
          </a:xfrm>
          <a:solidFill>
            <a:srgbClr val="084897"/>
          </a:solidFill>
        </p:spPr>
        <p:txBody>
          <a:bodyPr lIns="0" tIns="0" rIns="0" bIns="0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65831" y="2156204"/>
            <a:ext cx="6429600" cy="526200"/>
          </a:xfrm>
        </p:spPr>
        <p:txBody>
          <a:bodyPr lIns="0" tIns="0" rIns="0" bIns="0" anchor="ctr">
            <a:normAutofit/>
          </a:bodyPr>
          <a:lstStyle>
            <a:lvl1pPr marL="0" indent="0" algn="l">
              <a:buNone/>
              <a:defRPr sz="1800" b="1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2" name="부제목 2"/>
          <p:cNvSpPr txBox="1">
            <a:spLocks/>
          </p:cNvSpPr>
          <p:nvPr userDrawn="1"/>
        </p:nvSpPr>
        <p:spPr>
          <a:xfrm>
            <a:off x="565831" y="5778748"/>
            <a:ext cx="6429600" cy="52620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>
            <a:lvl1pPr marL="0" indent="0" algn="l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95690" rtl="0" eaLnBrk="1" latinLnBrk="1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Ver.</a:t>
            </a:r>
            <a:r>
              <a:rPr lang="en-US" altLang="ko-KR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0.1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" name="Picture 2" descr="C:\Users\kwanghee.lee\Desktop\SVG\ci.w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9"/>
          <a:stretch/>
        </p:blipFill>
        <p:spPr bwMode="auto">
          <a:xfrm>
            <a:off x="2921703" y="8587060"/>
            <a:ext cx="1717855" cy="5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83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229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825" y="425450"/>
            <a:ext cx="2487613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55925" y="425450"/>
            <a:ext cx="4227513" cy="91265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77825" y="2238375"/>
            <a:ext cx="2487613" cy="73136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662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2725" y="7485063"/>
            <a:ext cx="4535488" cy="884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482725" y="955675"/>
            <a:ext cx="4535488" cy="6415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82725" y="8369300"/>
            <a:ext cx="4535488" cy="1254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204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82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483225" y="428625"/>
            <a:ext cx="1700213" cy="91233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77825" y="428625"/>
            <a:ext cx="4953000" cy="91233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89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8063" y="428231"/>
            <a:ext cx="6805137" cy="72000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50000"/>
              </a:lnSpc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8063" y="1332070"/>
            <a:ext cx="6805137" cy="8782708"/>
          </a:xfrm>
        </p:spPr>
        <p:txBody>
          <a:bodyPr>
            <a:normAutofit/>
          </a:bodyPr>
          <a:lstStyle>
            <a:lvl1pPr marL="193606" indent="-193606">
              <a:buFont typeface="Wingdings" panose="05000000000000000000" pitchFamily="2" charset="2"/>
              <a:buChar char="§"/>
              <a:defRPr sz="1200" b="1">
                <a:latin typeface="Calibri" panose="020F0502020204030204" pitchFamily="34" charset="0"/>
              </a:defRPr>
            </a:lvl1pPr>
            <a:lvl2pPr marL="477102" indent="-209165">
              <a:buFont typeface="Wingdings" panose="05000000000000000000" pitchFamily="2" charset="2"/>
              <a:buChar char="§"/>
              <a:defRPr sz="1100" b="1">
                <a:latin typeface="Calibri" panose="020F0502020204030204" pitchFamily="34" charset="0"/>
              </a:defRPr>
            </a:lvl2pPr>
            <a:lvl3pPr marL="677622" indent="-143477">
              <a:buFont typeface="Arial" panose="020B0604020202020204" pitchFamily="34" charset="0"/>
              <a:buChar char="•"/>
              <a:defRPr sz="1100" b="1">
                <a:latin typeface="Calibri" panose="020F0502020204030204" pitchFamily="34" charset="0"/>
              </a:defRPr>
            </a:lvl3pPr>
            <a:lvl4pPr marL="879873" indent="-150391">
              <a:buFont typeface="Arial" panose="020B0604020202020204" pitchFamily="34" charset="0"/>
              <a:buChar char="•"/>
              <a:tabLst>
                <a:tab pos="1068293" algn="l"/>
              </a:tabLst>
              <a:defRPr sz="1050" b="1">
                <a:latin typeface="Calibri" panose="020F0502020204030204" pitchFamily="34" charset="0"/>
              </a:defRPr>
            </a:lvl4pPr>
            <a:lvl5pPr marL="1068293" indent="-145205">
              <a:defRPr sz="1050" b="1">
                <a:latin typeface="Calibri" panose="020F0502020204030204" pitchFamily="34" charset="0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78063" y="10305038"/>
            <a:ext cx="1764295" cy="236725"/>
          </a:xfrm>
        </p:spPr>
        <p:txBody>
          <a:bodyPr lIns="0" tIns="0" rIns="0" bIns="0"/>
          <a:lstStyle>
            <a:lvl1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ko-KR"/>
              <a:t>Rev. 0.1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583432" y="10305038"/>
            <a:ext cx="2394400" cy="236725"/>
          </a:xfrm>
        </p:spPr>
        <p:txBody>
          <a:bodyPr/>
          <a:lstStyle>
            <a:lvl1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ko-KR"/>
              <a:t>ABOV Semiconductor Co., Ltd.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5418905" y="10305038"/>
            <a:ext cx="1764295" cy="236725"/>
          </a:xfrm>
        </p:spPr>
        <p:txBody>
          <a:bodyPr lIns="0" tIns="0" rIns="0" bIns="0"/>
          <a:lstStyle>
            <a:lvl1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" name="Picture 2" descr="C:\Users\kwanghee.lee\Desktop\SVG\ci.wm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9"/>
          <a:stretch/>
        </p:blipFill>
        <p:spPr bwMode="auto">
          <a:xfrm>
            <a:off x="5910361" y="755957"/>
            <a:ext cx="1290650" cy="3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직선 연결선 10"/>
          <p:cNvCxnSpPr/>
          <p:nvPr userDrawn="1"/>
        </p:nvCxnSpPr>
        <p:spPr>
          <a:xfrm>
            <a:off x="360251" y="10300738"/>
            <a:ext cx="6840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0251" y="1242244"/>
            <a:ext cx="684076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6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101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753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5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6900" y="6872288"/>
            <a:ext cx="6427788" cy="21224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96900" y="4532313"/>
            <a:ext cx="6427788" cy="2339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97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856038" y="2495550"/>
            <a:ext cx="3327400" cy="705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920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7825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7825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841750" y="2393950"/>
            <a:ext cx="3341688" cy="996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841750" y="3390900"/>
            <a:ext cx="3341688" cy="6161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01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C3241-46F7-43DA-A652-0292D4F8C477}" type="datetimeFigureOut">
              <a:rPr lang="ko-KR" altLang="en-US" smtClean="0"/>
              <a:t>2021-10-15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74A38-3C26-4EF9-9B16-8CECD33AA0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48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Rev. 0.1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ABOV Semiconductor Co., Ltd.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/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v.co.kr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-20458" y="-51073"/>
            <a:ext cx="7561263" cy="10704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96658" y="2177374"/>
            <a:ext cx="716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altLang="ko-KR" sz="900" b="1" kern="1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모집 부문</a:t>
            </a:r>
            <a:endParaRPr lang="en-US" altLang="ko-KR" sz="900" b="1" kern="1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9369" y="1653972"/>
            <a:ext cx="7590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어보브반도체</a:t>
            </a:r>
            <a:r>
              <a:rPr lang="en-US" altLang="ko-KR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</a:t>
            </a:r>
            <a:r>
              <a:rPr lang="ko-KR" altLang="en-US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부문별 엔지니어</a:t>
            </a:r>
            <a:r>
              <a:rPr lang="en-US" altLang="ko-KR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b="1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마케터 모집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223" y="1967005"/>
            <a:ext cx="56989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당신의 꿈과 젊은 생각이 세상을 더 나은 미래로 만듭니다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</a:p>
          <a:p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젊음과 생동감이 넘치는 세상을 만들어갈 역량 있는 인재 여러분의 많은 지원 바랍니다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.</a:t>
            </a:r>
            <a:endParaRPr lang="ko-KR" altLang="en-US" sz="1100" dirty="0">
              <a:solidFill>
                <a:schemeClr val="bg1">
                  <a:lumMod val="50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27CD86DC-FDCF-44DE-B954-CF6487D92A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3" b="31432"/>
          <a:stretch/>
        </p:blipFill>
        <p:spPr>
          <a:xfrm>
            <a:off x="-29369" y="-51073"/>
            <a:ext cx="7590632" cy="1747740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5EFC4C38-FC4E-4438-A9AD-D86229FE5A3C}"/>
              </a:ext>
            </a:extLst>
          </p:cNvPr>
          <p:cNvSpPr/>
          <p:nvPr/>
        </p:nvSpPr>
        <p:spPr>
          <a:xfrm>
            <a:off x="4142486" y="9269867"/>
            <a:ext cx="365258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altLang="ko-KR" sz="600" b="1" kern="1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제출 서류 </a:t>
            </a:r>
            <a:endParaRPr lang="en-US" altLang="ko-KR" sz="900" b="1" kern="1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Clr>
                <a:schemeClr val="accent5"/>
              </a:buClr>
            </a:pPr>
            <a:r>
              <a:rPr lang="ko-KR" altLang="en-US" sz="900" kern="100" dirty="0">
                <a:latin typeface="나눔스퀘어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 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 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〮 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공통 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: 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이력서 및 자기소개서 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(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자유 형식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0"/>
              </a:spcAft>
              <a:buClr>
                <a:schemeClr val="accent5"/>
              </a:buClr>
            </a:pP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     - 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신입 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: 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학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(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석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)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사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_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성적 증명서 필수제출</a:t>
            </a:r>
          </a:p>
          <a:p>
            <a:pPr>
              <a:spcAft>
                <a:spcPts val="0"/>
              </a:spcAft>
              <a:buClr>
                <a:schemeClr val="accent5"/>
              </a:buClr>
            </a:pP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     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- 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경력기술서 또는 포트폴리오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(</a:t>
            </a:r>
            <a:r>
              <a:rPr lang="ko-KR" altLang="en-US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해당자에 한함</a:t>
            </a:r>
            <a:r>
              <a:rPr lang="en-US" altLang="ko-KR" sz="900" kern="100" dirty="0"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</a:rPr>
              <a:t>) </a:t>
            </a:r>
          </a:p>
          <a:p>
            <a:pPr>
              <a:spcAft>
                <a:spcPts val="0"/>
              </a:spcAft>
              <a:buClr>
                <a:schemeClr val="accent5"/>
              </a:buClr>
            </a:pPr>
            <a:endParaRPr lang="en-US" altLang="ko-KR" sz="900" kern="1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제출기한</a:t>
            </a:r>
            <a:r>
              <a:rPr lang="ko-KR" altLang="en-US" sz="900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900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: 10</a:t>
            </a:r>
            <a:r>
              <a:rPr lang="ko-KR" altLang="en-US" sz="900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월</a:t>
            </a:r>
            <a:r>
              <a:rPr lang="en-US" altLang="ko-KR" sz="900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26</a:t>
            </a:r>
            <a:r>
              <a:rPr lang="ko-KR" altLang="en-US" sz="900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일</a:t>
            </a:r>
            <a:r>
              <a:rPr lang="en-US" altLang="ko-KR" sz="900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(</a:t>
            </a:r>
            <a:r>
              <a:rPr lang="ko-KR" altLang="en-US" sz="900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화</a:t>
            </a:r>
            <a:r>
              <a:rPr lang="en-US" altLang="ko-KR" sz="900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0"/>
              </a:spcAft>
              <a:buClr>
                <a:schemeClr val="accent5"/>
              </a:buClr>
            </a:pPr>
            <a:endParaRPr lang="en-US" altLang="ko-KR" sz="900" b="1" kern="1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홈페이지</a:t>
            </a:r>
            <a:r>
              <a:rPr lang="en-US" altLang="ko-KR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: </a:t>
            </a:r>
            <a:r>
              <a:rPr lang="en-US" altLang="ko-KR" sz="900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  <a:hlinkClick r:id="rId3"/>
              </a:rPr>
              <a:t>www.abov.co.kr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101E4940-C07D-4603-A2AF-BE63C4EB3AB0}"/>
              </a:ext>
            </a:extLst>
          </p:cNvPr>
          <p:cNvSpPr/>
          <p:nvPr/>
        </p:nvSpPr>
        <p:spPr>
          <a:xfrm>
            <a:off x="233812" y="9351765"/>
            <a:ext cx="36525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근 무 지</a:t>
            </a:r>
            <a:endParaRPr lang="en-US" altLang="ko-KR" sz="900" b="1" kern="1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>
              <a:buClr>
                <a:schemeClr val="accent5"/>
              </a:buClr>
            </a:pP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  서울 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: 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서울시 강남구 영동대로 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330 (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대치동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) 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총회회관 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7~9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층 </a:t>
            </a:r>
            <a:endParaRPr lang="en-US" altLang="ko-KR" sz="900" kern="100" dirty="0">
              <a:latin typeface="나눔스퀘어" panose="020B0600000101010101" pitchFamily="50" charset="-127"/>
              <a:ea typeface="나눔스퀘어" panose="020B0600000101010101" pitchFamily="50" charset="-127"/>
              <a:cs typeface="Calibri" panose="020F0502020204030204" pitchFamily="34" charset="0"/>
            </a:endParaRPr>
          </a:p>
          <a:p>
            <a:pPr>
              <a:buClr>
                <a:schemeClr val="accent5"/>
              </a:buClr>
            </a:pP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  본사 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: 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충북 청주시 </a:t>
            </a:r>
            <a:r>
              <a:rPr lang="ko-KR" altLang="en-US" sz="900" kern="10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청원구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900" kern="10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오창읍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ko-KR" altLang="en-US" sz="900" kern="10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각리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 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1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길 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93  [</a:t>
            </a:r>
            <a:r>
              <a:rPr lang="ko-KR" altLang="en-US" sz="900" kern="10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오창과학단지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 內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]</a:t>
            </a:r>
          </a:p>
          <a:p>
            <a:pPr>
              <a:buClr>
                <a:schemeClr val="accent5"/>
              </a:buClr>
            </a:pPr>
            <a:endParaRPr lang="en-US" altLang="ko-KR" sz="600" b="1" kern="1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채용 절차</a:t>
            </a:r>
          </a:p>
          <a:p>
            <a:pPr>
              <a:spcAft>
                <a:spcPts val="0"/>
              </a:spcAft>
            </a:pPr>
            <a:r>
              <a:rPr lang="en-US" altLang="ko-KR" sz="900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   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서류전형 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&gt; 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인적성검사 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&gt; 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면접전형 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&gt; 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채용검진 </a:t>
            </a:r>
            <a:r>
              <a:rPr lang="en-US" altLang="ko-KR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&gt; </a:t>
            </a:r>
            <a:r>
              <a:rPr lang="ko-KR" altLang="en-US" sz="900" kern="100" dirty="0">
                <a:latin typeface="나눔스퀘어" panose="020B0600000101010101" pitchFamily="50" charset="-127"/>
                <a:ea typeface="나눔스퀘어" panose="020B0600000101010101" pitchFamily="50" charset="-127"/>
                <a:cs typeface="Calibri" panose="020F0502020204030204" pitchFamily="34" charset="0"/>
              </a:rPr>
              <a:t>최종합격</a:t>
            </a:r>
          </a:p>
          <a:p>
            <a:pPr>
              <a:spcAft>
                <a:spcPts val="0"/>
              </a:spcAft>
              <a:buClr>
                <a:schemeClr val="accent5"/>
              </a:buClr>
            </a:pPr>
            <a:endParaRPr lang="en-US" altLang="ko-KR" sz="900" kern="100" dirty="0">
              <a:latin typeface="나눔스퀘어" panose="020B0600000101010101" pitchFamily="50" charset="-127"/>
              <a:ea typeface="나눔스퀘어" panose="020B0600000101010101" pitchFamily="50" charset="-127"/>
              <a:cs typeface="Calibri" panose="020F0502020204030204" pitchFamily="34" charset="0"/>
            </a:endParaRPr>
          </a:p>
          <a:p>
            <a:pPr marL="171450" indent="-171450">
              <a:spcAft>
                <a:spcPts val="0"/>
              </a:spcAft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입사지원 </a:t>
            </a:r>
            <a:r>
              <a:rPr lang="en-US" altLang="ko-KR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: </a:t>
            </a: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사람인 온라인지원</a:t>
            </a:r>
            <a:endParaRPr lang="en-US" altLang="ko-KR" sz="900" b="1" kern="1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  <a:buClr>
                <a:schemeClr val="accent5"/>
              </a:buClr>
            </a:pPr>
            <a:r>
              <a:rPr lang="en-US" altLang="ko-KR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    - [</a:t>
            </a: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삼성전자 채용박람회</a:t>
            </a:r>
            <a:r>
              <a:rPr lang="en-US" altLang="ko-KR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] </a:t>
            </a:r>
            <a:r>
              <a:rPr lang="ko-KR" altLang="en-US" sz="900" b="1" kern="100" dirty="0" err="1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어보브반도체</a:t>
            </a: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 부문별 엔지니어</a:t>
            </a:r>
            <a:r>
              <a:rPr lang="en-US" altLang="ko-KR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, </a:t>
            </a:r>
            <a:r>
              <a:rPr lang="ko-KR" altLang="en-US" sz="900" b="1" kern="100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Calibri" panose="020F0502020204030204" pitchFamily="34" charset="0"/>
              </a:rPr>
              <a:t>마케터</a:t>
            </a:r>
            <a:endParaRPr lang="en-US" altLang="ko-KR" sz="900" kern="100" dirty="0">
              <a:latin typeface="나눔스퀘어 Bold" panose="020B0600000101010101" pitchFamily="50" charset="-127"/>
              <a:ea typeface="나눔스퀘어 Bold" panose="020B0600000101010101" pitchFamily="50" charset="-127"/>
              <a:cs typeface="Calibri" panose="020F0502020204030204" pitchFamily="34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6A96AFE1-BC03-42EE-8833-4F16F8235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12" y="2544044"/>
            <a:ext cx="7026882" cy="6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88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142</Words>
  <Application>Microsoft Office PowerPoint</Application>
  <PresentationFormat>사용자 지정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나눔스퀘어</vt:lpstr>
      <vt:lpstr>나눔스퀘어 Bold</vt:lpstr>
      <vt:lpstr>나눔스퀘어 ExtraBold</vt:lpstr>
      <vt:lpstr>맑은 고딕</vt:lpstr>
      <vt:lpstr>Arial</vt:lpstr>
      <vt:lpstr>Calibri</vt:lpstr>
      <vt:lpstr>Wingdings</vt:lpstr>
      <vt:lpstr>Office 테마</vt:lpstr>
      <vt:lpstr>PowerPoint 프레젠테이션</vt:lpstr>
    </vt:vector>
  </TitlesOfParts>
  <Company>R&amp;D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Donghyun Baek(백동현)</cp:lastModifiedBy>
  <cp:revision>442</cp:revision>
  <cp:lastPrinted>2021-10-08T04:00:28Z</cp:lastPrinted>
  <dcterms:created xsi:type="dcterms:W3CDTF">2006-10-05T04:04:58Z</dcterms:created>
  <dcterms:modified xsi:type="dcterms:W3CDTF">2021-10-15T05:36:37Z</dcterms:modified>
</cp:coreProperties>
</file>