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94" r:id="rId2"/>
  </p:sldMasterIdLst>
  <p:notesMasterIdLst>
    <p:notesMasterId r:id="rId36"/>
  </p:notesMasterIdLst>
  <p:handoutMasterIdLst>
    <p:handoutMasterId r:id="rId37"/>
  </p:handoutMasterIdLst>
  <p:sldIdLst>
    <p:sldId id="257" r:id="rId3"/>
    <p:sldId id="338" r:id="rId4"/>
    <p:sldId id="347" r:id="rId5"/>
    <p:sldId id="537" r:id="rId6"/>
    <p:sldId id="342" r:id="rId7"/>
    <p:sldId id="552" r:id="rId8"/>
    <p:sldId id="336" r:id="rId9"/>
    <p:sldId id="541" r:id="rId10"/>
    <p:sldId id="325" r:id="rId11"/>
    <p:sldId id="553" r:id="rId12"/>
    <p:sldId id="549" r:id="rId13"/>
    <p:sldId id="542" r:id="rId14"/>
    <p:sldId id="543" r:id="rId15"/>
    <p:sldId id="340" r:id="rId16"/>
    <p:sldId id="545" r:id="rId17"/>
    <p:sldId id="546" r:id="rId18"/>
    <p:sldId id="554" r:id="rId19"/>
    <p:sldId id="348" r:id="rId20"/>
    <p:sldId id="349" r:id="rId21"/>
    <p:sldId id="350" r:id="rId22"/>
    <p:sldId id="352" r:id="rId23"/>
    <p:sldId id="351" r:id="rId24"/>
    <p:sldId id="555" r:id="rId25"/>
    <p:sldId id="353" r:id="rId26"/>
    <p:sldId id="547" r:id="rId27"/>
    <p:sldId id="548" r:id="rId28"/>
    <p:sldId id="354" r:id="rId29"/>
    <p:sldId id="359" r:id="rId30"/>
    <p:sldId id="343" r:id="rId31"/>
    <p:sldId id="550" r:id="rId32"/>
    <p:sldId id="557" r:id="rId33"/>
    <p:sldId id="558" r:id="rId34"/>
    <p:sldId id="275" r:id="rId35"/>
  </p:sldIdLst>
  <p:sldSz cx="9144000" cy="5143500" type="screen16x9"/>
  <p:notesSz cx="6797675" cy="9926638"/>
  <p:embeddedFontLst>
    <p:embeddedFont>
      <p:font typeface="나눔스퀘어라운드 Regular" panose="020B0600000101010101" charset="-127"/>
      <p:regular r:id="rId38"/>
    </p:embeddedFont>
    <p:embeddedFont>
      <p:font typeface="Forte" panose="03060902040502070203" pitchFamily="66" charset="0"/>
      <p:regular r:id="rId39"/>
    </p:embeddedFont>
    <p:embeddedFont>
      <p:font typeface="Segoe UI" panose="020B0502040204020203" pitchFamily="34" charset="0"/>
      <p:regular r:id="rId40"/>
      <p:bold r:id="rId41"/>
      <p:italic r:id="rId42"/>
      <p:boldItalic r:id="rId43"/>
    </p:embeddedFont>
    <p:embeddedFont>
      <p:font typeface="Segoe UI Black" panose="020B0A02040204020203" pitchFamily="34" charset="0"/>
      <p:bold r:id="rId44"/>
      <p:boldItalic r:id="rId45"/>
    </p:embeddedFont>
    <p:embeddedFont>
      <p:font typeface="Segoe UI Light" panose="020B0502040204020203" pitchFamily="34" charset="0"/>
      <p:regular r:id="rId46"/>
      <p:italic r:id="rId47"/>
    </p:embeddedFont>
    <p:embeddedFont>
      <p:font typeface="Segoe UI Semibold" panose="020B0702040204020203" pitchFamily="34" charset="0"/>
      <p:bold r:id="rId48"/>
      <p:boldItalic r:id="rId49"/>
    </p:embeddedFont>
    <p:embeddedFont>
      <p:font typeface="나눔스퀘어" panose="020B0600000101010101" pitchFamily="50" charset="-127"/>
      <p:regular r:id="rId50"/>
    </p:embeddedFont>
    <p:embeddedFont>
      <p:font typeface="나눔스퀘어 Bold" panose="020B0600000101010101" pitchFamily="50" charset="-127"/>
      <p:bold r:id="rId51"/>
    </p:embeddedFont>
    <p:embeddedFont>
      <p:font typeface="나눔스퀘어 ExtraBold" panose="020B0600000101010101" pitchFamily="50" charset="-127"/>
      <p:bold r:id="rId52"/>
    </p:embeddedFont>
    <p:embeddedFont>
      <p:font typeface="맑은 고딕" panose="020B0503020000020004" pitchFamily="50" charset="-127"/>
      <p:regular r:id="rId53"/>
      <p:bold r:id="rId5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DDDDDD"/>
    <a:srgbClr val="343434"/>
    <a:srgbClr val="231815"/>
    <a:srgbClr val="F5F5F5"/>
    <a:srgbClr val="EBD000"/>
    <a:srgbClr val="F1F1F1"/>
    <a:srgbClr val="FDD000"/>
    <a:srgbClr val="E5E5E5"/>
    <a:srgbClr val="FDA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120" y="186"/>
      </p:cViewPr>
      <p:guideLst>
        <p:guide orient="horz" pos="1620"/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C9B7A65-7B80-418E-AC12-0EDB76E3A3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E36C469-4D6B-44E6-B93F-27E7CFF099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F55DF-358F-4C30-9757-39D9F77D0609}" type="datetimeFigureOut">
              <a:rPr lang="ko-KR" altLang="en-US" smtClean="0"/>
              <a:t>2021-08-31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0F44EBC-1428-4B85-B642-2ED7BC3EF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F1E7A3E-D286-46A0-BF54-2C7040CACA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4DC21-3B42-4596-9EE4-E538B8C892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0177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53C64BE8-AFF5-429A-AB6C-41BB63B37D38}" type="datetimeFigureOut">
              <a:rPr lang="ko-KR" altLang="en-US" smtClean="0"/>
              <a:pPr/>
              <a:t>2021-08-31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1BE2FA30-4708-4C09-BF68-C753F1B8F3A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387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스퀘어" panose="020B0600000101010101" pitchFamily="50" charset="-127"/>
        <a:ea typeface="나눔스퀘어" panose="020B0600000101010101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스퀘어" panose="020B0600000101010101" pitchFamily="50" charset="-127"/>
        <a:ea typeface="나눔스퀘어" panose="020B0600000101010101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스퀘어" panose="020B0600000101010101" pitchFamily="50" charset="-127"/>
        <a:ea typeface="나눔스퀘어" panose="020B0600000101010101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스퀘어" panose="020B0600000101010101" pitchFamily="50" charset="-127"/>
        <a:ea typeface="나눔스퀘어" panose="020B0600000101010101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스퀘어" panose="020B0600000101010101" pitchFamily="50" charset="-127"/>
        <a:ea typeface="나눔스퀘어" panose="020B0600000101010101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3645-C086-488A-B771-C3EAB4C050D0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3645-C086-488A-B771-C3EAB4C050D0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9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3645-C086-488A-B771-C3EAB4C050D0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19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3645-C086-488A-B771-C3EAB4C050D0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93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3645-C086-488A-B771-C3EAB4C050D0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81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3645-C086-488A-B771-C3EAB4C050D0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45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3645-C086-488A-B771-C3EAB4C050D0}" type="slidenum">
              <a:rPr lang="ko-KR" altLang="en-US" smtClean="0">
                <a:solidFill>
                  <a:prstClr val="black"/>
                </a:solidFill>
              </a:rPr>
              <a:pPr/>
              <a:t>29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4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3645-C086-488A-B771-C3EAB4C050D0}" type="slidenum">
              <a:rPr lang="ko-KR" altLang="en-US" smtClean="0">
                <a:solidFill>
                  <a:prstClr val="black"/>
                </a:solidFill>
              </a:rPr>
              <a:pPr/>
              <a:t>33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5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/>
          <p:cNvGrpSpPr/>
          <p:nvPr userDrawn="1"/>
        </p:nvGrpSpPr>
        <p:grpSpPr>
          <a:xfrm>
            <a:off x="2486258" y="195486"/>
            <a:ext cx="4176464" cy="4176464"/>
            <a:chOff x="2486258" y="699542"/>
            <a:chExt cx="4176464" cy="4176464"/>
          </a:xfrm>
        </p:grpSpPr>
        <p:sp>
          <p:nvSpPr>
            <p:cNvPr id="17" name="타원 16"/>
            <p:cNvSpPr/>
            <p:nvPr userDrawn="1"/>
          </p:nvSpPr>
          <p:spPr>
            <a:xfrm>
              <a:off x="2486258" y="699542"/>
              <a:ext cx="4176464" cy="4176464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24000"/>
                  </a:schemeClr>
                </a:gs>
                <a:gs pos="94000">
                  <a:srgbClr val="DBE3EA">
                    <a:alpha val="0"/>
                  </a:srgbClr>
                </a:gs>
                <a:gs pos="66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13" name="평행 사변형 12"/>
            <p:cNvSpPr/>
            <p:nvPr userDrawn="1"/>
          </p:nvSpPr>
          <p:spPr>
            <a:xfrm flipV="1">
              <a:off x="3923928" y="2203507"/>
              <a:ext cx="1296144" cy="1743455"/>
            </a:xfrm>
            <a:prstGeom prst="parallelogram">
              <a:avLst>
                <a:gd name="adj" fmla="val 6828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pic>
        <p:nvPicPr>
          <p:cNvPr id="3074" name="Picture 2" descr="D:\work\기타\TBWA_greeting\bi\Artboard 7@3x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7" t="38746" r="18614" b="39959"/>
          <a:stretch/>
        </p:blipFill>
        <p:spPr bwMode="auto">
          <a:xfrm>
            <a:off x="3491880" y="2305342"/>
            <a:ext cx="2267012" cy="53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그룹 26"/>
          <p:cNvGrpSpPr/>
          <p:nvPr userDrawn="1"/>
        </p:nvGrpSpPr>
        <p:grpSpPr>
          <a:xfrm>
            <a:off x="0" y="1"/>
            <a:ext cx="9144002" cy="5143499"/>
            <a:chOff x="0" y="-37067"/>
            <a:chExt cx="9144002" cy="5143499"/>
          </a:xfrm>
        </p:grpSpPr>
        <p:sp>
          <p:nvSpPr>
            <p:cNvPr id="19" name="직사각형 18"/>
            <p:cNvSpPr/>
            <p:nvPr userDrawn="1"/>
          </p:nvSpPr>
          <p:spPr>
            <a:xfrm>
              <a:off x="1" y="-37067"/>
              <a:ext cx="9144000" cy="9354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grpSp>
          <p:nvGrpSpPr>
            <p:cNvPr id="23" name="그룹 22"/>
            <p:cNvGrpSpPr/>
            <p:nvPr userDrawn="1"/>
          </p:nvGrpSpPr>
          <p:grpSpPr>
            <a:xfrm rot="5400000">
              <a:off x="2880233" y="-2027941"/>
              <a:ext cx="3383537" cy="9144000"/>
              <a:chOff x="2558392" y="-1945317"/>
              <a:chExt cx="4336996" cy="9144000"/>
            </a:xfrm>
          </p:grpSpPr>
          <p:sp>
            <p:nvSpPr>
              <p:cNvPr id="21" name="직사각형 20"/>
              <p:cNvSpPr/>
              <p:nvPr userDrawn="1"/>
            </p:nvSpPr>
            <p:spPr>
              <a:xfrm>
                <a:off x="2558392" y="-1945317"/>
                <a:ext cx="4336995" cy="272796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  <p:sp>
            <p:nvSpPr>
              <p:cNvPr id="22" name="직사각형 21"/>
              <p:cNvSpPr/>
              <p:nvPr userDrawn="1"/>
            </p:nvSpPr>
            <p:spPr>
              <a:xfrm>
                <a:off x="2558393" y="4469894"/>
                <a:ext cx="4336995" cy="27287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</p:grpSp>
        <p:sp>
          <p:nvSpPr>
            <p:cNvPr id="28" name="직사각형 27"/>
            <p:cNvSpPr/>
            <p:nvPr userDrawn="1"/>
          </p:nvSpPr>
          <p:spPr>
            <a:xfrm>
              <a:off x="0" y="4167615"/>
              <a:ext cx="9143999" cy="9388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558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 userDrawn="1"/>
        </p:nvSpPr>
        <p:spPr>
          <a:xfrm flipV="1">
            <a:off x="71500" y="-8092"/>
            <a:ext cx="1332148" cy="1608831"/>
          </a:xfrm>
          <a:prstGeom prst="parallelogram">
            <a:avLst>
              <a:gd name="adj" fmla="val 901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5" name="평행 사변형 14"/>
          <p:cNvSpPr/>
          <p:nvPr userDrawn="1"/>
        </p:nvSpPr>
        <p:spPr>
          <a:xfrm flipV="1">
            <a:off x="395536" y="878832"/>
            <a:ext cx="1008112" cy="834322"/>
          </a:xfrm>
          <a:prstGeom prst="parallelogram">
            <a:avLst>
              <a:gd name="adj" fmla="val 768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4" name="그룹 3"/>
          <p:cNvGrpSpPr/>
          <p:nvPr userDrawn="1"/>
        </p:nvGrpSpPr>
        <p:grpSpPr>
          <a:xfrm>
            <a:off x="0" y="4996173"/>
            <a:ext cx="9081830" cy="231473"/>
            <a:chOff x="0" y="-14629"/>
            <a:chExt cx="9081830" cy="231473"/>
          </a:xfrm>
        </p:grpSpPr>
        <p:pic>
          <p:nvPicPr>
            <p:cNvPr id="5" name="Picture 6" descr="D:\work\기타\TBWA_greeting\bi\Artboard 2@3x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2" t="45027" r="16159" b="39485"/>
            <a:stretch/>
          </p:blipFill>
          <p:spPr bwMode="auto">
            <a:xfrm>
              <a:off x="7668344" y="-14629"/>
              <a:ext cx="1413486" cy="231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/>
            <p:cNvSpPr/>
            <p:nvPr userDrawn="1"/>
          </p:nvSpPr>
          <p:spPr>
            <a:xfrm>
              <a:off x="0" y="-5103"/>
              <a:ext cx="7761700" cy="1454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FCD904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915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 userDrawn="1"/>
        </p:nvGrpSpPr>
        <p:grpSpPr>
          <a:xfrm>
            <a:off x="0" y="4996173"/>
            <a:ext cx="9081830" cy="231473"/>
            <a:chOff x="0" y="-14629"/>
            <a:chExt cx="9081830" cy="231473"/>
          </a:xfrm>
        </p:grpSpPr>
        <p:pic>
          <p:nvPicPr>
            <p:cNvPr id="5" name="Picture 6" descr="D:\work\기타\TBWA_greeting\bi\Artboard 2@3x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2" t="45027" r="16159" b="39485"/>
            <a:stretch/>
          </p:blipFill>
          <p:spPr bwMode="auto">
            <a:xfrm>
              <a:off x="7668344" y="-14629"/>
              <a:ext cx="1413486" cy="231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/>
            <p:cNvSpPr/>
            <p:nvPr userDrawn="1"/>
          </p:nvSpPr>
          <p:spPr>
            <a:xfrm>
              <a:off x="0" y="-3670"/>
              <a:ext cx="7761700" cy="1425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FCD904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542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 userDrawn="1"/>
        </p:nvGrpSpPr>
        <p:grpSpPr>
          <a:xfrm>
            <a:off x="0" y="4996173"/>
            <a:ext cx="9081830" cy="231473"/>
            <a:chOff x="0" y="-14629"/>
            <a:chExt cx="9081830" cy="231473"/>
          </a:xfrm>
        </p:grpSpPr>
        <p:pic>
          <p:nvPicPr>
            <p:cNvPr id="5" name="Picture 6" descr="D:\work\기타\TBWA_greeting\bi\Artboard 2@3x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2" t="45027" r="16159" b="39485"/>
            <a:stretch/>
          </p:blipFill>
          <p:spPr bwMode="auto">
            <a:xfrm>
              <a:off x="7668344" y="-14629"/>
              <a:ext cx="1413486" cy="231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/>
            <p:cNvSpPr/>
            <p:nvPr userDrawn="1"/>
          </p:nvSpPr>
          <p:spPr>
            <a:xfrm>
              <a:off x="0" y="-5103"/>
              <a:ext cx="7761700" cy="1454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FCD904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581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5007838"/>
            <a:ext cx="7761700" cy="141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Picture 6" descr="D:\work\기타\TBWA_greeting\bi\Artboard 2@3x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45027" r="16159" b="39485"/>
          <a:stretch/>
        </p:blipFill>
        <p:spPr bwMode="auto">
          <a:xfrm>
            <a:off x="7668344" y="4996173"/>
            <a:ext cx="1413486" cy="2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FCD904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420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 userDrawn="1"/>
        </p:nvGrpSpPr>
        <p:grpSpPr>
          <a:xfrm rot="10800000">
            <a:off x="-510" y="844"/>
            <a:ext cx="1667168" cy="1562793"/>
            <a:chOff x="6678234" y="3411422"/>
            <a:chExt cx="1836204" cy="1721246"/>
          </a:xfrm>
        </p:grpSpPr>
        <p:sp>
          <p:nvSpPr>
            <p:cNvPr id="11" name="평행 사변형 10"/>
            <p:cNvSpPr/>
            <p:nvPr userDrawn="1"/>
          </p:nvSpPr>
          <p:spPr>
            <a:xfrm flipV="1">
              <a:off x="6678234" y="3411422"/>
              <a:ext cx="1332148" cy="1608831"/>
            </a:xfrm>
            <a:prstGeom prst="parallelogram">
              <a:avLst>
                <a:gd name="adj" fmla="val 9018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12" name="평행 사변형 11"/>
            <p:cNvSpPr/>
            <p:nvPr userDrawn="1"/>
          </p:nvSpPr>
          <p:spPr>
            <a:xfrm flipV="1">
              <a:off x="7506326" y="4298346"/>
              <a:ext cx="1008112" cy="834322"/>
            </a:xfrm>
            <a:prstGeom prst="parallelogram">
              <a:avLst>
                <a:gd name="adj" fmla="val 7687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sp>
        <p:nvSpPr>
          <p:cNvPr id="3" name="평행 사변형 2"/>
          <p:cNvSpPr/>
          <p:nvPr userDrawn="1"/>
        </p:nvSpPr>
        <p:spPr>
          <a:xfrm flipV="1">
            <a:off x="282358" y="2931789"/>
            <a:ext cx="2057394" cy="2112891"/>
          </a:xfrm>
          <a:prstGeom prst="parallelogram">
            <a:avLst>
              <a:gd name="adj" fmla="val 79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4" name="그룹 3"/>
          <p:cNvGrpSpPr/>
          <p:nvPr userDrawn="1"/>
        </p:nvGrpSpPr>
        <p:grpSpPr>
          <a:xfrm>
            <a:off x="0" y="4996173"/>
            <a:ext cx="9081830" cy="231473"/>
            <a:chOff x="0" y="-14629"/>
            <a:chExt cx="9081830" cy="231473"/>
          </a:xfrm>
        </p:grpSpPr>
        <p:pic>
          <p:nvPicPr>
            <p:cNvPr id="5" name="Picture 6" descr="D:\work\기타\TBWA_greeting\bi\Artboard 2@3x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2" t="45027" r="16159" b="39485"/>
            <a:stretch/>
          </p:blipFill>
          <p:spPr bwMode="auto">
            <a:xfrm>
              <a:off x="7668344" y="-14629"/>
              <a:ext cx="1413486" cy="231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/>
            <p:cNvSpPr/>
            <p:nvPr userDrawn="1"/>
          </p:nvSpPr>
          <p:spPr>
            <a:xfrm>
              <a:off x="0" y="-2964"/>
              <a:ext cx="7761700" cy="1411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FCD904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평행 사변형 7"/>
          <p:cNvSpPr/>
          <p:nvPr userDrawn="1"/>
        </p:nvSpPr>
        <p:spPr>
          <a:xfrm flipV="1">
            <a:off x="4383106" y="861470"/>
            <a:ext cx="377788" cy="352602"/>
          </a:xfrm>
          <a:prstGeom prst="parallelogram">
            <a:avLst>
              <a:gd name="adj" fmla="val 768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4338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3923924" y="2283718"/>
            <a:ext cx="1296144" cy="1743455"/>
            <a:chOff x="3995936" y="1707654"/>
            <a:chExt cx="1296144" cy="1527430"/>
          </a:xfrm>
        </p:grpSpPr>
        <p:sp>
          <p:nvSpPr>
            <p:cNvPr id="7" name="평행 사변형 5"/>
            <p:cNvSpPr/>
            <p:nvPr userDrawn="1"/>
          </p:nvSpPr>
          <p:spPr>
            <a:xfrm flipV="1">
              <a:off x="4190591" y="2442010"/>
              <a:ext cx="996979" cy="787565"/>
            </a:xfrm>
            <a:custGeom>
              <a:avLst/>
              <a:gdLst>
                <a:gd name="connsiteX0" fmla="*/ 0 w 1131070"/>
                <a:gd name="connsiteY0" fmla="*/ 822977 h 822977"/>
                <a:gd name="connsiteX1" fmla="*/ 501374 w 1131070"/>
                <a:gd name="connsiteY1" fmla="*/ 0 h 822977"/>
                <a:gd name="connsiteX2" fmla="*/ 1131070 w 1131070"/>
                <a:gd name="connsiteY2" fmla="*/ 0 h 822977"/>
                <a:gd name="connsiteX3" fmla="*/ 629696 w 1131070"/>
                <a:gd name="connsiteY3" fmla="*/ 822977 h 822977"/>
                <a:gd name="connsiteX4" fmla="*/ 0 w 1131070"/>
                <a:gd name="connsiteY4" fmla="*/ 822977 h 822977"/>
                <a:gd name="connsiteX0" fmla="*/ 0 w 1131070"/>
                <a:gd name="connsiteY0" fmla="*/ 822977 h 822977"/>
                <a:gd name="connsiteX1" fmla="*/ 675239 w 1131070"/>
                <a:gd name="connsiteY1" fmla="*/ 0 h 822977"/>
                <a:gd name="connsiteX2" fmla="*/ 1131070 w 1131070"/>
                <a:gd name="connsiteY2" fmla="*/ 0 h 822977"/>
                <a:gd name="connsiteX3" fmla="*/ 629696 w 1131070"/>
                <a:gd name="connsiteY3" fmla="*/ 822977 h 822977"/>
                <a:gd name="connsiteX4" fmla="*/ 0 w 1131070"/>
                <a:gd name="connsiteY4" fmla="*/ 822977 h 822977"/>
                <a:gd name="connsiteX0" fmla="*/ 0 w 1131070"/>
                <a:gd name="connsiteY0" fmla="*/ 822977 h 822977"/>
                <a:gd name="connsiteX1" fmla="*/ 675239 w 1131070"/>
                <a:gd name="connsiteY1" fmla="*/ 0 h 822977"/>
                <a:gd name="connsiteX2" fmla="*/ 1131070 w 1131070"/>
                <a:gd name="connsiteY2" fmla="*/ 0 h 822977"/>
                <a:gd name="connsiteX3" fmla="*/ 996979 w 1131070"/>
                <a:gd name="connsiteY3" fmla="*/ 33710 h 822977"/>
                <a:gd name="connsiteX4" fmla="*/ 629696 w 1131070"/>
                <a:gd name="connsiteY4" fmla="*/ 822977 h 822977"/>
                <a:gd name="connsiteX5" fmla="*/ 0 w 1131070"/>
                <a:gd name="connsiteY5" fmla="*/ 822977 h 822977"/>
                <a:gd name="connsiteX0" fmla="*/ 0 w 996979"/>
                <a:gd name="connsiteY0" fmla="*/ 822977 h 822977"/>
                <a:gd name="connsiteX1" fmla="*/ 675239 w 996979"/>
                <a:gd name="connsiteY1" fmla="*/ 0 h 822977"/>
                <a:gd name="connsiteX2" fmla="*/ 995842 w 996979"/>
                <a:gd name="connsiteY2" fmla="*/ 0 h 822977"/>
                <a:gd name="connsiteX3" fmla="*/ 996979 w 996979"/>
                <a:gd name="connsiteY3" fmla="*/ 33710 h 822977"/>
                <a:gd name="connsiteX4" fmla="*/ 629696 w 996979"/>
                <a:gd name="connsiteY4" fmla="*/ 822977 h 822977"/>
                <a:gd name="connsiteX5" fmla="*/ 0 w 996979"/>
                <a:gd name="connsiteY5" fmla="*/ 822977 h 822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79" h="822977">
                  <a:moveTo>
                    <a:pt x="0" y="822977"/>
                  </a:moveTo>
                  <a:lnTo>
                    <a:pt x="675239" y="0"/>
                  </a:lnTo>
                  <a:lnTo>
                    <a:pt x="995842" y="0"/>
                  </a:lnTo>
                  <a:cubicBezTo>
                    <a:pt x="996221" y="9090"/>
                    <a:pt x="996600" y="24620"/>
                    <a:pt x="996979" y="33710"/>
                  </a:cubicBezTo>
                  <a:lnTo>
                    <a:pt x="629696" y="822977"/>
                  </a:lnTo>
                  <a:lnTo>
                    <a:pt x="0" y="82297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8" name="평행 사변형 7"/>
            <p:cNvSpPr/>
            <p:nvPr userDrawn="1"/>
          </p:nvSpPr>
          <p:spPr>
            <a:xfrm flipV="1">
              <a:off x="3995936" y="1707654"/>
              <a:ext cx="1296144" cy="1527430"/>
            </a:xfrm>
            <a:prstGeom prst="parallelogram">
              <a:avLst>
                <a:gd name="adj" fmla="val 682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890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평행 사변형 5"/>
          <p:cNvSpPr/>
          <p:nvPr userDrawn="1"/>
        </p:nvSpPr>
        <p:spPr>
          <a:xfrm flipV="1">
            <a:off x="251520" y="1832355"/>
            <a:ext cx="8719805" cy="739395"/>
          </a:xfrm>
          <a:prstGeom prst="parallelogram">
            <a:avLst>
              <a:gd name="adj" fmla="val 49598"/>
            </a:avLst>
          </a:prstGeom>
          <a:solidFill>
            <a:schemeClr val="tx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4193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평행 사변형 5"/>
          <p:cNvSpPr/>
          <p:nvPr userDrawn="1"/>
        </p:nvSpPr>
        <p:spPr>
          <a:xfrm flipV="1">
            <a:off x="4383106" y="508868"/>
            <a:ext cx="377788" cy="352602"/>
          </a:xfrm>
          <a:prstGeom prst="parallelogram">
            <a:avLst>
              <a:gd name="adj" fmla="val 7687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3" name="그룹 2"/>
          <p:cNvGrpSpPr/>
          <p:nvPr userDrawn="1"/>
        </p:nvGrpSpPr>
        <p:grpSpPr>
          <a:xfrm>
            <a:off x="0" y="4996173"/>
            <a:ext cx="9081830" cy="231473"/>
            <a:chOff x="0" y="-14629"/>
            <a:chExt cx="9081830" cy="231473"/>
          </a:xfrm>
        </p:grpSpPr>
        <p:pic>
          <p:nvPicPr>
            <p:cNvPr id="4" name="Picture 6" descr="D:\work\기타\TBWA_greeting\bi\Artboard 2@3x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2" t="45027" r="16159" b="39485"/>
            <a:stretch/>
          </p:blipFill>
          <p:spPr bwMode="auto">
            <a:xfrm>
              <a:off x="7668344" y="-14629"/>
              <a:ext cx="1413486" cy="231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 userDrawn="1"/>
          </p:nvSpPr>
          <p:spPr>
            <a:xfrm>
              <a:off x="0" y="-3670"/>
              <a:ext cx="7761700" cy="1425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FCD904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9776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5007132"/>
            <a:ext cx="7761700" cy="1425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6" name="평행 사변형 5"/>
          <p:cNvSpPr/>
          <p:nvPr userDrawn="1"/>
        </p:nvSpPr>
        <p:spPr>
          <a:xfrm flipV="1">
            <a:off x="4383106" y="508868"/>
            <a:ext cx="377788" cy="352602"/>
          </a:xfrm>
          <a:prstGeom prst="parallelogram">
            <a:avLst>
              <a:gd name="adj" fmla="val 7687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평행 사변형 2"/>
          <p:cNvSpPr/>
          <p:nvPr userDrawn="1"/>
        </p:nvSpPr>
        <p:spPr>
          <a:xfrm flipV="1">
            <a:off x="4383106" y="2571119"/>
            <a:ext cx="377788" cy="352602"/>
          </a:xfrm>
          <a:prstGeom prst="parallelogram">
            <a:avLst>
              <a:gd name="adj" fmla="val 768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Picture 6" descr="D:\work\기타\TBWA_greeting\bi\Artboard 2@3x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45027" r="16159" b="39485"/>
          <a:stretch/>
        </p:blipFill>
        <p:spPr bwMode="auto">
          <a:xfrm>
            <a:off x="7668344" y="4996173"/>
            <a:ext cx="1413486" cy="2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FCD904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4316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기타\TBWA_greeting\bi\Artboard 8@3x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2" t="39385" r="18605" b="38258"/>
          <a:stretch/>
        </p:blipFill>
        <p:spPr bwMode="auto">
          <a:xfrm>
            <a:off x="5671077" y="2211561"/>
            <a:ext cx="2422934" cy="60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직선 연결선 8"/>
          <p:cNvCxnSpPr/>
          <p:nvPr userDrawn="1"/>
        </p:nvCxnSpPr>
        <p:spPr>
          <a:xfrm>
            <a:off x="0" y="267494"/>
            <a:ext cx="9144000" cy="4608512"/>
          </a:xfrm>
          <a:prstGeom prst="line">
            <a:avLst/>
          </a:prstGeom>
          <a:ln w="3175">
            <a:solidFill>
              <a:srgbClr val="FCD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 userDrawn="1"/>
        </p:nvCxnSpPr>
        <p:spPr>
          <a:xfrm flipV="1">
            <a:off x="7092280" y="1635646"/>
            <a:ext cx="2051720" cy="3507854"/>
          </a:xfrm>
          <a:prstGeom prst="line">
            <a:avLst/>
          </a:prstGeom>
          <a:ln w="3175">
            <a:solidFill>
              <a:srgbClr val="FCD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48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/>
          <p:cNvGrpSpPr/>
          <p:nvPr userDrawn="1"/>
        </p:nvGrpSpPr>
        <p:grpSpPr>
          <a:xfrm>
            <a:off x="2486258" y="195486"/>
            <a:ext cx="4176464" cy="4176464"/>
            <a:chOff x="2486258" y="699542"/>
            <a:chExt cx="4176464" cy="4176464"/>
          </a:xfrm>
        </p:grpSpPr>
        <p:sp>
          <p:nvSpPr>
            <p:cNvPr id="17" name="타원 16"/>
            <p:cNvSpPr/>
            <p:nvPr userDrawn="1"/>
          </p:nvSpPr>
          <p:spPr>
            <a:xfrm>
              <a:off x="2486258" y="699542"/>
              <a:ext cx="4176464" cy="4176464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24000"/>
                  </a:schemeClr>
                </a:gs>
                <a:gs pos="94000">
                  <a:srgbClr val="DBE3EA">
                    <a:alpha val="0"/>
                  </a:srgbClr>
                </a:gs>
                <a:gs pos="66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13" name="평행 사변형 12"/>
            <p:cNvSpPr/>
            <p:nvPr userDrawn="1"/>
          </p:nvSpPr>
          <p:spPr>
            <a:xfrm flipV="1">
              <a:off x="3923928" y="2203507"/>
              <a:ext cx="1296144" cy="1743455"/>
            </a:xfrm>
            <a:prstGeom prst="parallelogram">
              <a:avLst>
                <a:gd name="adj" fmla="val 6828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pic>
        <p:nvPicPr>
          <p:cNvPr id="3074" name="Picture 2" descr="D:\work\기타\TBWA_greeting\bi\Artboard 7@3x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7" t="38746" r="18614" b="39959"/>
          <a:stretch/>
        </p:blipFill>
        <p:spPr bwMode="auto">
          <a:xfrm>
            <a:off x="3491880" y="2305342"/>
            <a:ext cx="2267012" cy="53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그룹 26"/>
          <p:cNvGrpSpPr/>
          <p:nvPr userDrawn="1"/>
        </p:nvGrpSpPr>
        <p:grpSpPr>
          <a:xfrm>
            <a:off x="2659497" y="867283"/>
            <a:ext cx="3825829" cy="3405613"/>
            <a:chOff x="2659497" y="830215"/>
            <a:chExt cx="3825829" cy="3405613"/>
          </a:xfrm>
        </p:grpSpPr>
        <p:sp>
          <p:nvSpPr>
            <p:cNvPr id="19" name="직사각형 18"/>
            <p:cNvSpPr/>
            <p:nvPr userDrawn="1"/>
          </p:nvSpPr>
          <p:spPr>
            <a:xfrm>
              <a:off x="2659497" y="830215"/>
              <a:ext cx="3825829" cy="682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grpSp>
          <p:nvGrpSpPr>
            <p:cNvPr id="23" name="그룹 22"/>
            <p:cNvGrpSpPr/>
            <p:nvPr userDrawn="1"/>
          </p:nvGrpSpPr>
          <p:grpSpPr>
            <a:xfrm rot="5400000">
              <a:off x="2880644" y="631146"/>
              <a:ext cx="3383536" cy="3825828"/>
              <a:chOff x="2558393" y="713358"/>
              <a:chExt cx="4336995" cy="3825828"/>
            </a:xfrm>
          </p:grpSpPr>
          <p:sp>
            <p:nvSpPr>
              <p:cNvPr id="21" name="직사각형 20"/>
              <p:cNvSpPr/>
              <p:nvPr userDrawn="1"/>
            </p:nvSpPr>
            <p:spPr>
              <a:xfrm>
                <a:off x="2558393" y="713358"/>
                <a:ext cx="4336995" cy="6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  <p:sp>
            <p:nvSpPr>
              <p:cNvPr id="22" name="직사각형 21"/>
              <p:cNvSpPr/>
              <p:nvPr userDrawn="1"/>
            </p:nvSpPr>
            <p:spPr>
              <a:xfrm>
                <a:off x="2558393" y="4469894"/>
                <a:ext cx="4336995" cy="6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FFFFFF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endParaRPr>
              </a:p>
            </p:txBody>
          </p:sp>
        </p:grpSp>
        <p:sp>
          <p:nvSpPr>
            <p:cNvPr id="28" name="직사각형 27"/>
            <p:cNvSpPr/>
            <p:nvPr userDrawn="1"/>
          </p:nvSpPr>
          <p:spPr>
            <a:xfrm>
              <a:off x="2659497" y="4167615"/>
              <a:ext cx="3825829" cy="682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74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144000" cy="61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5081761"/>
            <a:ext cx="9144000" cy="61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7719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/>
          <p:cNvGrpSpPr/>
          <p:nvPr userDrawn="1"/>
        </p:nvGrpSpPr>
        <p:grpSpPr>
          <a:xfrm>
            <a:off x="2486259" y="195487"/>
            <a:ext cx="4176464" cy="4176464"/>
            <a:chOff x="2486258" y="699542"/>
            <a:chExt cx="4176464" cy="4176464"/>
          </a:xfrm>
        </p:grpSpPr>
        <p:sp>
          <p:nvSpPr>
            <p:cNvPr id="17" name="타원 16"/>
            <p:cNvSpPr/>
            <p:nvPr userDrawn="1"/>
          </p:nvSpPr>
          <p:spPr>
            <a:xfrm>
              <a:off x="2486258" y="699542"/>
              <a:ext cx="4176464" cy="4176464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24000"/>
                  </a:schemeClr>
                </a:gs>
                <a:gs pos="94000">
                  <a:srgbClr val="DBE3EA">
                    <a:alpha val="0"/>
                  </a:srgbClr>
                </a:gs>
                <a:gs pos="66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평행 사변형 12"/>
            <p:cNvSpPr/>
            <p:nvPr userDrawn="1"/>
          </p:nvSpPr>
          <p:spPr>
            <a:xfrm flipV="1">
              <a:off x="3923928" y="2203507"/>
              <a:ext cx="1296144" cy="1743455"/>
            </a:xfrm>
            <a:prstGeom prst="parallelogram">
              <a:avLst>
                <a:gd name="adj" fmla="val 6828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rgbClr val="FFFFFF"/>
                </a:solidFill>
              </a:endParaRPr>
            </a:p>
          </p:txBody>
        </p:sp>
      </p:grpSp>
      <p:pic>
        <p:nvPicPr>
          <p:cNvPr id="3074" name="Picture 2" descr="D:\work\기타\TBWA_greeting\bi\Artboard 7@3x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7" t="38746" r="18614" b="39959"/>
          <a:stretch/>
        </p:blipFill>
        <p:spPr bwMode="auto">
          <a:xfrm>
            <a:off x="3491881" y="2305343"/>
            <a:ext cx="2267012" cy="53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그룹 26"/>
          <p:cNvGrpSpPr/>
          <p:nvPr userDrawn="1"/>
        </p:nvGrpSpPr>
        <p:grpSpPr>
          <a:xfrm>
            <a:off x="1" y="2"/>
            <a:ext cx="9144002" cy="5143499"/>
            <a:chOff x="0" y="-37067"/>
            <a:chExt cx="9144002" cy="5143499"/>
          </a:xfrm>
        </p:grpSpPr>
        <p:sp>
          <p:nvSpPr>
            <p:cNvPr id="19" name="직사각형 18"/>
            <p:cNvSpPr/>
            <p:nvPr userDrawn="1"/>
          </p:nvSpPr>
          <p:spPr>
            <a:xfrm>
              <a:off x="1" y="-37067"/>
              <a:ext cx="9144000" cy="9354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3" name="그룹 22"/>
            <p:cNvGrpSpPr/>
            <p:nvPr userDrawn="1"/>
          </p:nvGrpSpPr>
          <p:grpSpPr>
            <a:xfrm rot="5400000">
              <a:off x="2880233" y="-2027941"/>
              <a:ext cx="3383537" cy="9144000"/>
              <a:chOff x="2558392" y="-1945317"/>
              <a:chExt cx="4336996" cy="9144000"/>
            </a:xfrm>
          </p:grpSpPr>
          <p:sp>
            <p:nvSpPr>
              <p:cNvPr id="21" name="직사각형 20"/>
              <p:cNvSpPr/>
              <p:nvPr userDrawn="1"/>
            </p:nvSpPr>
            <p:spPr>
              <a:xfrm>
                <a:off x="2558392" y="-1945317"/>
                <a:ext cx="4336995" cy="272796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직사각형 21"/>
              <p:cNvSpPr/>
              <p:nvPr userDrawn="1"/>
            </p:nvSpPr>
            <p:spPr>
              <a:xfrm>
                <a:off x="2558393" y="4469894"/>
                <a:ext cx="4336995" cy="27287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" name="직사각형 27"/>
            <p:cNvSpPr/>
            <p:nvPr userDrawn="1"/>
          </p:nvSpPr>
          <p:spPr>
            <a:xfrm>
              <a:off x="0" y="4167615"/>
              <a:ext cx="9143999" cy="9388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461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/>
          <p:cNvGrpSpPr/>
          <p:nvPr userDrawn="1"/>
        </p:nvGrpSpPr>
        <p:grpSpPr>
          <a:xfrm>
            <a:off x="2486259" y="195487"/>
            <a:ext cx="4176464" cy="4176464"/>
            <a:chOff x="2486258" y="699542"/>
            <a:chExt cx="4176464" cy="4176464"/>
          </a:xfrm>
        </p:grpSpPr>
        <p:sp>
          <p:nvSpPr>
            <p:cNvPr id="17" name="타원 16"/>
            <p:cNvSpPr/>
            <p:nvPr userDrawn="1"/>
          </p:nvSpPr>
          <p:spPr>
            <a:xfrm>
              <a:off x="2486258" y="699542"/>
              <a:ext cx="4176464" cy="4176464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24000"/>
                  </a:schemeClr>
                </a:gs>
                <a:gs pos="94000">
                  <a:srgbClr val="DBE3EA">
                    <a:alpha val="0"/>
                  </a:srgbClr>
                </a:gs>
                <a:gs pos="66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평행 사변형 12"/>
            <p:cNvSpPr/>
            <p:nvPr userDrawn="1"/>
          </p:nvSpPr>
          <p:spPr>
            <a:xfrm flipV="1">
              <a:off x="3923928" y="2203507"/>
              <a:ext cx="1296144" cy="1743455"/>
            </a:xfrm>
            <a:prstGeom prst="parallelogram">
              <a:avLst>
                <a:gd name="adj" fmla="val 6828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rgbClr val="FFFFFF"/>
                </a:solidFill>
              </a:endParaRPr>
            </a:p>
          </p:txBody>
        </p:sp>
      </p:grpSp>
      <p:pic>
        <p:nvPicPr>
          <p:cNvPr id="3074" name="Picture 2" descr="D:\work\기타\TBWA_greeting\bi\Artboard 7@3x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7" t="38746" r="18614" b="39959"/>
          <a:stretch/>
        </p:blipFill>
        <p:spPr bwMode="auto">
          <a:xfrm>
            <a:off x="3491881" y="2305343"/>
            <a:ext cx="2267012" cy="53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그룹 26"/>
          <p:cNvGrpSpPr/>
          <p:nvPr userDrawn="1"/>
        </p:nvGrpSpPr>
        <p:grpSpPr>
          <a:xfrm>
            <a:off x="2659498" y="867284"/>
            <a:ext cx="3825829" cy="3405613"/>
            <a:chOff x="2659497" y="830215"/>
            <a:chExt cx="3825829" cy="3405613"/>
          </a:xfrm>
        </p:grpSpPr>
        <p:sp>
          <p:nvSpPr>
            <p:cNvPr id="19" name="직사각형 18"/>
            <p:cNvSpPr/>
            <p:nvPr userDrawn="1"/>
          </p:nvSpPr>
          <p:spPr>
            <a:xfrm>
              <a:off x="2659497" y="830215"/>
              <a:ext cx="3825829" cy="682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3" name="그룹 22"/>
            <p:cNvGrpSpPr/>
            <p:nvPr userDrawn="1"/>
          </p:nvGrpSpPr>
          <p:grpSpPr>
            <a:xfrm rot="5400000">
              <a:off x="2880644" y="631146"/>
              <a:ext cx="3383536" cy="3825828"/>
              <a:chOff x="2558393" y="713358"/>
              <a:chExt cx="4336995" cy="3825828"/>
            </a:xfrm>
          </p:grpSpPr>
          <p:sp>
            <p:nvSpPr>
              <p:cNvPr id="21" name="직사각형 20"/>
              <p:cNvSpPr/>
              <p:nvPr userDrawn="1"/>
            </p:nvSpPr>
            <p:spPr>
              <a:xfrm>
                <a:off x="2558393" y="713358"/>
                <a:ext cx="4336995" cy="6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직사각형 21"/>
              <p:cNvSpPr/>
              <p:nvPr userDrawn="1"/>
            </p:nvSpPr>
            <p:spPr>
              <a:xfrm>
                <a:off x="2558393" y="4469894"/>
                <a:ext cx="4336995" cy="692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" name="직사각형 27"/>
            <p:cNvSpPr/>
            <p:nvPr userDrawn="1"/>
          </p:nvSpPr>
          <p:spPr>
            <a:xfrm>
              <a:off x="2659497" y="4167615"/>
              <a:ext cx="3825829" cy="682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326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 userDrawn="1"/>
        </p:nvGrpSpPr>
        <p:grpSpPr>
          <a:xfrm>
            <a:off x="1" y="4996174"/>
            <a:ext cx="9081830" cy="231473"/>
            <a:chOff x="0" y="-14629"/>
            <a:chExt cx="9081830" cy="231473"/>
          </a:xfrm>
        </p:grpSpPr>
        <p:pic>
          <p:nvPicPr>
            <p:cNvPr id="1030" name="Picture 6" descr="D:\work\기타\TBWA_greeting\bi\Artboard 2@3x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2" t="45027" r="16159" b="39485"/>
            <a:stretch/>
          </p:blipFill>
          <p:spPr bwMode="auto">
            <a:xfrm>
              <a:off x="7668344" y="-14629"/>
              <a:ext cx="1413486" cy="231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직사각형 15"/>
            <p:cNvSpPr/>
            <p:nvPr userDrawn="1"/>
          </p:nvSpPr>
          <p:spPr>
            <a:xfrm>
              <a:off x="0" y="-3670"/>
              <a:ext cx="7761700" cy="1425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9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FCD904"/>
                </a:solidFill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2674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 userDrawn="1"/>
        </p:nvSpPr>
        <p:spPr>
          <a:xfrm flipV="1">
            <a:off x="611561" y="1293505"/>
            <a:ext cx="2047318" cy="1910829"/>
          </a:xfrm>
          <a:prstGeom prst="parallelogram">
            <a:avLst>
              <a:gd name="adj" fmla="val 768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  <p:sp>
        <p:nvSpPr>
          <p:cNvPr id="15" name="평행 사변형 14"/>
          <p:cNvSpPr/>
          <p:nvPr userDrawn="1"/>
        </p:nvSpPr>
        <p:spPr>
          <a:xfrm flipV="1">
            <a:off x="0" y="0"/>
            <a:ext cx="2771800" cy="2587012"/>
          </a:xfrm>
          <a:prstGeom prst="parallelogram">
            <a:avLst>
              <a:gd name="adj" fmla="val 7687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6F30402-B640-49A6-902C-0724B00A0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916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 userDrawn="1"/>
        </p:nvSpPr>
        <p:spPr>
          <a:xfrm flipV="1">
            <a:off x="611561" y="1293505"/>
            <a:ext cx="2047318" cy="1910829"/>
          </a:xfrm>
          <a:prstGeom prst="parallelogram">
            <a:avLst>
              <a:gd name="adj" fmla="val 76872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  <p:sp>
        <p:nvSpPr>
          <p:cNvPr id="15" name="평행 사변형 14"/>
          <p:cNvSpPr/>
          <p:nvPr userDrawn="1"/>
        </p:nvSpPr>
        <p:spPr>
          <a:xfrm flipV="1">
            <a:off x="0" y="0"/>
            <a:ext cx="2771800" cy="2587012"/>
          </a:xfrm>
          <a:prstGeom prst="parallelogram">
            <a:avLst>
              <a:gd name="adj" fmla="val 76872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F304A32-37E4-473D-85BD-FCB35A22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4744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0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/>
          <p:cNvSpPr/>
          <p:nvPr userDrawn="1"/>
        </p:nvSpPr>
        <p:spPr>
          <a:xfrm flipV="1">
            <a:off x="1025548" y="1293507"/>
            <a:ext cx="1229897" cy="1293506"/>
          </a:xfrm>
          <a:prstGeom prst="parallelogram">
            <a:avLst>
              <a:gd name="adj" fmla="val 809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  <p:sp>
        <p:nvSpPr>
          <p:cNvPr id="3" name="평행 사변형 2"/>
          <p:cNvSpPr/>
          <p:nvPr userDrawn="1"/>
        </p:nvSpPr>
        <p:spPr>
          <a:xfrm flipV="1">
            <a:off x="611561" y="1293505"/>
            <a:ext cx="2047318" cy="1910829"/>
          </a:xfrm>
          <a:prstGeom prst="parallelogram">
            <a:avLst>
              <a:gd name="adj" fmla="val 76872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  <p:sp>
        <p:nvSpPr>
          <p:cNvPr id="15" name="평행 사변형 14"/>
          <p:cNvSpPr/>
          <p:nvPr userDrawn="1"/>
        </p:nvSpPr>
        <p:spPr>
          <a:xfrm flipV="1">
            <a:off x="0" y="0"/>
            <a:ext cx="2771800" cy="2587012"/>
          </a:xfrm>
          <a:prstGeom prst="parallelogram">
            <a:avLst>
              <a:gd name="adj" fmla="val 76872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F6B1A53E-5728-4A39-8281-9CFAB8CE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7809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 userDrawn="1"/>
        </p:nvSpPr>
        <p:spPr>
          <a:xfrm flipV="1">
            <a:off x="6804249" y="1934"/>
            <a:ext cx="2267744" cy="2328915"/>
          </a:xfrm>
          <a:prstGeom prst="parallelogram">
            <a:avLst>
              <a:gd name="adj" fmla="val 7943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  <p:sp>
        <p:nvSpPr>
          <p:cNvPr id="15" name="평행 사변형 14"/>
          <p:cNvSpPr/>
          <p:nvPr userDrawn="1"/>
        </p:nvSpPr>
        <p:spPr>
          <a:xfrm flipV="1">
            <a:off x="6300192" y="-12080"/>
            <a:ext cx="2333834" cy="2067471"/>
          </a:xfrm>
          <a:prstGeom prst="parallelogram">
            <a:avLst>
              <a:gd name="adj" fmla="val 768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  <p:grpSp>
        <p:nvGrpSpPr>
          <p:cNvPr id="4" name="그룹 3"/>
          <p:cNvGrpSpPr/>
          <p:nvPr userDrawn="1"/>
        </p:nvGrpSpPr>
        <p:grpSpPr>
          <a:xfrm>
            <a:off x="1" y="4996174"/>
            <a:ext cx="9081830" cy="231473"/>
            <a:chOff x="0" y="-14629"/>
            <a:chExt cx="9081830" cy="231473"/>
          </a:xfrm>
        </p:grpSpPr>
        <p:pic>
          <p:nvPicPr>
            <p:cNvPr id="5" name="Picture 6" descr="D:\work\기타\TBWA_greeting\bi\Artboard 2@3x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2" t="45027" r="16159" b="39485"/>
            <a:stretch/>
          </p:blipFill>
          <p:spPr bwMode="auto">
            <a:xfrm>
              <a:off x="7668344" y="-14629"/>
              <a:ext cx="1413486" cy="231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/>
            <p:cNvSpPr/>
            <p:nvPr userDrawn="1"/>
          </p:nvSpPr>
          <p:spPr>
            <a:xfrm>
              <a:off x="0" y="-3670"/>
              <a:ext cx="7761700" cy="1425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FCD904"/>
                </a:solidFill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0033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 userDrawn="1"/>
        </p:nvSpPr>
        <p:spPr>
          <a:xfrm flipV="1">
            <a:off x="6804249" y="1934"/>
            <a:ext cx="2267744" cy="2328915"/>
          </a:xfrm>
          <a:prstGeom prst="parallelogram">
            <a:avLst>
              <a:gd name="adj" fmla="val 7943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  <p:sp>
        <p:nvSpPr>
          <p:cNvPr id="15" name="평행 사변형 14"/>
          <p:cNvSpPr/>
          <p:nvPr userDrawn="1"/>
        </p:nvSpPr>
        <p:spPr>
          <a:xfrm flipV="1">
            <a:off x="6300192" y="-12080"/>
            <a:ext cx="2333834" cy="2067471"/>
          </a:xfrm>
          <a:prstGeom prst="parallelogram">
            <a:avLst>
              <a:gd name="adj" fmla="val 76872"/>
            </a:avLst>
          </a:prstGeom>
          <a:noFill/>
          <a:ln w="3175">
            <a:solidFill>
              <a:srgbClr val="FCD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  <p:grpSp>
        <p:nvGrpSpPr>
          <p:cNvPr id="4" name="그룹 3"/>
          <p:cNvGrpSpPr/>
          <p:nvPr userDrawn="1"/>
        </p:nvGrpSpPr>
        <p:grpSpPr>
          <a:xfrm>
            <a:off x="1" y="4996174"/>
            <a:ext cx="9081830" cy="231473"/>
            <a:chOff x="0" y="-14629"/>
            <a:chExt cx="9081830" cy="231473"/>
          </a:xfrm>
        </p:grpSpPr>
        <p:pic>
          <p:nvPicPr>
            <p:cNvPr id="5" name="Picture 6" descr="D:\work\기타\TBWA_greeting\bi\Artboard 2@3x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2" t="45027" r="16159" b="39485"/>
            <a:stretch/>
          </p:blipFill>
          <p:spPr bwMode="auto">
            <a:xfrm>
              <a:off x="7668344" y="-14629"/>
              <a:ext cx="1413486" cy="231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/>
            <p:cNvSpPr/>
            <p:nvPr userDrawn="1"/>
          </p:nvSpPr>
          <p:spPr>
            <a:xfrm>
              <a:off x="0" y="-3670"/>
              <a:ext cx="7761700" cy="1425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FCD904"/>
                </a:solidFill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1890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 userDrawn="1"/>
        </p:nvSpPr>
        <p:spPr>
          <a:xfrm flipV="1">
            <a:off x="71501" y="-8092"/>
            <a:ext cx="1332148" cy="1608831"/>
          </a:xfrm>
          <a:prstGeom prst="parallelogram">
            <a:avLst>
              <a:gd name="adj" fmla="val 901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  <p:sp>
        <p:nvSpPr>
          <p:cNvPr id="15" name="평행 사변형 14"/>
          <p:cNvSpPr/>
          <p:nvPr userDrawn="1"/>
        </p:nvSpPr>
        <p:spPr>
          <a:xfrm flipV="1">
            <a:off x="395537" y="878832"/>
            <a:ext cx="1008112" cy="834322"/>
          </a:xfrm>
          <a:prstGeom prst="parallelogram">
            <a:avLst>
              <a:gd name="adj" fmla="val 768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  <p:grpSp>
        <p:nvGrpSpPr>
          <p:cNvPr id="4" name="그룹 3"/>
          <p:cNvGrpSpPr/>
          <p:nvPr userDrawn="1"/>
        </p:nvGrpSpPr>
        <p:grpSpPr>
          <a:xfrm>
            <a:off x="1" y="4996174"/>
            <a:ext cx="9081830" cy="231473"/>
            <a:chOff x="0" y="-14629"/>
            <a:chExt cx="9081830" cy="231473"/>
          </a:xfrm>
        </p:grpSpPr>
        <p:pic>
          <p:nvPicPr>
            <p:cNvPr id="5" name="Picture 6" descr="D:\work\기타\TBWA_greeting\bi\Artboard 2@3x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2" t="45027" r="16159" b="39485"/>
            <a:stretch/>
          </p:blipFill>
          <p:spPr bwMode="auto">
            <a:xfrm>
              <a:off x="7668344" y="-14629"/>
              <a:ext cx="1413486" cy="231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/>
            <p:cNvSpPr/>
            <p:nvPr userDrawn="1"/>
          </p:nvSpPr>
          <p:spPr>
            <a:xfrm>
              <a:off x="0" y="-5103"/>
              <a:ext cx="7761700" cy="1454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FCD904"/>
                </a:solidFill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715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 userDrawn="1"/>
        </p:nvGrpSpPr>
        <p:grpSpPr>
          <a:xfrm>
            <a:off x="0" y="4996173"/>
            <a:ext cx="9081830" cy="231473"/>
            <a:chOff x="0" y="-14629"/>
            <a:chExt cx="9081830" cy="231473"/>
          </a:xfrm>
        </p:grpSpPr>
        <p:pic>
          <p:nvPicPr>
            <p:cNvPr id="1030" name="Picture 6" descr="D:\work\기타\TBWA_greeting\bi\Artboard 2@3x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2" t="45027" r="16159" b="39485"/>
            <a:stretch/>
          </p:blipFill>
          <p:spPr bwMode="auto">
            <a:xfrm>
              <a:off x="7668344" y="-14629"/>
              <a:ext cx="1413486" cy="231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직사각형 15"/>
            <p:cNvSpPr/>
            <p:nvPr userDrawn="1"/>
          </p:nvSpPr>
          <p:spPr>
            <a:xfrm>
              <a:off x="0" y="-3670"/>
              <a:ext cx="7761700" cy="1425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sp>
        <p:nvSpPr>
          <p:cNvPr id="29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FCD904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0979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 userDrawn="1"/>
        </p:nvGrpSpPr>
        <p:grpSpPr>
          <a:xfrm>
            <a:off x="1" y="4996174"/>
            <a:ext cx="9081830" cy="231473"/>
            <a:chOff x="0" y="-14629"/>
            <a:chExt cx="9081830" cy="231473"/>
          </a:xfrm>
        </p:grpSpPr>
        <p:pic>
          <p:nvPicPr>
            <p:cNvPr id="5" name="Picture 6" descr="D:\work\기타\TBWA_greeting\bi\Artboard 2@3x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2" t="45027" r="16159" b="39485"/>
            <a:stretch/>
          </p:blipFill>
          <p:spPr bwMode="auto">
            <a:xfrm>
              <a:off x="7668344" y="-14629"/>
              <a:ext cx="1413486" cy="231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/>
            <p:cNvSpPr/>
            <p:nvPr userDrawn="1"/>
          </p:nvSpPr>
          <p:spPr>
            <a:xfrm>
              <a:off x="0" y="-3670"/>
              <a:ext cx="7761700" cy="1425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FCD904"/>
                </a:solidFill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1702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 userDrawn="1"/>
        </p:nvGrpSpPr>
        <p:grpSpPr>
          <a:xfrm>
            <a:off x="1" y="4996174"/>
            <a:ext cx="9081830" cy="231473"/>
            <a:chOff x="0" y="-14629"/>
            <a:chExt cx="9081830" cy="231473"/>
          </a:xfrm>
        </p:grpSpPr>
        <p:pic>
          <p:nvPicPr>
            <p:cNvPr id="5" name="Picture 6" descr="D:\work\기타\TBWA_greeting\bi\Artboard 2@3x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2" t="45027" r="16159" b="39485"/>
            <a:stretch/>
          </p:blipFill>
          <p:spPr bwMode="auto">
            <a:xfrm>
              <a:off x="7668344" y="-14629"/>
              <a:ext cx="1413486" cy="231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/>
            <p:cNvSpPr/>
            <p:nvPr userDrawn="1"/>
          </p:nvSpPr>
          <p:spPr>
            <a:xfrm>
              <a:off x="0" y="-5103"/>
              <a:ext cx="7761700" cy="1454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FCD904"/>
                </a:solidFill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4845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5007839"/>
            <a:ext cx="7761700" cy="141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D:\work\기타\TBWA_greeting\bi\Artboard 2@3x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45027" r="16159" b="39485"/>
          <a:stretch/>
        </p:blipFill>
        <p:spPr bwMode="auto">
          <a:xfrm>
            <a:off x="7668344" y="4996174"/>
            <a:ext cx="1413486" cy="2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FCD904"/>
                </a:solidFill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945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 userDrawn="1"/>
        </p:nvGrpSpPr>
        <p:grpSpPr>
          <a:xfrm rot="10800000">
            <a:off x="-510" y="845"/>
            <a:ext cx="1667168" cy="1562793"/>
            <a:chOff x="6678234" y="3411422"/>
            <a:chExt cx="1836204" cy="1721246"/>
          </a:xfrm>
        </p:grpSpPr>
        <p:sp>
          <p:nvSpPr>
            <p:cNvPr id="11" name="평행 사변형 10"/>
            <p:cNvSpPr/>
            <p:nvPr userDrawn="1"/>
          </p:nvSpPr>
          <p:spPr>
            <a:xfrm flipV="1">
              <a:off x="6678234" y="3411422"/>
              <a:ext cx="1332148" cy="1608831"/>
            </a:xfrm>
            <a:prstGeom prst="parallelogram">
              <a:avLst>
                <a:gd name="adj" fmla="val 9018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평행 사변형 11"/>
            <p:cNvSpPr/>
            <p:nvPr userDrawn="1"/>
          </p:nvSpPr>
          <p:spPr>
            <a:xfrm flipV="1">
              <a:off x="7506326" y="4298346"/>
              <a:ext cx="1008112" cy="834322"/>
            </a:xfrm>
            <a:prstGeom prst="parallelogram">
              <a:avLst>
                <a:gd name="adj" fmla="val 7687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평행 사변형 2"/>
          <p:cNvSpPr/>
          <p:nvPr userDrawn="1"/>
        </p:nvSpPr>
        <p:spPr>
          <a:xfrm flipV="1">
            <a:off x="282358" y="2931790"/>
            <a:ext cx="2057394" cy="2112891"/>
          </a:xfrm>
          <a:prstGeom prst="parallelogram">
            <a:avLst>
              <a:gd name="adj" fmla="val 79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  <p:grpSp>
        <p:nvGrpSpPr>
          <p:cNvPr id="4" name="그룹 3"/>
          <p:cNvGrpSpPr/>
          <p:nvPr userDrawn="1"/>
        </p:nvGrpSpPr>
        <p:grpSpPr>
          <a:xfrm>
            <a:off x="1" y="4996174"/>
            <a:ext cx="9081830" cy="231473"/>
            <a:chOff x="0" y="-14629"/>
            <a:chExt cx="9081830" cy="231473"/>
          </a:xfrm>
        </p:grpSpPr>
        <p:pic>
          <p:nvPicPr>
            <p:cNvPr id="5" name="Picture 6" descr="D:\work\기타\TBWA_greeting\bi\Artboard 2@3x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2" t="45027" r="16159" b="39485"/>
            <a:stretch/>
          </p:blipFill>
          <p:spPr bwMode="auto">
            <a:xfrm>
              <a:off x="7668344" y="-14629"/>
              <a:ext cx="1413486" cy="231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/>
            <p:cNvSpPr/>
            <p:nvPr userDrawn="1"/>
          </p:nvSpPr>
          <p:spPr>
            <a:xfrm>
              <a:off x="0" y="-2964"/>
              <a:ext cx="7761700" cy="1411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FCD904"/>
                </a:solidFill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평행 사변형 7"/>
          <p:cNvSpPr/>
          <p:nvPr userDrawn="1"/>
        </p:nvSpPr>
        <p:spPr>
          <a:xfrm flipV="1">
            <a:off x="4383107" y="861470"/>
            <a:ext cx="377788" cy="352602"/>
          </a:xfrm>
          <a:prstGeom prst="parallelogram">
            <a:avLst>
              <a:gd name="adj" fmla="val 768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47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3923924" y="2283719"/>
            <a:ext cx="1296144" cy="1743455"/>
            <a:chOff x="3995936" y="1707654"/>
            <a:chExt cx="1296144" cy="1527430"/>
          </a:xfrm>
        </p:grpSpPr>
        <p:sp>
          <p:nvSpPr>
            <p:cNvPr id="7" name="평행 사변형 5"/>
            <p:cNvSpPr/>
            <p:nvPr userDrawn="1"/>
          </p:nvSpPr>
          <p:spPr>
            <a:xfrm flipV="1">
              <a:off x="4190591" y="2442010"/>
              <a:ext cx="996979" cy="787565"/>
            </a:xfrm>
            <a:custGeom>
              <a:avLst/>
              <a:gdLst>
                <a:gd name="connsiteX0" fmla="*/ 0 w 1131070"/>
                <a:gd name="connsiteY0" fmla="*/ 822977 h 822977"/>
                <a:gd name="connsiteX1" fmla="*/ 501374 w 1131070"/>
                <a:gd name="connsiteY1" fmla="*/ 0 h 822977"/>
                <a:gd name="connsiteX2" fmla="*/ 1131070 w 1131070"/>
                <a:gd name="connsiteY2" fmla="*/ 0 h 822977"/>
                <a:gd name="connsiteX3" fmla="*/ 629696 w 1131070"/>
                <a:gd name="connsiteY3" fmla="*/ 822977 h 822977"/>
                <a:gd name="connsiteX4" fmla="*/ 0 w 1131070"/>
                <a:gd name="connsiteY4" fmla="*/ 822977 h 822977"/>
                <a:gd name="connsiteX0" fmla="*/ 0 w 1131070"/>
                <a:gd name="connsiteY0" fmla="*/ 822977 h 822977"/>
                <a:gd name="connsiteX1" fmla="*/ 675239 w 1131070"/>
                <a:gd name="connsiteY1" fmla="*/ 0 h 822977"/>
                <a:gd name="connsiteX2" fmla="*/ 1131070 w 1131070"/>
                <a:gd name="connsiteY2" fmla="*/ 0 h 822977"/>
                <a:gd name="connsiteX3" fmla="*/ 629696 w 1131070"/>
                <a:gd name="connsiteY3" fmla="*/ 822977 h 822977"/>
                <a:gd name="connsiteX4" fmla="*/ 0 w 1131070"/>
                <a:gd name="connsiteY4" fmla="*/ 822977 h 822977"/>
                <a:gd name="connsiteX0" fmla="*/ 0 w 1131070"/>
                <a:gd name="connsiteY0" fmla="*/ 822977 h 822977"/>
                <a:gd name="connsiteX1" fmla="*/ 675239 w 1131070"/>
                <a:gd name="connsiteY1" fmla="*/ 0 h 822977"/>
                <a:gd name="connsiteX2" fmla="*/ 1131070 w 1131070"/>
                <a:gd name="connsiteY2" fmla="*/ 0 h 822977"/>
                <a:gd name="connsiteX3" fmla="*/ 996979 w 1131070"/>
                <a:gd name="connsiteY3" fmla="*/ 33710 h 822977"/>
                <a:gd name="connsiteX4" fmla="*/ 629696 w 1131070"/>
                <a:gd name="connsiteY4" fmla="*/ 822977 h 822977"/>
                <a:gd name="connsiteX5" fmla="*/ 0 w 1131070"/>
                <a:gd name="connsiteY5" fmla="*/ 822977 h 822977"/>
                <a:gd name="connsiteX0" fmla="*/ 0 w 996979"/>
                <a:gd name="connsiteY0" fmla="*/ 822977 h 822977"/>
                <a:gd name="connsiteX1" fmla="*/ 675239 w 996979"/>
                <a:gd name="connsiteY1" fmla="*/ 0 h 822977"/>
                <a:gd name="connsiteX2" fmla="*/ 995842 w 996979"/>
                <a:gd name="connsiteY2" fmla="*/ 0 h 822977"/>
                <a:gd name="connsiteX3" fmla="*/ 996979 w 996979"/>
                <a:gd name="connsiteY3" fmla="*/ 33710 h 822977"/>
                <a:gd name="connsiteX4" fmla="*/ 629696 w 996979"/>
                <a:gd name="connsiteY4" fmla="*/ 822977 h 822977"/>
                <a:gd name="connsiteX5" fmla="*/ 0 w 996979"/>
                <a:gd name="connsiteY5" fmla="*/ 822977 h 822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79" h="822977">
                  <a:moveTo>
                    <a:pt x="0" y="822977"/>
                  </a:moveTo>
                  <a:lnTo>
                    <a:pt x="675239" y="0"/>
                  </a:lnTo>
                  <a:lnTo>
                    <a:pt x="995842" y="0"/>
                  </a:lnTo>
                  <a:cubicBezTo>
                    <a:pt x="996221" y="9090"/>
                    <a:pt x="996600" y="24620"/>
                    <a:pt x="996979" y="33710"/>
                  </a:cubicBezTo>
                  <a:lnTo>
                    <a:pt x="629696" y="822977"/>
                  </a:lnTo>
                  <a:lnTo>
                    <a:pt x="0" y="82297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8" name="평행 사변형 7"/>
            <p:cNvSpPr/>
            <p:nvPr userDrawn="1"/>
          </p:nvSpPr>
          <p:spPr>
            <a:xfrm flipV="1">
              <a:off x="3995936" y="1707654"/>
              <a:ext cx="1296144" cy="1527430"/>
            </a:xfrm>
            <a:prstGeom prst="parallelogram">
              <a:avLst>
                <a:gd name="adj" fmla="val 682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677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평행 사변형 5"/>
          <p:cNvSpPr/>
          <p:nvPr userDrawn="1"/>
        </p:nvSpPr>
        <p:spPr>
          <a:xfrm flipV="1">
            <a:off x="251520" y="1832356"/>
            <a:ext cx="8719805" cy="739395"/>
          </a:xfrm>
          <a:prstGeom prst="parallelogram">
            <a:avLst>
              <a:gd name="adj" fmla="val 49598"/>
            </a:avLst>
          </a:prstGeom>
          <a:solidFill>
            <a:schemeClr val="tx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84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평행 사변형 5"/>
          <p:cNvSpPr/>
          <p:nvPr userDrawn="1"/>
        </p:nvSpPr>
        <p:spPr>
          <a:xfrm flipV="1">
            <a:off x="4383107" y="508868"/>
            <a:ext cx="377788" cy="352602"/>
          </a:xfrm>
          <a:prstGeom prst="parallelogram">
            <a:avLst>
              <a:gd name="adj" fmla="val 7687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  <p:grpSp>
        <p:nvGrpSpPr>
          <p:cNvPr id="3" name="그룹 2"/>
          <p:cNvGrpSpPr/>
          <p:nvPr userDrawn="1"/>
        </p:nvGrpSpPr>
        <p:grpSpPr>
          <a:xfrm>
            <a:off x="1" y="4996174"/>
            <a:ext cx="9081830" cy="231473"/>
            <a:chOff x="0" y="-14629"/>
            <a:chExt cx="9081830" cy="231473"/>
          </a:xfrm>
        </p:grpSpPr>
        <p:pic>
          <p:nvPicPr>
            <p:cNvPr id="4" name="Picture 6" descr="D:\work\기타\TBWA_greeting\bi\Artboard 2@3x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2" t="45027" r="16159" b="39485"/>
            <a:stretch/>
          </p:blipFill>
          <p:spPr bwMode="auto">
            <a:xfrm>
              <a:off x="7668344" y="-14629"/>
              <a:ext cx="1413486" cy="231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 userDrawn="1"/>
          </p:nvSpPr>
          <p:spPr>
            <a:xfrm>
              <a:off x="0" y="-3670"/>
              <a:ext cx="7761700" cy="1425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FCD904"/>
                </a:solidFill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3994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5007133"/>
            <a:ext cx="7761700" cy="1425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  <p:sp>
        <p:nvSpPr>
          <p:cNvPr id="6" name="평행 사변형 5"/>
          <p:cNvSpPr/>
          <p:nvPr userDrawn="1"/>
        </p:nvSpPr>
        <p:spPr>
          <a:xfrm flipV="1">
            <a:off x="4383107" y="508868"/>
            <a:ext cx="377788" cy="352602"/>
          </a:xfrm>
          <a:prstGeom prst="parallelogram">
            <a:avLst>
              <a:gd name="adj" fmla="val 7687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  <p:sp>
        <p:nvSpPr>
          <p:cNvPr id="3" name="평행 사변형 2"/>
          <p:cNvSpPr/>
          <p:nvPr userDrawn="1"/>
        </p:nvSpPr>
        <p:spPr>
          <a:xfrm flipV="1">
            <a:off x="4383107" y="2571119"/>
            <a:ext cx="377788" cy="352602"/>
          </a:xfrm>
          <a:prstGeom prst="parallelogram">
            <a:avLst>
              <a:gd name="adj" fmla="val 768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D:\work\기타\TBWA_greeting\bi\Artboard 2@3x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45027" r="16159" b="39485"/>
          <a:stretch/>
        </p:blipFill>
        <p:spPr bwMode="auto">
          <a:xfrm>
            <a:off x="7668344" y="4996174"/>
            <a:ext cx="1413486" cy="2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FCD904"/>
                </a:solidFill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703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기타\TBWA_greeting\bi\Artboard 8@3x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2" t="39385" r="18605" b="38258"/>
          <a:stretch/>
        </p:blipFill>
        <p:spPr bwMode="auto">
          <a:xfrm>
            <a:off x="5671078" y="2211562"/>
            <a:ext cx="2422934" cy="60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직선 연결선 8"/>
          <p:cNvCxnSpPr/>
          <p:nvPr userDrawn="1"/>
        </p:nvCxnSpPr>
        <p:spPr>
          <a:xfrm>
            <a:off x="0" y="267495"/>
            <a:ext cx="9144000" cy="4608512"/>
          </a:xfrm>
          <a:prstGeom prst="line">
            <a:avLst/>
          </a:prstGeom>
          <a:ln w="3175">
            <a:solidFill>
              <a:srgbClr val="FCD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 userDrawn="1"/>
        </p:nvCxnSpPr>
        <p:spPr>
          <a:xfrm flipV="1">
            <a:off x="7092280" y="1635646"/>
            <a:ext cx="2051720" cy="3507854"/>
          </a:xfrm>
          <a:prstGeom prst="line">
            <a:avLst/>
          </a:prstGeom>
          <a:ln w="3175">
            <a:solidFill>
              <a:srgbClr val="FCD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905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1"/>
            <a:ext cx="9144000" cy="61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5081762"/>
            <a:ext cx="9144000" cy="61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4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A75BCDD-BAC0-4355-86AA-6D808196B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63" y="-1684626"/>
            <a:ext cx="1968203" cy="336108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FD71C51-5015-4372-A51F-DCE2AF2D28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3"/>
            <a:ext cx="9144000" cy="371475"/>
          </a:xfrm>
          <a:prstGeom prst="rect">
            <a:avLst/>
          </a:prstGeom>
        </p:spPr>
      </p:pic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518292C8-FCB3-4043-9470-9EF6ADA099D3}"/>
              </a:ext>
            </a:extLst>
          </p:cNvPr>
          <p:cNvSpPr/>
          <p:nvPr userDrawn="1"/>
        </p:nvSpPr>
        <p:spPr>
          <a:xfrm flipH="1">
            <a:off x="269632" y="103788"/>
            <a:ext cx="1359647" cy="276999"/>
          </a:xfrm>
          <a:prstGeom prst="parallelogram">
            <a:avLst>
              <a:gd name="adj" fmla="val 34432"/>
            </a:avLst>
          </a:prstGeom>
          <a:solidFill>
            <a:srgbClr val="FD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662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 userDrawn="1"/>
        </p:nvSpPr>
        <p:spPr>
          <a:xfrm flipV="1">
            <a:off x="611560" y="1293504"/>
            <a:ext cx="2047318" cy="1910829"/>
          </a:xfrm>
          <a:prstGeom prst="parallelogram">
            <a:avLst>
              <a:gd name="adj" fmla="val 768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5" name="평행 사변형 14"/>
          <p:cNvSpPr/>
          <p:nvPr userDrawn="1"/>
        </p:nvSpPr>
        <p:spPr>
          <a:xfrm flipV="1">
            <a:off x="0" y="0"/>
            <a:ext cx="2771800" cy="2587012"/>
          </a:xfrm>
          <a:prstGeom prst="parallelogram">
            <a:avLst>
              <a:gd name="adj" fmla="val 7687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6F30402-B640-49A6-902C-0724B00A0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899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 userDrawn="1"/>
        </p:nvSpPr>
        <p:spPr>
          <a:xfrm flipV="1">
            <a:off x="611560" y="1293504"/>
            <a:ext cx="2047318" cy="1910829"/>
          </a:xfrm>
          <a:prstGeom prst="parallelogram">
            <a:avLst>
              <a:gd name="adj" fmla="val 76872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5" name="평행 사변형 14"/>
          <p:cNvSpPr/>
          <p:nvPr userDrawn="1"/>
        </p:nvSpPr>
        <p:spPr>
          <a:xfrm flipV="1">
            <a:off x="0" y="0"/>
            <a:ext cx="2771800" cy="2587012"/>
          </a:xfrm>
          <a:prstGeom prst="parallelogram">
            <a:avLst>
              <a:gd name="adj" fmla="val 76872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F304A32-37E4-473D-85BD-FCB35A22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342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0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/>
          <p:cNvSpPr/>
          <p:nvPr userDrawn="1"/>
        </p:nvSpPr>
        <p:spPr>
          <a:xfrm flipV="1">
            <a:off x="1025547" y="1293506"/>
            <a:ext cx="1229897" cy="1293506"/>
          </a:xfrm>
          <a:prstGeom prst="parallelogram">
            <a:avLst>
              <a:gd name="adj" fmla="val 809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평행 사변형 2"/>
          <p:cNvSpPr/>
          <p:nvPr userDrawn="1"/>
        </p:nvSpPr>
        <p:spPr>
          <a:xfrm flipV="1">
            <a:off x="611560" y="1293504"/>
            <a:ext cx="2047318" cy="1910829"/>
          </a:xfrm>
          <a:prstGeom prst="parallelogram">
            <a:avLst>
              <a:gd name="adj" fmla="val 76872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5" name="평행 사변형 14"/>
          <p:cNvSpPr/>
          <p:nvPr userDrawn="1"/>
        </p:nvSpPr>
        <p:spPr>
          <a:xfrm flipV="1">
            <a:off x="0" y="0"/>
            <a:ext cx="2771800" cy="2587012"/>
          </a:xfrm>
          <a:prstGeom prst="parallelogram">
            <a:avLst>
              <a:gd name="adj" fmla="val 76872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F6B1A53E-5728-4A39-8281-9CFAB8CE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687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 userDrawn="1"/>
        </p:nvSpPr>
        <p:spPr>
          <a:xfrm flipV="1">
            <a:off x="6804248" y="1934"/>
            <a:ext cx="2267744" cy="2328915"/>
          </a:xfrm>
          <a:prstGeom prst="parallelogram">
            <a:avLst>
              <a:gd name="adj" fmla="val 7943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5" name="평행 사변형 14"/>
          <p:cNvSpPr/>
          <p:nvPr userDrawn="1"/>
        </p:nvSpPr>
        <p:spPr>
          <a:xfrm flipV="1">
            <a:off x="6300192" y="-12081"/>
            <a:ext cx="2333834" cy="2067471"/>
          </a:xfrm>
          <a:prstGeom prst="parallelogram">
            <a:avLst>
              <a:gd name="adj" fmla="val 768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4" name="그룹 3"/>
          <p:cNvGrpSpPr/>
          <p:nvPr userDrawn="1"/>
        </p:nvGrpSpPr>
        <p:grpSpPr>
          <a:xfrm>
            <a:off x="0" y="4996173"/>
            <a:ext cx="9081830" cy="231473"/>
            <a:chOff x="0" y="-14629"/>
            <a:chExt cx="9081830" cy="231473"/>
          </a:xfrm>
        </p:grpSpPr>
        <p:pic>
          <p:nvPicPr>
            <p:cNvPr id="5" name="Picture 6" descr="D:\work\기타\TBWA_greeting\bi\Artboard 2@3x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2" t="45027" r="16159" b="39485"/>
            <a:stretch/>
          </p:blipFill>
          <p:spPr bwMode="auto">
            <a:xfrm>
              <a:off x="7668344" y="-14629"/>
              <a:ext cx="1413486" cy="231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/>
            <p:cNvSpPr/>
            <p:nvPr userDrawn="1"/>
          </p:nvSpPr>
          <p:spPr>
            <a:xfrm>
              <a:off x="0" y="-3670"/>
              <a:ext cx="7761700" cy="1425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FCD904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223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평행 사변형 2"/>
          <p:cNvSpPr/>
          <p:nvPr userDrawn="1"/>
        </p:nvSpPr>
        <p:spPr>
          <a:xfrm flipV="1">
            <a:off x="6804248" y="1934"/>
            <a:ext cx="2267744" cy="2328915"/>
          </a:xfrm>
          <a:prstGeom prst="parallelogram">
            <a:avLst>
              <a:gd name="adj" fmla="val 79430"/>
            </a:avLst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5" name="평행 사변형 14"/>
          <p:cNvSpPr/>
          <p:nvPr userDrawn="1"/>
        </p:nvSpPr>
        <p:spPr>
          <a:xfrm flipV="1">
            <a:off x="6300192" y="-12081"/>
            <a:ext cx="2333834" cy="2067471"/>
          </a:xfrm>
          <a:prstGeom prst="parallelogram">
            <a:avLst>
              <a:gd name="adj" fmla="val 76872"/>
            </a:avLst>
          </a:prstGeom>
          <a:noFill/>
          <a:ln w="3175">
            <a:solidFill>
              <a:srgbClr val="FCD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FF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4" name="그룹 3"/>
          <p:cNvGrpSpPr/>
          <p:nvPr userDrawn="1"/>
        </p:nvGrpSpPr>
        <p:grpSpPr>
          <a:xfrm>
            <a:off x="0" y="4996173"/>
            <a:ext cx="9081830" cy="231473"/>
            <a:chOff x="0" y="-14629"/>
            <a:chExt cx="9081830" cy="231473"/>
          </a:xfrm>
        </p:grpSpPr>
        <p:pic>
          <p:nvPicPr>
            <p:cNvPr id="5" name="Picture 6" descr="D:\work\기타\TBWA_greeting\bi\Artboard 2@3x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2" t="45027" r="16159" b="39485"/>
            <a:stretch/>
          </p:blipFill>
          <p:spPr bwMode="auto">
            <a:xfrm>
              <a:off x="7668344" y="-14629"/>
              <a:ext cx="1413486" cy="231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/>
            <p:cNvSpPr/>
            <p:nvPr userDrawn="1"/>
          </p:nvSpPr>
          <p:spPr>
            <a:xfrm>
              <a:off x="0" y="-3670"/>
              <a:ext cx="7761700" cy="1425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500706" y="4976048"/>
            <a:ext cx="2133600" cy="187581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FCD904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F6200A58-7A3D-41B4-9398-9E6678B956E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15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66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14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1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hf hdr="0" ftr="0" dt="0"/>
  <p:txStyles>
    <p:titleStyle>
      <a:lvl1pPr algn="ctr" defTabSz="91437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formancetbwa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12" Type="http://schemas.openxmlformats.org/officeDocument/2006/relationships/image" Target="../media/image64.png"/><Relationship Id="rId17" Type="http://schemas.openxmlformats.org/officeDocument/2006/relationships/image" Target="../media/image69.jpe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jpeg"/><Relationship Id="rId11" Type="http://schemas.openxmlformats.org/officeDocument/2006/relationships/image" Target="../media/image63.gif"/><Relationship Id="rId5" Type="http://schemas.openxmlformats.org/officeDocument/2006/relationships/image" Target="../media/image57.png"/><Relationship Id="rId15" Type="http://schemas.openxmlformats.org/officeDocument/2006/relationships/image" Target="../media/image67.jpeg"/><Relationship Id="rId10" Type="http://schemas.openxmlformats.org/officeDocument/2006/relationships/image" Target="../media/image62.png"/><Relationship Id="rId4" Type="http://schemas.openxmlformats.org/officeDocument/2006/relationships/image" Target="../media/image56.gif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E1C9554D-67BA-4F18-A9A9-381773BA3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7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B23230CF-1029-4C32-BF76-D79C4218D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A68A15-C732-464E-B182-CD81B7C3D59F}"/>
              </a:ext>
            </a:extLst>
          </p:cNvPr>
          <p:cNvSpPr txBox="1"/>
          <p:nvPr/>
        </p:nvSpPr>
        <p:spPr>
          <a:xfrm>
            <a:off x="5436096" y="2140863"/>
            <a:ext cx="4032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spc="-150" dirty="0">
                <a:solidFill>
                  <a:srgbClr val="231815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Business</a:t>
            </a:r>
            <a:endParaRPr lang="ko-KR" altLang="en-US" sz="5000" dirty="0">
              <a:solidFill>
                <a:srgbClr val="231815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18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0">
            <a:extLst>
              <a:ext uri="{FF2B5EF4-FFF2-40B4-BE49-F238E27FC236}">
                <a16:creationId xmlns:a16="http://schemas.microsoft.com/office/drawing/2014/main" id="{E2FAC461-5BFC-44E8-A346-E75281796137}"/>
              </a:ext>
            </a:extLst>
          </p:cNvPr>
          <p:cNvSpPr txBox="1"/>
          <p:nvPr/>
        </p:nvSpPr>
        <p:spPr>
          <a:xfrm>
            <a:off x="4001091" y="3880445"/>
            <a:ext cx="1694592" cy="41843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ko-KR" sz="1400" spc="-5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Semibold" panose="020B0702040204020203" pitchFamily="34" charset="0"/>
              </a:rPr>
              <a:t>Ad-Tech</a:t>
            </a:r>
          </a:p>
        </p:txBody>
      </p:sp>
      <p:sp>
        <p:nvSpPr>
          <p:cNvPr id="7" name="TextBox 41">
            <a:extLst>
              <a:ext uri="{FF2B5EF4-FFF2-40B4-BE49-F238E27FC236}">
                <a16:creationId xmlns:a16="http://schemas.microsoft.com/office/drawing/2014/main" id="{D9F91D8B-406B-4864-9EBB-08B94A58259C}"/>
              </a:ext>
            </a:extLst>
          </p:cNvPr>
          <p:cNvSpPr txBox="1"/>
          <p:nvPr/>
        </p:nvSpPr>
        <p:spPr>
          <a:xfrm>
            <a:off x="6981863" y="3881507"/>
            <a:ext cx="1694593" cy="41843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ko-KR" sz="1400" spc="-5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Semibold" panose="020B0702040204020203" pitchFamily="34" charset="0"/>
              </a:rPr>
              <a:t>Data Driven</a:t>
            </a:r>
          </a:p>
          <a:p>
            <a:pPr algn="ctr">
              <a:lnSpc>
                <a:spcPct val="100000"/>
              </a:lnSpc>
            </a:pPr>
            <a:r>
              <a:rPr lang="en-US" altLang="ko-KR" sz="1400" spc="-5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Semibold" panose="020B0702040204020203" pitchFamily="34" charset="0"/>
              </a:rPr>
              <a:t>Marketing Consulting</a:t>
            </a:r>
          </a:p>
        </p:txBody>
      </p:sp>
      <p:sp>
        <p:nvSpPr>
          <p:cNvPr id="8" name="TextBox 42">
            <a:extLst>
              <a:ext uri="{FF2B5EF4-FFF2-40B4-BE49-F238E27FC236}">
                <a16:creationId xmlns:a16="http://schemas.microsoft.com/office/drawing/2014/main" id="{8FEEE298-584C-485A-933D-1292596C6C4A}"/>
              </a:ext>
            </a:extLst>
          </p:cNvPr>
          <p:cNvSpPr txBox="1"/>
          <p:nvPr/>
        </p:nvSpPr>
        <p:spPr>
          <a:xfrm>
            <a:off x="5340440" y="1342860"/>
            <a:ext cx="2020372" cy="41843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ko-KR" sz="1400" spc="-5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Semibold" panose="020B0702040204020203" pitchFamily="34" charset="0"/>
              </a:rPr>
              <a:t>Digital</a:t>
            </a:r>
          </a:p>
          <a:p>
            <a:pPr algn="ctr">
              <a:lnSpc>
                <a:spcPct val="100000"/>
              </a:lnSpc>
            </a:pPr>
            <a:r>
              <a:rPr lang="en-US" altLang="ko-KR" sz="1400" spc="-5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Semibold" panose="020B0702040204020203" pitchFamily="34" charset="0"/>
              </a:rPr>
              <a:t>Marketing</a:t>
            </a:r>
          </a:p>
        </p:txBody>
      </p:sp>
      <p:sp>
        <p:nvSpPr>
          <p:cNvPr id="9" name="이등변 삼각형 8">
            <a:extLst>
              <a:ext uri="{FF2B5EF4-FFF2-40B4-BE49-F238E27FC236}">
                <a16:creationId xmlns:a16="http://schemas.microsoft.com/office/drawing/2014/main" id="{643716FF-A167-46F4-A85B-0A91B9FB9786}"/>
              </a:ext>
            </a:extLst>
          </p:cNvPr>
          <p:cNvSpPr/>
          <p:nvPr/>
        </p:nvSpPr>
        <p:spPr>
          <a:xfrm>
            <a:off x="4848387" y="1888344"/>
            <a:ext cx="2980773" cy="1950673"/>
          </a:xfrm>
          <a:prstGeom prst="triangle">
            <a:avLst/>
          </a:pr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 descr="D:\work\기타\TBWA_greeting\bi\Artboard 8@3x.png">
            <a:extLst>
              <a:ext uri="{FF2B5EF4-FFF2-40B4-BE49-F238E27FC236}">
                <a16:creationId xmlns:a16="http://schemas.microsoft.com/office/drawing/2014/main" id="{94ED15AA-E05E-4302-BB32-0A35CEBCC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2" t="39385" r="18605" b="45137"/>
          <a:stretch/>
        </p:blipFill>
        <p:spPr bwMode="auto">
          <a:xfrm>
            <a:off x="5463357" y="3294933"/>
            <a:ext cx="1750831" cy="30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42">
            <a:extLst>
              <a:ext uri="{FF2B5EF4-FFF2-40B4-BE49-F238E27FC236}">
                <a16:creationId xmlns:a16="http://schemas.microsoft.com/office/drawing/2014/main" id="{F0EF47D9-EF28-4312-98B9-17605B66F66B}"/>
              </a:ext>
            </a:extLst>
          </p:cNvPr>
          <p:cNvSpPr txBox="1"/>
          <p:nvPr/>
        </p:nvSpPr>
        <p:spPr>
          <a:xfrm>
            <a:off x="5340440" y="2719710"/>
            <a:ext cx="2020372" cy="41843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ko-KR" sz="9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Segoe UI Semibold" panose="020B0702040204020203" pitchFamily="34" charset="0"/>
              </a:rPr>
              <a:t>We’re one &amp; only</a:t>
            </a:r>
          </a:p>
          <a:p>
            <a:pPr algn="ctr">
              <a:lnSpc>
                <a:spcPct val="100000"/>
              </a:lnSpc>
            </a:pPr>
            <a:r>
              <a:rPr lang="en-US" altLang="ko-KR" sz="9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Segoe UI Semibold" panose="020B0702040204020203" pitchFamily="34" charset="0"/>
              </a:rPr>
              <a:t>Performance Marketing</a:t>
            </a:r>
          </a:p>
          <a:p>
            <a:pPr algn="ctr">
              <a:lnSpc>
                <a:spcPct val="100000"/>
              </a:lnSpc>
            </a:pPr>
            <a:r>
              <a:rPr lang="en-US" altLang="ko-KR" sz="9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Segoe UI Semibold" panose="020B0702040204020203" pitchFamily="34" charset="0"/>
              </a:rPr>
              <a:t>Company.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A8F676B-84B5-408F-BA92-C9E56F1F8374}"/>
              </a:ext>
            </a:extLst>
          </p:cNvPr>
          <p:cNvSpPr/>
          <p:nvPr/>
        </p:nvSpPr>
        <p:spPr>
          <a:xfrm>
            <a:off x="366316" y="627534"/>
            <a:ext cx="6797972" cy="494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Win your ROI with </a:t>
            </a:r>
            <a:r>
              <a:rPr lang="en-US" altLang="ko-KR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Us</a:t>
            </a: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C72A514-84F5-4ACD-B112-56893512D6FE}"/>
              </a:ext>
            </a:extLst>
          </p:cNvPr>
          <p:cNvSpPr/>
          <p:nvPr/>
        </p:nvSpPr>
        <p:spPr>
          <a:xfrm>
            <a:off x="395536" y="1419622"/>
            <a:ext cx="4709740" cy="113356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Performance by TBWA</a:t>
            </a:r>
            <a:r>
              <a:rPr lang="ko-KR" altLang="en-US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는 아마 한 번도 만나본 적 없는 마케팅 컴퍼니일 것입니다</a:t>
            </a:r>
            <a:r>
              <a:rPr lang="en-US" altLang="ko-KR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마케팅 </a:t>
            </a:r>
            <a:r>
              <a:rPr lang="en-US" altLang="ko-KR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Agency, Ad-Tech</a:t>
            </a:r>
            <a:r>
              <a:rPr lang="ko-KR" altLang="en-US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 컴퍼니</a:t>
            </a:r>
            <a:r>
              <a:rPr lang="en-US" altLang="ko-KR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마케팅 컨설팅 회사</a:t>
            </a:r>
            <a:r>
              <a:rPr lang="en-US" altLang="ko-KR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그 어떤 하나의 명칭만으로는</a:t>
            </a:r>
            <a:endParaRPr lang="en-US" altLang="ko-KR" sz="1000" b="1" dirty="0">
              <a:solidFill>
                <a:srgbClr val="343434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우리를 정의할 수 없습니다</a:t>
            </a:r>
            <a:r>
              <a:rPr lang="en-US" altLang="ko-KR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우리는 </a:t>
            </a:r>
            <a:r>
              <a:rPr lang="ko-KR" altLang="en-US" sz="1000" b="1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고객의 </a:t>
            </a:r>
            <a:r>
              <a:rPr lang="en-US" altLang="ko-KR" sz="1000" b="1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ROI </a:t>
            </a:r>
            <a:r>
              <a:rPr lang="ko-KR" altLang="en-US" sz="1000" b="1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성과를 극대화할 수 있는 모든 것을 제공하는</a:t>
            </a:r>
            <a:endParaRPr lang="en-US" altLang="ko-KR" sz="1000" b="1" dirty="0">
              <a:solidFill>
                <a:srgbClr val="343434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‘</a:t>
            </a:r>
            <a:r>
              <a:rPr lang="ko-KR" altLang="en-US" sz="1000" b="1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퍼포먼스 마케팅 컴퍼니</a:t>
            </a:r>
            <a:r>
              <a:rPr lang="en-US" altLang="ko-KR" sz="1000" b="1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’</a:t>
            </a:r>
            <a:r>
              <a:rPr lang="ko-KR" altLang="en-US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입니다</a:t>
            </a:r>
            <a:r>
              <a:rPr lang="en-US" altLang="ko-KR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B590B92-09A2-4F09-86D0-34A33CF7A574}"/>
              </a:ext>
            </a:extLst>
          </p:cNvPr>
          <p:cNvSpPr/>
          <p:nvPr/>
        </p:nvSpPr>
        <p:spPr>
          <a:xfrm>
            <a:off x="150389" y="3738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Business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C1F81CAE-567B-4CC5-87C0-8CE04388ABBA}"/>
              </a:ext>
            </a:extLst>
          </p:cNvPr>
          <p:cNvCxnSpPr>
            <a:cxnSpLocks/>
          </p:cNvCxnSpPr>
          <p:nvPr/>
        </p:nvCxnSpPr>
        <p:spPr>
          <a:xfrm>
            <a:off x="150389" y="403848"/>
            <a:ext cx="8834234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43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직사각형 90">
            <a:extLst>
              <a:ext uri="{FF2B5EF4-FFF2-40B4-BE49-F238E27FC236}">
                <a16:creationId xmlns:a16="http://schemas.microsoft.com/office/drawing/2014/main" id="{6D33BC20-0FEA-4B74-83DA-6195FEFC6000}"/>
              </a:ext>
            </a:extLst>
          </p:cNvPr>
          <p:cNvSpPr/>
          <p:nvPr/>
        </p:nvSpPr>
        <p:spPr>
          <a:xfrm>
            <a:off x="395536" y="1131778"/>
            <a:ext cx="6005884" cy="4318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데이터를 모으고 분석하는 </a:t>
            </a:r>
            <a:r>
              <a:rPr lang="en-US" altLang="ko-KR" sz="1000" b="1" dirty="0">
                <a:solidFill>
                  <a:sysClr val="windowText" lastClr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Technology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데이터 바탕으로 다양한 매체 데이터를 하나로 통합 분석하여 광고 상품을 최적화 시키는 </a:t>
            </a:r>
            <a:r>
              <a:rPr lang="en-US" altLang="ko-KR" sz="1000" b="1" dirty="0">
                <a:solidFill>
                  <a:sysClr val="windowText" lastClr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Performance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, </a:t>
            </a:r>
            <a:b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</a:b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지속가능한 성장을 위해 브랜딩부터 퍼포먼스까지 통합적으로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관리하는 </a:t>
            </a:r>
            <a:r>
              <a:rPr lang="en-US" altLang="ko-KR" sz="1000" b="1" dirty="0">
                <a:solidFill>
                  <a:sysClr val="windowText" lastClr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IMC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를 제공합니다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AB2E92C0-9D1B-494D-A37D-0A6818A980CE}"/>
              </a:ext>
            </a:extLst>
          </p:cNvPr>
          <p:cNvSpPr/>
          <p:nvPr/>
        </p:nvSpPr>
        <p:spPr>
          <a:xfrm>
            <a:off x="150389" y="3738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Business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9375D7BF-6EEC-49FC-AB00-4EA6A6B23672}"/>
              </a:ext>
            </a:extLst>
          </p:cNvPr>
          <p:cNvCxnSpPr>
            <a:cxnSpLocks/>
          </p:cNvCxnSpPr>
          <p:nvPr/>
        </p:nvCxnSpPr>
        <p:spPr>
          <a:xfrm>
            <a:off x="150389" y="403848"/>
            <a:ext cx="8834234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31A28625-E60C-4BA8-A2ED-80E3683BDDA9}"/>
              </a:ext>
            </a:extLst>
          </p:cNvPr>
          <p:cNvSpPr/>
          <p:nvPr/>
        </p:nvSpPr>
        <p:spPr>
          <a:xfrm>
            <a:off x="371260" y="628554"/>
            <a:ext cx="4752528" cy="494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Win your market with </a:t>
            </a:r>
            <a:r>
              <a:rPr lang="en-US" altLang="ko-KR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T.P.I</a:t>
            </a: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F673A367-C387-46A9-ABC2-D7BD34971BB5}"/>
              </a:ext>
            </a:extLst>
          </p:cNvPr>
          <p:cNvGrpSpPr/>
          <p:nvPr/>
        </p:nvGrpSpPr>
        <p:grpSpPr>
          <a:xfrm>
            <a:off x="755576" y="1734141"/>
            <a:ext cx="3607499" cy="3141865"/>
            <a:chOff x="750462" y="1707654"/>
            <a:chExt cx="3607499" cy="3141865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D72F10BD-8F97-4E30-AFD3-E658FB5765EB}"/>
                </a:ext>
              </a:extLst>
            </p:cNvPr>
            <p:cNvGrpSpPr/>
            <p:nvPr/>
          </p:nvGrpSpPr>
          <p:grpSpPr>
            <a:xfrm>
              <a:off x="752914" y="2065431"/>
              <a:ext cx="1737574" cy="1352800"/>
              <a:chOff x="752914" y="2065431"/>
              <a:chExt cx="1737574" cy="1352800"/>
            </a:xfrm>
          </p:grpSpPr>
          <p:sp>
            <p:nvSpPr>
              <p:cNvPr id="51" name="화살표: 오각형 50">
                <a:extLst>
                  <a:ext uri="{FF2B5EF4-FFF2-40B4-BE49-F238E27FC236}">
                    <a16:creationId xmlns:a16="http://schemas.microsoft.com/office/drawing/2014/main" id="{E1264CEA-9854-48FD-A7A5-920D248CDD80}"/>
                  </a:ext>
                </a:extLst>
              </p:cNvPr>
              <p:cNvSpPr/>
              <p:nvPr/>
            </p:nvSpPr>
            <p:spPr>
              <a:xfrm>
                <a:off x="755578" y="2065431"/>
                <a:ext cx="1734910" cy="1352800"/>
              </a:xfrm>
              <a:prstGeom prst="homePlate">
                <a:avLst>
                  <a:gd name="adj" fmla="val 0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88E971D7-06C0-4F1C-81ED-681F4A1B7743}"/>
                  </a:ext>
                </a:extLst>
              </p:cNvPr>
              <p:cNvSpPr txBox="1"/>
              <p:nvPr/>
            </p:nvSpPr>
            <p:spPr>
              <a:xfrm>
                <a:off x="752914" y="2144828"/>
                <a:ext cx="50254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50" dirty="0">
                    <a:solidFill>
                      <a:schemeClr val="bg1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  <a:cs typeface="Arial" panose="020B0604020202020204" pitchFamily="34" charset="0"/>
                  </a:rPr>
                  <a:t>Data</a:t>
                </a:r>
                <a:endParaRPr lang="ko-KR" altLang="en-US" sz="105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10">
                <a:extLst>
                  <a:ext uri="{FF2B5EF4-FFF2-40B4-BE49-F238E27FC236}">
                    <a16:creationId xmlns:a16="http://schemas.microsoft.com/office/drawing/2014/main" id="{6093E8C3-727A-4314-B27F-D309BC1B5355}"/>
                  </a:ext>
                </a:extLst>
              </p:cNvPr>
              <p:cNvSpPr txBox="1"/>
              <p:nvPr/>
            </p:nvSpPr>
            <p:spPr>
              <a:xfrm>
                <a:off x="762817" y="2369271"/>
                <a:ext cx="172767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92075" indent="-92075">
                  <a:buFontTx/>
                  <a:buChar char="-"/>
                  <a:defRPr sz="700" b="1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Website &amp; App traffic data</a:t>
                </a:r>
              </a:p>
              <a:p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Tracker data</a:t>
                </a:r>
              </a:p>
              <a:p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광고 </a:t>
                </a:r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click &amp; impression data</a:t>
                </a:r>
              </a:p>
              <a:p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공공데이터</a:t>
                </a:r>
              </a:p>
              <a:p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고객사 </a:t>
                </a:r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CRM </a:t>
                </a: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데이터</a:t>
                </a:r>
              </a:p>
              <a:p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Social post data</a:t>
                </a:r>
              </a:p>
              <a:p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Text data</a:t>
                </a:r>
              </a:p>
              <a:p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그 밖의 모든 형태의 </a:t>
                </a:r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Data</a:t>
                </a:r>
              </a:p>
            </p:txBody>
          </p:sp>
        </p:grpSp>
        <p:sp>
          <p:nvSpPr>
            <p:cNvPr id="73" name="TextBox 40">
              <a:extLst>
                <a:ext uri="{FF2B5EF4-FFF2-40B4-BE49-F238E27FC236}">
                  <a16:creationId xmlns:a16="http://schemas.microsoft.com/office/drawing/2014/main" id="{A1CB4DF1-8CB7-40D4-985F-E4B9A4BDD46C}"/>
                </a:ext>
              </a:extLst>
            </p:cNvPr>
            <p:cNvSpPr txBox="1"/>
            <p:nvPr/>
          </p:nvSpPr>
          <p:spPr>
            <a:xfrm>
              <a:off x="1765664" y="1707654"/>
              <a:ext cx="1587906" cy="27919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ko-KR" sz="1400" dirty="0">
                  <a:latin typeface="Segoe UI Semibold" panose="020B0702040204020203" pitchFamily="34" charset="0"/>
                  <a:ea typeface="나눔스퀘어 ExtraBold" panose="020B0600000101010101" pitchFamily="50" charset="-127"/>
                  <a:cs typeface="Segoe UI Semibold" panose="020B0702040204020203" pitchFamily="34" charset="0"/>
                </a:rPr>
                <a:t>Technology</a:t>
              </a:r>
              <a:endParaRPr lang="en-US" altLang="ko-KR" sz="1400" dirty="0">
                <a:latin typeface="Segoe UI Semibold" panose="020B0702040204020203" pitchFamily="34" charset="0"/>
                <a:ea typeface="나눔스퀘어 Light" panose="020B0600000101010101" pitchFamily="50" charset="-127"/>
                <a:cs typeface="Segoe UI Semibold" panose="020B0702040204020203" pitchFamily="34" charset="0"/>
              </a:endParaRPr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AA253E42-CCCA-4C15-91F6-157D9C891D3D}"/>
                </a:ext>
              </a:extLst>
            </p:cNvPr>
            <p:cNvGrpSpPr/>
            <p:nvPr/>
          </p:nvGrpSpPr>
          <p:grpSpPr>
            <a:xfrm>
              <a:off x="750462" y="3496720"/>
              <a:ext cx="1737574" cy="1352799"/>
              <a:chOff x="750462" y="3496720"/>
              <a:chExt cx="1737574" cy="1352799"/>
            </a:xfrm>
          </p:grpSpPr>
          <p:sp>
            <p:nvSpPr>
              <p:cNvPr id="49" name="화살표: 오각형 48">
                <a:extLst>
                  <a:ext uri="{FF2B5EF4-FFF2-40B4-BE49-F238E27FC236}">
                    <a16:creationId xmlns:a16="http://schemas.microsoft.com/office/drawing/2014/main" id="{2B8579F4-0C44-4CFE-B75C-5B86A8C55298}"/>
                  </a:ext>
                </a:extLst>
              </p:cNvPr>
              <p:cNvSpPr/>
              <p:nvPr/>
            </p:nvSpPr>
            <p:spPr>
              <a:xfrm>
                <a:off x="753126" y="3496720"/>
                <a:ext cx="1734910" cy="1352799"/>
              </a:xfrm>
              <a:prstGeom prst="homePlate">
                <a:avLst>
                  <a:gd name="adj" fmla="val 0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TextBox 5">
                <a:extLst>
                  <a:ext uri="{FF2B5EF4-FFF2-40B4-BE49-F238E27FC236}">
                    <a16:creationId xmlns:a16="http://schemas.microsoft.com/office/drawing/2014/main" id="{0D47D2CD-02A2-4008-95E6-92BD2DAEA607}"/>
                  </a:ext>
                </a:extLst>
              </p:cNvPr>
              <p:cNvSpPr txBox="1"/>
              <p:nvPr/>
            </p:nvSpPr>
            <p:spPr>
              <a:xfrm>
                <a:off x="750462" y="3565972"/>
                <a:ext cx="157216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50" dirty="0">
                    <a:solidFill>
                      <a:schemeClr val="bg1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  <a:cs typeface="Arial" panose="020B0604020202020204" pitchFamily="34" charset="0"/>
                  </a:rPr>
                  <a:t>Platform &amp; Infra</a:t>
                </a:r>
              </a:p>
            </p:txBody>
          </p:sp>
          <p:sp>
            <p:nvSpPr>
              <p:cNvPr id="94" name="TextBox 10">
                <a:extLst>
                  <a:ext uri="{FF2B5EF4-FFF2-40B4-BE49-F238E27FC236}">
                    <a16:creationId xmlns:a16="http://schemas.microsoft.com/office/drawing/2014/main" id="{FF1F8E03-CDA7-49C2-9793-09EFCCAA6270}"/>
                  </a:ext>
                </a:extLst>
              </p:cNvPr>
              <p:cNvSpPr txBox="1"/>
              <p:nvPr/>
            </p:nvSpPr>
            <p:spPr>
              <a:xfrm>
                <a:off x="760365" y="3790415"/>
                <a:ext cx="172767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92075" indent="-92075">
                  <a:buFontTx/>
                  <a:buChar char="-"/>
                  <a:defRPr sz="700" b="1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Big Data Analytics in the Cloud </a:t>
                </a:r>
                <a:b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</a:br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&amp; On-Premise</a:t>
                </a:r>
              </a:p>
              <a:p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RDB, HBASE, NoSQL, CSV </a:t>
                </a: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등 </a:t>
                </a:r>
                <a:b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</a:b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비정형 데이터 분석을 위한 플랫폼 기술 </a:t>
                </a:r>
              </a:p>
              <a:p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Google Cloud Platform, MySQL, </a:t>
                </a:r>
                <a:r>
                  <a:rPr lang="en-US" altLang="ko-KR" b="0" dirty="0" err="1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ElasticSearch</a:t>
                </a:r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 Redis, HBASE, Drill </a:t>
                </a: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등 빅데이터 엔지니어링이 가능한</a:t>
                </a:r>
                <a:b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</a:b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데이터 레이크와 연산처리 기술</a:t>
                </a:r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E4B67A00-79A0-47A8-BCD6-1A1FD012C167}"/>
                </a:ext>
              </a:extLst>
            </p:cNvPr>
            <p:cNvGrpSpPr/>
            <p:nvPr/>
          </p:nvGrpSpPr>
          <p:grpSpPr>
            <a:xfrm>
              <a:off x="2591749" y="2065431"/>
              <a:ext cx="1766212" cy="2784088"/>
              <a:chOff x="2591749" y="2065431"/>
              <a:chExt cx="1766212" cy="2784088"/>
            </a:xfrm>
          </p:grpSpPr>
          <p:sp>
            <p:nvSpPr>
              <p:cNvPr id="96" name="화살표: 오각형 95">
                <a:extLst>
                  <a:ext uri="{FF2B5EF4-FFF2-40B4-BE49-F238E27FC236}">
                    <a16:creationId xmlns:a16="http://schemas.microsoft.com/office/drawing/2014/main" id="{EA3954B8-0C82-4075-B23E-CD9C667E2ADA}"/>
                  </a:ext>
                </a:extLst>
              </p:cNvPr>
              <p:cNvSpPr/>
              <p:nvPr/>
            </p:nvSpPr>
            <p:spPr>
              <a:xfrm>
                <a:off x="2591749" y="2065431"/>
                <a:ext cx="1734910" cy="2784088"/>
              </a:xfrm>
              <a:prstGeom prst="homePlate">
                <a:avLst>
                  <a:gd name="adj" fmla="val 0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TextBox 5">
                <a:extLst>
                  <a:ext uri="{FF2B5EF4-FFF2-40B4-BE49-F238E27FC236}">
                    <a16:creationId xmlns:a16="http://schemas.microsoft.com/office/drawing/2014/main" id="{853EFA15-E9EF-49CB-8906-662881346E03}"/>
                  </a:ext>
                </a:extLst>
              </p:cNvPr>
              <p:cNvSpPr txBox="1"/>
              <p:nvPr/>
            </p:nvSpPr>
            <p:spPr>
              <a:xfrm>
                <a:off x="2597341" y="2144828"/>
                <a:ext cx="11002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50" dirty="0">
                    <a:solidFill>
                      <a:schemeClr val="bg1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  <a:cs typeface="Arial" panose="020B0604020202020204" pitchFamily="34" charset="0"/>
                  </a:rPr>
                  <a:t>Science</a:t>
                </a:r>
              </a:p>
            </p:txBody>
          </p:sp>
          <p:sp>
            <p:nvSpPr>
              <p:cNvPr id="98" name="TextBox 10">
                <a:extLst>
                  <a:ext uri="{FF2B5EF4-FFF2-40B4-BE49-F238E27FC236}">
                    <a16:creationId xmlns:a16="http://schemas.microsoft.com/office/drawing/2014/main" id="{9FE005A2-3C95-4C74-B312-03040BEAD89E}"/>
                  </a:ext>
                </a:extLst>
              </p:cNvPr>
              <p:cNvSpPr txBox="1"/>
              <p:nvPr/>
            </p:nvSpPr>
            <p:spPr>
              <a:xfrm>
                <a:off x="2619993" y="2643660"/>
                <a:ext cx="1727670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92075" indent="-92075">
                  <a:buFontTx/>
                  <a:buChar char="-"/>
                  <a:defRPr sz="700" b="1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SQL, Python, R, STATA</a:t>
                </a:r>
              </a:p>
              <a:p>
                <a:r>
                  <a:rPr lang="en-US" altLang="ko-KR" b="0" dirty="0" err="1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Datalab</a:t>
                </a:r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 Data Studio, Network </a:t>
                </a: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및 </a:t>
                </a:r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Tag </a:t>
                </a: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분석 프로그램 등 비즈니스 </a:t>
                </a:r>
                <a:b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</a:b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목표에 맞춘 빅데이터 분석 툴</a:t>
                </a:r>
              </a:p>
              <a:p>
                <a:endParaRPr lang="ko-KR" altLang="en-US" b="0" dirty="0">
                  <a:solidFill>
                    <a:schemeClr val="bg1">
                      <a:lumMod val="6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100" name="TextBox 10">
                <a:extLst>
                  <a:ext uri="{FF2B5EF4-FFF2-40B4-BE49-F238E27FC236}">
                    <a16:creationId xmlns:a16="http://schemas.microsoft.com/office/drawing/2014/main" id="{CF74132A-0EAE-4AD5-AD12-363F28DEBCD2}"/>
                  </a:ext>
                </a:extLst>
              </p:cNvPr>
              <p:cNvSpPr txBox="1"/>
              <p:nvPr/>
            </p:nvSpPr>
            <p:spPr>
              <a:xfrm>
                <a:off x="2609695" y="2431996"/>
                <a:ext cx="172767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92075" indent="-92075">
                  <a:buFontTx/>
                  <a:buChar char="-"/>
                  <a:defRPr sz="700" b="1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pPr marL="0" indent="0">
                  <a:buNone/>
                </a:pPr>
                <a:r>
                  <a:rPr lang="en-US" altLang="ko-KR" sz="900" b="0" u="sng" dirty="0">
                    <a:solidFill>
                      <a:schemeClr val="bg1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Analysis Tools</a:t>
                </a:r>
              </a:p>
            </p:txBody>
          </p:sp>
          <p:sp>
            <p:nvSpPr>
              <p:cNvPr id="101" name="TextBox 10">
                <a:extLst>
                  <a:ext uri="{FF2B5EF4-FFF2-40B4-BE49-F238E27FC236}">
                    <a16:creationId xmlns:a16="http://schemas.microsoft.com/office/drawing/2014/main" id="{DDC2B042-66A3-4029-AD7C-6882DBB6F7DF}"/>
                  </a:ext>
                </a:extLst>
              </p:cNvPr>
              <p:cNvSpPr txBox="1"/>
              <p:nvPr/>
            </p:nvSpPr>
            <p:spPr>
              <a:xfrm>
                <a:off x="2630291" y="3536746"/>
                <a:ext cx="172767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92075" indent="-92075">
                  <a:buFontTx/>
                  <a:buChar char="-"/>
                  <a:defRPr sz="700" b="1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고객 예측분석</a:t>
                </a:r>
              </a:p>
              <a:p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Machine Learning </a:t>
                </a: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활용 </a:t>
                </a:r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scoring</a:t>
                </a:r>
              </a:p>
              <a:p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Customer Journey  </a:t>
                </a: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분석</a:t>
                </a:r>
              </a:p>
              <a:p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Attribution </a:t>
                </a: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분석</a:t>
                </a:r>
              </a:p>
              <a:p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Funnel </a:t>
                </a: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분석</a:t>
                </a:r>
              </a:p>
              <a:p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장바구니분석 </a:t>
                </a:r>
              </a:p>
              <a:p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Trend &amp; Buzz </a:t>
                </a: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분석</a:t>
                </a:r>
              </a:p>
              <a:p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SNS &amp; Network </a:t>
                </a: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분석</a:t>
                </a:r>
              </a:p>
              <a:p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Text &amp; Context </a:t>
                </a: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분석 등 비즈니스</a:t>
                </a:r>
                <a:b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</a:b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목표에 맞춘 분석 최적화</a:t>
                </a:r>
              </a:p>
            </p:txBody>
          </p:sp>
          <p:sp>
            <p:nvSpPr>
              <p:cNvPr id="102" name="TextBox 10">
                <a:extLst>
                  <a:ext uri="{FF2B5EF4-FFF2-40B4-BE49-F238E27FC236}">
                    <a16:creationId xmlns:a16="http://schemas.microsoft.com/office/drawing/2014/main" id="{C4C6A84E-28A8-48EC-9D4E-6DA1E4130959}"/>
                  </a:ext>
                </a:extLst>
              </p:cNvPr>
              <p:cNvSpPr txBox="1"/>
              <p:nvPr/>
            </p:nvSpPr>
            <p:spPr>
              <a:xfrm>
                <a:off x="2619993" y="3325082"/>
                <a:ext cx="172767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92075" indent="-92075">
                  <a:buFontTx/>
                  <a:buChar char="-"/>
                  <a:defRPr sz="700" b="1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pPr marL="0" indent="0">
                  <a:buNone/>
                </a:pPr>
                <a:r>
                  <a:rPr lang="en-US" altLang="ko-KR" sz="900" b="0" u="sng" dirty="0">
                    <a:solidFill>
                      <a:schemeClr val="bg1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Types of Analysis</a:t>
                </a: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C8452F7-1DE2-482A-8419-E529614A38B8}"/>
              </a:ext>
            </a:extLst>
          </p:cNvPr>
          <p:cNvGrpSpPr/>
          <p:nvPr/>
        </p:nvGrpSpPr>
        <p:grpSpPr>
          <a:xfrm>
            <a:off x="4575782" y="1734141"/>
            <a:ext cx="1739633" cy="3141865"/>
            <a:chOff x="4570668" y="1707654"/>
            <a:chExt cx="1739633" cy="3141865"/>
          </a:xfrm>
        </p:grpSpPr>
        <p:sp>
          <p:nvSpPr>
            <p:cNvPr id="74" name="TextBox 41">
              <a:extLst>
                <a:ext uri="{FF2B5EF4-FFF2-40B4-BE49-F238E27FC236}">
                  <a16:creationId xmlns:a16="http://schemas.microsoft.com/office/drawing/2014/main" id="{91C28C26-2A13-4220-A383-946AFC983E0C}"/>
                </a:ext>
              </a:extLst>
            </p:cNvPr>
            <p:cNvSpPr txBox="1"/>
            <p:nvPr/>
          </p:nvSpPr>
          <p:spPr>
            <a:xfrm>
              <a:off x="4612656" y="1707654"/>
              <a:ext cx="1587906" cy="3187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ko-KR" sz="1400" dirty="0"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Performance</a:t>
              </a:r>
            </a:p>
          </p:txBody>
        </p:sp>
        <p:grpSp>
          <p:nvGrpSpPr>
            <p:cNvPr id="103" name="그룹 102">
              <a:extLst>
                <a:ext uri="{FF2B5EF4-FFF2-40B4-BE49-F238E27FC236}">
                  <a16:creationId xmlns:a16="http://schemas.microsoft.com/office/drawing/2014/main" id="{CA263D74-EF78-49F1-9C78-E3927A65E4D3}"/>
                </a:ext>
              </a:extLst>
            </p:cNvPr>
            <p:cNvGrpSpPr/>
            <p:nvPr/>
          </p:nvGrpSpPr>
          <p:grpSpPr>
            <a:xfrm>
              <a:off x="4570668" y="2058801"/>
              <a:ext cx="1737574" cy="1093405"/>
              <a:chOff x="752914" y="2065431"/>
              <a:chExt cx="1737574" cy="1093405"/>
            </a:xfrm>
          </p:grpSpPr>
          <p:sp>
            <p:nvSpPr>
              <p:cNvPr id="104" name="화살표: 오각형 103">
                <a:extLst>
                  <a:ext uri="{FF2B5EF4-FFF2-40B4-BE49-F238E27FC236}">
                    <a16:creationId xmlns:a16="http://schemas.microsoft.com/office/drawing/2014/main" id="{73DFA61B-614A-4117-B419-36F7AFD2C3DC}"/>
                  </a:ext>
                </a:extLst>
              </p:cNvPr>
              <p:cNvSpPr/>
              <p:nvPr/>
            </p:nvSpPr>
            <p:spPr>
              <a:xfrm>
                <a:off x="755578" y="2065431"/>
                <a:ext cx="1734910" cy="1093405"/>
              </a:xfrm>
              <a:prstGeom prst="homePlate">
                <a:avLst>
                  <a:gd name="adj" fmla="val 0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TextBox 5">
                <a:extLst>
                  <a:ext uri="{FF2B5EF4-FFF2-40B4-BE49-F238E27FC236}">
                    <a16:creationId xmlns:a16="http://schemas.microsoft.com/office/drawing/2014/main" id="{CEE9CD00-A77C-46C1-AFBA-34F4B3C4849F}"/>
                  </a:ext>
                </a:extLst>
              </p:cNvPr>
              <p:cNvSpPr txBox="1"/>
              <p:nvPr/>
            </p:nvSpPr>
            <p:spPr>
              <a:xfrm>
                <a:off x="752914" y="2144828"/>
                <a:ext cx="124747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50" dirty="0">
                    <a:solidFill>
                      <a:schemeClr val="bg1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  <a:cs typeface="Arial" panose="020B0604020202020204" pitchFamily="34" charset="0"/>
                  </a:rPr>
                  <a:t>Ad Type</a:t>
                </a:r>
              </a:p>
            </p:txBody>
          </p:sp>
          <p:sp>
            <p:nvSpPr>
              <p:cNvPr id="106" name="TextBox 10">
                <a:extLst>
                  <a:ext uri="{FF2B5EF4-FFF2-40B4-BE49-F238E27FC236}">
                    <a16:creationId xmlns:a16="http://schemas.microsoft.com/office/drawing/2014/main" id="{BEA5918E-E3D1-4375-8B61-A02AAED11743}"/>
                  </a:ext>
                </a:extLst>
              </p:cNvPr>
              <p:cNvSpPr txBox="1"/>
              <p:nvPr/>
            </p:nvSpPr>
            <p:spPr>
              <a:xfrm>
                <a:off x="762817" y="2369271"/>
                <a:ext cx="17276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92075" indent="-92075">
                  <a:buFontTx/>
                  <a:buChar char="-"/>
                  <a:defRPr sz="700" b="1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검색 광고</a:t>
                </a:r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 </a:t>
                </a: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디스플레이 광고</a:t>
                </a:r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 </a:t>
                </a:r>
              </a:p>
              <a:p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모바일 광고</a:t>
                </a:r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 SNS </a:t>
                </a: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광고</a:t>
                </a:r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</a:t>
                </a:r>
              </a:p>
              <a:p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영상 광고</a:t>
                </a:r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 </a:t>
                </a: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네트워크 광고</a:t>
                </a:r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 </a:t>
                </a:r>
              </a:p>
              <a:p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앱 광고</a:t>
                </a:r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 </a:t>
                </a: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제휴 광고</a:t>
                </a:r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0B5F772B-F0D0-46E2-A3D6-98B31FBE6552}"/>
                </a:ext>
              </a:extLst>
            </p:cNvPr>
            <p:cNvGrpSpPr/>
            <p:nvPr/>
          </p:nvGrpSpPr>
          <p:grpSpPr>
            <a:xfrm>
              <a:off x="4572727" y="3231603"/>
              <a:ext cx="1737574" cy="1617916"/>
              <a:chOff x="4572727" y="3231603"/>
              <a:chExt cx="1737574" cy="1617916"/>
            </a:xfrm>
          </p:grpSpPr>
          <p:sp>
            <p:nvSpPr>
              <p:cNvPr id="108" name="화살표: 오각형 107">
                <a:extLst>
                  <a:ext uri="{FF2B5EF4-FFF2-40B4-BE49-F238E27FC236}">
                    <a16:creationId xmlns:a16="http://schemas.microsoft.com/office/drawing/2014/main" id="{CF1975C0-2F9E-4867-9827-4FB8410F1C89}"/>
                  </a:ext>
                </a:extLst>
              </p:cNvPr>
              <p:cNvSpPr/>
              <p:nvPr/>
            </p:nvSpPr>
            <p:spPr>
              <a:xfrm>
                <a:off x="4575391" y="3231603"/>
                <a:ext cx="1734910" cy="1617916"/>
              </a:xfrm>
              <a:prstGeom prst="homePlate">
                <a:avLst>
                  <a:gd name="adj" fmla="val 0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TextBox 5">
                <a:extLst>
                  <a:ext uri="{FF2B5EF4-FFF2-40B4-BE49-F238E27FC236}">
                    <a16:creationId xmlns:a16="http://schemas.microsoft.com/office/drawing/2014/main" id="{B58F4EBC-F501-49FD-94A6-3E31311CCB43}"/>
                  </a:ext>
                </a:extLst>
              </p:cNvPr>
              <p:cNvSpPr txBox="1"/>
              <p:nvPr/>
            </p:nvSpPr>
            <p:spPr>
              <a:xfrm>
                <a:off x="4572727" y="3311000"/>
                <a:ext cx="124747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50" dirty="0">
                    <a:solidFill>
                      <a:schemeClr val="bg1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  <a:cs typeface="Arial" panose="020B0604020202020204" pitchFamily="34" charset="0"/>
                  </a:rPr>
                  <a:t>Media</a:t>
                </a:r>
              </a:p>
            </p:txBody>
          </p:sp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BE58DDE9-2AD1-4A6B-94C6-B89FA925E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9726" y="3707254"/>
                <a:ext cx="568736" cy="208074"/>
              </a:xfrm>
              <a:prstGeom prst="rect">
                <a:avLst/>
              </a:prstGeom>
            </p:spPr>
          </p:pic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5AA3B347-F25D-42C2-9555-0FF1C5301C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4285" y="3707254"/>
                <a:ext cx="520185" cy="208074"/>
              </a:xfrm>
              <a:prstGeom prst="rect">
                <a:avLst/>
              </a:prstGeom>
            </p:spPr>
          </p:pic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F058F861-8906-4997-8308-C443BBCFF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002" y="4040649"/>
                <a:ext cx="520185" cy="208074"/>
              </a:xfrm>
              <a:prstGeom prst="rect">
                <a:avLst/>
              </a:prstGeom>
            </p:spPr>
          </p:pic>
          <p:pic>
            <p:nvPicPr>
              <p:cNvPr id="13" name="그림 12">
                <a:extLst>
                  <a:ext uri="{FF2B5EF4-FFF2-40B4-BE49-F238E27FC236}">
                    <a16:creationId xmlns:a16="http://schemas.microsoft.com/office/drawing/2014/main" id="{01A52027-2263-4896-9449-4F9ACDB4C7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560" y="4040649"/>
                <a:ext cx="471634" cy="208074"/>
              </a:xfrm>
              <a:prstGeom prst="rect">
                <a:avLst/>
              </a:prstGeom>
            </p:spPr>
          </p:pic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id="{7575BB9C-663A-4D8F-81C2-2CB403B8BB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1580" y="4345753"/>
                <a:ext cx="645029" cy="208074"/>
              </a:xfrm>
              <a:prstGeom prst="rect">
                <a:avLst/>
              </a:prstGeom>
            </p:spPr>
          </p:pic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74C385BE-1703-4099-B0B2-22D5FDCCC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3478" y="4354586"/>
                <a:ext cx="561799" cy="208074"/>
              </a:xfrm>
              <a:prstGeom prst="rect">
                <a:avLst/>
              </a:prstGeom>
            </p:spPr>
          </p:pic>
        </p:grp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E2CE8DA-7B6E-4519-9FC7-27315D47CE98}"/>
              </a:ext>
            </a:extLst>
          </p:cNvPr>
          <p:cNvGrpSpPr/>
          <p:nvPr/>
        </p:nvGrpSpPr>
        <p:grpSpPr>
          <a:xfrm>
            <a:off x="6562012" y="1734142"/>
            <a:ext cx="1755914" cy="3141864"/>
            <a:chOff x="6556898" y="1707655"/>
            <a:chExt cx="1755914" cy="3141864"/>
          </a:xfrm>
        </p:grpSpPr>
        <p:sp>
          <p:nvSpPr>
            <p:cNvPr id="75" name="TextBox 42">
              <a:extLst>
                <a:ext uri="{FF2B5EF4-FFF2-40B4-BE49-F238E27FC236}">
                  <a16:creationId xmlns:a16="http://schemas.microsoft.com/office/drawing/2014/main" id="{9092B9B2-4965-4CBB-8D0F-C86CA87F2B8E}"/>
                </a:ext>
              </a:extLst>
            </p:cNvPr>
            <p:cNvSpPr txBox="1"/>
            <p:nvPr/>
          </p:nvSpPr>
          <p:spPr>
            <a:xfrm>
              <a:off x="7075657" y="1707655"/>
              <a:ext cx="697391" cy="27793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ko-KR" sz="1400" dirty="0"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IMC</a:t>
              </a:r>
            </a:p>
          </p:txBody>
        </p:sp>
        <p:grpSp>
          <p:nvGrpSpPr>
            <p:cNvPr id="111" name="그룹 110">
              <a:extLst>
                <a:ext uri="{FF2B5EF4-FFF2-40B4-BE49-F238E27FC236}">
                  <a16:creationId xmlns:a16="http://schemas.microsoft.com/office/drawing/2014/main" id="{31B7CE00-2008-4468-8F98-8508D6EDA82A}"/>
                </a:ext>
              </a:extLst>
            </p:cNvPr>
            <p:cNvGrpSpPr/>
            <p:nvPr/>
          </p:nvGrpSpPr>
          <p:grpSpPr>
            <a:xfrm>
              <a:off x="6556898" y="2065431"/>
              <a:ext cx="1755914" cy="2784088"/>
              <a:chOff x="2591749" y="2065431"/>
              <a:chExt cx="1755914" cy="2784088"/>
            </a:xfrm>
          </p:grpSpPr>
          <p:sp>
            <p:nvSpPr>
              <p:cNvPr id="112" name="화살표: 오각형 111">
                <a:extLst>
                  <a:ext uri="{FF2B5EF4-FFF2-40B4-BE49-F238E27FC236}">
                    <a16:creationId xmlns:a16="http://schemas.microsoft.com/office/drawing/2014/main" id="{3746F6B2-793C-4C13-8C2E-03EBD0A82718}"/>
                  </a:ext>
                </a:extLst>
              </p:cNvPr>
              <p:cNvSpPr/>
              <p:nvPr/>
            </p:nvSpPr>
            <p:spPr>
              <a:xfrm>
                <a:off x="2591749" y="2065431"/>
                <a:ext cx="1734910" cy="2784088"/>
              </a:xfrm>
              <a:prstGeom prst="homePlate">
                <a:avLst>
                  <a:gd name="adj" fmla="val 0"/>
                </a:avLst>
              </a:prstGeom>
              <a:solidFill>
                <a:schemeClr val="tx1">
                  <a:lumMod val="95000"/>
                  <a:lumOff val="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TextBox 5">
                <a:extLst>
                  <a:ext uri="{FF2B5EF4-FFF2-40B4-BE49-F238E27FC236}">
                    <a16:creationId xmlns:a16="http://schemas.microsoft.com/office/drawing/2014/main" id="{8F8E8608-AD5F-426C-AB14-9A6951DEAFAA}"/>
                  </a:ext>
                </a:extLst>
              </p:cNvPr>
              <p:cNvSpPr txBox="1"/>
              <p:nvPr/>
            </p:nvSpPr>
            <p:spPr>
              <a:xfrm>
                <a:off x="2636575" y="2144828"/>
                <a:ext cx="133849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50" dirty="0">
                    <a:solidFill>
                      <a:schemeClr val="bg1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  <a:cs typeface="Arial" panose="020B0604020202020204" pitchFamily="34" charset="0"/>
                  </a:rPr>
                  <a:t>IMC Consulting</a:t>
                </a:r>
              </a:p>
            </p:txBody>
          </p:sp>
          <p:sp>
            <p:nvSpPr>
              <p:cNvPr id="114" name="TextBox 10">
                <a:extLst>
                  <a:ext uri="{FF2B5EF4-FFF2-40B4-BE49-F238E27FC236}">
                    <a16:creationId xmlns:a16="http://schemas.microsoft.com/office/drawing/2014/main" id="{1277E0EC-B149-4E65-B15E-A255F54D3BB7}"/>
                  </a:ext>
                </a:extLst>
              </p:cNvPr>
              <p:cNvSpPr txBox="1"/>
              <p:nvPr/>
            </p:nvSpPr>
            <p:spPr>
              <a:xfrm>
                <a:off x="2619993" y="2359418"/>
                <a:ext cx="1727670" cy="764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92075" indent="-92075">
                  <a:buFontTx/>
                  <a:buChar char="-"/>
                  <a:defRPr sz="700" b="1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브랜딩과 퍼포먼스 마케팅을 </a:t>
                </a:r>
                <a:endParaRPr lang="en-US" altLang="ko-KR" b="0" dirty="0">
                  <a:solidFill>
                    <a:schemeClr val="bg1">
                      <a:lumMod val="6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하나의 </a:t>
                </a:r>
                <a:r>
                  <a:rPr lang="en-US" altLang="ko-KR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View, </a:t>
                </a: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하나의 화살로 관통하여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ko-KR" altLang="en-US" b="0" dirty="0">
                    <a:solidFill>
                      <a:schemeClr val="bg1">
                        <a:lumMod val="6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통합적으로 기획하고 실행하는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ko-KR" sz="900" b="0" u="sng" dirty="0">
                    <a:solidFill>
                      <a:schemeClr val="bg1">
                        <a:lumMod val="95000"/>
                      </a:schemeClr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'ARROW SERVICE'</a:t>
                </a:r>
              </a:p>
            </p:txBody>
          </p:sp>
        </p:grpSp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8A9D5348-44A6-49E1-8415-184AC814D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1724" y="3186466"/>
              <a:ext cx="1645255" cy="700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0690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016A22A5-5009-48A9-B2A8-7ADBC6D5E1C2}"/>
              </a:ext>
            </a:extLst>
          </p:cNvPr>
          <p:cNvSpPr/>
          <p:nvPr/>
        </p:nvSpPr>
        <p:spPr>
          <a:xfrm>
            <a:off x="395536" y="1851670"/>
            <a:ext cx="2909540" cy="12961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미디어 데이터가 데이터의 전부는 아닙니다</a:t>
            </a:r>
            <a:r>
              <a:rPr lang="en-US" altLang="ko-KR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소비자 여정의 모든 단계에서 발생하는</a:t>
            </a:r>
            <a:endParaRPr lang="en-US" altLang="ko-KR" sz="1000" dirty="0">
              <a:solidFill>
                <a:srgbClr val="343434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디지털 터치 포인트 데이터와 함께 </a:t>
            </a:r>
            <a:endParaRPr lang="en-US" altLang="ko-KR" sz="1000" dirty="0">
              <a:solidFill>
                <a:srgbClr val="343434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추가적으로 각종 가용 데이터를 수집</a:t>
            </a:r>
            <a:r>
              <a:rPr lang="en-US" altLang="ko-KR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결합하여</a:t>
            </a:r>
            <a:endParaRPr lang="en-US" altLang="ko-KR" sz="1000" dirty="0">
              <a:solidFill>
                <a:srgbClr val="343434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비즈니스 성과를 개선합니다</a:t>
            </a:r>
            <a:r>
              <a:rPr lang="en-US" altLang="ko-KR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BDC1D53-A2A0-4F8A-9D1C-632E9C9999BB}"/>
              </a:ext>
            </a:extLst>
          </p:cNvPr>
          <p:cNvSpPr/>
          <p:nvPr/>
        </p:nvSpPr>
        <p:spPr>
          <a:xfrm>
            <a:off x="395536" y="627534"/>
            <a:ext cx="6797972" cy="91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ko-KR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Audiences</a:t>
            </a: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are</a:t>
            </a:r>
          </a:p>
          <a:p>
            <a:pPr>
              <a:lnSpc>
                <a:spcPts val="3300"/>
              </a:lnSpc>
            </a:pP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divorced From media.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DD5BB57-1597-4C31-9EF2-037D3B535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10" y="581500"/>
            <a:ext cx="4095214" cy="4222498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C83C2EC-0ACF-4018-9E7D-D2609D05389C}"/>
              </a:ext>
            </a:extLst>
          </p:cNvPr>
          <p:cNvSpPr/>
          <p:nvPr/>
        </p:nvSpPr>
        <p:spPr>
          <a:xfrm>
            <a:off x="150389" y="3738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Business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54C0257-CBEA-4002-8356-3886CD6FC514}"/>
              </a:ext>
            </a:extLst>
          </p:cNvPr>
          <p:cNvCxnSpPr>
            <a:cxnSpLocks/>
          </p:cNvCxnSpPr>
          <p:nvPr/>
        </p:nvCxnSpPr>
        <p:spPr>
          <a:xfrm>
            <a:off x="150389" y="403848"/>
            <a:ext cx="8834234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99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67349152-F138-405B-8C8A-4D5121F11D89}"/>
              </a:ext>
            </a:extLst>
          </p:cNvPr>
          <p:cNvSpPr/>
          <p:nvPr/>
        </p:nvSpPr>
        <p:spPr>
          <a:xfrm>
            <a:off x="395536" y="627534"/>
            <a:ext cx="4277692" cy="91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Win your market with</a:t>
            </a:r>
          </a:p>
          <a:p>
            <a:pPr>
              <a:lnSpc>
                <a:spcPts val="3300"/>
              </a:lnSpc>
            </a:pPr>
            <a:r>
              <a:rPr lang="en-US" altLang="ko-KR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Data Connectivity.</a:t>
            </a:r>
            <a:endParaRPr lang="en-US" altLang="ko-KR" sz="2400" spc="-130" dirty="0">
              <a:solidFill>
                <a:srgbClr val="343434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D7CA286-0F18-4F13-8D97-CC264502D56B}"/>
              </a:ext>
            </a:extLst>
          </p:cNvPr>
          <p:cNvSpPr/>
          <p:nvPr/>
        </p:nvSpPr>
        <p:spPr>
          <a:xfrm>
            <a:off x="395536" y="1923678"/>
            <a:ext cx="2909540" cy="115212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단순히 매체를 잘 확장하고</a:t>
            </a:r>
            <a:r>
              <a:rPr lang="en-US" altLang="ko-KR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운영해서는 더 좋은 성과를 내기 어렵습니다</a:t>
            </a:r>
            <a:r>
              <a:rPr lang="en-US" altLang="ko-KR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Media</a:t>
            </a: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Planning</a:t>
            </a: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과 </a:t>
            </a:r>
            <a:r>
              <a:rPr lang="en-US" altLang="ko-KR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Operation</a:t>
            </a: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을 넘어</a:t>
            </a:r>
            <a:endParaRPr lang="en-US" altLang="ko-KR" sz="1000" dirty="0">
              <a:solidFill>
                <a:srgbClr val="343434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데이터를 연결하고 전략을 세워 </a:t>
            </a:r>
            <a:endParaRPr lang="en-US" altLang="ko-KR" sz="1000" dirty="0">
              <a:solidFill>
                <a:srgbClr val="343434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디지털 마케팅 전 영역에 있어</a:t>
            </a:r>
            <a:endParaRPr lang="en-US" altLang="ko-KR" sz="1000" dirty="0">
              <a:solidFill>
                <a:srgbClr val="343434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차별화된 가치를 고객사에 제공합니다</a:t>
            </a:r>
            <a:r>
              <a:rPr lang="en-US" altLang="ko-KR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DF5BABA-359A-40FA-B433-E294592A3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27534"/>
            <a:ext cx="2644228" cy="4032448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5FD5D122-B2C0-414A-ADD5-5B6D63E7356F}"/>
              </a:ext>
            </a:extLst>
          </p:cNvPr>
          <p:cNvSpPr/>
          <p:nvPr/>
        </p:nvSpPr>
        <p:spPr>
          <a:xfrm>
            <a:off x="150389" y="3738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Business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DDE21CA5-4192-4819-BDBE-71270C89E598}"/>
              </a:ext>
            </a:extLst>
          </p:cNvPr>
          <p:cNvCxnSpPr>
            <a:cxnSpLocks/>
          </p:cNvCxnSpPr>
          <p:nvPr/>
        </p:nvCxnSpPr>
        <p:spPr>
          <a:xfrm>
            <a:off x="150389" y="403848"/>
            <a:ext cx="8834234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47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E884B653-80E3-4C0D-A4F5-25735B6273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3"/>
          <a:stretch/>
        </p:blipFill>
        <p:spPr>
          <a:xfrm>
            <a:off x="1835696" y="2419642"/>
            <a:ext cx="5472608" cy="1728192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33D67E51-9ADC-4D23-86AC-967654740B55}"/>
              </a:ext>
            </a:extLst>
          </p:cNvPr>
          <p:cNvSpPr/>
          <p:nvPr/>
        </p:nvSpPr>
        <p:spPr>
          <a:xfrm>
            <a:off x="395536" y="627534"/>
            <a:ext cx="6797972" cy="850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From </a:t>
            </a:r>
            <a:r>
              <a:rPr lang="en-US" altLang="ko-KR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Brand</a:t>
            </a: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to </a:t>
            </a:r>
            <a:r>
              <a:rPr lang="en-US" altLang="ko-KR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ROI</a:t>
            </a: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>
              <a:lnSpc>
                <a:spcPts val="3000"/>
              </a:lnSpc>
            </a:pP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Marketing management from </a:t>
            </a:r>
            <a:r>
              <a:rPr lang="en-US" altLang="ko-KR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single view</a:t>
            </a: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01FBBB5-A899-448F-B69C-185EAAFED519}"/>
              </a:ext>
            </a:extLst>
          </p:cNvPr>
          <p:cNvSpPr/>
          <p:nvPr/>
        </p:nvSpPr>
        <p:spPr>
          <a:xfrm>
            <a:off x="395536" y="1483538"/>
            <a:ext cx="8022108" cy="43204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TBWA Korea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와 함께 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Branding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부터 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Performance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전반을 통합적으로 관리하고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유기적인 실행을 통해 마케팅 성과를 향상시킵니다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하나의 컨트롤 타워를 통해 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ATL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부터 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Digital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전반까지 고객이 원하는 서비스를 통합적으로 제공하고 기업의 지속 가능한 성장 전략을 제시합니다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611F0AB-4EE2-451A-B948-51626EA721F6}"/>
              </a:ext>
            </a:extLst>
          </p:cNvPr>
          <p:cNvSpPr/>
          <p:nvPr/>
        </p:nvSpPr>
        <p:spPr>
          <a:xfrm>
            <a:off x="150389" y="3738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Business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839D1FF-EFB4-43D5-B45B-014A3034B644}"/>
              </a:ext>
            </a:extLst>
          </p:cNvPr>
          <p:cNvCxnSpPr>
            <a:cxnSpLocks/>
          </p:cNvCxnSpPr>
          <p:nvPr/>
        </p:nvCxnSpPr>
        <p:spPr>
          <a:xfrm>
            <a:off x="150389" y="403848"/>
            <a:ext cx="8834234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35EF95C-9933-45E6-AB30-4447D8EB3C1E}"/>
              </a:ext>
            </a:extLst>
          </p:cNvPr>
          <p:cNvSpPr/>
          <p:nvPr/>
        </p:nvSpPr>
        <p:spPr>
          <a:xfrm>
            <a:off x="1835696" y="4083918"/>
            <a:ext cx="1222671" cy="43204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000" u="sng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자사와 경쟁사의</a:t>
            </a:r>
            <a:endParaRPr lang="en-US" altLang="ko-KR" sz="1000" u="sng" dirty="0">
              <a:solidFill>
                <a:sysClr val="windowText" lastClr="00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1000" u="sng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시장 포지션 진단</a:t>
            </a:r>
            <a:endParaRPr lang="en-US" altLang="ko-KR" sz="1000" u="sng" dirty="0">
              <a:solidFill>
                <a:sysClr val="windowText" lastClr="00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7CCDB2E-21AF-4294-AD81-3826AFFF5886}"/>
              </a:ext>
            </a:extLst>
          </p:cNvPr>
          <p:cNvSpPr/>
          <p:nvPr/>
        </p:nvSpPr>
        <p:spPr>
          <a:xfrm>
            <a:off x="3444148" y="4083918"/>
            <a:ext cx="1222671" cy="43204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000" u="sng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브랜딩</a:t>
            </a:r>
            <a:r>
              <a:rPr lang="en-US" altLang="ko-KR" sz="1000" u="sng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-</a:t>
            </a:r>
            <a:r>
              <a:rPr lang="ko-KR" altLang="en-US" sz="1000" u="sng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퍼포먼스</a:t>
            </a:r>
            <a:endParaRPr lang="en-US" altLang="ko-KR" sz="1000" u="sng" dirty="0">
              <a:solidFill>
                <a:sysClr val="windowText" lastClr="00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1000" u="sng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예산 배분</a:t>
            </a:r>
            <a:endParaRPr lang="en-US" altLang="ko-KR" sz="1000" u="sng" dirty="0">
              <a:solidFill>
                <a:sysClr val="windowText" lastClr="00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6DADD79-2BD0-43C7-8336-A08439B1C558}"/>
              </a:ext>
            </a:extLst>
          </p:cNvPr>
          <p:cNvSpPr/>
          <p:nvPr/>
        </p:nvSpPr>
        <p:spPr>
          <a:xfrm>
            <a:off x="5052600" y="4083918"/>
            <a:ext cx="1222671" cy="43204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000" u="sng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통합</a:t>
            </a:r>
            <a:endParaRPr lang="en-US" altLang="ko-KR" sz="1000" u="sng" dirty="0">
              <a:solidFill>
                <a:sysClr val="windowText" lastClr="00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1000" u="sng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마케팅 실행</a:t>
            </a:r>
            <a:endParaRPr lang="en-US" altLang="ko-KR" sz="1000" u="sng" dirty="0">
              <a:solidFill>
                <a:sysClr val="windowText" lastClr="00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F4C639E-1747-4CC9-AA87-BB1A6C257CF6}"/>
              </a:ext>
            </a:extLst>
          </p:cNvPr>
          <p:cNvSpPr/>
          <p:nvPr/>
        </p:nvSpPr>
        <p:spPr>
          <a:xfrm>
            <a:off x="6093503" y="4083918"/>
            <a:ext cx="1222671" cy="43204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000" u="sng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통합</a:t>
            </a:r>
            <a:endParaRPr lang="en-US" altLang="ko-KR" sz="1000" u="sng" dirty="0">
              <a:solidFill>
                <a:sysClr val="windowText" lastClr="00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1000" u="sng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성과 관리</a:t>
            </a:r>
            <a:endParaRPr lang="en-US" altLang="ko-KR" sz="1000" u="sng" dirty="0">
              <a:solidFill>
                <a:sysClr val="windowText" lastClr="00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29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4C94C80D-ADE6-4B2F-BA4B-41E1C24F1CD7}"/>
              </a:ext>
            </a:extLst>
          </p:cNvPr>
          <p:cNvSpPr/>
          <p:nvPr/>
        </p:nvSpPr>
        <p:spPr>
          <a:xfrm>
            <a:off x="395536" y="627534"/>
            <a:ext cx="6797972" cy="91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ko-KR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Contents creativity</a:t>
            </a:r>
          </a:p>
          <a:p>
            <a:pPr>
              <a:lnSpc>
                <a:spcPts val="3300"/>
              </a:lnSpc>
            </a:pP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For sky high performance.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2163DD1-AD32-4AD4-81BF-243EDD00FF23}"/>
              </a:ext>
            </a:extLst>
          </p:cNvPr>
          <p:cNvSpPr/>
          <p:nvPr/>
        </p:nvSpPr>
        <p:spPr>
          <a:xfrm>
            <a:off x="395536" y="1923678"/>
            <a:ext cx="2909540" cy="72008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기술 기반의 빠른 실행과 피드백을 통해</a:t>
            </a:r>
            <a:endParaRPr lang="en-US" altLang="ko-KR" sz="1000" dirty="0">
              <a:solidFill>
                <a:srgbClr val="343434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디지털 환경에 최적화된 </a:t>
            </a:r>
            <a:r>
              <a:rPr lang="en-US" altLang="ko-KR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Contents Creative</a:t>
            </a: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를 제작하여</a:t>
            </a:r>
            <a:r>
              <a:rPr lang="en-US" altLang="ko-KR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ROI </a:t>
            </a: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극대화를 실현합니다</a:t>
            </a:r>
            <a:r>
              <a:rPr lang="en-US" altLang="ko-KR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3855CB0-0468-4950-9B0E-76F975D95D5E}"/>
              </a:ext>
            </a:extLst>
          </p:cNvPr>
          <p:cNvGrpSpPr/>
          <p:nvPr/>
        </p:nvGrpSpPr>
        <p:grpSpPr>
          <a:xfrm>
            <a:off x="477208" y="2787774"/>
            <a:ext cx="3617999" cy="1218653"/>
            <a:chOff x="736020" y="2859782"/>
            <a:chExt cx="3617999" cy="1218653"/>
          </a:xfrm>
        </p:grpSpPr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6091056C-655C-409D-9276-663A481F5DF1}"/>
                </a:ext>
              </a:extLst>
            </p:cNvPr>
            <p:cNvSpPr/>
            <p:nvPr/>
          </p:nvSpPr>
          <p:spPr>
            <a:xfrm>
              <a:off x="736020" y="2859782"/>
              <a:ext cx="1778365" cy="360040"/>
            </a:xfrm>
            <a:prstGeom prst="roundRect">
              <a:avLst/>
            </a:prstGeom>
            <a:solidFill>
              <a:srgbClr val="3434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230CFF27-819D-4402-B2B1-EC562CB87E1A}"/>
                </a:ext>
              </a:extLst>
            </p:cNvPr>
            <p:cNvSpPr/>
            <p:nvPr/>
          </p:nvSpPr>
          <p:spPr>
            <a:xfrm>
              <a:off x="768320" y="2901303"/>
              <a:ext cx="170110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1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컨셉 </a:t>
              </a:r>
              <a:r>
                <a:rPr lang="ko-KR" altLang="en-US" sz="1100" dirty="0" err="1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플래닝</a:t>
              </a:r>
              <a:endParaRPr lang="ko-KR" altLang="en-US" sz="11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240ED520-767F-4384-9FEB-E14D724472E9}"/>
                </a:ext>
              </a:extLst>
            </p:cNvPr>
            <p:cNvSpPr/>
            <p:nvPr/>
          </p:nvSpPr>
          <p:spPr>
            <a:xfrm>
              <a:off x="2575654" y="2859782"/>
              <a:ext cx="1778365" cy="360040"/>
            </a:xfrm>
            <a:prstGeom prst="roundRect">
              <a:avLst/>
            </a:prstGeom>
            <a:solidFill>
              <a:srgbClr val="3434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7C009DFD-65AE-4B23-B125-3D5F09B36194}"/>
                </a:ext>
              </a:extLst>
            </p:cNvPr>
            <p:cNvSpPr/>
            <p:nvPr/>
          </p:nvSpPr>
          <p:spPr>
            <a:xfrm>
              <a:off x="2738602" y="2901303"/>
              <a:ext cx="14398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1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웹사이트</a:t>
              </a:r>
              <a:r>
                <a:rPr lang="en-US" altLang="ko-KR" sz="11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/App</a:t>
              </a:r>
              <a:r>
                <a:rPr lang="ko-KR" altLang="en-US" sz="11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최적화</a:t>
              </a:r>
            </a:p>
          </p:txBody>
        </p: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3222AABF-0D0F-4267-A902-98BC7B36470C}"/>
                </a:ext>
              </a:extLst>
            </p:cNvPr>
            <p:cNvSpPr/>
            <p:nvPr/>
          </p:nvSpPr>
          <p:spPr>
            <a:xfrm>
              <a:off x="736020" y="3291830"/>
              <a:ext cx="1778365" cy="360040"/>
            </a:xfrm>
            <a:prstGeom prst="roundRect">
              <a:avLst/>
            </a:prstGeom>
            <a:solidFill>
              <a:srgbClr val="3434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B2C3BE7D-FA85-4092-84FC-14CC41CB0C2B}"/>
                </a:ext>
              </a:extLst>
            </p:cNvPr>
            <p:cNvSpPr/>
            <p:nvPr/>
          </p:nvSpPr>
          <p:spPr>
            <a:xfrm>
              <a:off x="995947" y="3333351"/>
              <a:ext cx="124585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1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랜딩페이지 최적화</a:t>
              </a:r>
            </a:p>
          </p:txBody>
        </p: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2590AD0F-99A6-4A57-83DD-32FB4E55EFBB}"/>
                </a:ext>
              </a:extLst>
            </p:cNvPr>
            <p:cNvSpPr/>
            <p:nvPr/>
          </p:nvSpPr>
          <p:spPr>
            <a:xfrm>
              <a:off x="2575654" y="3291830"/>
              <a:ext cx="1778365" cy="360040"/>
            </a:xfrm>
            <a:prstGeom prst="roundRect">
              <a:avLst/>
            </a:prstGeom>
            <a:solidFill>
              <a:srgbClr val="3434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9F2F4C2B-8E2E-4C18-A0D3-F55C08CFD779}"/>
                </a:ext>
              </a:extLst>
            </p:cNvPr>
            <p:cNvSpPr/>
            <p:nvPr/>
          </p:nvSpPr>
          <p:spPr>
            <a:xfrm>
              <a:off x="2964622" y="3333351"/>
              <a:ext cx="98777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UI/UX </a:t>
              </a:r>
              <a:r>
                <a:rPr lang="ko-KR" altLang="en-US" sz="11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디자인</a:t>
              </a:r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E6226901-AA0B-44D3-85BD-3116A0796302}"/>
                </a:ext>
              </a:extLst>
            </p:cNvPr>
            <p:cNvSpPr/>
            <p:nvPr/>
          </p:nvSpPr>
          <p:spPr>
            <a:xfrm>
              <a:off x="736020" y="3718395"/>
              <a:ext cx="1778365" cy="360040"/>
            </a:xfrm>
            <a:prstGeom prst="roundRect">
              <a:avLst/>
            </a:prstGeom>
            <a:solidFill>
              <a:srgbClr val="3434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54744D5F-FAC8-42BC-9128-C3DFE4357E80}"/>
                </a:ext>
              </a:extLst>
            </p:cNvPr>
            <p:cNvSpPr/>
            <p:nvPr/>
          </p:nvSpPr>
          <p:spPr>
            <a:xfrm>
              <a:off x="858089" y="3759916"/>
              <a:ext cx="152157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HTML5 </a:t>
              </a:r>
              <a:r>
                <a:rPr lang="ko-KR" altLang="en-US" sz="11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소재 기획 제작</a:t>
              </a:r>
            </a:p>
          </p:txBody>
        </p:sp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DDBE39DA-2A33-49CA-B74B-9D728FDC061C}"/>
                </a:ext>
              </a:extLst>
            </p:cNvPr>
            <p:cNvSpPr/>
            <p:nvPr/>
          </p:nvSpPr>
          <p:spPr>
            <a:xfrm>
              <a:off x="2575654" y="3718395"/>
              <a:ext cx="1778365" cy="360040"/>
            </a:xfrm>
            <a:prstGeom prst="roundRect">
              <a:avLst/>
            </a:prstGeom>
            <a:solidFill>
              <a:srgbClr val="3434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767675E5-C706-4CC2-8138-0274B2C6E45D}"/>
                </a:ext>
              </a:extLst>
            </p:cNvPr>
            <p:cNvSpPr/>
            <p:nvPr/>
          </p:nvSpPr>
          <p:spPr>
            <a:xfrm>
              <a:off x="2607954" y="3759916"/>
              <a:ext cx="170110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1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디지털 영상소재 기획 제작</a:t>
              </a:r>
            </a:p>
          </p:txBody>
        </p:sp>
      </p:grpSp>
      <p:pic>
        <p:nvPicPr>
          <p:cNvPr id="27" name="그림 26" descr="운송이(가) 표시된 사진&#10;&#10;자동 생성된 설명">
            <a:extLst>
              <a:ext uri="{FF2B5EF4-FFF2-40B4-BE49-F238E27FC236}">
                <a16:creationId xmlns:a16="http://schemas.microsoft.com/office/drawing/2014/main" id="{E548EE01-74CF-48DD-8623-DDE2DCE8E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98" y="837892"/>
            <a:ext cx="3619346" cy="3822090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ACE874B5-6608-4767-BD7C-8CFA93AD4432}"/>
              </a:ext>
            </a:extLst>
          </p:cNvPr>
          <p:cNvSpPr/>
          <p:nvPr/>
        </p:nvSpPr>
        <p:spPr>
          <a:xfrm>
            <a:off x="150389" y="3738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Business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815F303A-CAEB-4049-9300-E1A5217E6368}"/>
              </a:ext>
            </a:extLst>
          </p:cNvPr>
          <p:cNvCxnSpPr>
            <a:cxnSpLocks/>
          </p:cNvCxnSpPr>
          <p:nvPr/>
        </p:nvCxnSpPr>
        <p:spPr>
          <a:xfrm>
            <a:off x="150389" y="403848"/>
            <a:ext cx="8834234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943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8170095-6780-4102-8DE3-3A28086B1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E9B123-061B-4A63-92B1-A4853CE2EC97}"/>
              </a:ext>
            </a:extLst>
          </p:cNvPr>
          <p:cNvSpPr txBox="1"/>
          <p:nvPr/>
        </p:nvSpPr>
        <p:spPr>
          <a:xfrm>
            <a:off x="5436096" y="2140863"/>
            <a:ext cx="4032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spc="-150" dirty="0">
                <a:solidFill>
                  <a:srgbClr val="231815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Use case</a:t>
            </a:r>
            <a:endParaRPr lang="ko-KR" altLang="en-US" sz="5000" dirty="0">
              <a:solidFill>
                <a:srgbClr val="231815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69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2">
            <a:extLst>
              <a:ext uri="{FF2B5EF4-FFF2-40B4-BE49-F238E27FC236}">
                <a16:creationId xmlns:a16="http://schemas.microsoft.com/office/drawing/2014/main" id="{3B36665E-0851-4A6E-B03E-65098721507A}"/>
              </a:ext>
            </a:extLst>
          </p:cNvPr>
          <p:cNvSpPr txBox="1"/>
          <p:nvPr/>
        </p:nvSpPr>
        <p:spPr>
          <a:xfrm>
            <a:off x="4817244" y="2561380"/>
            <a:ext cx="873011" cy="29100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b="1" u="sng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feature</a:t>
            </a:r>
          </a:p>
        </p:txBody>
      </p:sp>
      <p:sp>
        <p:nvSpPr>
          <p:cNvPr id="10" name="TextBox 37">
            <a:extLst>
              <a:ext uri="{FF2B5EF4-FFF2-40B4-BE49-F238E27FC236}">
                <a16:creationId xmlns:a16="http://schemas.microsoft.com/office/drawing/2014/main" id="{2A2E2C62-08C3-404D-8206-A4654CEFCA60}"/>
              </a:ext>
            </a:extLst>
          </p:cNvPr>
          <p:cNvSpPr txBox="1"/>
          <p:nvPr/>
        </p:nvSpPr>
        <p:spPr>
          <a:xfrm>
            <a:off x="4813254" y="2849412"/>
            <a:ext cx="3144900" cy="131644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신규 브랜드 커뮤니케이션 컨셉 도출</a:t>
            </a:r>
          </a:p>
          <a:p>
            <a:pPr>
              <a:lnSpc>
                <a:spcPts val="1200"/>
              </a:lnSpc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브랜딩 강화를 위한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YouTube, Facebook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영상 캠페인 집행</a:t>
            </a:r>
          </a:p>
          <a:p>
            <a:pPr>
              <a:lnSpc>
                <a:spcPts val="1200"/>
              </a:lnSpc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광고 노출 그룹과 </a:t>
            </a:r>
            <a:r>
              <a:rPr lang="ko-KR" altLang="en-US" sz="900" kern="0" dirty="0" err="1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비노출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그룹으로 고객 구분 후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1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개월 이내 광고기여도 측정</a:t>
            </a:r>
          </a:p>
          <a:p>
            <a:pPr>
              <a:lnSpc>
                <a:spcPts val="1200"/>
              </a:lnSpc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Buzz &amp; VOC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분석을 통한 타겟 고객 인사이트 도출</a:t>
            </a:r>
          </a:p>
          <a:p>
            <a:pPr>
              <a:lnSpc>
                <a:spcPts val="1200"/>
              </a:lnSpc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데이터 기반 디지털 콘텐츠 제작 및 최적화</a:t>
            </a:r>
          </a:p>
          <a:p>
            <a:pPr>
              <a:lnSpc>
                <a:spcPts val="1200"/>
              </a:lnSpc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ROI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기반 예산 설정</a:t>
            </a:r>
          </a:p>
          <a:p>
            <a:pPr algn="l">
              <a:lnSpc>
                <a:spcPts val="1200"/>
              </a:lnSpc>
            </a:pPr>
            <a:endParaRPr lang="en-US" altLang="ko-KR" sz="900" dirty="0"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  <a:p>
            <a:pPr algn="l">
              <a:lnSpc>
                <a:spcPts val="1200"/>
              </a:lnSpc>
            </a:pPr>
            <a:endParaRPr lang="en-US" altLang="ko-KR" sz="900" dirty="0"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1" name="TextBox 38">
            <a:extLst>
              <a:ext uri="{FF2B5EF4-FFF2-40B4-BE49-F238E27FC236}">
                <a16:creationId xmlns:a16="http://schemas.microsoft.com/office/drawing/2014/main" id="{0031B3F2-C2BD-4039-ABF5-57722AE68D7B}"/>
              </a:ext>
            </a:extLst>
          </p:cNvPr>
          <p:cNvSpPr txBox="1"/>
          <p:nvPr/>
        </p:nvSpPr>
        <p:spPr>
          <a:xfrm>
            <a:off x="4851142" y="3892463"/>
            <a:ext cx="873011" cy="29100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b="1" u="sng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result</a:t>
            </a:r>
          </a:p>
        </p:txBody>
      </p:sp>
      <p:sp>
        <p:nvSpPr>
          <p:cNvPr id="14" name="TextBox 346">
            <a:extLst>
              <a:ext uri="{FF2B5EF4-FFF2-40B4-BE49-F238E27FC236}">
                <a16:creationId xmlns:a16="http://schemas.microsoft.com/office/drawing/2014/main" id="{2816DDB0-9C97-4A66-B4C1-FCA854E308FF}"/>
              </a:ext>
            </a:extLst>
          </p:cNvPr>
          <p:cNvSpPr txBox="1"/>
          <p:nvPr/>
        </p:nvSpPr>
        <p:spPr>
          <a:xfrm>
            <a:off x="467544" y="2067694"/>
            <a:ext cx="3062467" cy="29100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b="1" u="sng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difference of performance MKT</a:t>
            </a:r>
          </a:p>
        </p:txBody>
      </p:sp>
      <p:sp>
        <p:nvSpPr>
          <p:cNvPr id="15" name="TextBox 348">
            <a:extLst>
              <a:ext uri="{FF2B5EF4-FFF2-40B4-BE49-F238E27FC236}">
                <a16:creationId xmlns:a16="http://schemas.microsoft.com/office/drawing/2014/main" id="{7431E51F-77E5-44A0-B3A7-46C5F3123BB3}"/>
              </a:ext>
            </a:extLst>
          </p:cNvPr>
          <p:cNvSpPr txBox="1"/>
          <p:nvPr/>
        </p:nvSpPr>
        <p:spPr>
          <a:xfrm>
            <a:off x="4813254" y="4182244"/>
            <a:ext cx="3144900" cy="2632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200"/>
              </a:lnSpc>
            </a:pPr>
            <a:r>
              <a:rPr lang="en-US" altLang="ko-KR" sz="90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기존 대비 </a:t>
            </a:r>
            <a:r>
              <a:rPr lang="en-US" altLang="ko-KR" sz="90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CPV 20% </a:t>
            </a:r>
            <a:r>
              <a:rPr lang="ko-KR" altLang="en-US" sz="90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개선 </a:t>
            </a:r>
            <a:endParaRPr lang="en-US" altLang="ko-KR" sz="900" dirty="0"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C6BAB8DC-A650-4516-8A79-1725B0ADDFD1}"/>
              </a:ext>
            </a:extLst>
          </p:cNvPr>
          <p:cNvSpPr/>
          <p:nvPr/>
        </p:nvSpPr>
        <p:spPr>
          <a:xfrm>
            <a:off x="467544" y="555526"/>
            <a:ext cx="2980475" cy="46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#1. Branding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931F379E-9530-4D77-ACB8-E8E47FD76FD4}"/>
              </a:ext>
            </a:extLst>
          </p:cNvPr>
          <p:cNvSpPr/>
          <p:nvPr/>
        </p:nvSpPr>
        <p:spPr>
          <a:xfrm>
            <a:off x="467544" y="1011029"/>
            <a:ext cx="8022108" cy="65442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신규 브랜드 출시에 따라 브랜드 인지도를 증대 시켜야  하는 상황에서 </a:t>
            </a:r>
            <a:endParaRPr lang="en-US" altLang="ko-KR" sz="1000" dirty="0">
              <a:solidFill>
                <a:sysClr val="windowText" lastClr="00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YouTube, Facebook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영상 캠페인을 중심으로 브랜드 인지도 증대를 위한 캠페인을 집행하였습니다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브랜드 인지도 증대 뿐만 아니라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정확한 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KPI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와 기여도 측정을 통해  판매지수 또한 증대되는 효과를 가져왔습니다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2A78B5F-F0D4-41AE-B9AC-8718A7527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2" y="2561380"/>
            <a:ext cx="3775705" cy="1957558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89AE46B8-8A9A-415E-945F-1DB89B762134}"/>
              </a:ext>
            </a:extLst>
          </p:cNvPr>
          <p:cNvSpPr/>
          <p:nvPr/>
        </p:nvSpPr>
        <p:spPr>
          <a:xfrm>
            <a:off x="150389" y="3738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Use case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F0FCC2FF-D7AC-40DA-BFCE-021D93E57B69}"/>
              </a:ext>
            </a:extLst>
          </p:cNvPr>
          <p:cNvCxnSpPr>
            <a:cxnSpLocks/>
          </p:cNvCxnSpPr>
          <p:nvPr/>
        </p:nvCxnSpPr>
        <p:spPr>
          <a:xfrm>
            <a:off x="150389" y="403848"/>
            <a:ext cx="8834234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740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47">
            <a:extLst>
              <a:ext uri="{FF2B5EF4-FFF2-40B4-BE49-F238E27FC236}">
                <a16:creationId xmlns:a16="http://schemas.microsoft.com/office/drawing/2014/main" id="{9CBA69D0-577D-4AED-8D4A-D5E43D1C4841}"/>
              </a:ext>
            </a:extLst>
          </p:cNvPr>
          <p:cNvSpPr txBox="1"/>
          <p:nvPr/>
        </p:nvSpPr>
        <p:spPr>
          <a:xfrm>
            <a:off x="467544" y="1813683"/>
            <a:ext cx="1420936" cy="26257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b="1" u="sng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RTB</a:t>
            </a:r>
            <a:r>
              <a:rPr lang="en-US" altLang="ko-KR" sz="1400" b="1" u="sng" baseline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media mix</a:t>
            </a:r>
            <a:endParaRPr lang="en-US" altLang="ko-KR" sz="1400" b="1" u="sng" dirty="0"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0380A005-C0C2-44E4-99BD-230A3AFE1197}"/>
              </a:ext>
            </a:extLst>
          </p:cNvPr>
          <p:cNvSpPr/>
          <p:nvPr/>
        </p:nvSpPr>
        <p:spPr>
          <a:xfrm>
            <a:off x="467544" y="523158"/>
            <a:ext cx="3701628" cy="494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#2. Performance</a:t>
            </a:r>
          </a:p>
        </p:txBody>
      </p:sp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ADF89010-3E1A-4C72-AD96-C205C1C66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72" y="1829867"/>
            <a:ext cx="2560192" cy="3048958"/>
          </a:xfrm>
          <a:prstGeom prst="rect">
            <a:avLst/>
          </a:prstGeom>
        </p:spPr>
      </p:pic>
      <p:sp>
        <p:nvSpPr>
          <p:cNvPr id="57" name="직사각형 56">
            <a:extLst>
              <a:ext uri="{FF2B5EF4-FFF2-40B4-BE49-F238E27FC236}">
                <a16:creationId xmlns:a16="http://schemas.microsoft.com/office/drawing/2014/main" id="{F9FEB408-A0A2-4D8E-AD2A-26C8C99968EB}"/>
              </a:ext>
            </a:extLst>
          </p:cNvPr>
          <p:cNvSpPr/>
          <p:nvPr/>
        </p:nvSpPr>
        <p:spPr>
          <a:xfrm>
            <a:off x="467544" y="1011029"/>
            <a:ext cx="8022108" cy="49494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시장 경쟁이 심화되고 다양한 경쟁자들이 등장한 상황에서 해당 고객사는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기존 고객의 이탈 방지 및 신규 고객 유입을 통한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추가 매출 창출에 대한 니즈를 가지고 있었습니다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이에 우리는 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Funnel 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구조상의 매체 및 타겟팅 통합 전략을 통해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고객사 요청 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CPS KPI 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대비 약 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2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배 이상의 추가 성과 개선을 이뤄냈습니다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9" name="TextBox 32">
            <a:extLst>
              <a:ext uri="{FF2B5EF4-FFF2-40B4-BE49-F238E27FC236}">
                <a16:creationId xmlns:a16="http://schemas.microsoft.com/office/drawing/2014/main" id="{DC20A82A-697D-43CA-B70E-5D8A51CA7D17}"/>
              </a:ext>
            </a:extLst>
          </p:cNvPr>
          <p:cNvSpPr txBox="1"/>
          <p:nvPr/>
        </p:nvSpPr>
        <p:spPr>
          <a:xfrm>
            <a:off x="4817244" y="1818617"/>
            <a:ext cx="873011" cy="29100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b="1" u="sng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feature</a:t>
            </a:r>
          </a:p>
        </p:txBody>
      </p:sp>
      <p:sp>
        <p:nvSpPr>
          <p:cNvPr id="60" name="TextBox 37">
            <a:extLst>
              <a:ext uri="{FF2B5EF4-FFF2-40B4-BE49-F238E27FC236}">
                <a16:creationId xmlns:a16="http://schemas.microsoft.com/office/drawing/2014/main" id="{0DB2070C-5EF2-48BB-9B50-5EA8CB6771C5}"/>
              </a:ext>
            </a:extLst>
          </p:cNvPr>
          <p:cNvSpPr txBox="1"/>
          <p:nvPr/>
        </p:nvSpPr>
        <p:spPr>
          <a:xfrm>
            <a:off x="4813254" y="2106649"/>
            <a:ext cx="3144900" cy="131644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신규 고객 확보를 위한 캠페인 운영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일반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DA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광고 위주의 캠페인에서 데이터 기반 타겟 광고 캠페인을</a:t>
            </a:r>
            <a:endParaRPr lang="en-US" altLang="ko-KR" sz="900" kern="0" dirty="0"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  Mix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하여 디지털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Full Funnel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활용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Audience Target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과 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Revenue Target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이 가능한 다양한 매체를 실험하고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,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 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최적의 매체로 추가적으로 확장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오프라인 데이터와 디지털 데이터를 통합하여 관리함으로써</a:t>
            </a:r>
            <a:endParaRPr lang="en-US" altLang="ko-KR" sz="900" kern="0" dirty="0"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 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다양한 실험과 함께 마케팅 효율의 지속적 개선</a:t>
            </a:r>
          </a:p>
          <a:p>
            <a:endParaRPr lang="en-US" altLang="ko-KR" sz="900" dirty="0"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61" name="TextBox 38">
            <a:extLst>
              <a:ext uri="{FF2B5EF4-FFF2-40B4-BE49-F238E27FC236}">
                <a16:creationId xmlns:a16="http://schemas.microsoft.com/office/drawing/2014/main" id="{0B17DD1B-DC85-41CA-BF18-F0BD5085B797}"/>
              </a:ext>
            </a:extLst>
          </p:cNvPr>
          <p:cNvSpPr txBox="1"/>
          <p:nvPr/>
        </p:nvSpPr>
        <p:spPr>
          <a:xfrm>
            <a:off x="4851142" y="3458839"/>
            <a:ext cx="873011" cy="29100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b="1" u="sng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result</a:t>
            </a:r>
          </a:p>
        </p:txBody>
      </p:sp>
      <p:sp>
        <p:nvSpPr>
          <p:cNvPr id="62" name="TextBox 348">
            <a:extLst>
              <a:ext uri="{FF2B5EF4-FFF2-40B4-BE49-F238E27FC236}">
                <a16:creationId xmlns:a16="http://schemas.microsoft.com/office/drawing/2014/main" id="{400007A5-3DAC-451D-94C6-AB3BA72EA064}"/>
              </a:ext>
            </a:extLst>
          </p:cNvPr>
          <p:cNvSpPr txBox="1"/>
          <p:nvPr/>
        </p:nvSpPr>
        <p:spPr>
          <a:xfrm>
            <a:off x="4813254" y="3748620"/>
            <a:ext cx="3144900" cy="2632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고객사 요청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CPS KPI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대비 약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2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배 이상의 추가 성과 개선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5D5C982-E248-4953-A5E5-138561EC2827}"/>
              </a:ext>
            </a:extLst>
          </p:cNvPr>
          <p:cNvSpPr/>
          <p:nvPr/>
        </p:nvSpPr>
        <p:spPr>
          <a:xfrm>
            <a:off x="150389" y="3738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Use case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A3674F63-1628-400F-BC72-03D0283C267A}"/>
              </a:ext>
            </a:extLst>
          </p:cNvPr>
          <p:cNvCxnSpPr>
            <a:cxnSpLocks/>
          </p:cNvCxnSpPr>
          <p:nvPr/>
        </p:nvCxnSpPr>
        <p:spPr>
          <a:xfrm>
            <a:off x="150389" y="403848"/>
            <a:ext cx="8834234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54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812CD77-3FEA-4804-8E99-E4B9011E7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F8EDD748-28AF-4A30-80B1-88F13AFDB85C}"/>
              </a:ext>
            </a:extLst>
          </p:cNvPr>
          <p:cNvSpPr txBox="1"/>
          <p:nvPr/>
        </p:nvSpPr>
        <p:spPr>
          <a:xfrm>
            <a:off x="4788024" y="1310050"/>
            <a:ext cx="3316680" cy="14777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400" spc="-150" dirty="0">
                <a:solidFill>
                  <a:srgbClr val="FFC00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Data</a:t>
            </a:r>
            <a:r>
              <a:rPr lang="en-US" altLang="ko-KR" sz="3400" spc="-150" baseline="0" dirty="0">
                <a:solidFill>
                  <a:srgbClr val="231815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First.</a:t>
            </a:r>
            <a:endParaRPr lang="en-US" altLang="ko-KR" sz="3400" spc="-150" dirty="0">
              <a:solidFill>
                <a:srgbClr val="231815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r>
              <a:rPr lang="en-US" altLang="ko-KR" sz="3400" spc="-150" dirty="0">
                <a:solidFill>
                  <a:srgbClr val="FFC00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Media</a:t>
            </a:r>
            <a:r>
              <a:rPr lang="en-US" altLang="ko-KR" sz="3400" spc="-150" dirty="0">
                <a:solidFill>
                  <a:srgbClr val="231815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Neutral</a:t>
            </a:r>
            <a:r>
              <a:rPr kumimoji="0" lang="en-US" altLang="ko-KR" sz="3400" i="0" u="none" strike="noStrike" kern="0" cap="none" spc="-150" normalizeH="0" baseline="0" noProof="0" dirty="0">
                <a:ln>
                  <a:noFill/>
                </a:ln>
                <a:solidFill>
                  <a:srgbClr val="231815"/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.</a:t>
            </a:r>
            <a:endParaRPr lang="en-US" altLang="ko-KR" sz="3400" spc="-150" dirty="0">
              <a:solidFill>
                <a:srgbClr val="231815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r>
              <a:rPr lang="en-US" altLang="ko-KR" sz="3400" spc="-150" dirty="0">
                <a:solidFill>
                  <a:srgbClr val="FFC00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Make</a:t>
            </a:r>
            <a:r>
              <a:rPr lang="en-US" altLang="ko-KR" sz="3400" spc="-150" dirty="0">
                <a:solidFill>
                  <a:srgbClr val="231815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ROI Best.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D21919F8-96C2-4327-848A-3DED85BB6F19}"/>
              </a:ext>
            </a:extLst>
          </p:cNvPr>
          <p:cNvSpPr txBox="1"/>
          <p:nvPr/>
        </p:nvSpPr>
        <p:spPr>
          <a:xfrm>
            <a:off x="4824386" y="3089342"/>
            <a:ext cx="4392489" cy="113859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1000" b="1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ko-KR" altLang="en-US" b="0" dirty="0">
                <a:solidFill>
                  <a:srgbClr val="231815"/>
                </a:solidFill>
              </a:rPr>
              <a:t>퍼포먼스 마케팅은 디지털 미디어 </a:t>
            </a:r>
            <a:r>
              <a:rPr lang="ko-KR" altLang="en-US" b="0" dirty="0" err="1">
                <a:solidFill>
                  <a:srgbClr val="231815"/>
                </a:solidFill>
              </a:rPr>
              <a:t>플래닝과</a:t>
            </a:r>
            <a:r>
              <a:rPr lang="ko-KR" altLang="en-US" b="0" dirty="0">
                <a:solidFill>
                  <a:srgbClr val="231815"/>
                </a:solidFill>
              </a:rPr>
              <a:t> 성과 측정이 아닙니다</a:t>
            </a:r>
            <a:r>
              <a:rPr lang="en-US" altLang="ko-KR" b="0" dirty="0">
                <a:solidFill>
                  <a:srgbClr val="231815"/>
                </a:solidFill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b="0" dirty="0">
                <a:solidFill>
                  <a:srgbClr val="231815"/>
                </a:solidFill>
              </a:rPr>
              <a:t>우리는 비즈니스 목표에 맞춰 데이터 기반 전략 개발을 선행하고</a:t>
            </a:r>
            <a:r>
              <a:rPr lang="en-US" altLang="ko-KR" b="0" dirty="0">
                <a:solidFill>
                  <a:srgbClr val="231815"/>
                </a:solidFill>
              </a:rPr>
              <a:t>,</a:t>
            </a:r>
          </a:p>
          <a:p>
            <a:pPr algn="l">
              <a:lnSpc>
                <a:spcPct val="150000"/>
              </a:lnSpc>
            </a:pPr>
            <a:r>
              <a:rPr lang="ko-KR" altLang="en-US" b="0" dirty="0">
                <a:solidFill>
                  <a:srgbClr val="231815"/>
                </a:solidFill>
              </a:rPr>
              <a:t>최적의 미디어 발굴과 미디어별 특성을 활용한 운용으로</a:t>
            </a:r>
            <a:r>
              <a:rPr lang="en-US" altLang="ko-KR" b="0" dirty="0">
                <a:solidFill>
                  <a:srgbClr val="231815"/>
                </a:solidFill>
              </a:rPr>
              <a:t>,</a:t>
            </a:r>
          </a:p>
          <a:p>
            <a:pPr algn="l">
              <a:lnSpc>
                <a:spcPct val="150000"/>
              </a:lnSpc>
            </a:pPr>
            <a:r>
              <a:rPr lang="ko-KR" altLang="en-US" b="0" dirty="0">
                <a:solidFill>
                  <a:srgbClr val="231815"/>
                </a:solidFill>
              </a:rPr>
              <a:t>마케팅 퍼포먼스의 </a:t>
            </a:r>
            <a:r>
              <a:rPr lang="en-US" altLang="ko-KR" b="0" dirty="0">
                <a:solidFill>
                  <a:srgbClr val="231815"/>
                </a:solidFill>
              </a:rPr>
              <a:t>ROI </a:t>
            </a:r>
            <a:r>
              <a:rPr lang="ko-KR" altLang="en-US" b="0" dirty="0">
                <a:solidFill>
                  <a:srgbClr val="231815"/>
                </a:solidFill>
              </a:rPr>
              <a:t>초격차를 만들어 냅니다</a:t>
            </a:r>
            <a:r>
              <a:rPr lang="en-US" altLang="ko-KR" b="0" dirty="0">
                <a:solidFill>
                  <a:srgbClr val="231815"/>
                </a:solidFill>
              </a:rPr>
              <a:t>.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1EC2E88A-81FA-4083-AA07-3DB1CF173C29}"/>
              </a:ext>
            </a:extLst>
          </p:cNvPr>
          <p:cNvSpPr txBox="1"/>
          <p:nvPr/>
        </p:nvSpPr>
        <p:spPr>
          <a:xfrm>
            <a:off x="4824388" y="915566"/>
            <a:ext cx="3816424" cy="4056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sz="1400" dirty="0">
                <a:solidFill>
                  <a:srgbClr val="231815"/>
                </a:solidFill>
                <a:latin typeface="Segoe UI Semibold" panose="020B0702040204020203" pitchFamily="34" charset="0"/>
                <a:ea typeface="나눔스퀘어 Light" panose="020B0600000101010101" pitchFamily="50" charset="-127"/>
                <a:cs typeface="Segoe UI Semibold" panose="020B0702040204020203" pitchFamily="34" charset="0"/>
              </a:rPr>
              <a:t>Data 1st Performance Marketing Group</a:t>
            </a:r>
          </a:p>
        </p:txBody>
      </p:sp>
    </p:spTree>
    <p:extLst>
      <p:ext uri="{BB962C8B-B14F-4D97-AF65-F5344CB8AC3E}">
        <p14:creationId xmlns:p14="http://schemas.microsoft.com/office/powerpoint/2010/main" val="3462478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427">
            <a:extLst>
              <a:ext uri="{FF2B5EF4-FFF2-40B4-BE49-F238E27FC236}">
                <a16:creationId xmlns:a16="http://schemas.microsoft.com/office/drawing/2014/main" id="{7AAFB8E3-7A05-48EB-AFD2-48A7C36762BE}"/>
              </a:ext>
            </a:extLst>
          </p:cNvPr>
          <p:cNvSpPr txBox="1"/>
          <p:nvPr/>
        </p:nvSpPr>
        <p:spPr>
          <a:xfrm>
            <a:off x="467544" y="1605202"/>
            <a:ext cx="3082251" cy="2652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b="1" u="sng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full attribution</a:t>
            </a:r>
            <a:r>
              <a:rPr lang="en-US" altLang="ko-KR" sz="1400" b="1" u="sng" baseline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view</a:t>
            </a:r>
            <a:endParaRPr lang="ko-KR" altLang="en-US" sz="1400" b="1" u="sng" dirty="0"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F3F30EFB-7140-4833-A840-CD69AAD6A0B2}"/>
              </a:ext>
            </a:extLst>
          </p:cNvPr>
          <p:cNvSpPr/>
          <p:nvPr/>
        </p:nvSpPr>
        <p:spPr>
          <a:xfrm>
            <a:off x="467544" y="523158"/>
            <a:ext cx="3701628" cy="494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#3. Video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80A477B9-E4F0-4CF7-98B1-90F107B1B077}"/>
              </a:ext>
            </a:extLst>
          </p:cNvPr>
          <p:cNvSpPr/>
          <p:nvPr/>
        </p:nvSpPr>
        <p:spPr>
          <a:xfrm>
            <a:off x="467544" y="1011029"/>
            <a:ext cx="9462268" cy="4949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신규 모바일 스포츠 게임 런칭 후 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YouTube 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등 동영상을 활용하여 신규 유저를 확보하고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수집된 데이터를 활용하여 매출 증대에 유의미한 타겟 </a:t>
            </a:r>
            <a:r>
              <a:rPr lang="ko-KR" altLang="en-US" sz="1000" kern="0" spc="-100" dirty="0" err="1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고객군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 위주로 추가 캠페인을 운영하였습니다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해당 게임은 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App Store 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내 무료 인기 게임 및 스포츠 게임 카테고리 부문에서 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1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위를 달성하였습니다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9" name="TextBox 52">
            <a:extLst>
              <a:ext uri="{FF2B5EF4-FFF2-40B4-BE49-F238E27FC236}">
                <a16:creationId xmlns:a16="http://schemas.microsoft.com/office/drawing/2014/main" id="{A03FAFA1-3A82-46E3-BB82-7EDE327DBFB1}"/>
              </a:ext>
            </a:extLst>
          </p:cNvPr>
          <p:cNvSpPr txBox="1"/>
          <p:nvPr/>
        </p:nvSpPr>
        <p:spPr>
          <a:xfrm>
            <a:off x="2171831" y="3725231"/>
            <a:ext cx="4512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ko-KR" sz="8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YouTube</a:t>
            </a:r>
            <a:r>
              <a:rPr kumimoji="1" lang="ko-KR" altLang="en-US" sz="8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 광고를 최초로 본 고객을 데이터로 분석하여 다른 매체를 거쳐 결국 전환되도록 유도 </a:t>
            </a: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id="{461D9AEB-13FB-4BC3-9F1A-0DEE1DC3ADDC}"/>
              </a:ext>
            </a:extLst>
          </p:cNvPr>
          <p:cNvSpPr txBox="1"/>
          <p:nvPr/>
        </p:nvSpPr>
        <p:spPr>
          <a:xfrm>
            <a:off x="467544" y="4083918"/>
            <a:ext cx="873011" cy="29100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b="1" u="sng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feature</a:t>
            </a:r>
          </a:p>
        </p:txBody>
      </p:sp>
      <p:sp>
        <p:nvSpPr>
          <p:cNvPr id="61" name="TextBox 37">
            <a:extLst>
              <a:ext uri="{FF2B5EF4-FFF2-40B4-BE49-F238E27FC236}">
                <a16:creationId xmlns:a16="http://schemas.microsoft.com/office/drawing/2014/main" id="{8EF8F130-E47E-470E-AD68-5CCA36A2A0FB}"/>
              </a:ext>
            </a:extLst>
          </p:cNvPr>
          <p:cNvSpPr txBox="1"/>
          <p:nvPr/>
        </p:nvSpPr>
        <p:spPr>
          <a:xfrm>
            <a:off x="467544" y="4374922"/>
            <a:ext cx="3863202" cy="51772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런칭 직전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: YouTube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영상 소재 집행 통한 인벤토리 풀 확보</a:t>
            </a:r>
          </a:p>
          <a:p>
            <a:pPr lvl="0" latinLnBrk="0">
              <a:defRPr/>
            </a:pP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6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초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, 30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초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, 16:9, 9:16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등 전 노출 지면 커버할 수 있도록 소재 다각화</a:t>
            </a:r>
            <a:b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</a:b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런칭 이후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: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성과가 높은 하위 퍼블리셔로 </a:t>
            </a:r>
            <a:r>
              <a:rPr lang="ko-KR" altLang="en-US" sz="900" kern="0" dirty="0" err="1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비전환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된 고객 타겟 최적화 진행</a:t>
            </a:r>
          </a:p>
        </p:txBody>
      </p:sp>
      <p:sp>
        <p:nvSpPr>
          <p:cNvPr id="62" name="TextBox 38">
            <a:extLst>
              <a:ext uri="{FF2B5EF4-FFF2-40B4-BE49-F238E27FC236}">
                <a16:creationId xmlns:a16="http://schemas.microsoft.com/office/drawing/2014/main" id="{FA523BBD-EC93-4315-987A-572735A98FEE}"/>
              </a:ext>
            </a:extLst>
          </p:cNvPr>
          <p:cNvSpPr txBox="1"/>
          <p:nvPr/>
        </p:nvSpPr>
        <p:spPr>
          <a:xfrm>
            <a:off x="4427984" y="4083918"/>
            <a:ext cx="873011" cy="29100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b="1" u="sng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result</a:t>
            </a:r>
          </a:p>
        </p:txBody>
      </p:sp>
      <p:sp>
        <p:nvSpPr>
          <p:cNvPr id="63" name="TextBox 348">
            <a:extLst>
              <a:ext uri="{FF2B5EF4-FFF2-40B4-BE49-F238E27FC236}">
                <a16:creationId xmlns:a16="http://schemas.microsoft.com/office/drawing/2014/main" id="{D198B6A9-97B3-42CA-8B1D-ACD8E639E3C6}"/>
              </a:ext>
            </a:extLst>
          </p:cNvPr>
          <p:cNvSpPr txBox="1"/>
          <p:nvPr/>
        </p:nvSpPr>
        <p:spPr>
          <a:xfrm>
            <a:off x="4427984" y="4374922"/>
            <a:ext cx="3144900" cy="2632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Google Play, App Store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무료 인기 게임 순위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1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위 달성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스포츠 게임 카테고리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1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위 달성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.</a:t>
            </a:r>
            <a:b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</a:b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고객사 내부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KPI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조기 달성 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AEE410B-35EB-420A-8DD9-C0545A614F58}"/>
              </a:ext>
            </a:extLst>
          </p:cNvPr>
          <p:cNvSpPr/>
          <p:nvPr/>
        </p:nvSpPr>
        <p:spPr>
          <a:xfrm>
            <a:off x="150389" y="3738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Use case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BD93A539-028B-4327-83D5-7CB2329B99C0}"/>
              </a:ext>
            </a:extLst>
          </p:cNvPr>
          <p:cNvCxnSpPr>
            <a:cxnSpLocks/>
          </p:cNvCxnSpPr>
          <p:nvPr/>
        </p:nvCxnSpPr>
        <p:spPr>
          <a:xfrm>
            <a:off x="150389" y="403848"/>
            <a:ext cx="8834234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>
            <a:extLst>
              <a:ext uri="{FF2B5EF4-FFF2-40B4-BE49-F238E27FC236}">
                <a16:creationId xmlns:a16="http://schemas.microsoft.com/office/drawing/2014/main" id="{03F8F41A-5526-4244-A15B-EB6EAC443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58" y="1807608"/>
            <a:ext cx="6633484" cy="184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7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434">
            <a:extLst>
              <a:ext uri="{FF2B5EF4-FFF2-40B4-BE49-F238E27FC236}">
                <a16:creationId xmlns:a16="http://schemas.microsoft.com/office/drawing/2014/main" id="{14550377-D51E-4998-BDC4-E6A20EB1EF29}"/>
              </a:ext>
            </a:extLst>
          </p:cNvPr>
          <p:cNvSpPr txBox="1"/>
          <p:nvPr/>
        </p:nvSpPr>
        <p:spPr>
          <a:xfrm>
            <a:off x="467544" y="2037688"/>
            <a:ext cx="1146147" cy="26305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b="1" u="sng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data analysis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36DCCED-B719-4CE6-BFA0-D774910C604E}"/>
              </a:ext>
            </a:extLst>
          </p:cNvPr>
          <p:cNvSpPr/>
          <p:nvPr/>
        </p:nvSpPr>
        <p:spPr>
          <a:xfrm>
            <a:off x="467544" y="523158"/>
            <a:ext cx="3701628" cy="494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#4. App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58443EB-765D-4FD2-9A56-C14E9BB15F89}"/>
              </a:ext>
            </a:extLst>
          </p:cNvPr>
          <p:cNvSpPr/>
          <p:nvPr/>
        </p:nvSpPr>
        <p:spPr>
          <a:xfrm>
            <a:off x="467544" y="1011029"/>
            <a:ext cx="8676456" cy="4949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App 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리뉴얼 이후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신규 고객 확보 목적으로 효율적인 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UA 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캠페인을 진행함과 동시에 이탈 고객을 재유입 시키고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앱 이용을 활성화하기 위한 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Re-Engagement 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캠페인을 운영하였습니다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캠페인 운영 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3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개월 만에 목표 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KPI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를 약 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40% 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이상 추가 개선하였고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볼륨은 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3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배 이상 달성하였습니다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2ACEDF7-724E-4668-B475-661AEC2BC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8174"/>
            <a:ext cx="3982173" cy="1506608"/>
          </a:xfrm>
          <a:prstGeom prst="rect">
            <a:avLst/>
          </a:prstGeom>
        </p:spPr>
      </p:pic>
      <p:sp>
        <p:nvSpPr>
          <p:cNvPr id="30" name="TextBox 32">
            <a:extLst>
              <a:ext uri="{FF2B5EF4-FFF2-40B4-BE49-F238E27FC236}">
                <a16:creationId xmlns:a16="http://schemas.microsoft.com/office/drawing/2014/main" id="{8AE69FDE-9341-46AD-9DF8-CD220064EF38}"/>
              </a:ext>
            </a:extLst>
          </p:cNvPr>
          <p:cNvSpPr txBox="1"/>
          <p:nvPr/>
        </p:nvSpPr>
        <p:spPr>
          <a:xfrm>
            <a:off x="5103498" y="2034641"/>
            <a:ext cx="873011" cy="29100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b="1" u="sng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feature</a:t>
            </a:r>
          </a:p>
        </p:txBody>
      </p:sp>
      <p:sp>
        <p:nvSpPr>
          <p:cNvPr id="31" name="TextBox 37">
            <a:extLst>
              <a:ext uri="{FF2B5EF4-FFF2-40B4-BE49-F238E27FC236}">
                <a16:creationId xmlns:a16="http://schemas.microsoft.com/office/drawing/2014/main" id="{8EE1A4F5-E165-48E3-A9FB-DB3BAA0F1C06}"/>
              </a:ext>
            </a:extLst>
          </p:cNvPr>
          <p:cNvSpPr txBox="1"/>
          <p:nvPr/>
        </p:nvSpPr>
        <p:spPr>
          <a:xfrm>
            <a:off x="5099508" y="2322673"/>
            <a:ext cx="3144900" cy="131644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앱 내 콘텐츠 별 광고 크리에이티브 제작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Facebook </a:t>
            </a:r>
            <a:r>
              <a:rPr lang="ko-KR" altLang="en-US" sz="900" kern="0" dirty="0" err="1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캐러셀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및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Google UAC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의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HTML5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소재 제작 및 최적화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3rd Party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앱 </a:t>
            </a:r>
            <a:r>
              <a:rPr lang="ko-KR" altLang="en-US" sz="900" kern="0" dirty="0" err="1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트래커를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통한 마케팅 성과 측정 및 인사이트 도출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다양한 타겟팅 가설과 시도를 통한 과학적 검증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앱 </a:t>
            </a:r>
            <a:r>
              <a:rPr lang="ko-KR" altLang="en-US" sz="900" kern="0" dirty="0" err="1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트래커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- Amazon S3 – </a:t>
            </a:r>
            <a:r>
              <a:rPr lang="en-US" altLang="ko-KR" sz="900" kern="0" dirty="0" err="1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BigQuery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의 연동을 통한 데이터 분석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집행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3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개월 만에 기존 목표 단가를 약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41%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개선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볼륨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3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배 이상 달성</a:t>
            </a:r>
          </a:p>
        </p:txBody>
      </p:sp>
      <p:sp>
        <p:nvSpPr>
          <p:cNvPr id="32" name="TextBox 38">
            <a:extLst>
              <a:ext uri="{FF2B5EF4-FFF2-40B4-BE49-F238E27FC236}">
                <a16:creationId xmlns:a16="http://schemas.microsoft.com/office/drawing/2014/main" id="{4EE24150-1C77-4D20-88FF-006F0E791FB7}"/>
              </a:ext>
            </a:extLst>
          </p:cNvPr>
          <p:cNvSpPr txBox="1"/>
          <p:nvPr/>
        </p:nvSpPr>
        <p:spPr>
          <a:xfrm>
            <a:off x="5137396" y="3674863"/>
            <a:ext cx="873011" cy="29100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b="1" u="sng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result</a:t>
            </a:r>
          </a:p>
        </p:txBody>
      </p:sp>
      <p:sp>
        <p:nvSpPr>
          <p:cNvPr id="33" name="TextBox 348">
            <a:extLst>
              <a:ext uri="{FF2B5EF4-FFF2-40B4-BE49-F238E27FC236}">
                <a16:creationId xmlns:a16="http://schemas.microsoft.com/office/drawing/2014/main" id="{DDC57AB2-3734-4935-87B6-752D80B5C8FA}"/>
              </a:ext>
            </a:extLst>
          </p:cNvPr>
          <p:cNvSpPr txBox="1"/>
          <p:nvPr/>
        </p:nvSpPr>
        <p:spPr>
          <a:xfrm>
            <a:off x="5099508" y="3964644"/>
            <a:ext cx="3144900" cy="2632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기존 대비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CPA 41%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개선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2150D31-5512-4BD7-87CF-7CE20DBE1513}"/>
              </a:ext>
            </a:extLst>
          </p:cNvPr>
          <p:cNvSpPr/>
          <p:nvPr/>
        </p:nvSpPr>
        <p:spPr>
          <a:xfrm>
            <a:off x="150389" y="3738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Use case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0A60A29-66EA-4865-8F87-120BAE9E9C5E}"/>
              </a:ext>
            </a:extLst>
          </p:cNvPr>
          <p:cNvCxnSpPr>
            <a:cxnSpLocks/>
          </p:cNvCxnSpPr>
          <p:nvPr/>
        </p:nvCxnSpPr>
        <p:spPr>
          <a:xfrm>
            <a:off x="150389" y="403848"/>
            <a:ext cx="8834234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991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51">
            <a:extLst>
              <a:ext uri="{FF2B5EF4-FFF2-40B4-BE49-F238E27FC236}">
                <a16:creationId xmlns:a16="http://schemas.microsoft.com/office/drawing/2014/main" id="{B83EEFA6-A9AF-4D6D-BB58-24D0FD0C85E4}"/>
              </a:ext>
            </a:extLst>
          </p:cNvPr>
          <p:cNvSpPr txBox="1"/>
          <p:nvPr/>
        </p:nvSpPr>
        <p:spPr>
          <a:xfrm>
            <a:off x="467544" y="2030143"/>
            <a:ext cx="1704976" cy="4000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b="1" u="sng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global</a:t>
            </a:r>
            <a:r>
              <a:rPr lang="en-US" altLang="ko-KR" sz="1400" b="1" u="sng" baseline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sales</a:t>
            </a:r>
            <a:endParaRPr lang="en-US" altLang="ko-KR" sz="1400" b="1" u="sng" dirty="0"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2BE68BC9-5C30-4443-AD95-2947973607F9}"/>
              </a:ext>
            </a:extLst>
          </p:cNvPr>
          <p:cNvSpPr/>
          <p:nvPr/>
        </p:nvSpPr>
        <p:spPr>
          <a:xfrm>
            <a:off x="467544" y="523158"/>
            <a:ext cx="3701628" cy="494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#5. Global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22A8F18D-CCF5-4AB9-9884-1E6B4B1EA8AF}"/>
              </a:ext>
            </a:extLst>
          </p:cNvPr>
          <p:cNvSpPr/>
          <p:nvPr/>
        </p:nvSpPr>
        <p:spPr>
          <a:xfrm>
            <a:off x="467544" y="1011029"/>
            <a:ext cx="9462268" cy="4949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기존 에이전트 중심 영업의 금융 상품을 다이렉트 채널을 추가하여 운영해야 하는 상황에서 타겟팅을 고도화하고 디지털에 최적화된 상품을 개발하는 캠페인을 운영하였습니다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캠페인 운영 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6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개월 만에 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DB 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접수 전환 가능성이 높은 고객을 집중 </a:t>
            </a:r>
            <a:r>
              <a:rPr lang="ko-KR" altLang="en-US" sz="1000" kern="0" spc="-100" dirty="0" err="1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모객하여</a:t>
            </a:r>
            <a:r>
              <a:rPr lang="ko-KR" altLang="en-US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 내부 승인율이 크게 개선되었습니다</a:t>
            </a:r>
            <a:r>
              <a:rPr lang="en-US" altLang="ko-KR" sz="1000" kern="0" spc="-1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0F8B27D-9CCE-4414-B1DB-FB875F0BA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39" y="1791416"/>
            <a:ext cx="2440097" cy="2913763"/>
          </a:xfrm>
          <a:prstGeom prst="rect">
            <a:avLst/>
          </a:prstGeom>
        </p:spPr>
      </p:pic>
      <p:sp>
        <p:nvSpPr>
          <p:cNvPr id="44" name="TextBox 32">
            <a:extLst>
              <a:ext uri="{FF2B5EF4-FFF2-40B4-BE49-F238E27FC236}">
                <a16:creationId xmlns:a16="http://schemas.microsoft.com/office/drawing/2014/main" id="{577E9762-CA54-4027-95E5-010742821CF3}"/>
              </a:ext>
            </a:extLst>
          </p:cNvPr>
          <p:cNvSpPr txBox="1"/>
          <p:nvPr/>
        </p:nvSpPr>
        <p:spPr>
          <a:xfrm>
            <a:off x="5103498" y="2034641"/>
            <a:ext cx="873011" cy="29100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b="1" u="sng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feature</a:t>
            </a:r>
          </a:p>
        </p:txBody>
      </p:sp>
      <p:sp>
        <p:nvSpPr>
          <p:cNvPr id="45" name="TextBox 37">
            <a:extLst>
              <a:ext uri="{FF2B5EF4-FFF2-40B4-BE49-F238E27FC236}">
                <a16:creationId xmlns:a16="http://schemas.microsoft.com/office/drawing/2014/main" id="{10921304-28BC-4624-995D-60914211E37C}"/>
              </a:ext>
            </a:extLst>
          </p:cNvPr>
          <p:cNvSpPr txBox="1"/>
          <p:nvPr/>
        </p:nvSpPr>
        <p:spPr>
          <a:xfrm>
            <a:off x="5099508" y="2322673"/>
            <a:ext cx="3144900" cy="131644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디지털 마케팅 매체 확장실험 및 최적화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Google Cloud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기반 반응형 홈페이지 구축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DB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접수페이지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Depth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별 타겟 설정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온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오프라인 데이터 통합 관리</a:t>
            </a:r>
            <a:b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</a:b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전환 가능성 높은 지역 세분화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Digital Infra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구축</a:t>
            </a:r>
          </a:p>
        </p:txBody>
      </p:sp>
      <p:sp>
        <p:nvSpPr>
          <p:cNvPr id="46" name="TextBox 38">
            <a:extLst>
              <a:ext uri="{FF2B5EF4-FFF2-40B4-BE49-F238E27FC236}">
                <a16:creationId xmlns:a16="http://schemas.microsoft.com/office/drawing/2014/main" id="{C01868CB-4CAB-4A17-9E67-20843DA9C649}"/>
              </a:ext>
            </a:extLst>
          </p:cNvPr>
          <p:cNvSpPr txBox="1"/>
          <p:nvPr/>
        </p:nvSpPr>
        <p:spPr>
          <a:xfrm>
            <a:off x="5137396" y="3440832"/>
            <a:ext cx="873011" cy="29100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b="1" u="sng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result</a:t>
            </a:r>
          </a:p>
        </p:txBody>
      </p:sp>
      <p:sp>
        <p:nvSpPr>
          <p:cNvPr id="47" name="TextBox 348">
            <a:extLst>
              <a:ext uri="{FF2B5EF4-FFF2-40B4-BE49-F238E27FC236}">
                <a16:creationId xmlns:a16="http://schemas.microsoft.com/office/drawing/2014/main" id="{367586C2-3DAB-45D8-84F0-EE23685D7250}"/>
              </a:ext>
            </a:extLst>
          </p:cNvPr>
          <p:cNvSpPr txBox="1"/>
          <p:nvPr/>
        </p:nvSpPr>
        <p:spPr>
          <a:xfrm>
            <a:off x="5099508" y="3730613"/>
            <a:ext cx="3144900" cy="6233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내부 </a:t>
            </a:r>
            <a:r>
              <a:rPr lang="ko-KR" altLang="en-US" sz="900" kern="0" dirty="0" err="1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승인율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약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27%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증가 </a:t>
            </a:r>
          </a:p>
          <a:p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내부 승인단가 약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5%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감소</a:t>
            </a:r>
          </a:p>
          <a:p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디지털 채널 매출이 오프라인 매출 초월 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5004B82-C43B-4660-B0E9-3EDD81148FD3}"/>
              </a:ext>
            </a:extLst>
          </p:cNvPr>
          <p:cNvSpPr/>
          <p:nvPr/>
        </p:nvSpPr>
        <p:spPr>
          <a:xfrm>
            <a:off x="150389" y="3738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Use case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C5F3AEB3-DFF7-4869-942F-A49038DF8B73}"/>
              </a:ext>
            </a:extLst>
          </p:cNvPr>
          <p:cNvCxnSpPr>
            <a:cxnSpLocks/>
          </p:cNvCxnSpPr>
          <p:nvPr/>
        </p:nvCxnSpPr>
        <p:spPr>
          <a:xfrm>
            <a:off x="150389" y="403848"/>
            <a:ext cx="8834234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453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5B2CDA7-4160-4962-A5BB-4C0AB8E7E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4094658">
            <a:off x="4081336" y="238708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0000"/>
                </a:solidFill>
                <a:latin typeface="Forte" panose="03060902040502070203" pitchFamily="66" charset="0"/>
              </a:rPr>
              <a:t>#1</a:t>
            </a:r>
            <a:endParaRPr lang="ko-KR" altLang="en-US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8EADDB-D2F7-4C2C-B74A-78DBE8176556}"/>
              </a:ext>
            </a:extLst>
          </p:cNvPr>
          <p:cNvSpPr txBox="1"/>
          <p:nvPr/>
        </p:nvSpPr>
        <p:spPr>
          <a:xfrm>
            <a:off x="5436096" y="1930950"/>
            <a:ext cx="288032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ko-KR" sz="5000" spc="-150" dirty="0">
                <a:solidFill>
                  <a:srgbClr val="231815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Data lead Practice</a:t>
            </a:r>
          </a:p>
        </p:txBody>
      </p:sp>
    </p:spTree>
    <p:extLst>
      <p:ext uri="{BB962C8B-B14F-4D97-AF65-F5344CB8AC3E}">
        <p14:creationId xmlns:p14="http://schemas.microsoft.com/office/powerpoint/2010/main" val="3423575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직사각형 79">
            <a:extLst>
              <a:ext uri="{FF2B5EF4-FFF2-40B4-BE49-F238E27FC236}">
                <a16:creationId xmlns:a16="http://schemas.microsoft.com/office/drawing/2014/main" id="{F1007971-6767-4E57-B44A-A34E67E8A0F9}"/>
              </a:ext>
            </a:extLst>
          </p:cNvPr>
          <p:cNvSpPr/>
          <p:nvPr/>
        </p:nvSpPr>
        <p:spPr>
          <a:xfrm>
            <a:off x="395536" y="627534"/>
            <a:ext cx="6797972" cy="46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정형 데이터 분석 </a:t>
            </a:r>
            <a:r>
              <a:rPr lang="en-US" altLang="ko-KR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; </a:t>
            </a: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Customer Scoring</a:t>
            </a: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A3761DC1-C905-41B0-97D0-DA6DF1985491}"/>
              </a:ext>
            </a:extLst>
          </p:cNvPr>
          <p:cNvSpPr/>
          <p:nvPr/>
        </p:nvSpPr>
        <p:spPr>
          <a:xfrm>
            <a:off x="395536" y="1131590"/>
            <a:ext cx="8022108" cy="6844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마케팅 대상 고객에게 스코어링 기법을 통하여 전환 가능성이 높은 고객 등급에 집중적으로 광고를 집행하여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기존 대비 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CPS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를 개선하여 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ROI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를 증대 시키고 있습니다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모든 작업을 </a:t>
            </a:r>
            <a:r>
              <a:rPr lang="ko-KR" altLang="en-US" sz="1000" dirty="0" err="1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머신러닝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 솔루션으로 개발하여 마케팅 자동화하였습니다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0F58B451-1072-42FB-BA0F-DBF6ACDF8D6D}"/>
              </a:ext>
            </a:extLst>
          </p:cNvPr>
          <p:cNvSpPr/>
          <p:nvPr/>
        </p:nvSpPr>
        <p:spPr>
          <a:xfrm>
            <a:off x="150389" y="3738"/>
            <a:ext cx="2121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Data lead Practice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4F294F73-BADA-42AE-B205-0330E228BAC9}"/>
              </a:ext>
            </a:extLst>
          </p:cNvPr>
          <p:cNvCxnSpPr>
            <a:cxnSpLocks/>
          </p:cNvCxnSpPr>
          <p:nvPr/>
        </p:nvCxnSpPr>
        <p:spPr>
          <a:xfrm>
            <a:off x="150389" y="403848"/>
            <a:ext cx="8834234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59">
            <a:extLst>
              <a:ext uri="{FF2B5EF4-FFF2-40B4-BE49-F238E27FC236}">
                <a16:creationId xmlns:a16="http://schemas.microsoft.com/office/drawing/2014/main" id="{CDA843C3-057F-4D1A-963F-B782A3188C44}"/>
              </a:ext>
            </a:extLst>
          </p:cNvPr>
          <p:cNvSpPr txBox="1"/>
          <p:nvPr/>
        </p:nvSpPr>
        <p:spPr>
          <a:xfrm>
            <a:off x="395536" y="2294036"/>
            <a:ext cx="3208379" cy="30486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b="1" u="sng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target </a:t>
            </a:r>
            <a:r>
              <a:rPr lang="en-US" altLang="ko-KR" sz="1400" b="1" u="sng" baseline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Scoring</a:t>
            </a:r>
            <a:endParaRPr lang="en-US" altLang="ko-KR" sz="1400" b="1" u="sng" dirty="0"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FE756A0-8303-4FEC-A3DB-6A83D2E91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12543"/>
            <a:ext cx="2515548" cy="151539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6249696-1233-4D63-A6AF-1ED206761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8" y="2713051"/>
            <a:ext cx="2053511" cy="1509792"/>
          </a:xfrm>
          <a:prstGeom prst="rect">
            <a:avLst/>
          </a:prstGeom>
        </p:spPr>
      </p:pic>
      <p:sp>
        <p:nvSpPr>
          <p:cNvPr id="86" name="TextBox 32">
            <a:extLst>
              <a:ext uri="{FF2B5EF4-FFF2-40B4-BE49-F238E27FC236}">
                <a16:creationId xmlns:a16="http://schemas.microsoft.com/office/drawing/2014/main" id="{2A13F643-368D-4BA9-8D6D-8AB20C7D5E47}"/>
              </a:ext>
            </a:extLst>
          </p:cNvPr>
          <p:cNvSpPr txBox="1"/>
          <p:nvPr/>
        </p:nvSpPr>
        <p:spPr>
          <a:xfrm>
            <a:off x="5800126" y="2291498"/>
            <a:ext cx="873011" cy="29100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b="1" u="sng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feature</a:t>
            </a:r>
          </a:p>
        </p:txBody>
      </p:sp>
      <p:sp>
        <p:nvSpPr>
          <p:cNvPr id="87" name="TextBox 37">
            <a:extLst>
              <a:ext uri="{FF2B5EF4-FFF2-40B4-BE49-F238E27FC236}">
                <a16:creationId xmlns:a16="http://schemas.microsoft.com/office/drawing/2014/main" id="{16736997-3B57-42D7-A83D-097835789F0C}"/>
              </a:ext>
            </a:extLst>
          </p:cNvPr>
          <p:cNvSpPr txBox="1"/>
          <p:nvPr/>
        </p:nvSpPr>
        <p:spPr>
          <a:xfrm>
            <a:off x="5796136" y="2579530"/>
            <a:ext cx="3144900" cy="131644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GA360 + </a:t>
            </a:r>
            <a:r>
              <a:rPr lang="ko-KR" altLang="en-US" sz="900" kern="0" dirty="0" err="1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머신러닝을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통해 전환 가능성 높은 고객 발굴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전환 가능성 높은 고객부터 낮은 고객까지 스코어링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전환 가능성 상위 그룹 대상 </a:t>
            </a:r>
            <a:r>
              <a:rPr lang="ko-KR" altLang="en-US" sz="900" kern="0" dirty="0" err="1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리타겟팅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강화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전환 가능성 하위 그룹 대상 </a:t>
            </a:r>
            <a:r>
              <a:rPr lang="ko-KR" altLang="en-US" sz="900" kern="0" dirty="0" err="1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디마케팅</a:t>
            </a:r>
            <a:endParaRPr lang="ko-KR" altLang="en-US" sz="900" kern="0" dirty="0"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ROI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증대에 유의미한 고객군을 중심으로 접수 볼륨 확대</a:t>
            </a:r>
          </a:p>
        </p:txBody>
      </p:sp>
    </p:spTree>
    <p:extLst>
      <p:ext uri="{BB962C8B-B14F-4D97-AF65-F5344CB8AC3E}">
        <p14:creationId xmlns:p14="http://schemas.microsoft.com/office/powerpoint/2010/main" val="3580999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BD823190-92E3-4799-9364-EA381B3F4EF6}"/>
              </a:ext>
            </a:extLst>
          </p:cNvPr>
          <p:cNvSpPr/>
          <p:nvPr/>
        </p:nvSpPr>
        <p:spPr>
          <a:xfrm>
            <a:off x="3571011" y="2729983"/>
            <a:ext cx="216024" cy="216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 descr="텍스트이(가) 표시된 사진&#10;&#10;자동 생성된 설명">
            <a:extLst>
              <a:ext uri="{FF2B5EF4-FFF2-40B4-BE49-F238E27FC236}">
                <a16:creationId xmlns:a16="http://schemas.microsoft.com/office/drawing/2014/main" id="{0256DAD4-7B25-40E6-852F-9779AD0EF4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1" y="2174837"/>
            <a:ext cx="2367207" cy="2413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그림 16" descr="스크린샷이(가) 표시된 사진&#10;&#10;자동 생성된 설명">
            <a:extLst>
              <a:ext uri="{FF2B5EF4-FFF2-40B4-BE49-F238E27FC236}">
                <a16:creationId xmlns:a16="http://schemas.microsoft.com/office/drawing/2014/main" id="{4E6B3D84-1B1C-479B-84B9-5421D28A6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2181804"/>
            <a:ext cx="4356669" cy="5315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그림 17" descr="스크린샷이(가) 표시된 사진&#10;&#10;자동 생성된 설명">
            <a:extLst>
              <a:ext uri="{FF2B5EF4-FFF2-40B4-BE49-F238E27FC236}">
                <a16:creationId xmlns:a16="http://schemas.microsoft.com/office/drawing/2014/main" id="{B893BFAD-D448-4828-A312-D4E1FC7FE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19624"/>
            <a:ext cx="4356669" cy="5247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BD0E002A-7467-4506-830A-A62F42E8EA38}"/>
              </a:ext>
            </a:extLst>
          </p:cNvPr>
          <p:cNvSpPr/>
          <p:nvPr/>
        </p:nvSpPr>
        <p:spPr>
          <a:xfrm>
            <a:off x="395536" y="627534"/>
            <a:ext cx="6797972" cy="46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정형 데이터 분석 </a:t>
            </a:r>
            <a:r>
              <a:rPr lang="en-US" altLang="ko-KR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; </a:t>
            </a: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In-app Behavior analysis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DACCEA2-5782-41F1-9B60-55C5E5E4D46C}"/>
              </a:ext>
            </a:extLst>
          </p:cNvPr>
          <p:cNvSpPr/>
          <p:nvPr/>
        </p:nvSpPr>
        <p:spPr>
          <a:xfrm>
            <a:off x="395536" y="1131590"/>
            <a:ext cx="8022108" cy="6844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복잡성이 높은 고객의 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App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내 행동 데이터를 수집하고 분석합니다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마케팅 캠페인의 각 광고 소재가 실제 앱 내 해당 상품 소비로 이루어졌는지에 대해 분석하고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이를 마케팅 캠페인에 반영하여 매출을 증대 시키고 있습니다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4EB94E6-CD2C-4F02-B532-A66C9CE81871}"/>
              </a:ext>
            </a:extLst>
          </p:cNvPr>
          <p:cNvSpPr/>
          <p:nvPr/>
        </p:nvSpPr>
        <p:spPr>
          <a:xfrm>
            <a:off x="150389" y="3738"/>
            <a:ext cx="2121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Data lead Practice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DB8E4DD3-7F47-4E38-A2A5-74DE9ED68C2E}"/>
              </a:ext>
            </a:extLst>
          </p:cNvPr>
          <p:cNvCxnSpPr>
            <a:cxnSpLocks/>
          </p:cNvCxnSpPr>
          <p:nvPr/>
        </p:nvCxnSpPr>
        <p:spPr>
          <a:xfrm>
            <a:off x="150389" y="403848"/>
            <a:ext cx="8834234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32">
            <a:extLst>
              <a:ext uri="{FF2B5EF4-FFF2-40B4-BE49-F238E27FC236}">
                <a16:creationId xmlns:a16="http://schemas.microsoft.com/office/drawing/2014/main" id="{3E29E24F-2B6A-4997-B1B3-C11F46545993}"/>
              </a:ext>
            </a:extLst>
          </p:cNvPr>
          <p:cNvSpPr txBox="1"/>
          <p:nvPr/>
        </p:nvSpPr>
        <p:spPr>
          <a:xfrm>
            <a:off x="3815001" y="3594295"/>
            <a:ext cx="818051" cy="29100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b="1" u="sng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feature</a:t>
            </a:r>
          </a:p>
        </p:txBody>
      </p:sp>
      <p:sp>
        <p:nvSpPr>
          <p:cNvPr id="28" name="TextBox 37">
            <a:extLst>
              <a:ext uri="{FF2B5EF4-FFF2-40B4-BE49-F238E27FC236}">
                <a16:creationId xmlns:a16="http://schemas.microsoft.com/office/drawing/2014/main" id="{5B390CC1-E76D-4B4E-9832-BC040D110D43}"/>
              </a:ext>
            </a:extLst>
          </p:cNvPr>
          <p:cNvSpPr txBox="1"/>
          <p:nvPr/>
        </p:nvSpPr>
        <p:spPr>
          <a:xfrm>
            <a:off x="3811011" y="3882327"/>
            <a:ext cx="3650322" cy="70564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복잡한 데이터 소스를 </a:t>
            </a:r>
            <a:r>
              <a:rPr lang="ko-KR" altLang="en-US" sz="900" kern="0" dirty="0" err="1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전처리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통하여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Clean data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확보 및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Fine classing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캠페인 </a:t>
            </a:r>
            <a:r>
              <a:rPr lang="ko-KR" altLang="en-US" sz="900" kern="0" dirty="0" err="1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소재별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고객 행동 분석으로 인사이트 도출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인스톨 캠페인과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re-engagement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캠페인의 고객 특성 및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ROI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비교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 err="1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업셀링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&amp; </a:t>
            </a:r>
            <a:r>
              <a:rPr lang="ko-KR" altLang="en-US" sz="900" kern="0" dirty="0" err="1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크로스셀링의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가능성 유무 판단</a:t>
            </a:r>
          </a:p>
        </p:txBody>
      </p:sp>
    </p:spTree>
    <p:extLst>
      <p:ext uri="{BB962C8B-B14F-4D97-AF65-F5344CB8AC3E}">
        <p14:creationId xmlns:p14="http://schemas.microsoft.com/office/powerpoint/2010/main" val="2967277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래픽 19">
            <a:extLst>
              <a:ext uri="{FF2B5EF4-FFF2-40B4-BE49-F238E27FC236}">
                <a16:creationId xmlns:a16="http://schemas.microsoft.com/office/drawing/2014/main" id="{49B0C1C7-87C5-4F2D-B658-2A1AD8E86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2175" y="1850621"/>
            <a:ext cx="5519650" cy="2152316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945E8AD-F600-493A-B907-D1AC9BB7CE85}"/>
              </a:ext>
            </a:extLst>
          </p:cNvPr>
          <p:cNvSpPr/>
          <p:nvPr/>
        </p:nvSpPr>
        <p:spPr>
          <a:xfrm>
            <a:off x="395536" y="627534"/>
            <a:ext cx="8280920" cy="46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정형 데이터 분석 </a:t>
            </a:r>
            <a:r>
              <a:rPr lang="en-US" altLang="ko-KR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; </a:t>
            </a: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Digital incremental impact analysis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4BED33A-8ABA-45EF-AAC3-3203E1694CEF}"/>
              </a:ext>
            </a:extLst>
          </p:cNvPr>
          <p:cNvSpPr/>
          <p:nvPr/>
        </p:nvSpPr>
        <p:spPr>
          <a:xfrm>
            <a:off x="395536" y="1131590"/>
            <a:ext cx="8022108" cy="4660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TVC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가 웹사이트 및 콜 유입에 미치는 영향을 분석하고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실적이 좋은 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TVC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캠페인을 집중적으로 </a:t>
            </a:r>
            <a:r>
              <a:rPr lang="ko-KR" altLang="en-US" sz="1000" dirty="0" err="1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플래닝하여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 예산 최적화를 실현하고 있습니다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922157C-85AF-438C-BAEB-35ACD677C3F1}"/>
              </a:ext>
            </a:extLst>
          </p:cNvPr>
          <p:cNvSpPr/>
          <p:nvPr/>
        </p:nvSpPr>
        <p:spPr>
          <a:xfrm>
            <a:off x="150389" y="3738"/>
            <a:ext cx="2121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Data lead Practice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14D89512-79AC-41D1-9975-D94525B01C89}"/>
              </a:ext>
            </a:extLst>
          </p:cNvPr>
          <p:cNvCxnSpPr>
            <a:cxnSpLocks/>
          </p:cNvCxnSpPr>
          <p:nvPr/>
        </p:nvCxnSpPr>
        <p:spPr>
          <a:xfrm>
            <a:off x="150389" y="403848"/>
            <a:ext cx="8834234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2">
            <a:extLst>
              <a:ext uri="{FF2B5EF4-FFF2-40B4-BE49-F238E27FC236}">
                <a16:creationId xmlns:a16="http://schemas.microsoft.com/office/drawing/2014/main" id="{ADA7AFAF-AF83-4DF1-8EFF-A44FA655F065}"/>
              </a:ext>
            </a:extLst>
          </p:cNvPr>
          <p:cNvSpPr txBox="1"/>
          <p:nvPr/>
        </p:nvSpPr>
        <p:spPr>
          <a:xfrm>
            <a:off x="397247" y="4155926"/>
            <a:ext cx="873011" cy="29100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b="1" u="sng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feature</a:t>
            </a:r>
          </a:p>
        </p:txBody>
      </p:sp>
      <p:sp>
        <p:nvSpPr>
          <p:cNvPr id="21" name="TextBox 37">
            <a:extLst>
              <a:ext uri="{FF2B5EF4-FFF2-40B4-BE49-F238E27FC236}">
                <a16:creationId xmlns:a16="http://schemas.microsoft.com/office/drawing/2014/main" id="{3D715763-D51C-4D54-B2E2-15D212F2512A}"/>
              </a:ext>
            </a:extLst>
          </p:cNvPr>
          <p:cNvSpPr txBox="1"/>
          <p:nvPr/>
        </p:nvSpPr>
        <p:spPr>
          <a:xfrm>
            <a:off x="397247" y="4446930"/>
            <a:ext cx="3863202" cy="51772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TVC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가 웹 사이트 트래픽 및 검색어에 미치는 영향 분석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유입 </a:t>
            </a:r>
            <a:r>
              <a:rPr lang="ko-KR" altLang="en-US" sz="900" kern="0" dirty="0" err="1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채널별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디바이스별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프로그램별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요일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시간별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) 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TVC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결과에 따른 소비자 행동을 이해하는 프록시 역할 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비용의 효율적인 평가를 위한 지표로 활용</a:t>
            </a:r>
          </a:p>
        </p:txBody>
      </p:sp>
    </p:spTree>
    <p:extLst>
      <p:ext uri="{BB962C8B-B14F-4D97-AF65-F5344CB8AC3E}">
        <p14:creationId xmlns:p14="http://schemas.microsoft.com/office/powerpoint/2010/main" val="1946280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B682D45A-97A8-4D09-BBB7-3C500CBCF154}"/>
              </a:ext>
            </a:extLst>
          </p:cNvPr>
          <p:cNvGrpSpPr/>
          <p:nvPr/>
        </p:nvGrpSpPr>
        <p:grpSpPr>
          <a:xfrm>
            <a:off x="500042" y="1815732"/>
            <a:ext cx="3472382" cy="1692122"/>
            <a:chOff x="95251" y="493469"/>
            <a:chExt cx="8804297" cy="4290411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1E503F85-8A26-4E3D-8496-0A4DF554B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88" b="1635"/>
            <a:stretch/>
          </p:blipFill>
          <p:spPr>
            <a:xfrm>
              <a:off x="3211854" y="493469"/>
              <a:ext cx="5687694" cy="30534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714F9A1D-994C-45E2-A2DF-3CD15D86E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1" y="844080"/>
              <a:ext cx="4589377" cy="3939800"/>
            </a:xfrm>
            <a:prstGeom prst="rect">
              <a:avLst/>
            </a:prstGeom>
          </p:spPr>
        </p:pic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F46CAE04-71FC-45AD-B83F-3E8221AEB9EA}"/>
                </a:ext>
              </a:extLst>
            </p:cNvPr>
            <p:cNvSpPr/>
            <p:nvPr/>
          </p:nvSpPr>
          <p:spPr>
            <a:xfrm>
              <a:off x="4675297" y="844080"/>
              <a:ext cx="2672385" cy="3939800"/>
            </a:xfrm>
            <a:custGeom>
              <a:avLst/>
              <a:gdLst>
                <a:gd name="connsiteX0" fmla="*/ 0 w 2466109"/>
                <a:gd name="connsiteY0" fmla="*/ 0 h 2722418"/>
                <a:gd name="connsiteX1" fmla="*/ 2251363 w 2466109"/>
                <a:gd name="connsiteY1" fmla="*/ 588818 h 2722418"/>
                <a:gd name="connsiteX2" fmla="*/ 2466109 w 2466109"/>
                <a:gd name="connsiteY2" fmla="*/ 1336964 h 2722418"/>
                <a:gd name="connsiteX3" fmla="*/ 6927 w 2466109"/>
                <a:gd name="connsiteY3" fmla="*/ 2722418 h 2722418"/>
                <a:gd name="connsiteX4" fmla="*/ 0 w 2466109"/>
                <a:gd name="connsiteY4" fmla="*/ 0 h 272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6109" h="2722418">
                  <a:moveTo>
                    <a:pt x="0" y="0"/>
                  </a:moveTo>
                  <a:lnTo>
                    <a:pt x="2251363" y="588818"/>
                  </a:lnTo>
                  <a:lnTo>
                    <a:pt x="2466109" y="1336964"/>
                  </a:lnTo>
                  <a:lnTo>
                    <a:pt x="6927" y="272241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>
                    <a:lumMod val="5000"/>
                    <a:lumOff val="95000"/>
                    <a:alpha val="50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rgbClr val="CBD5DE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00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453691B6-A424-40DC-B215-1A0E950331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8" y="3816199"/>
            <a:ext cx="1194106" cy="990970"/>
          </a:xfrm>
          <a:prstGeom prst="rect">
            <a:avLst/>
          </a:prstGeom>
          <a:ln w="38100">
            <a:solidFill>
              <a:srgbClr val="0CACF4"/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3390BBC-0CEE-43B2-A321-4CD9D1CAF4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288" y="3816199"/>
            <a:ext cx="1194106" cy="99097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346D1FE-1CC0-42EF-847F-41DAA725C1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373" y="3816199"/>
            <a:ext cx="1194106" cy="990970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8EAA9B7-4847-4E08-9972-A15B45FCC7C8}"/>
              </a:ext>
            </a:extLst>
          </p:cNvPr>
          <p:cNvSpPr txBox="1"/>
          <p:nvPr/>
        </p:nvSpPr>
        <p:spPr>
          <a:xfrm>
            <a:off x="1903647" y="3551065"/>
            <a:ext cx="1402507" cy="13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B</a:t>
            </a:r>
            <a:r>
              <a:rPr lang="ko-KR" altLang="en-US" sz="90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사 페이스북 </a:t>
            </a:r>
            <a:r>
              <a:rPr lang="en-US" altLang="ko-KR" sz="90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[63</a:t>
            </a:r>
            <a:r>
              <a:rPr lang="ko-KR" altLang="en-US" sz="90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만명</a:t>
            </a:r>
            <a:r>
              <a:rPr lang="en-US" altLang="ko-KR" sz="90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]</a:t>
            </a:r>
            <a:endParaRPr lang="ko-KR" altLang="en-US" sz="900" dirty="0"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63C48DD0-F796-4634-8E8D-AD09AC63B55E}"/>
              </a:ext>
            </a:extLst>
          </p:cNvPr>
          <p:cNvSpPr txBox="1"/>
          <p:nvPr/>
        </p:nvSpPr>
        <p:spPr>
          <a:xfrm>
            <a:off x="3349112" y="3551065"/>
            <a:ext cx="14025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C</a:t>
            </a:r>
            <a:r>
              <a:rPr lang="ko-KR" altLang="en-US" sz="90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사 페이스북 </a:t>
            </a:r>
            <a:r>
              <a:rPr lang="en-US" altLang="ko-KR" sz="90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[14</a:t>
            </a:r>
            <a:r>
              <a:rPr lang="ko-KR" altLang="en-US" sz="90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만명</a:t>
            </a:r>
            <a:r>
              <a:rPr lang="en-US" altLang="ko-KR" sz="90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]</a:t>
            </a:r>
            <a:endParaRPr lang="ko-KR" altLang="en-US" sz="900" dirty="0"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0A7EA4AE-CA7B-4EC1-8059-0E3E469DA3E4}"/>
              </a:ext>
            </a:extLst>
          </p:cNvPr>
          <p:cNvSpPr txBox="1"/>
          <p:nvPr/>
        </p:nvSpPr>
        <p:spPr>
          <a:xfrm>
            <a:off x="487829" y="3553931"/>
            <a:ext cx="15171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A</a:t>
            </a:r>
            <a:r>
              <a:rPr lang="ko-KR" altLang="en-US" sz="90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사 페이스북 </a:t>
            </a:r>
            <a:r>
              <a:rPr lang="en-US" altLang="ko-KR" sz="90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(3.7</a:t>
            </a:r>
            <a:r>
              <a:rPr lang="ko-KR" altLang="en-US" sz="90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만명</a:t>
            </a:r>
            <a:r>
              <a:rPr lang="en-US" altLang="ko-KR" sz="90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]</a:t>
            </a:r>
            <a:endParaRPr lang="ko-KR" altLang="en-US" sz="900" dirty="0"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471068A-1FA6-4CEF-BB43-5DFAA79362A4}"/>
              </a:ext>
            </a:extLst>
          </p:cNvPr>
          <p:cNvSpPr/>
          <p:nvPr/>
        </p:nvSpPr>
        <p:spPr>
          <a:xfrm>
            <a:off x="395536" y="627534"/>
            <a:ext cx="8280920" cy="46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반정형 데이터 분석 </a:t>
            </a:r>
            <a:r>
              <a:rPr lang="en-US" altLang="ko-KR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; </a:t>
            </a: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Network analysis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3B35113-A349-47D0-A52F-7896A1E0AC7A}"/>
              </a:ext>
            </a:extLst>
          </p:cNvPr>
          <p:cNvSpPr/>
          <p:nvPr/>
        </p:nvSpPr>
        <p:spPr>
          <a:xfrm>
            <a:off x="395536" y="1131590"/>
            <a:ext cx="8022108" cy="4660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기업의 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Owned Media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중 하나인 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SNS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채널에서의 사용자 간 반응을 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Network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로 </a:t>
            </a:r>
            <a:r>
              <a:rPr lang="ko-KR" altLang="en-US" sz="1000" dirty="0" err="1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도식화합니다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 err="1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자사뿐만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 아니라 경쟁사 활동을 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Network analysis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를 함께 분석하여 자사의 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SNS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활성화 정도 및 고객 간의 연결성을 상대적으로 비교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평가합니다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ADBE47E-F2F5-4B1E-A5D9-88EFA4FD0C56}"/>
              </a:ext>
            </a:extLst>
          </p:cNvPr>
          <p:cNvSpPr/>
          <p:nvPr/>
        </p:nvSpPr>
        <p:spPr>
          <a:xfrm>
            <a:off x="150389" y="3738"/>
            <a:ext cx="2121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Data lead Practice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164BB6FF-3C80-42C6-8E0F-73D138D61E3D}"/>
              </a:ext>
            </a:extLst>
          </p:cNvPr>
          <p:cNvCxnSpPr>
            <a:cxnSpLocks/>
          </p:cNvCxnSpPr>
          <p:nvPr/>
        </p:nvCxnSpPr>
        <p:spPr>
          <a:xfrm>
            <a:off x="150389" y="403848"/>
            <a:ext cx="8834234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32">
            <a:extLst>
              <a:ext uri="{FF2B5EF4-FFF2-40B4-BE49-F238E27FC236}">
                <a16:creationId xmlns:a16="http://schemas.microsoft.com/office/drawing/2014/main" id="{DF596371-E28B-425D-A635-E115D404A141}"/>
              </a:ext>
            </a:extLst>
          </p:cNvPr>
          <p:cNvSpPr txBox="1"/>
          <p:nvPr/>
        </p:nvSpPr>
        <p:spPr>
          <a:xfrm>
            <a:off x="5206898" y="1815732"/>
            <a:ext cx="818051" cy="29100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b="1" u="sng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feature</a:t>
            </a:r>
          </a:p>
        </p:txBody>
      </p:sp>
      <p:sp>
        <p:nvSpPr>
          <p:cNvPr id="29" name="TextBox 37">
            <a:extLst>
              <a:ext uri="{FF2B5EF4-FFF2-40B4-BE49-F238E27FC236}">
                <a16:creationId xmlns:a16="http://schemas.microsoft.com/office/drawing/2014/main" id="{31D4D496-081A-41D3-8548-62E8E227CC86}"/>
              </a:ext>
            </a:extLst>
          </p:cNvPr>
          <p:cNvSpPr txBox="1"/>
          <p:nvPr/>
        </p:nvSpPr>
        <p:spPr>
          <a:xfrm>
            <a:off x="5202908" y="2103764"/>
            <a:ext cx="3650322" cy="111605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Facebook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및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Instagram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페이지 사용자 반응을 통해</a:t>
            </a:r>
            <a:endParaRPr lang="en-US" altLang="ko-KR" sz="900" kern="0" dirty="0"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 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고객 간 연결망 도식화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연결성을 보다 잘 확인하기 위해 연결망을</a:t>
            </a:r>
            <a:endParaRPr lang="en-US" altLang="ko-KR" sz="900" kern="0" dirty="0"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 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각 셀로 분리하여 도식화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자사 및 타사와의 비교를 통해 고객과의 관계 맺기가</a:t>
            </a:r>
            <a:endParaRPr lang="en-US" altLang="ko-KR" sz="900" kern="0" dirty="0"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 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잘 진행되고 있는지 분석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이벤트에 대한 성과 지표로 활용 및 평가</a:t>
            </a:r>
          </a:p>
        </p:txBody>
      </p:sp>
    </p:spTree>
    <p:extLst>
      <p:ext uri="{BB962C8B-B14F-4D97-AF65-F5344CB8AC3E}">
        <p14:creationId xmlns:p14="http://schemas.microsoft.com/office/powerpoint/2010/main" val="3303270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전자기기이(가) 표시된 사진&#10;&#10;자동 생성된 설명">
            <a:extLst>
              <a:ext uri="{FF2B5EF4-FFF2-40B4-BE49-F238E27FC236}">
                <a16:creationId xmlns:a16="http://schemas.microsoft.com/office/drawing/2014/main" id="{C46478B5-323D-4C39-838A-815491EA13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 t="4485" r="1459" b="4485"/>
          <a:stretch/>
        </p:blipFill>
        <p:spPr>
          <a:xfrm>
            <a:off x="519421" y="3301621"/>
            <a:ext cx="2245239" cy="131042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BDBEBEF-159A-416F-9836-1E37BBF1A5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" t="999" r="1156" b="2548"/>
          <a:stretch/>
        </p:blipFill>
        <p:spPr>
          <a:xfrm>
            <a:off x="2875699" y="3254005"/>
            <a:ext cx="2301684" cy="140597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4D427CC-D068-4B44-AE96-36CD0A214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67477"/>
            <a:ext cx="2435626" cy="1568128"/>
          </a:xfrm>
          <a:prstGeom prst="rect">
            <a:avLst/>
          </a:prstGeom>
        </p:spPr>
      </p:pic>
      <p:sp>
        <p:nvSpPr>
          <p:cNvPr id="41" name="TextBox 9">
            <a:extLst>
              <a:ext uri="{FF2B5EF4-FFF2-40B4-BE49-F238E27FC236}">
                <a16:creationId xmlns:a16="http://schemas.microsoft.com/office/drawing/2014/main" id="{3100A348-378E-417F-93AA-5A8B4003752A}"/>
              </a:ext>
            </a:extLst>
          </p:cNvPr>
          <p:cNvSpPr txBox="1"/>
          <p:nvPr/>
        </p:nvSpPr>
        <p:spPr>
          <a:xfrm>
            <a:off x="926052" y="4711857"/>
            <a:ext cx="1415794" cy="2009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defPPr>
              <a:defRPr lang="ko-KR"/>
            </a:defPPr>
            <a:lvl1pPr indent="0">
              <a:defRPr sz="1000"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algn="ctr"/>
            <a:r>
              <a:rPr lang="ko-KR" altLang="en-US" dirty="0"/>
              <a:t>캠페인 전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2F1A8B0-21E2-4220-90E1-D99E6AFC18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7"/>
          <a:stretch/>
        </p:blipFill>
        <p:spPr>
          <a:xfrm>
            <a:off x="2800182" y="1767476"/>
            <a:ext cx="2435626" cy="1462061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81A3F30E-8063-460A-A1DC-13DCDD301A6D}"/>
              </a:ext>
            </a:extLst>
          </p:cNvPr>
          <p:cNvSpPr/>
          <p:nvPr/>
        </p:nvSpPr>
        <p:spPr>
          <a:xfrm>
            <a:off x="395536" y="627534"/>
            <a:ext cx="8280920" cy="46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비정형 데이터 분석 </a:t>
            </a:r>
            <a:r>
              <a:rPr lang="en-US" altLang="ko-KR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; </a:t>
            </a: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Digital buzz analysis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1CA89B7-7255-4E48-ACB6-2D6EA470BDA1}"/>
              </a:ext>
            </a:extLst>
          </p:cNvPr>
          <p:cNvSpPr/>
          <p:nvPr/>
        </p:nvSpPr>
        <p:spPr>
          <a:xfrm>
            <a:off x="395536" y="1131590"/>
            <a:ext cx="8022108" cy="4660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SNS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해시태그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, Buzz, VOC, Image 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등의 비정형 데이터를 통해 브랜드에 대한 고객들의 인식과 니즈를 파악하고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분석한 인사이트를 마케팅 운영에 반영하여 지속 성장 가능한 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KPI</a:t>
            </a:r>
            <a:r>
              <a:rPr lang="ko-KR" altLang="en-US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개선을 실현 중입니다</a:t>
            </a:r>
            <a:r>
              <a:rPr lang="en-US" altLang="ko-KR" sz="1000" dirty="0">
                <a:solidFill>
                  <a:sysClr val="windowText" lastClr="00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5C9A4874-5D4F-40AB-BD50-98FC179E1FB2}"/>
              </a:ext>
            </a:extLst>
          </p:cNvPr>
          <p:cNvSpPr/>
          <p:nvPr/>
        </p:nvSpPr>
        <p:spPr>
          <a:xfrm>
            <a:off x="150389" y="3738"/>
            <a:ext cx="2121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Data lead Practice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2391AAA3-25BB-47F1-AE44-988714827BB2}"/>
              </a:ext>
            </a:extLst>
          </p:cNvPr>
          <p:cNvCxnSpPr>
            <a:cxnSpLocks/>
          </p:cNvCxnSpPr>
          <p:nvPr/>
        </p:nvCxnSpPr>
        <p:spPr>
          <a:xfrm>
            <a:off x="150389" y="403848"/>
            <a:ext cx="8834234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32">
            <a:extLst>
              <a:ext uri="{FF2B5EF4-FFF2-40B4-BE49-F238E27FC236}">
                <a16:creationId xmlns:a16="http://schemas.microsoft.com/office/drawing/2014/main" id="{A4DFF965-F7B2-4830-B8E1-E37EC46388EF}"/>
              </a:ext>
            </a:extLst>
          </p:cNvPr>
          <p:cNvSpPr txBox="1"/>
          <p:nvPr/>
        </p:nvSpPr>
        <p:spPr>
          <a:xfrm>
            <a:off x="5508104" y="1767476"/>
            <a:ext cx="873011" cy="29100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b="1" u="sng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feature</a:t>
            </a:r>
          </a:p>
        </p:txBody>
      </p:sp>
      <p:sp>
        <p:nvSpPr>
          <p:cNvPr id="29" name="TextBox 37">
            <a:extLst>
              <a:ext uri="{FF2B5EF4-FFF2-40B4-BE49-F238E27FC236}">
                <a16:creationId xmlns:a16="http://schemas.microsoft.com/office/drawing/2014/main" id="{A539A458-989D-4638-8056-766CE424E8B2}"/>
              </a:ext>
            </a:extLst>
          </p:cNvPr>
          <p:cNvSpPr txBox="1"/>
          <p:nvPr/>
        </p:nvSpPr>
        <p:spPr>
          <a:xfrm>
            <a:off x="5508103" y="2058479"/>
            <a:ext cx="4822825" cy="1171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캠페인 운영 전후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제품 출시 전후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광고 전후 등</a:t>
            </a:r>
            <a:endParaRPr lang="en-US" altLang="ko-KR" sz="900" kern="0" dirty="0"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 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유의미한 기간별 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Buzz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분석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자사 및 경쟁사 브랜드 관련 고객의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Buzz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분석을 통해</a:t>
            </a:r>
            <a:endParaRPr lang="en-US" altLang="ko-KR" sz="900" kern="0" dirty="0"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 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시장 인사이트 도출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Keyword Network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를 통해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Keyword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간</a:t>
            </a:r>
            <a:endParaRPr lang="en-US" altLang="ko-KR" sz="900" kern="0" dirty="0"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 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연관성 파악 및 </a:t>
            </a:r>
            <a:r>
              <a:rPr lang="ko-KR" altLang="en-US" sz="900" kern="0" dirty="0" err="1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업셀링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&amp; </a:t>
            </a:r>
            <a:r>
              <a:rPr lang="ko-KR" altLang="en-US" sz="900" kern="0" dirty="0" err="1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크로스셀링에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활용</a:t>
            </a:r>
          </a:p>
          <a:p>
            <a:pPr lvl="0" latinLnBrk="0">
              <a:defRPr/>
            </a:pPr>
            <a:r>
              <a:rPr lang="en-US" altLang="ko-KR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 </a:t>
            </a:r>
            <a:r>
              <a:rPr lang="ko-KR" altLang="en-US" sz="900" kern="0" dirty="0"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기간별 브랜드 및 상품 관련한 이슈 파악으로 미래의 이슈 대처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E53BC60-44CC-4DAB-9303-8F0244898E17}"/>
              </a:ext>
            </a:extLst>
          </p:cNvPr>
          <p:cNvSpPr/>
          <p:nvPr/>
        </p:nvSpPr>
        <p:spPr>
          <a:xfrm>
            <a:off x="483107" y="1781378"/>
            <a:ext cx="2301684" cy="146861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199B871-AB87-4AE2-BF09-856F450B6F94}"/>
              </a:ext>
            </a:extLst>
          </p:cNvPr>
          <p:cNvSpPr/>
          <p:nvPr/>
        </p:nvSpPr>
        <p:spPr>
          <a:xfrm>
            <a:off x="483108" y="3244194"/>
            <a:ext cx="2301684" cy="146861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TextBox 9">
            <a:extLst>
              <a:ext uri="{FF2B5EF4-FFF2-40B4-BE49-F238E27FC236}">
                <a16:creationId xmlns:a16="http://schemas.microsoft.com/office/drawing/2014/main" id="{7E7A341D-D029-48DD-BF92-A2068F9DA387}"/>
              </a:ext>
            </a:extLst>
          </p:cNvPr>
          <p:cNvSpPr txBox="1"/>
          <p:nvPr/>
        </p:nvSpPr>
        <p:spPr>
          <a:xfrm>
            <a:off x="3321551" y="4711857"/>
            <a:ext cx="1415794" cy="2009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defPPr>
              <a:defRPr lang="ko-KR"/>
            </a:defPPr>
            <a:lvl1pPr indent="0">
              <a:defRPr sz="1000"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algn="ctr"/>
            <a:r>
              <a:rPr lang="ko-KR" altLang="en-US" dirty="0"/>
              <a:t>캠페인 후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8B1FEF1-93B0-4E3D-A721-858EBD2516AA}"/>
              </a:ext>
            </a:extLst>
          </p:cNvPr>
          <p:cNvSpPr/>
          <p:nvPr/>
        </p:nvSpPr>
        <p:spPr>
          <a:xfrm>
            <a:off x="2878606" y="1781378"/>
            <a:ext cx="2301684" cy="146861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6414A4DF-A056-43AA-A390-F0C387E5274E}"/>
              </a:ext>
            </a:extLst>
          </p:cNvPr>
          <p:cNvSpPr/>
          <p:nvPr/>
        </p:nvSpPr>
        <p:spPr>
          <a:xfrm>
            <a:off x="2878607" y="3244194"/>
            <a:ext cx="2301684" cy="146861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1518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6DF0C0B1-E076-4566-AB2B-948B62105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73780D-40FE-4641-AB93-5AA2F66F7345}"/>
              </a:ext>
            </a:extLst>
          </p:cNvPr>
          <p:cNvSpPr txBox="1"/>
          <p:nvPr/>
        </p:nvSpPr>
        <p:spPr>
          <a:xfrm>
            <a:off x="5364088" y="1930950"/>
            <a:ext cx="370790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ko-KR" sz="4800" spc="-150" dirty="0">
                <a:solidFill>
                  <a:srgbClr val="231815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What others say about us </a:t>
            </a:r>
          </a:p>
        </p:txBody>
      </p:sp>
    </p:spTree>
    <p:extLst>
      <p:ext uri="{BB962C8B-B14F-4D97-AF65-F5344CB8AC3E}">
        <p14:creationId xmlns:p14="http://schemas.microsoft.com/office/powerpoint/2010/main" val="96637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액세서리, 우산이(가) 표시된 사진&#10;&#10;자동 생성된 설명">
            <a:extLst>
              <a:ext uri="{FF2B5EF4-FFF2-40B4-BE49-F238E27FC236}">
                <a16:creationId xmlns:a16="http://schemas.microsoft.com/office/drawing/2014/main" id="{6B2A11BE-58DD-4C61-9D11-E0366D728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274F040D-565D-4D87-8F3A-FFB6312E379B}"/>
              </a:ext>
            </a:extLst>
          </p:cNvPr>
          <p:cNvGrpSpPr/>
          <p:nvPr/>
        </p:nvGrpSpPr>
        <p:grpSpPr>
          <a:xfrm>
            <a:off x="4788024" y="1277019"/>
            <a:ext cx="3758453" cy="2589462"/>
            <a:chOff x="522299" y="1453806"/>
            <a:chExt cx="3758453" cy="2589462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12CE1538-AB22-4DAC-90AE-3920034074D7}"/>
                </a:ext>
              </a:extLst>
            </p:cNvPr>
            <p:cNvGrpSpPr/>
            <p:nvPr/>
          </p:nvGrpSpPr>
          <p:grpSpPr>
            <a:xfrm>
              <a:off x="522299" y="1453806"/>
              <a:ext cx="2829526" cy="493023"/>
              <a:chOff x="522299" y="1423609"/>
              <a:chExt cx="2829526" cy="493023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BB1B01-DF4A-4C2A-8F19-131D88B26015}"/>
                  </a:ext>
                </a:extLst>
              </p:cNvPr>
              <p:cNvSpPr txBox="1"/>
              <p:nvPr/>
            </p:nvSpPr>
            <p:spPr>
              <a:xfrm>
                <a:off x="522299" y="1461433"/>
                <a:ext cx="535724" cy="246221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dist"/>
                <a:r>
                  <a:rPr lang="ko-KR" altLang="en-US" sz="1000" dirty="0">
                    <a:solidFill>
                      <a:srgbClr val="231815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회사명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55690A-097C-4B14-A9C0-9BBC47F5972D}"/>
                  </a:ext>
                </a:extLst>
              </p:cNvPr>
              <p:cNvSpPr txBox="1"/>
              <p:nvPr/>
            </p:nvSpPr>
            <p:spPr>
              <a:xfrm>
                <a:off x="1176229" y="1423609"/>
                <a:ext cx="2175596" cy="276999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dirty="0">
                    <a:solidFill>
                      <a:srgbClr val="231815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㈜ </a:t>
                </a:r>
                <a:r>
                  <a:rPr lang="ko-KR" altLang="en-US" sz="1200" dirty="0" err="1">
                    <a:solidFill>
                      <a:srgbClr val="231815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퍼포먼스바이티비더블유에이</a:t>
                </a:r>
                <a:endParaRPr lang="en-US" altLang="ko-KR" sz="1200" dirty="0">
                  <a:solidFill>
                    <a:srgbClr val="231815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071D4D-BBA9-41B4-874B-4FC6505F02BF}"/>
                  </a:ext>
                </a:extLst>
              </p:cNvPr>
              <p:cNvSpPr txBox="1"/>
              <p:nvPr/>
            </p:nvSpPr>
            <p:spPr>
              <a:xfrm>
                <a:off x="1182301" y="1639633"/>
                <a:ext cx="1445524" cy="276999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dirty="0" err="1">
                    <a:solidFill>
                      <a:srgbClr val="231815"/>
                    </a:solidFill>
                    <a:latin typeface="Segoe UI Semibold" panose="020B0702040204020203" pitchFamily="34" charset="0"/>
                    <a:ea typeface="나눔스퀘어 ExtraBold" panose="020B0600000101010101" pitchFamily="50" charset="-127"/>
                    <a:cs typeface="Segoe UI Semibold" panose="020B0702040204020203" pitchFamily="34" charset="0"/>
                  </a:rPr>
                  <a:t>퍼포먼스바이</a:t>
                </a:r>
                <a:r>
                  <a:rPr lang="en-US" altLang="ko-KR" sz="1200" dirty="0">
                    <a:solidFill>
                      <a:srgbClr val="231815"/>
                    </a:solidFill>
                    <a:latin typeface="Segoe UI Semibold" panose="020B0702040204020203" pitchFamily="34" charset="0"/>
                    <a:ea typeface="나눔스퀘어 ExtraBold" panose="020B0600000101010101" pitchFamily="50" charset="-127"/>
                    <a:cs typeface="Segoe UI Semibold" panose="020B0702040204020203" pitchFamily="34" charset="0"/>
                  </a:rPr>
                  <a:t>TBWA</a:t>
                </a:r>
                <a:endParaRPr lang="ko-KR" altLang="en-US" sz="1200" dirty="0">
                  <a:solidFill>
                    <a:srgbClr val="231815"/>
                  </a:solidFill>
                  <a:latin typeface="Segoe UI Semibold" panose="020B0702040204020203" pitchFamily="34" charset="0"/>
                  <a:ea typeface="나눔스퀘어 ExtraBold" panose="020B0600000101010101" pitchFamily="50" charset="-127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F065A660-3A61-493E-8CE4-A243924F5FF1}"/>
                </a:ext>
              </a:extLst>
            </p:cNvPr>
            <p:cNvGrpSpPr/>
            <p:nvPr/>
          </p:nvGrpSpPr>
          <p:grpSpPr>
            <a:xfrm>
              <a:off x="530845" y="2162269"/>
              <a:ext cx="1253889" cy="276999"/>
              <a:chOff x="522299" y="1442189"/>
              <a:chExt cx="1253889" cy="27699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3D7963-E07B-4E5F-9ABF-B2FD9467E0AA}"/>
                  </a:ext>
                </a:extLst>
              </p:cNvPr>
              <p:cNvSpPr txBox="1"/>
              <p:nvPr/>
            </p:nvSpPr>
            <p:spPr>
              <a:xfrm>
                <a:off x="522299" y="1461433"/>
                <a:ext cx="535724" cy="246221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dist"/>
                <a:r>
                  <a:rPr lang="ko-KR" altLang="en-US" sz="1000" dirty="0">
                    <a:solidFill>
                      <a:srgbClr val="231815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대표자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E75DDA-2B29-405A-A4DF-F6C28A1D330C}"/>
                  </a:ext>
                </a:extLst>
              </p:cNvPr>
              <p:cNvSpPr txBox="1"/>
              <p:nvPr/>
            </p:nvSpPr>
            <p:spPr>
              <a:xfrm>
                <a:off x="1173138" y="1442189"/>
                <a:ext cx="603050" cy="276999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dirty="0">
                    <a:solidFill>
                      <a:srgbClr val="231815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김형태</a:t>
                </a:r>
              </a:p>
            </p:txBody>
          </p:sp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23DE7378-C0AD-4C3C-BCB5-CC778A4BCE2B}"/>
                </a:ext>
              </a:extLst>
            </p:cNvPr>
            <p:cNvGrpSpPr/>
            <p:nvPr/>
          </p:nvGrpSpPr>
          <p:grpSpPr>
            <a:xfrm>
              <a:off x="536747" y="2654791"/>
              <a:ext cx="1747478" cy="276999"/>
              <a:chOff x="522299" y="1455575"/>
              <a:chExt cx="1747478" cy="27699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10C74AE-7F7B-46EF-977C-967CA7775C1A}"/>
                  </a:ext>
                </a:extLst>
              </p:cNvPr>
              <p:cNvSpPr txBox="1"/>
              <p:nvPr/>
            </p:nvSpPr>
            <p:spPr>
              <a:xfrm>
                <a:off x="522299" y="1461433"/>
                <a:ext cx="535724" cy="246221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dist"/>
                <a:r>
                  <a:rPr lang="ko-KR" altLang="en-US" sz="1000" dirty="0">
                    <a:solidFill>
                      <a:srgbClr val="231815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설립일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2EC34B-5E65-4574-BEDA-6D5053581F65}"/>
                  </a:ext>
                </a:extLst>
              </p:cNvPr>
              <p:cNvSpPr txBox="1"/>
              <p:nvPr/>
            </p:nvSpPr>
            <p:spPr>
              <a:xfrm>
                <a:off x="1161781" y="1455575"/>
                <a:ext cx="1107996" cy="276999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dist"/>
                <a:r>
                  <a:rPr lang="en-US" altLang="ko-KR" sz="1200" dirty="0">
                    <a:solidFill>
                      <a:srgbClr val="231815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2018. 07. 18</a:t>
                </a:r>
                <a:endParaRPr lang="ko-KR" altLang="en-US" sz="1200" dirty="0">
                  <a:solidFill>
                    <a:srgbClr val="231815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BE0AF7A2-5E18-4E8E-B198-17F283F5696B}"/>
                </a:ext>
              </a:extLst>
            </p:cNvPr>
            <p:cNvGrpSpPr/>
            <p:nvPr/>
          </p:nvGrpSpPr>
          <p:grpSpPr>
            <a:xfrm>
              <a:off x="586598" y="3092437"/>
              <a:ext cx="3694154" cy="461665"/>
              <a:chOff x="442614" y="1438783"/>
              <a:chExt cx="3057711" cy="461665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1D34260-9C5C-4D1B-8C6E-68475E027DB9}"/>
                  </a:ext>
                </a:extLst>
              </p:cNvPr>
              <p:cNvSpPr txBox="1"/>
              <p:nvPr/>
            </p:nvSpPr>
            <p:spPr>
              <a:xfrm>
                <a:off x="442614" y="1461433"/>
                <a:ext cx="443427" cy="246221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dist"/>
                <a:r>
                  <a:rPr lang="ko-KR" altLang="en-US" sz="1000" dirty="0">
                    <a:solidFill>
                      <a:srgbClr val="231815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소재지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F882D44-5AFC-41A0-AE99-77D8FD97F256}"/>
                  </a:ext>
                </a:extLst>
              </p:cNvPr>
              <p:cNvSpPr txBox="1"/>
              <p:nvPr/>
            </p:nvSpPr>
            <p:spPr>
              <a:xfrm>
                <a:off x="912738" y="1438783"/>
                <a:ext cx="2587587" cy="461665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dist"/>
                <a:r>
                  <a:rPr lang="ko-KR" altLang="en-US" sz="1200" dirty="0">
                    <a:solidFill>
                      <a:srgbClr val="231815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서울특별시 구로구 디지털로 </a:t>
                </a:r>
                <a:r>
                  <a:rPr lang="en-US" altLang="ko-KR" sz="1200" dirty="0">
                    <a:solidFill>
                      <a:srgbClr val="231815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32</a:t>
                </a:r>
                <a:r>
                  <a:rPr lang="ko-KR" altLang="en-US" sz="1200" dirty="0">
                    <a:solidFill>
                      <a:srgbClr val="231815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길 </a:t>
                </a:r>
                <a:r>
                  <a:rPr lang="en-US" altLang="ko-KR" sz="1200" dirty="0">
                    <a:solidFill>
                      <a:srgbClr val="231815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30</a:t>
                </a:r>
              </a:p>
              <a:p>
                <a:pPr algn="dist"/>
                <a:r>
                  <a:rPr lang="ko-KR" altLang="en-US" sz="1200" dirty="0" err="1">
                    <a:solidFill>
                      <a:srgbClr val="231815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코오롱디지털타워빌란트</a:t>
                </a:r>
                <a:r>
                  <a:rPr lang="ko-KR" altLang="en-US" sz="1200" dirty="0">
                    <a:solidFill>
                      <a:srgbClr val="231815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</a:t>
                </a:r>
                <a:r>
                  <a:rPr lang="en-US" altLang="ko-KR" sz="1200" dirty="0">
                    <a:solidFill>
                      <a:srgbClr val="231815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13</a:t>
                </a:r>
                <a:r>
                  <a:rPr lang="ko-KR" altLang="en-US" sz="1200" dirty="0">
                    <a:solidFill>
                      <a:srgbClr val="231815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층 </a:t>
                </a:r>
                <a:r>
                  <a:rPr lang="en-US" altLang="ko-KR" sz="1200" dirty="0">
                    <a:solidFill>
                      <a:srgbClr val="231815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(</a:t>
                </a:r>
                <a:r>
                  <a:rPr lang="ko-KR" altLang="en-US" sz="1200" dirty="0">
                    <a:solidFill>
                      <a:srgbClr val="231815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구로동 </a:t>
                </a:r>
                <a:r>
                  <a:rPr lang="en-US" altLang="ko-KR" sz="1200" dirty="0">
                    <a:solidFill>
                      <a:srgbClr val="231815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222-7)</a:t>
                </a:r>
                <a:endParaRPr lang="ko-KR" altLang="en-US" sz="1200" dirty="0">
                  <a:solidFill>
                    <a:srgbClr val="231815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p:grp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5421AF98-B67B-4CCE-9BD2-01448F7B8969}"/>
                </a:ext>
              </a:extLst>
            </p:cNvPr>
            <p:cNvGrpSpPr/>
            <p:nvPr/>
          </p:nvGrpSpPr>
          <p:grpSpPr>
            <a:xfrm>
              <a:off x="535654" y="3766269"/>
              <a:ext cx="3325113" cy="276999"/>
              <a:chOff x="400445" y="1438783"/>
              <a:chExt cx="2752249" cy="276999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790EB39-4444-4779-9D7C-10D26F66D3C9}"/>
                  </a:ext>
                </a:extLst>
              </p:cNvPr>
              <p:cNvSpPr txBox="1"/>
              <p:nvPr/>
            </p:nvSpPr>
            <p:spPr>
              <a:xfrm>
                <a:off x="400445" y="1461433"/>
                <a:ext cx="540286" cy="246221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dist"/>
                <a:r>
                  <a:rPr lang="ko-KR" altLang="en-US" sz="1000">
                    <a:solidFill>
                      <a:srgbClr val="231815"/>
                    </a:solidFill>
                    <a:latin typeface="나눔스퀘어라운드 Regular" panose="020B0600000101010101" pitchFamily="50" charset="-127"/>
                    <a:ea typeface="나눔스퀘어라운드 Regular" panose="020B0600000101010101" pitchFamily="50" charset="-127"/>
                  </a:rPr>
                  <a:t>홈페이지</a:t>
                </a:r>
                <a:endParaRPr lang="ko-KR" altLang="en-US" sz="1000" dirty="0">
                  <a:solidFill>
                    <a:srgbClr val="231815"/>
                  </a:solidFill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B6C1A24-6A76-48E2-9A0A-60B45DBD5AB9}"/>
                  </a:ext>
                </a:extLst>
              </p:cNvPr>
              <p:cNvSpPr txBox="1"/>
              <p:nvPr/>
            </p:nvSpPr>
            <p:spPr>
              <a:xfrm>
                <a:off x="912737" y="1438783"/>
                <a:ext cx="2239957" cy="276999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dist"/>
                <a:r>
                  <a:rPr lang="en-US" altLang="ko-KR" sz="1200" dirty="0">
                    <a:solidFill>
                      <a:srgbClr val="231815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http://www.performancetbwa.com</a:t>
                </a:r>
                <a:endParaRPr lang="ko-KR" altLang="en-US" sz="1200" dirty="0">
                  <a:solidFill>
                    <a:srgbClr val="231815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773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D7A17BE4-9D5D-46C4-ACC2-B8CF1D85A435}"/>
              </a:ext>
            </a:extLst>
          </p:cNvPr>
          <p:cNvSpPr/>
          <p:nvPr/>
        </p:nvSpPr>
        <p:spPr>
          <a:xfrm>
            <a:off x="150389" y="3738"/>
            <a:ext cx="2923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What others say about us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A3037889-17A7-4B6A-980D-DB3484F4D4CF}"/>
              </a:ext>
            </a:extLst>
          </p:cNvPr>
          <p:cNvCxnSpPr>
            <a:cxnSpLocks/>
          </p:cNvCxnSpPr>
          <p:nvPr/>
        </p:nvCxnSpPr>
        <p:spPr>
          <a:xfrm>
            <a:off x="150389" y="403848"/>
            <a:ext cx="8834234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6A3CCFE-BBA4-4C7B-84D7-BFAB341888E0}"/>
              </a:ext>
            </a:extLst>
          </p:cNvPr>
          <p:cNvGrpSpPr/>
          <p:nvPr/>
        </p:nvGrpSpPr>
        <p:grpSpPr>
          <a:xfrm>
            <a:off x="395536" y="1131590"/>
            <a:ext cx="2678346" cy="3168352"/>
            <a:chOff x="272962" y="1131590"/>
            <a:chExt cx="2678346" cy="3168352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8FCEC74E-9CE4-47C7-8296-7CE6092F2374}"/>
                </a:ext>
              </a:extLst>
            </p:cNvPr>
            <p:cNvSpPr/>
            <p:nvPr/>
          </p:nvSpPr>
          <p:spPr>
            <a:xfrm>
              <a:off x="272962" y="1131590"/>
              <a:ext cx="2678346" cy="316835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63EADC72-0F1A-469F-B759-8334A5271C84}"/>
                </a:ext>
              </a:extLst>
            </p:cNvPr>
            <p:cNvSpPr/>
            <p:nvPr/>
          </p:nvSpPr>
          <p:spPr>
            <a:xfrm>
              <a:off x="395536" y="1491630"/>
              <a:ext cx="2448272" cy="10081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"</a:t>
              </a: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지금까지의 방식이 누군가가 깔아 놓은</a:t>
              </a:r>
              <a:endParaRPr lang="en-US" altLang="ko-KR" sz="1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 도로 위로만 다니는 방식이라면</a:t>
              </a:r>
              <a:endParaRPr lang="en-US" altLang="ko-KR" sz="1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 Performance by TBWA</a:t>
              </a: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는 각 고객이</a:t>
              </a:r>
              <a:endParaRPr lang="en-US" altLang="ko-KR" sz="1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 가장 빠르고 효율적인 길로 목표에</a:t>
              </a:r>
              <a:endParaRPr lang="en-US" altLang="ko-KR" sz="1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 도달할 수 있도록 지름길을 새로 만드는 것</a:t>
              </a: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"</a:t>
              </a: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E57481ED-9D68-4C59-9980-E4537EA3EF34}"/>
                </a:ext>
              </a:extLst>
            </p:cNvPr>
            <p:cNvSpPr/>
            <p:nvPr/>
          </p:nvSpPr>
          <p:spPr>
            <a:xfrm>
              <a:off x="400402" y="2725822"/>
              <a:ext cx="2448272" cy="56600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“</a:t>
              </a: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데이터 수집부터 가공</a:t>
              </a: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, </a:t>
              </a: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처리</a:t>
              </a: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,</a:t>
              </a:r>
            </a:p>
            <a:p>
              <a:pPr>
                <a:lnSpc>
                  <a:spcPct val="130000"/>
                </a:lnSpc>
              </a:pP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 </a:t>
              </a:r>
              <a:r>
                <a:rPr lang="ko-KR" altLang="en-US" sz="1000" dirty="0" err="1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밸류</a:t>
              </a: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 창출까지</a:t>
              </a: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 </a:t>
              </a: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전 과정을 아우를 수 있는</a:t>
              </a:r>
              <a:endParaRPr lang="en-US" altLang="ko-KR" sz="1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 비즈니스를 펼치고 있다</a:t>
              </a: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”</a:t>
              </a:r>
            </a:p>
          </p:txBody>
        </p:sp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392793CB-1E16-4F8A-BE79-406D81BC5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49" y="3781611"/>
              <a:ext cx="879172" cy="210480"/>
            </a:xfrm>
            <a:prstGeom prst="rect">
              <a:avLst/>
            </a:prstGeom>
          </p:spPr>
        </p:pic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D98CE59-1065-41B8-9FE0-75708BFBDE90}"/>
              </a:ext>
            </a:extLst>
          </p:cNvPr>
          <p:cNvGrpSpPr/>
          <p:nvPr/>
        </p:nvGrpSpPr>
        <p:grpSpPr>
          <a:xfrm>
            <a:off x="3228333" y="1131589"/>
            <a:ext cx="2678346" cy="3168352"/>
            <a:chOff x="3228333" y="1131589"/>
            <a:chExt cx="2678346" cy="3168352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A66E2239-A200-434C-82EB-F3BF4D85F029}"/>
                </a:ext>
              </a:extLst>
            </p:cNvPr>
            <p:cNvSpPr/>
            <p:nvPr/>
          </p:nvSpPr>
          <p:spPr>
            <a:xfrm>
              <a:off x="3228333" y="1131589"/>
              <a:ext cx="2678346" cy="316835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CD1F08B1-722B-4986-9CBB-48C043A9568C}"/>
                </a:ext>
              </a:extLst>
            </p:cNvPr>
            <p:cNvSpPr/>
            <p:nvPr/>
          </p:nvSpPr>
          <p:spPr>
            <a:xfrm>
              <a:off x="3350907" y="1491629"/>
              <a:ext cx="2448272" cy="11521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"Performance by TBWA</a:t>
              </a: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는</a:t>
              </a:r>
              <a:endParaRPr lang="en-US" altLang="ko-KR" sz="1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 </a:t>
              </a: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금융 가입 고객 예측 모델을 통해</a:t>
              </a:r>
              <a:endParaRPr lang="en-US" altLang="ko-KR" sz="1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 국내에서는 최초로 금융데이터와</a:t>
              </a:r>
              <a:endParaRPr lang="en-US" altLang="ko-KR" sz="1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 </a:t>
              </a: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디지털 정보를</a:t>
              </a: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 </a:t>
              </a: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활용하여 빅데이터를</a:t>
              </a:r>
              <a:endParaRPr lang="en-US" altLang="ko-KR" sz="1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 </a:t>
              </a: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만들어내고</a:t>
              </a: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, </a:t>
              </a: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고객 예측 마케팅과</a:t>
              </a:r>
              <a:endParaRPr lang="en-US" altLang="ko-KR" sz="1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 자동화 전략을 구현해냈다</a:t>
              </a: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"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BD7FA5FA-82F1-4F40-9DFC-05D1B6F7F3F9}"/>
                </a:ext>
              </a:extLst>
            </p:cNvPr>
            <p:cNvSpPr/>
            <p:nvPr/>
          </p:nvSpPr>
          <p:spPr>
            <a:xfrm>
              <a:off x="3355773" y="2851732"/>
              <a:ext cx="2448272" cy="56600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“</a:t>
              </a: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가장 보수적이고 까다로운 금융업과</a:t>
              </a:r>
              <a:endParaRPr lang="en-US" altLang="ko-KR" sz="1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 </a:t>
              </a: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금융고객 기준을 통과했다는 점에‘</a:t>
              </a:r>
              <a:endParaRPr lang="en-US" altLang="ko-KR" sz="1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 </a:t>
              </a: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의미가 크다</a:t>
              </a: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”</a:t>
              </a:r>
            </a:p>
          </p:txBody>
        </p:sp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2F0D9471-7560-4C34-A0A9-81F562037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2219" y="3811245"/>
              <a:ext cx="950573" cy="151209"/>
            </a:xfrm>
            <a:prstGeom prst="rect">
              <a:avLst/>
            </a:prstGeom>
          </p:spPr>
        </p:pic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8789EB1-4756-487D-A0C9-BD32DC5309F3}"/>
              </a:ext>
            </a:extLst>
          </p:cNvPr>
          <p:cNvGrpSpPr/>
          <p:nvPr/>
        </p:nvGrpSpPr>
        <p:grpSpPr>
          <a:xfrm>
            <a:off x="6070120" y="1128827"/>
            <a:ext cx="2678346" cy="3168352"/>
            <a:chOff x="6070120" y="1128827"/>
            <a:chExt cx="2678346" cy="3168352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DD2BECD7-88AC-414D-A8CA-E6C711C84E20}"/>
                </a:ext>
              </a:extLst>
            </p:cNvPr>
            <p:cNvSpPr/>
            <p:nvPr/>
          </p:nvSpPr>
          <p:spPr>
            <a:xfrm>
              <a:off x="6070120" y="1128827"/>
              <a:ext cx="2678346" cy="316835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69A480A9-4228-4BA1-9306-1363E8039A5E}"/>
                </a:ext>
              </a:extLst>
            </p:cNvPr>
            <p:cNvSpPr/>
            <p:nvPr/>
          </p:nvSpPr>
          <p:spPr>
            <a:xfrm>
              <a:off x="6192694" y="1488867"/>
              <a:ext cx="2448272" cy="36280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“</a:t>
              </a: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고객사의 기존 고객 데이터와 구글의</a:t>
              </a:r>
              <a:endParaRPr lang="en-US" altLang="ko-KR" sz="1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 </a:t>
              </a: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매체 데이터를 합쳐 고객을 분석</a:t>
              </a: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"</a:t>
              </a: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3D9FA3FD-18FC-4B90-877C-D18B5FA3BD61}"/>
                </a:ext>
              </a:extLst>
            </p:cNvPr>
            <p:cNvSpPr/>
            <p:nvPr/>
          </p:nvSpPr>
          <p:spPr>
            <a:xfrm>
              <a:off x="6197560" y="1888658"/>
              <a:ext cx="2448272" cy="56600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“</a:t>
              </a:r>
              <a:r>
                <a:rPr lang="ko-KR" altLang="en-US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캠페인 설계가 다르면 결과도 달라진다</a:t>
              </a:r>
              <a:r>
                <a:rPr lang="en-US" altLang="ko-KR" sz="100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Arial" panose="020B0604020202020204" pitchFamily="34" charset="0"/>
                </a:rPr>
                <a:t>”</a:t>
              </a:r>
            </a:p>
          </p:txBody>
        </p:sp>
        <p:pic>
          <p:nvPicPr>
            <p:cNvPr id="32" name="그림 31" descr="클립아트이(가) 표시된 사진&#10;&#10;자동 생성된 설명">
              <a:extLst>
                <a:ext uri="{FF2B5EF4-FFF2-40B4-BE49-F238E27FC236}">
                  <a16:creationId xmlns:a16="http://schemas.microsoft.com/office/drawing/2014/main" id="{C4F36624-0216-4D5F-B08F-C92355E23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9581" y="3812297"/>
              <a:ext cx="1259421" cy="168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7917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B34A4E3-4C3B-434B-8231-F31BA3AB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0A58-7A3D-41B4-9398-9E6678B956E9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pic>
        <p:nvPicPr>
          <p:cNvPr id="6" name="그림 5" descr="노란색, 남자, 쥐고있는, 방이(가) 표시된 사진&#10;&#10;자동 생성된 설명">
            <a:extLst>
              <a:ext uri="{FF2B5EF4-FFF2-40B4-BE49-F238E27FC236}">
                <a16:creationId xmlns:a16="http://schemas.microsoft.com/office/drawing/2014/main" id="{A5E084A2-91FB-4DA4-A616-BB64483BE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CA7F1E-8845-4E91-BCA9-BADF5CA41C5C}"/>
              </a:ext>
            </a:extLst>
          </p:cNvPr>
          <p:cNvSpPr txBox="1"/>
          <p:nvPr/>
        </p:nvSpPr>
        <p:spPr>
          <a:xfrm>
            <a:off x="5436096" y="2140863"/>
            <a:ext cx="4032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>
                <a:solidFill>
                  <a:srgbClr val="23181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Client</a:t>
            </a:r>
            <a:endParaRPr lang="ko-KR" altLang="en-US" sz="5000" dirty="0">
              <a:solidFill>
                <a:srgbClr val="231815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36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B665AC8-F8B0-43CE-AB5B-01974141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0A58-7A3D-41B4-9398-9E6678B956E9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889D163-2AD0-4771-B01C-3477F5814087}"/>
              </a:ext>
            </a:extLst>
          </p:cNvPr>
          <p:cNvSpPr/>
          <p:nvPr/>
        </p:nvSpPr>
        <p:spPr>
          <a:xfrm>
            <a:off x="150389" y="3738"/>
            <a:ext cx="793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Client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6FF57100-41E3-4D50-B2F0-7E30CF0873D0}"/>
              </a:ext>
            </a:extLst>
          </p:cNvPr>
          <p:cNvCxnSpPr>
            <a:cxnSpLocks/>
          </p:cNvCxnSpPr>
          <p:nvPr/>
        </p:nvCxnSpPr>
        <p:spPr>
          <a:xfrm>
            <a:off x="150389" y="403848"/>
            <a:ext cx="8834234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3855EDD5-099A-45F5-9837-66B12E976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143" y="1027590"/>
            <a:ext cx="361269" cy="446274"/>
          </a:xfrm>
          <a:prstGeom prst="rect">
            <a:avLst/>
          </a:prstGeom>
        </p:spPr>
      </p:pic>
      <p:pic>
        <p:nvPicPr>
          <p:cNvPr id="21" name="그림 20" descr="시계, 표지판이(가) 표시된 사진&#10;&#10;자동 생성된 설명">
            <a:extLst>
              <a:ext uri="{FF2B5EF4-FFF2-40B4-BE49-F238E27FC236}">
                <a16:creationId xmlns:a16="http://schemas.microsoft.com/office/drawing/2014/main" id="{4559BB49-E366-4EC1-A3BC-08B47DC1A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24" y="690272"/>
            <a:ext cx="1059579" cy="1059579"/>
          </a:xfrm>
          <a:prstGeom prst="rect">
            <a:avLst/>
          </a:prstGeom>
        </p:spPr>
      </p:pic>
      <p:pic>
        <p:nvPicPr>
          <p:cNvPr id="22" name="Picture 2" descr="ì°ì»´ì ì¶ìí ë¡ê³ ">
            <a:extLst>
              <a:ext uri="{FF2B5EF4-FFF2-40B4-BE49-F238E27FC236}">
                <a16:creationId xmlns:a16="http://schemas.microsoft.com/office/drawing/2014/main" id="{874F7AA7-7AEF-46E7-94A4-BB009DBE5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50" y="3101055"/>
            <a:ext cx="1299653" cy="2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E9E49EFE-3520-417D-9442-20308E16B41D}"/>
              </a:ext>
            </a:extLst>
          </p:cNvPr>
          <p:cNvGrpSpPr/>
          <p:nvPr/>
        </p:nvGrpSpPr>
        <p:grpSpPr>
          <a:xfrm>
            <a:off x="1231476" y="1089527"/>
            <a:ext cx="1163524" cy="322150"/>
            <a:chOff x="3920597" y="2233523"/>
            <a:chExt cx="1202005" cy="332804"/>
          </a:xfrm>
        </p:grpSpPr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03AB64A8-067C-4AFC-8B50-9F98C6F9C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3563" y="2279764"/>
              <a:ext cx="819039" cy="246437"/>
            </a:xfrm>
            <a:prstGeom prst="rect">
              <a:avLst/>
            </a:prstGeom>
          </p:spPr>
        </p:pic>
        <p:pic>
          <p:nvPicPr>
            <p:cNvPr id="29" name="Picture 16" descr="SERIES - ë¤ì´ë² ìë¦¬ì¦">
              <a:extLst>
                <a:ext uri="{FF2B5EF4-FFF2-40B4-BE49-F238E27FC236}">
                  <a16:creationId xmlns:a16="http://schemas.microsoft.com/office/drawing/2014/main" id="{352DE7B6-3745-4158-876E-F55DC5BF99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0597" y="2233523"/>
              <a:ext cx="332804" cy="332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27F8DD91-CE75-4E0E-9EE8-2B4694B7BC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6" t="25422" r="20935" b="26739"/>
          <a:stretch/>
        </p:blipFill>
        <p:spPr>
          <a:xfrm>
            <a:off x="1231476" y="2999578"/>
            <a:ext cx="1251622" cy="501302"/>
          </a:xfrm>
          <a:prstGeom prst="rect">
            <a:avLst/>
          </a:prstGeom>
        </p:spPr>
      </p:pic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C0BCF2AD-7EAD-4988-9DEE-7393CF6DF4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08496"/>
            <a:ext cx="773446" cy="54914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65E6789-F5A3-4D2B-A696-29EDDDC831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69" y="2027692"/>
            <a:ext cx="1142435" cy="511923"/>
          </a:xfrm>
          <a:prstGeom prst="rect">
            <a:avLst/>
          </a:prstGeom>
        </p:spPr>
      </p:pic>
      <p:pic>
        <p:nvPicPr>
          <p:cNvPr id="19" name="그림 18" descr="음식, 그리기이(가) 표시된 사진&#10;&#10;자동 생성된 설명">
            <a:extLst>
              <a:ext uri="{FF2B5EF4-FFF2-40B4-BE49-F238E27FC236}">
                <a16:creationId xmlns:a16="http://schemas.microsoft.com/office/drawing/2014/main" id="{769244D1-CE57-47D5-8EB7-F6A2E61FC2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30" y="2032517"/>
            <a:ext cx="1013497" cy="52195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5FA5D4F6-E148-47DA-8AED-4A29FC07F3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55" y="3041650"/>
            <a:ext cx="1013497" cy="322476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74D180F9-88B8-4E80-B3D4-74F24A5E86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9938" y="1004312"/>
            <a:ext cx="492579" cy="49257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D12A47C-5BD2-4433-AA68-83DFFA858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921" y="3981489"/>
            <a:ext cx="1013497" cy="4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85241F3-ED0B-479D-AA3C-E4A6D4E3941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07" y="3772404"/>
            <a:ext cx="773446" cy="773446"/>
          </a:xfrm>
          <a:prstGeom prst="rect">
            <a:avLst/>
          </a:prstGeom>
        </p:spPr>
      </p:pic>
      <p:pic>
        <p:nvPicPr>
          <p:cNvPr id="11" name="그림 10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F3ABED31-1123-48C8-A6EF-9FEEE7E81E8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224" y="2887062"/>
            <a:ext cx="871029" cy="570031"/>
          </a:xfrm>
          <a:prstGeom prst="rect">
            <a:avLst/>
          </a:prstGeom>
        </p:spPr>
      </p:pic>
      <p:pic>
        <p:nvPicPr>
          <p:cNvPr id="15" name="그림 14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ED778340-4471-4F9D-93B4-2DFE73B3E3A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69" y="4051497"/>
            <a:ext cx="1251622" cy="43055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79AA26AD-3B4B-4963-AE7E-3F49FD9D919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98" y="3940905"/>
            <a:ext cx="1007756" cy="58280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3A823F43-AFA6-43DE-8087-8908ABF514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869" y="2075235"/>
            <a:ext cx="1477737" cy="49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54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9332BF0-5FF3-4348-9F5E-A5106427B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1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5E3331-C854-42EE-B611-45F2E1D04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Box 8">
            <a:extLst>
              <a:ext uri="{FF2B5EF4-FFF2-40B4-BE49-F238E27FC236}">
                <a16:creationId xmlns:a16="http://schemas.microsoft.com/office/drawing/2014/main" id="{4146760D-7783-4065-B31E-4121A674F5C8}"/>
              </a:ext>
            </a:extLst>
          </p:cNvPr>
          <p:cNvSpPr txBox="1"/>
          <p:nvPr/>
        </p:nvSpPr>
        <p:spPr>
          <a:xfrm>
            <a:off x="4832713" y="2275026"/>
            <a:ext cx="4534006" cy="130483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>
            <a:defPPr>
              <a:defRPr lang="ko-KR"/>
            </a:defPPr>
            <a:lvl1pPr indent="0" algn="ctr">
              <a:lnSpc>
                <a:spcPct val="120000"/>
              </a:lnSpc>
              <a:defRPr sz="1000" b="1">
                <a:solidFill>
                  <a:schemeClr val="bg1"/>
                </a:solidFill>
                <a:latin typeface="나눔스퀘어" panose="020B0600000101010101" pitchFamily="50" charset="-127"/>
                <a:ea typeface="나눔스퀘어 Light" panose="020B0600000101010101" pitchFamily="50" charset="-127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algn="l">
              <a:lnSpc>
                <a:spcPct val="150000"/>
              </a:lnSpc>
            </a:pPr>
            <a:r>
              <a:rPr lang="ko-KR" altLang="en-US" b="0" dirty="0" err="1">
                <a:solidFill>
                  <a:srgbClr val="231815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지금까지와는</a:t>
            </a:r>
            <a:r>
              <a:rPr lang="ko-KR" altLang="en-US" b="0" dirty="0">
                <a:solidFill>
                  <a:srgbClr val="231815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비교도 안될 만큼 실시간</a:t>
            </a:r>
            <a:r>
              <a:rPr lang="en-US" altLang="ko-KR" b="0" dirty="0">
                <a:solidFill>
                  <a:srgbClr val="231815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b="0" dirty="0">
                <a:solidFill>
                  <a:srgbClr val="231815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대용량</a:t>
            </a:r>
            <a:r>
              <a:rPr lang="en-US" altLang="ko-KR" b="0" dirty="0">
                <a:solidFill>
                  <a:srgbClr val="231815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b="0" dirty="0">
                <a:solidFill>
                  <a:srgbClr val="231815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다양성 있는 </a:t>
            </a:r>
            <a:endParaRPr lang="en-US" altLang="ko-KR" b="0" dirty="0">
              <a:solidFill>
                <a:srgbClr val="231815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b="0" dirty="0">
                <a:solidFill>
                  <a:srgbClr val="231815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디지털의 빅데이터를 해석하여 이를 마케팅 전략으로 만들어낼 때</a:t>
            </a:r>
            <a:endParaRPr lang="en-US" altLang="ko-KR" b="0" dirty="0">
              <a:solidFill>
                <a:srgbClr val="231815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b="0" dirty="0">
                <a:solidFill>
                  <a:srgbClr val="231815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디지털마케팅 성과는 달라질 수 있습니다</a:t>
            </a:r>
            <a:r>
              <a:rPr lang="en-US" altLang="ko-KR" b="0" dirty="0">
                <a:solidFill>
                  <a:srgbClr val="231815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ko-KR" b="0" dirty="0">
                <a:solidFill>
                  <a:srgbClr val="231815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Performance by TBWA</a:t>
            </a:r>
            <a:r>
              <a:rPr lang="ko-KR" altLang="en-US" b="0" dirty="0">
                <a:solidFill>
                  <a:srgbClr val="231815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는 데이터를 수집</a:t>
            </a:r>
            <a:r>
              <a:rPr lang="en-US" altLang="ko-KR" b="0" dirty="0">
                <a:solidFill>
                  <a:srgbClr val="231815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b="0" dirty="0">
                <a:solidFill>
                  <a:srgbClr val="231815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저장</a:t>
            </a:r>
            <a:r>
              <a:rPr lang="en-US" altLang="ko-KR" b="0" dirty="0">
                <a:solidFill>
                  <a:srgbClr val="231815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, </a:t>
            </a:r>
            <a:r>
              <a:rPr lang="ko-KR" altLang="en-US" b="0" dirty="0">
                <a:solidFill>
                  <a:srgbClr val="231815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처리할 수 있는</a:t>
            </a:r>
            <a:endParaRPr lang="en-US" altLang="ko-KR" b="0" dirty="0">
              <a:solidFill>
                <a:srgbClr val="231815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b="0" dirty="0">
                <a:solidFill>
                  <a:srgbClr val="231815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모든 역량을 통해</a:t>
            </a:r>
            <a:r>
              <a:rPr lang="en-US" altLang="ko-KR" b="0" dirty="0">
                <a:solidFill>
                  <a:srgbClr val="231815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b="0" dirty="0">
                <a:solidFill>
                  <a:srgbClr val="231815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고객의 디지털마케팅 성과 창출에 기여하겠습니다</a:t>
            </a:r>
            <a:r>
              <a:rPr lang="en-US" altLang="ko-KR" b="0" dirty="0">
                <a:solidFill>
                  <a:srgbClr val="231815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7090C35-028A-46FE-8936-77FAAD679A42}"/>
              </a:ext>
            </a:extLst>
          </p:cNvPr>
          <p:cNvSpPr/>
          <p:nvPr/>
        </p:nvSpPr>
        <p:spPr>
          <a:xfrm>
            <a:off x="4794719" y="1491630"/>
            <a:ext cx="45720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3600" spc="-150" dirty="0">
                <a:solidFill>
                  <a:srgbClr val="231815"/>
                </a:solidFill>
                <a:latin typeface="Segoe UI Semibold" panose="020B0702040204020203" pitchFamily="34" charset="0"/>
                <a:ea typeface="나눔스퀘어 ExtraBold" panose="020B0600000101010101" pitchFamily="50" charset="-127"/>
                <a:cs typeface="Segoe UI Semibold" panose="020B0702040204020203" pitchFamily="34" charset="0"/>
              </a:rPr>
              <a:t>Data 1st Philosophy</a:t>
            </a:r>
          </a:p>
        </p:txBody>
      </p:sp>
    </p:spTree>
    <p:extLst>
      <p:ext uri="{BB962C8B-B14F-4D97-AF65-F5344CB8AC3E}">
        <p14:creationId xmlns:p14="http://schemas.microsoft.com/office/powerpoint/2010/main" val="345767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8EDC8F6-E4D4-41F9-9B8A-E15899EC5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619672" y="339502"/>
            <a:ext cx="6192688" cy="4296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100" spc="-15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A</a:t>
            </a:r>
            <a:r>
              <a:rPr lang="en-US" altLang="ko-KR" sz="3100" spc="-1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bout us</a:t>
            </a:r>
          </a:p>
          <a:p>
            <a:pPr>
              <a:lnSpc>
                <a:spcPct val="150000"/>
              </a:lnSpc>
            </a:pPr>
            <a:r>
              <a:rPr lang="en-US" altLang="ko-KR" sz="3100" spc="-15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   B</a:t>
            </a:r>
            <a:r>
              <a:rPr lang="en-US" altLang="ko-KR" sz="3100" spc="-1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usiness</a:t>
            </a:r>
          </a:p>
          <a:p>
            <a:pPr>
              <a:lnSpc>
                <a:spcPct val="150000"/>
              </a:lnSpc>
            </a:pPr>
            <a:r>
              <a:rPr lang="en-US" altLang="ko-KR" sz="3100" b="1" spc="-1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</a:t>
            </a:r>
            <a:r>
              <a:rPr lang="en-US" altLang="ko-KR" sz="3100" b="1" spc="-15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U</a:t>
            </a:r>
            <a:r>
              <a:rPr lang="en-US" altLang="ko-KR" sz="3100" spc="-1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case</a:t>
            </a:r>
          </a:p>
          <a:p>
            <a:pPr>
              <a:lnSpc>
                <a:spcPct val="150000"/>
              </a:lnSpc>
            </a:pPr>
            <a:r>
              <a:rPr lang="en-US" altLang="ko-KR" sz="3100" b="1" spc="-1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</a:t>
            </a:r>
            <a:r>
              <a:rPr lang="en-US" altLang="ko-KR" sz="3100" b="1" spc="-15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</a:t>
            </a:r>
            <a:r>
              <a:rPr lang="en-US" altLang="ko-KR" sz="3100" spc="-1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 lead practice</a:t>
            </a:r>
          </a:p>
          <a:p>
            <a:pPr>
              <a:lnSpc>
                <a:spcPct val="150000"/>
              </a:lnSpc>
            </a:pPr>
            <a:r>
              <a:rPr lang="en-US" altLang="ko-KR" sz="3100" b="1" spc="-1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</a:t>
            </a:r>
            <a:r>
              <a:rPr lang="en-US" altLang="ko-KR" sz="3100" b="1" spc="-15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</a:t>
            </a:r>
            <a:r>
              <a:rPr lang="en-US" altLang="ko-KR" sz="3100" spc="-1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hat others say about us</a:t>
            </a:r>
          </a:p>
          <a:p>
            <a:pPr>
              <a:lnSpc>
                <a:spcPct val="150000"/>
              </a:lnSpc>
            </a:pPr>
            <a:r>
              <a:rPr lang="en-US" altLang="ko-KR" sz="3100" spc="-1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</a:t>
            </a:r>
            <a:r>
              <a:rPr lang="en-US" altLang="ko-KR" sz="3100" b="1" spc="-1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altLang="ko-KR" sz="3100" spc="-1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lient</a:t>
            </a:r>
          </a:p>
        </p:txBody>
      </p:sp>
    </p:spTree>
    <p:extLst>
      <p:ext uri="{BB962C8B-B14F-4D97-AF65-F5344CB8AC3E}">
        <p14:creationId xmlns:p14="http://schemas.microsoft.com/office/powerpoint/2010/main" val="390660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731327B-8AB2-42DB-AAC9-2B69F16A8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222AA9-97A8-4B9D-BA20-C421AF9AE82E}"/>
              </a:ext>
            </a:extLst>
          </p:cNvPr>
          <p:cNvSpPr txBox="1"/>
          <p:nvPr/>
        </p:nvSpPr>
        <p:spPr>
          <a:xfrm>
            <a:off x="5436096" y="2140863"/>
            <a:ext cx="4032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spc="-150" dirty="0">
                <a:solidFill>
                  <a:srgbClr val="231815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</a:t>
            </a:r>
            <a:r>
              <a:rPr lang="en-US" altLang="ko-KR" sz="5000" spc="-150" dirty="0">
                <a:solidFill>
                  <a:srgbClr val="23181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bout us</a:t>
            </a:r>
            <a:endParaRPr lang="ko-KR" altLang="en-US" sz="5000" dirty="0">
              <a:solidFill>
                <a:srgbClr val="231815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1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620D047B-3172-45E1-A18D-4A2EFA7FDA85}"/>
              </a:ext>
            </a:extLst>
          </p:cNvPr>
          <p:cNvCxnSpPr>
            <a:cxnSpLocks/>
          </p:cNvCxnSpPr>
          <p:nvPr/>
        </p:nvCxnSpPr>
        <p:spPr>
          <a:xfrm flipV="1">
            <a:off x="4806590" y="2283717"/>
            <a:ext cx="1701661" cy="1397506"/>
          </a:xfrm>
          <a:prstGeom prst="straightConnector1">
            <a:avLst/>
          </a:prstGeom>
          <a:ln w="127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사다리꼴 1">
            <a:extLst>
              <a:ext uri="{FF2B5EF4-FFF2-40B4-BE49-F238E27FC236}">
                <a16:creationId xmlns:a16="http://schemas.microsoft.com/office/drawing/2014/main" id="{BAB9C966-3227-4CD3-91B3-6AE860893842}"/>
              </a:ext>
            </a:extLst>
          </p:cNvPr>
          <p:cNvSpPr/>
          <p:nvPr/>
        </p:nvSpPr>
        <p:spPr>
          <a:xfrm rot="16200000">
            <a:off x="3636084" y="3264091"/>
            <a:ext cx="1862847" cy="478164"/>
          </a:xfrm>
          <a:prstGeom prst="trapezoid">
            <a:avLst>
              <a:gd name="adj" fmla="val 28006"/>
            </a:avLst>
          </a:prstGeom>
          <a:gradFill flip="none" rotWithShape="1">
            <a:gsLst>
              <a:gs pos="17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  <a:tileRect/>
          </a:gra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E131C303-C2AE-4977-9F9F-33FC2C3835DD}"/>
              </a:ext>
            </a:extLst>
          </p:cNvPr>
          <p:cNvSpPr/>
          <p:nvPr/>
        </p:nvSpPr>
        <p:spPr>
          <a:xfrm rot="21273687">
            <a:off x="1763575" y="3500836"/>
            <a:ext cx="2806645" cy="794268"/>
          </a:xfrm>
          <a:custGeom>
            <a:avLst/>
            <a:gdLst>
              <a:gd name="connsiteX0" fmla="*/ 0 w 3235569"/>
              <a:gd name="connsiteY0" fmla="*/ 571944 h 789488"/>
              <a:gd name="connsiteX1" fmla="*/ 372794 w 3235569"/>
              <a:gd name="connsiteY1" fmla="*/ 367962 h 789488"/>
              <a:gd name="connsiteX2" fmla="*/ 984738 w 3235569"/>
              <a:gd name="connsiteY2" fmla="*/ 754824 h 789488"/>
              <a:gd name="connsiteX3" fmla="*/ 1575581 w 3235569"/>
              <a:gd name="connsiteY3" fmla="*/ 705587 h 789488"/>
              <a:gd name="connsiteX4" fmla="*/ 1962443 w 3235569"/>
              <a:gd name="connsiteY4" fmla="*/ 178049 h 789488"/>
              <a:gd name="connsiteX5" fmla="*/ 2342271 w 3235569"/>
              <a:gd name="connsiteY5" fmla="*/ 16270 h 789488"/>
              <a:gd name="connsiteX6" fmla="*/ 2855741 w 3235569"/>
              <a:gd name="connsiteY6" fmla="*/ 522707 h 789488"/>
              <a:gd name="connsiteX7" fmla="*/ 3235569 w 3235569"/>
              <a:gd name="connsiteY7" fmla="*/ 410166 h 789488"/>
              <a:gd name="connsiteX0" fmla="*/ 0 w 3235569"/>
              <a:gd name="connsiteY0" fmla="*/ 576724 h 794268"/>
              <a:gd name="connsiteX1" fmla="*/ 372794 w 3235569"/>
              <a:gd name="connsiteY1" fmla="*/ 372742 h 794268"/>
              <a:gd name="connsiteX2" fmla="*/ 984738 w 3235569"/>
              <a:gd name="connsiteY2" fmla="*/ 759604 h 794268"/>
              <a:gd name="connsiteX3" fmla="*/ 1575581 w 3235569"/>
              <a:gd name="connsiteY3" fmla="*/ 710367 h 794268"/>
              <a:gd name="connsiteX4" fmla="*/ 1962443 w 3235569"/>
              <a:gd name="connsiteY4" fmla="*/ 182829 h 794268"/>
              <a:gd name="connsiteX5" fmla="*/ 2342271 w 3235569"/>
              <a:gd name="connsiteY5" fmla="*/ 21050 h 794268"/>
              <a:gd name="connsiteX6" fmla="*/ 2855741 w 3235569"/>
              <a:gd name="connsiteY6" fmla="*/ 527487 h 794268"/>
              <a:gd name="connsiteX7" fmla="*/ 3235569 w 3235569"/>
              <a:gd name="connsiteY7" fmla="*/ 414946 h 794268"/>
              <a:gd name="connsiteX0" fmla="*/ 0 w 3235569"/>
              <a:gd name="connsiteY0" fmla="*/ 576724 h 794268"/>
              <a:gd name="connsiteX1" fmla="*/ 372794 w 3235569"/>
              <a:gd name="connsiteY1" fmla="*/ 372742 h 794268"/>
              <a:gd name="connsiteX2" fmla="*/ 984738 w 3235569"/>
              <a:gd name="connsiteY2" fmla="*/ 759604 h 794268"/>
              <a:gd name="connsiteX3" fmla="*/ 1575581 w 3235569"/>
              <a:gd name="connsiteY3" fmla="*/ 710367 h 794268"/>
              <a:gd name="connsiteX4" fmla="*/ 1962443 w 3235569"/>
              <a:gd name="connsiteY4" fmla="*/ 182829 h 794268"/>
              <a:gd name="connsiteX5" fmla="*/ 2342271 w 3235569"/>
              <a:gd name="connsiteY5" fmla="*/ 21050 h 794268"/>
              <a:gd name="connsiteX6" fmla="*/ 2855741 w 3235569"/>
              <a:gd name="connsiteY6" fmla="*/ 527487 h 794268"/>
              <a:gd name="connsiteX7" fmla="*/ 3235569 w 3235569"/>
              <a:gd name="connsiteY7" fmla="*/ 414946 h 79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5569" h="794268">
                <a:moveTo>
                  <a:pt x="0" y="576724"/>
                </a:moveTo>
                <a:cubicBezTo>
                  <a:pt x="104335" y="459493"/>
                  <a:pt x="208671" y="342262"/>
                  <a:pt x="372794" y="372742"/>
                </a:cubicBezTo>
                <a:cubicBezTo>
                  <a:pt x="536917" y="403222"/>
                  <a:pt x="784274" y="703333"/>
                  <a:pt x="984738" y="759604"/>
                </a:cubicBezTo>
                <a:cubicBezTo>
                  <a:pt x="1185203" y="815875"/>
                  <a:pt x="1412630" y="806496"/>
                  <a:pt x="1575581" y="710367"/>
                </a:cubicBezTo>
                <a:cubicBezTo>
                  <a:pt x="1738532" y="614238"/>
                  <a:pt x="1873347" y="339919"/>
                  <a:pt x="1962443" y="182829"/>
                </a:cubicBezTo>
                <a:cubicBezTo>
                  <a:pt x="2051539" y="25739"/>
                  <a:pt x="2193388" y="-36393"/>
                  <a:pt x="2342271" y="21050"/>
                </a:cubicBezTo>
                <a:cubicBezTo>
                  <a:pt x="2491154" y="78493"/>
                  <a:pt x="2652697" y="468871"/>
                  <a:pt x="2855741" y="527487"/>
                </a:cubicBezTo>
                <a:cubicBezTo>
                  <a:pt x="3058785" y="586103"/>
                  <a:pt x="3142957" y="421980"/>
                  <a:pt x="3235569" y="414946"/>
                </a:cubicBezTo>
              </a:path>
            </a:pathLst>
          </a:cu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1970725" y="2659767"/>
            <a:ext cx="5193564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ko-KR" sz="2000" spc="-50" dirty="0">
                <a:solidFill>
                  <a:srgbClr val="FFC000"/>
                </a:solidFill>
                <a:latin typeface="Segoe UI Semibold" panose="020B0702040204020203" pitchFamily="34" charset="0"/>
                <a:ea typeface="나눔스퀘어 ExtraBold" panose="020B0600000101010101" pitchFamily="50" charset="-127"/>
                <a:cs typeface="Segoe UI Semibold" panose="020B0702040204020203" pitchFamily="34" charset="0"/>
              </a:rPr>
              <a:t>Breakthrough</a:t>
            </a:r>
            <a:r>
              <a:rPr lang="en-US" altLang="ko-KR" sz="2000" spc="-50" dirty="0">
                <a:solidFill>
                  <a:schemeClr val="bg1"/>
                </a:solidFill>
                <a:latin typeface="Segoe UI Semibold" panose="020B0702040204020203" pitchFamily="34" charset="0"/>
                <a:ea typeface="나눔스퀘어 ExtraBold" panose="020B0600000101010101" pitchFamily="50" charset="-127"/>
                <a:cs typeface="Segoe UI Semibold" panose="020B0702040204020203" pitchFamily="34" charset="0"/>
              </a:rPr>
              <a:t> </a:t>
            </a:r>
            <a:r>
              <a:rPr lang="en-US" altLang="ko-KR" sz="2000" spc="-50" dirty="0">
                <a:solidFill>
                  <a:srgbClr val="343434"/>
                </a:solidFill>
                <a:latin typeface="Segoe UI Semibold" panose="020B0702040204020203" pitchFamily="34" charset="0"/>
                <a:ea typeface="나눔스퀘어 ExtraBold" panose="020B0600000101010101" pitchFamily="50" charset="-127"/>
                <a:cs typeface="Segoe UI Semibold" panose="020B0702040204020203" pitchFamily="34" charset="0"/>
              </a:rPr>
              <a:t>co</a:t>
            </a:r>
            <a:r>
              <a:rPr lang="en-US" altLang="ko-KR" sz="2000" spc="-50" dirty="0">
                <a:solidFill>
                  <a:schemeClr val="bg1"/>
                </a:solidFill>
                <a:latin typeface="Segoe UI Semibold" panose="020B0702040204020203" pitchFamily="34" charset="0"/>
                <a:ea typeface="나눔스퀘어 ExtraBold" panose="020B0600000101010101" pitchFamily="50" charset="-127"/>
                <a:cs typeface="Segoe UI Semibold" panose="020B0702040204020203" pitchFamily="34" charset="0"/>
              </a:rPr>
              <a:t>mes</a:t>
            </a:r>
            <a:r>
              <a:rPr lang="en-US" altLang="ko-KR" sz="2000" spc="-50" dirty="0">
                <a:solidFill>
                  <a:srgbClr val="343434"/>
                </a:solidFill>
                <a:latin typeface="Segoe UI Semibold" panose="020B0702040204020203" pitchFamily="34" charset="0"/>
                <a:ea typeface="나눔스퀘어 ExtraBold" panose="020B0600000101010101" pitchFamily="50" charset="-127"/>
                <a:cs typeface="Segoe UI Semibold" panose="020B0702040204020203" pitchFamily="34" charset="0"/>
              </a:rPr>
              <a:t> with </a:t>
            </a:r>
            <a:r>
              <a:rPr lang="en-US" altLang="ko-KR" sz="2000" spc="-50" dirty="0">
                <a:solidFill>
                  <a:srgbClr val="FFC000"/>
                </a:solidFill>
                <a:latin typeface="Segoe UI Semibold" panose="020B0702040204020203" pitchFamily="34" charset="0"/>
                <a:ea typeface="나눔스퀘어 ExtraBold" panose="020B0600000101010101" pitchFamily="50" charset="-127"/>
                <a:cs typeface="Segoe UI Semibold" panose="020B0702040204020203" pitchFamily="34" charset="0"/>
              </a:rPr>
              <a:t>Breakdown  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A8F24B6-3298-44C0-B543-C7724D457ABD}"/>
              </a:ext>
            </a:extLst>
          </p:cNvPr>
          <p:cNvSpPr/>
          <p:nvPr/>
        </p:nvSpPr>
        <p:spPr>
          <a:xfrm>
            <a:off x="150389" y="3738"/>
            <a:ext cx="1157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A</a:t>
            </a:r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bout us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01B4EC9-7D9B-4BFA-8276-B83CA3A053AB}"/>
              </a:ext>
            </a:extLst>
          </p:cNvPr>
          <p:cNvSpPr/>
          <p:nvPr/>
        </p:nvSpPr>
        <p:spPr>
          <a:xfrm>
            <a:off x="366315" y="1284327"/>
            <a:ext cx="6005885" cy="59804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경험과 노하우로 마케팅을 실행하는 시대는 끝났습니다</a:t>
            </a:r>
            <a:r>
              <a:rPr lang="en-US" altLang="ko-KR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Digital Transformation, 4</a:t>
            </a: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차 산업혁명</a:t>
            </a:r>
            <a:r>
              <a:rPr lang="en-US" altLang="ko-KR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마케팅 패러다임 시프트가 이루어지고 있는 시대에서</a:t>
            </a:r>
            <a:endParaRPr lang="en-US" altLang="ko-KR" sz="1000" dirty="0">
              <a:solidFill>
                <a:srgbClr val="343434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우리는 </a:t>
            </a:r>
            <a:r>
              <a:rPr lang="en-US" altLang="ko-KR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Data-Driven</a:t>
            </a: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에 입각하여 완전히 새로운 퍼포먼스 마케팅으로 성과를 냅니다</a:t>
            </a:r>
            <a:r>
              <a:rPr lang="en-US" altLang="ko-KR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3DA1798-E4BE-435E-9BBB-4C2E07A879B8}"/>
              </a:ext>
            </a:extLst>
          </p:cNvPr>
          <p:cNvSpPr/>
          <p:nvPr/>
        </p:nvSpPr>
        <p:spPr>
          <a:xfrm>
            <a:off x="366315" y="627534"/>
            <a:ext cx="6797973" cy="494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ko-KR" altLang="en-US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시장과 고객의 </a:t>
            </a:r>
            <a:r>
              <a:rPr lang="ko-KR" altLang="en-US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불연속성</a:t>
            </a:r>
            <a:r>
              <a:rPr lang="ko-KR" altLang="en-US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에 대한 </a:t>
            </a:r>
            <a:r>
              <a:rPr lang="ko-KR" altLang="en-US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퍼포먼스 마케팅의 해법</a:t>
            </a:r>
            <a:endParaRPr lang="en-US" altLang="ko-KR" sz="2400" spc="-130" dirty="0">
              <a:solidFill>
                <a:srgbClr val="FFC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0F8E444F-9BF2-469D-9171-CA5DD45759F3}"/>
              </a:ext>
            </a:extLst>
          </p:cNvPr>
          <p:cNvCxnSpPr>
            <a:cxnSpLocks/>
          </p:cNvCxnSpPr>
          <p:nvPr/>
        </p:nvCxnSpPr>
        <p:spPr>
          <a:xfrm>
            <a:off x="150389" y="403848"/>
            <a:ext cx="8834234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82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직사각형 43">
            <a:extLst>
              <a:ext uri="{FF2B5EF4-FFF2-40B4-BE49-F238E27FC236}">
                <a16:creationId xmlns:a16="http://schemas.microsoft.com/office/drawing/2014/main" id="{36467F35-F413-44C2-AF76-63EA0BE51079}"/>
              </a:ext>
            </a:extLst>
          </p:cNvPr>
          <p:cNvSpPr/>
          <p:nvPr/>
        </p:nvSpPr>
        <p:spPr>
          <a:xfrm>
            <a:off x="366316" y="1769355"/>
            <a:ext cx="3845644" cy="93701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우리는 퍼포먼스 마케팅을 데이터 중심으로 차별화 시켜</a:t>
            </a:r>
            <a:endParaRPr lang="en-US" altLang="ko-KR" sz="1000" b="1" dirty="0">
              <a:solidFill>
                <a:srgbClr val="343434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전통적인 마케팅의 한계를 극복합니다</a:t>
            </a:r>
            <a:r>
              <a:rPr lang="en-US" altLang="ko-KR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Data </a:t>
            </a:r>
            <a:r>
              <a:rPr lang="ko-KR" altLang="en-US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그리고 </a:t>
            </a:r>
            <a:r>
              <a:rPr lang="en-US" altLang="ko-KR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Tech.</a:t>
            </a:r>
            <a:r>
              <a:rPr lang="ko-KR" altLang="en-US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에 기반한 </a:t>
            </a:r>
            <a:endParaRPr lang="en-US" altLang="ko-KR" sz="1000" b="1" dirty="0">
              <a:solidFill>
                <a:srgbClr val="343434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Marketing Technology Full Stack Capability</a:t>
            </a:r>
            <a:r>
              <a:rPr lang="ko-KR" altLang="en-US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를 보유한 </a:t>
            </a:r>
            <a:br>
              <a:rPr lang="en-US" altLang="ko-KR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</a:br>
            <a:r>
              <a:rPr lang="ko-KR" altLang="en-US" sz="1000" b="1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전문가 그룹입니다</a:t>
            </a:r>
            <a:r>
              <a:rPr lang="en-US" altLang="ko-KR" sz="1000" b="1" dirty="0">
                <a:solidFill>
                  <a:srgbClr val="343434"/>
                </a:solidFill>
                <a:latin typeface="나눔스퀘어" panose="020B0600000101010101" pitchFamily="50" charset="-127"/>
                <a:ea typeface="나눔스퀘어 Light" panose="020B0600000101010101" pitchFamily="50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7860D72F-691D-41F2-AE08-C2C68C2CE8E4}"/>
              </a:ext>
            </a:extLst>
          </p:cNvPr>
          <p:cNvSpPr/>
          <p:nvPr/>
        </p:nvSpPr>
        <p:spPr>
          <a:xfrm>
            <a:off x="366316" y="627534"/>
            <a:ext cx="3629620" cy="91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ko-KR" altLang="en-US" sz="240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방법의 차이</a:t>
            </a:r>
            <a:r>
              <a:rPr lang="ko-KR" altLang="en-US" sz="240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</a:t>
            </a:r>
            <a:r>
              <a:rPr lang="ko-KR" altLang="en-US" sz="24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만들어 내는</a:t>
            </a:r>
            <a:endParaRPr lang="en-US" altLang="ko-KR" sz="2400" dirty="0">
              <a:solidFill>
                <a:srgbClr val="343434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ts val="3300"/>
              </a:lnSpc>
            </a:pPr>
            <a:r>
              <a:rPr lang="ko-KR" altLang="en-US" sz="240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퍼포먼스의 차이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0301360-0378-4B86-A3ED-9B32ACE5F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750374"/>
            <a:ext cx="3384374" cy="3981616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18A84BD5-D94B-4D75-A33C-A952A0C76EE8}"/>
              </a:ext>
            </a:extLst>
          </p:cNvPr>
          <p:cNvSpPr/>
          <p:nvPr/>
        </p:nvSpPr>
        <p:spPr>
          <a:xfrm>
            <a:off x="150389" y="3738"/>
            <a:ext cx="1157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A</a:t>
            </a:r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bout us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AED46CF8-8337-4E18-BCD0-B7E52D26833B}"/>
              </a:ext>
            </a:extLst>
          </p:cNvPr>
          <p:cNvCxnSpPr>
            <a:cxnSpLocks/>
          </p:cNvCxnSpPr>
          <p:nvPr/>
        </p:nvCxnSpPr>
        <p:spPr>
          <a:xfrm>
            <a:off x="150389" y="403848"/>
            <a:ext cx="8834234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93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:a16="http://schemas.microsoft.com/office/drawing/2014/main" id="{F95ED1CA-6F28-4409-AB3E-14F0BD1E7CD3}"/>
              </a:ext>
            </a:extLst>
          </p:cNvPr>
          <p:cNvSpPr/>
          <p:nvPr/>
        </p:nvSpPr>
        <p:spPr>
          <a:xfrm>
            <a:off x="395536" y="1655524"/>
            <a:ext cx="6005884" cy="5040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모든 기업</a:t>
            </a:r>
            <a:r>
              <a:rPr lang="en-US" altLang="ko-KR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모든 마케터가 기술과 인프라</a:t>
            </a:r>
            <a:r>
              <a:rPr lang="en-US" altLang="ko-KR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데이터를 기반으로 하는 진짜 디지털 마케팅을 경험하고 </a:t>
            </a:r>
            <a:r>
              <a:rPr lang="en-US" altLang="ko-KR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ROI </a:t>
            </a: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초격차를 낼 수 있도록</a:t>
            </a:r>
            <a:endParaRPr lang="en-US" altLang="ko-KR" sz="1000" dirty="0">
              <a:solidFill>
                <a:srgbClr val="343434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설계부터 매체 집행</a:t>
            </a:r>
            <a:r>
              <a:rPr lang="en-US" altLang="ko-KR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dirty="0">
                <a:solidFill>
                  <a:srgbClr val="34343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성과개선까지 함께합니다</a:t>
            </a:r>
            <a:endParaRPr lang="en-US" altLang="ko-KR" sz="1000" dirty="0">
              <a:solidFill>
                <a:srgbClr val="343434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BE8DE27A-FE8E-4CA8-ACD7-35A10A4984D6}"/>
              </a:ext>
            </a:extLst>
          </p:cNvPr>
          <p:cNvSpPr/>
          <p:nvPr/>
        </p:nvSpPr>
        <p:spPr>
          <a:xfrm>
            <a:off x="395536" y="627534"/>
            <a:ext cx="6797972" cy="91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Super gap </a:t>
            </a:r>
            <a:r>
              <a:rPr lang="en-US" altLang="ko-KR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ROI</a:t>
            </a:r>
            <a:r>
              <a:rPr lang="en-US" altLang="ko-KR" sz="2400" spc="-13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from</a:t>
            </a:r>
            <a:r>
              <a:rPr lang="en-US" altLang="ko-KR" sz="2400" spc="-13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Data</a:t>
            </a:r>
            <a:r>
              <a:rPr lang="ko-KR" altLang="en-US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400" spc="-130" dirty="0">
                <a:solidFill>
                  <a:srgbClr val="FFC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&amp; Tech</a:t>
            </a:r>
            <a:r>
              <a:rPr lang="en-US" altLang="ko-KR" sz="2400" spc="-13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</a:t>
            </a:r>
          </a:p>
          <a:p>
            <a:pPr>
              <a:lnSpc>
                <a:spcPts val="3300"/>
              </a:lnSpc>
            </a:pPr>
            <a:r>
              <a:rPr lang="en-US" altLang="ko-KR" sz="2400" spc="-130" dirty="0">
                <a:solidFill>
                  <a:srgbClr val="343434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In every business, every marketer’s hands</a:t>
            </a:r>
          </a:p>
        </p:txBody>
      </p:sp>
      <p:pic>
        <p:nvPicPr>
          <p:cNvPr id="8" name="그림 7" descr="전자기기이(가) 표시된 사진&#10;&#10;자동 생성된 설명">
            <a:extLst>
              <a:ext uri="{FF2B5EF4-FFF2-40B4-BE49-F238E27FC236}">
                <a16:creationId xmlns:a16="http://schemas.microsoft.com/office/drawing/2014/main" id="{342AA9A7-05D8-446D-B09D-C19B52DF38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2499742"/>
            <a:ext cx="5040562" cy="219795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82FE854-7DC6-4EB8-BA82-E3D237D799B8}"/>
              </a:ext>
            </a:extLst>
          </p:cNvPr>
          <p:cNvSpPr/>
          <p:nvPr/>
        </p:nvSpPr>
        <p:spPr>
          <a:xfrm>
            <a:off x="150389" y="3738"/>
            <a:ext cx="1157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A</a:t>
            </a:r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bout us</a:t>
            </a:r>
            <a:endParaRPr lang="ko-KR" altLang="en-US" sz="20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82F51D8-2F28-47D0-8FCA-0BC3DD83FD30}"/>
              </a:ext>
            </a:extLst>
          </p:cNvPr>
          <p:cNvCxnSpPr>
            <a:cxnSpLocks/>
          </p:cNvCxnSpPr>
          <p:nvPr/>
        </p:nvCxnSpPr>
        <p:spPr>
          <a:xfrm>
            <a:off x="150389" y="403848"/>
            <a:ext cx="8834234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35301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수평선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수평선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6999</TotalTime>
  <Words>2001</Words>
  <Application>Microsoft Office PowerPoint</Application>
  <PresentationFormat>화면 슬라이드 쇼(16:9)</PresentationFormat>
  <Paragraphs>318</Paragraphs>
  <Slides>33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33</vt:i4>
      </vt:variant>
    </vt:vector>
  </HeadingPairs>
  <TitlesOfParts>
    <vt:vector size="46" baseType="lpstr">
      <vt:lpstr>나눔스퀘어라운드 Regular</vt:lpstr>
      <vt:lpstr>Forte</vt:lpstr>
      <vt:lpstr>Segoe UI Light</vt:lpstr>
      <vt:lpstr>Segoe UI</vt:lpstr>
      <vt:lpstr>Arial</vt:lpstr>
      <vt:lpstr>맑은 고딕</vt:lpstr>
      <vt:lpstr>나눔스퀘어 ExtraBold</vt:lpstr>
      <vt:lpstr>Segoe UI Black</vt:lpstr>
      <vt:lpstr>나눔스퀘어 Bold</vt:lpstr>
      <vt:lpstr>나눔스퀘어</vt:lpstr>
      <vt:lpstr>Segoe UI Semibold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welcome</dc:creator>
  <cp:lastModifiedBy>노 수민</cp:lastModifiedBy>
  <cp:revision>437</cp:revision>
  <cp:lastPrinted>2019-07-05T10:21:33Z</cp:lastPrinted>
  <dcterms:created xsi:type="dcterms:W3CDTF">2018-07-19T07:27:56Z</dcterms:created>
  <dcterms:modified xsi:type="dcterms:W3CDTF">2021-08-31T03:13:45Z</dcterms:modified>
</cp:coreProperties>
</file>