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  <p:sldMasterId id="2147483698" r:id="rId7"/>
    <p:sldMasterId id="2147483710" r:id="rId8"/>
  </p:sldMasterIdLst>
  <p:notesMasterIdLst>
    <p:notesMasterId r:id="rId24"/>
  </p:notesMasterIdLst>
  <p:sldIdLst>
    <p:sldId id="378" r:id="rId9"/>
    <p:sldId id="573" r:id="rId10"/>
    <p:sldId id="513" r:id="rId11"/>
    <p:sldId id="578" r:id="rId12"/>
    <p:sldId id="568" r:id="rId13"/>
    <p:sldId id="471" r:id="rId14"/>
    <p:sldId id="419" r:id="rId15"/>
    <p:sldId id="579" r:id="rId16"/>
    <p:sldId id="551" r:id="rId17"/>
    <p:sldId id="526" r:id="rId18"/>
    <p:sldId id="535" r:id="rId19"/>
    <p:sldId id="540" r:id="rId20"/>
    <p:sldId id="537" r:id="rId21"/>
    <p:sldId id="580" r:id="rId22"/>
    <p:sldId id="5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9933"/>
    <a:srgbClr val="FF6600"/>
    <a:srgbClr val="000099"/>
    <a:srgbClr val="0000CC"/>
    <a:srgbClr val="4BACC6"/>
    <a:srgbClr val="791C13"/>
    <a:srgbClr val="BB1F0F"/>
    <a:srgbClr val="D18E6A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9.1258347549326912E-4"/>
          <c:w val="1"/>
          <c:h val="0.86417581243102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 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1E72-4F39-A184-94D1C55AEB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2021(F)</c:v>
                </c:pt>
                <c:pt idx="6">
                  <c:v>2022(F)</c:v>
                </c:pt>
              </c:strCache>
            </c:strRef>
          </c:cat>
          <c:val>
            <c:numRef>
              <c:f>Sheet1!$B$2:$B$8</c:f>
              <c:numCache>
                <c:formatCode>0_ </c:formatCode>
                <c:ptCount val="7"/>
                <c:pt idx="0">
                  <c:v>46.9</c:v>
                </c:pt>
                <c:pt idx="1">
                  <c:v>50.4</c:v>
                </c:pt>
                <c:pt idx="2">
                  <c:v>61.3</c:v>
                </c:pt>
                <c:pt idx="3">
                  <c:v>65.19</c:v>
                </c:pt>
                <c:pt idx="4">
                  <c:v>64</c:v>
                </c:pt>
                <c:pt idx="5">
                  <c:v>77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72-4F39-A184-94D1C55AEB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1E72-4F39-A184-94D1C55AEB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2021(F)</c:v>
                </c:pt>
                <c:pt idx="6">
                  <c:v>2022(F)</c:v>
                </c:pt>
              </c:strCache>
            </c:strRef>
          </c:cat>
          <c:val>
            <c:numRef>
              <c:f>Sheet1!$C$2:$C$8</c:f>
              <c:numCache>
                <c:formatCode>0_ </c:formatCode>
                <c:ptCount val="7"/>
                <c:pt idx="0">
                  <c:v>47</c:v>
                </c:pt>
                <c:pt idx="1">
                  <c:v>55.2</c:v>
                </c:pt>
                <c:pt idx="2">
                  <c:v>69.2</c:v>
                </c:pt>
                <c:pt idx="3">
                  <c:v>62.86</c:v>
                </c:pt>
                <c:pt idx="4">
                  <c:v>72</c:v>
                </c:pt>
                <c:pt idx="5">
                  <c:v>100</c:v>
                </c:pt>
                <c:pt idx="6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2-4F39-A184-94D1C55AEB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1E72-4F39-A184-94D1C55AEB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2021(F)</c:v>
                </c:pt>
                <c:pt idx="6">
                  <c:v>2022(F)</c:v>
                </c:pt>
              </c:strCache>
            </c:strRef>
          </c:cat>
          <c:val>
            <c:numRef>
              <c:f>Sheet1!$D$2:$D$8</c:f>
              <c:numCache>
                <c:formatCode>0_ </c:formatCode>
                <c:ptCount val="7"/>
                <c:pt idx="0">
                  <c:v>52.1</c:v>
                </c:pt>
                <c:pt idx="1">
                  <c:v>58.4</c:v>
                </c:pt>
                <c:pt idx="2">
                  <c:v>68.400000000000006</c:v>
                </c:pt>
                <c:pt idx="3">
                  <c:v>64.930000000000007</c:v>
                </c:pt>
                <c:pt idx="4">
                  <c:v>73</c:v>
                </c:pt>
                <c:pt idx="5">
                  <c:v>110</c:v>
                </c:pt>
                <c:pt idx="6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E72-4F39-A184-94D1C55AEB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D-1E72-4F39-A184-94D1C55AEB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2021(F)</c:v>
                </c:pt>
                <c:pt idx="6">
                  <c:v>2022(F)</c:v>
                </c:pt>
              </c:strCache>
            </c:strRef>
          </c:cat>
          <c:val>
            <c:numRef>
              <c:f>Sheet1!$E$2:$E$8</c:f>
              <c:numCache>
                <c:formatCode>0_ </c:formatCode>
                <c:ptCount val="7"/>
                <c:pt idx="0">
                  <c:v>56.3</c:v>
                </c:pt>
                <c:pt idx="1">
                  <c:v>58</c:v>
                </c:pt>
                <c:pt idx="2">
                  <c:v>78.900000000000006</c:v>
                </c:pt>
                <c:pt idx="3">
                  <c:v>66.91</c:v>
                </c:pt>
                <c:pt idx="4">
                  <c:v>82</c:v>
                </c:pt>
                <c:pt idx="5">
                  <c:v>130</c:v>
                </c:pt>
                <c:pt idx="6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E72-4F39-A184-94D1C55AEB6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1E72-4F39-A184-94D1C55AEB62}"/>
              </c:ext>
            </c:extLst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ko-KR"/>
                      <a:t>415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87-48D1-A387-EBD0291DF06A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2021(F)</c:v>
                </c:pt>
                <c:pt idx="6">
                  <c:v>2022(F)</c:v>
                </c:pt>
              </c:strCache>
            </c:strRef>
          </c:cat>
          <c:val>
            <c:numRef>
              <c:f>Sheet1!$F$2:$F$8</c:f>
              <c:numCache>
                <c:formatCode>0_ </c:formatCode>
                <c:ptCount val="7"/>
                <c:pt idx="0">
                  <c:v>203</c:v>
                </c:pt>
                <c:pt idx="1">
                  <c:v>222</c:v>
                </c:pt>
                <c:pt idx="2">
                  <c:v>277</c:v>
                </c:pt>
                <c:pt idx="3">
                  <c:v>259.89</c:v>
                </c:pt>
                <c:pt idx="4">
                  <c:v>291</c:v>
                </c:pt>
                <c:pt idx="5">
                  <c:v>417</c:v>
                </c:pt>
                <c:pt idx="6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E72-4F39-A184-94D1C55AEB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885840416"/>
        <c:axId val="-1885842592"/>
      </c:barChart>
      <c:catAx>
        <c:axId val="-188584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ko-KR"/>
          </a:p>
        </c:txPr>
        <c:crossAx val="-1885842592"/>
        <c:crosses val="autoZero"/>
        <c:auto val="1"/>
        <c:lblAlgn val="ctr"/>
        <c:lblOffset val="100"/>
        <c:noMultiLvlLbl val="0"/>
      </c:catAx>
      <c:valAx>
        <c:axId val="-1885842592"/>
        <c:scaling>
          <c:orientation val="minMax"/>
        </c:scaling>
        <c:delete val="1"/>
        <c:axPos val="l"/>
        <c:numFmt formatCode="#,##0_ " sourceLinked="0"/>
        <c:majorTickMark val="out"/>
        <c:minorTickMark val="none"/>
        <c:tickLblPos val="nextTo"/>
        <c:crossAx val="-188584041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0.43324547205528841"/>
          <c:y val="0.95181361206474124"/>
          <c:w val="0.54203950407932988"/>
          <c:h val="4.8186387935258757E-2"/>
        </c:manualLayout>
      </c:layout>
      <c:overlay val="0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8855205400746E-2"/>
          <c:y val="0.10560504482909276"/>
          <c:w val="0.96619742901726258"/>
          <c:h val="0.75823578668537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971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E8-4218-AA7B-167D9F0AE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EMS</c:v>
                </c:pt>
              </c:strCache>
            </c:strRef>
          </c:cat>
          <c:val>
            <c:numRef>
              <c:f>Sheet1!$B$3</c:f>
              <c:numCache>
                <c:formatCode>#,#0#,,"M"</c:formatCode>
                <c:ptCount val="1"/>
                <c:pt idx="0">
                  <c:v>971406158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2-4F3E-9EB7-02A96E195C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1,154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E8-4218-AA7B-167D9F0AE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EMS</c:v>
                </c:pt>
              </c:strCache>
            </c:strRef>
          </c:cat>
          <c:val>
            <c:numRef>
              <c:f>Sheet1!$C$3</c:f>
              <c:numCache>
                <c:formatCode>#,#0#,,"M"</c:formatCode>
                <c:ptCount val="1"/>
                <c:pt idx="0">
                  <c:v>1154251211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2-4F3E-9EB7-02A96E195C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1,450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E8-4218-AA7B-167D9F0AE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EMS</c:v>
                </c:pt>
              </c:strCache>
            </c:strRef>
          </c:cat>
          <c:val>
            <c:numRef>
              <c:f>Sheet1!$D$3</c:f>
              <c:numCache>
                <c:formatCode>#,#0#,,"M"</c:formatCode>
                <c:ptCount val="1"/>
                <c:pt idx="0">
                  <c:v>1449575228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A2-4F3E-9EB7-02A96E195C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1,886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E8-4218-AA7B-167D9F0AE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EMS</c:v>
                </c:pt>
              </c:strCache>
            </c:strRef>
          </c:cat>
          <c:val>
            <c:numRef>
              <c:f>Sheet1!$E$3</c:f>
              <c:numCache>
                <c:formatCode>#,#0#,,"M"</c:formatCode>
                <c:ptCount val="1"/>
                <c:pt idx="0">
                  <c:v>1886136393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A2-4F3E-9EB7-02A96E195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1097060799"/>
        <c:axId val="1097021279"/>
      </c:barChart>
      <c:catAx>
        <c:axId val="10970607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7021279"/>
        <c:crosses val="autoZero"/>
        <c:auto val="1"/>
        <c:lblAlgn val="ctr"/>
        <c:lblOffset val="100"/>
        <c:noMultiLvlLbl val="0"/>
      </c:catAx>
      <c:valAx>
        <c:axId val="1097021279"/>
        <c:scaling>
          <c:orientation val="minMax"/>
          <c:max val="2000000000"/>
        </c:scaling>
        <c:delete val="1"/>
        <c:axPos val="l"/>
        <c:numFmt formatCode="#,#0#,,&quot;M&quot;" sourceLinked="1"/>
        <c:majorTickMark val="none"/>
        <c:minorTickMark val="none"/>
        <c:tickLblPos val="nextTo"/>
        <c:crossAx val="1097060799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64089228383554E-2"/>
          <c:y val="0.80687494352157396"/>
          <c:w val="0.92905263313114694"/>
          <c:h val="6.225781229039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800" b="1"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051496543783E-3"/>
          <c:y val="0.44014536522616055"/>
          <c:w val="0.94051420067238634"/>
          <c:h val="0.4758170176836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1,701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70-4C55-805A-D95EE5352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</c:f>
              <c:strCache>
                <c:ptCount val="1"/>
                <c:pt idx="0">
                  <c:v>Shop</c:v>
                </c:pt>
              </c:strCache>
            </c:strRef>
          </c:cat>
          <c:val>
            <c:numRef>
              <c:f>Sheet1!$B$4</c:f>
              <c:numCache>
                <c:formatCode>#,#0#,,"M"</c:formatCode>
                <c:ptCount val="1"/>
                <c:pt idx="0">
                  <c:v>1700733717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7-4EED-ABDF-854F866FD4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3,200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70-4C55-805A-D95EE5352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Shop</c:v>
                </c:pt>
              </c:strCache>
            </c:strRef>
          </c:cat>
          <c:val>
            <c:numRef>
              <c:f>Sheet1!$C$4</c:f>
              <c:numCache>
                <c:formatCode>#,#0#,,"M"</c:formatCode>
                <c:ptCount val="1"/>
                <c:pt idx="0">
                  <c:v>3200246153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97-4EED-ABDF-854F866FD4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4,900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70-4C55-805A-D95EE5352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Shop</c:v>
                </c:pt>
              </c:strCache>
            </c:strRef>
          </c:cat>
          <c:val>
            <c:numRef>
              <c:f>Sheet1!$D$4</c:f>
              <c:numCache>
                <c:formatCode>#,#0#,,"M"</c:formatCode>
                <c:ptCount val="1"/>
                <c:pt idx="0">
                  <c:v>4900027732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97-4EED-ABDF-854F866FD4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5,573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70-4C55-805A-D95EE5352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</c:f>
              <c:strCache>
                <c:ptCount val="1"/>
                <c:pt idx="0">
                  <c:v>Shop</c:v>
                </c:pt>
              </c:strCache>
            </c:strRef>
          </c:cat>
          <c:val>
            <c:numRef>
              <c:f>Sheet1!$E$4</c:f>
              <c:numCache>
                <c:formatCode>#,#0#,,"M"</c:formatCode>
                <c:ptCount val="1"/>
                <c:pt idx="0">
                  <c:v>5572909615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97-4EED-ABDF-854F866FD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1097060799"/>
        <c:axId val="1097021279"/>
      </c:barChart>
      <c:catAx>
        <c:axId val="10970607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7021279"/>
        <c:crosses val="autoZero"/>
        <c:auto val="1"/>
        <c:lblAlgn val="ctr"/>
        <c:lblOffset val="100"/>
        <c:noMultiLvlLbl val="0"/>
      </c:catAx>
      <c:valAx>
        <c:axId val="1097021279"/>
        <c:scaling>
          <c:orientation val="minMax"/>
          <c:max val="6000000000"/>
        </c:scaling>
        <c:delete val="1"/>
        <c:axPos val="l"/>
        <c:numFmt formatCode="#,#0#,,&quot;M&quot;" sourceLinked="1"/>
        <c:majorTickMark val="none"/>
        <c:minorTickMark val="none"/>
        <c:tickLblPos val="nextTo"/>
        <c:crossAx val="109706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670653684801736E-2"/>
          <c:y val="0.82103606903924009"/>
          <c:w val="0.84612565621896263"/>
          <c:h val="8.4440146337911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800" b="1"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22724601486279E-2"/>
          <c:y val="2.3638665134098444E-2"/>
          <c:w val="0.88366694860121386"/>
          <c:h val="0.85484684910967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19,518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F0-4EEA-8A74-8984A8E3E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부품</c:v>
                </c:pt>
              </c:strCache>
            </c:strRef>
          </c:cat>
          <c:val>
            <c:numRef>
              <c:f>Sheet1!$B$2</c:f>
              <c:numCache>
                <c:formatCode>#,#0#,,"M"</c:formatCode>
                <c:ptCount val="1"/>
                <c:pt idx="0">
                  <c:v>19517529905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B-4233-A728-E2A3956D87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23,347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F0-4EEA-8A74-8984A8E3E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부품</c:v>
                </c:pt>
              </c:strCache>
            </c:strRef>
          </c:cat>
          <c:val>
            <c:numRef>
              <c:f>Sheet1!$C$2</c:f>
              <c:numCache>
                <c:formatCode>#,#0#,,"M"</c:formatCode>
                <c:ptCount val="1"/>
                <c:pt idx="0">
                  <c:v>23346934905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EB-4233-A728-E2A3956D87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19,651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F0-4EEA-8A74-8984A8E3E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부품</c:v>
                </c:pt>
              </c:strCache>
            </c:strRef>
          </c:cat>
          <c:val>
            <c:numRef>
              <c:f>Sheet1!$D$2</c:f>
              <c:numCache>
                <c:formatCode>#,#0#,,"M"</c:formatCode>
                <c:ptCount val="1"/>
                <c:pt idx="0">
                  <c:v>19650703524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EB-4233-A728-E2A3956D87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21,642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F0-4EEA-8A74-8984A8E3EF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부품</c:v>
                </c:pt>
              </c:strCache>
            </c:strRef>
          </c:cat>
          <c:val>
            <c:numRef>
              <c:f>Sheet1!$E$2</c:f>
              <c:numCache>
                <c:formatCode>#,#0#,,"M"</c:formatCode>
                <c:ptCount val="1"/>
                <c:pt idx="0">
                  <c:v>21641857826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EB-4233-A728-E2A3956D87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97060799"/>
        <c:axId val="1097021279"/>
      </c:barChart>
      <c:catAx>
        <c:axId val="10970607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7021279"/>
        <c:crosses val="autoZero"/>
        <c:auto val="1"/>
        <c:lblAlgn val="ctr"/>
        <c:lblOffset val="100"/>
        <c:noMultiLvlLbl val="0"/>
      </c:catAx>
      <c:valAx>
        <c:axId val="1097021279"/>
        <c:scaling>
          <c:orientation val="minMax"/>
          <c:min val="10000000000"/>
        </c:scaling>
        <c:delete val="1"/>
        <c:axPos val="l"/>
        <c:numFmt formatCode="#,#0#,,&quot;M&quot;" sourceLinked="1"/>
        <c:majorTickMark val="none"/>
        <c:minorTickMark val="none"/>
        <c:tickLblPos val="nextTo"/>
        <c:crossAx val="109706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195671529437046E-2"/>
          <c:y val="0.90248179564718978"/>
          <c:w val="0.86649572164817668"/>
          <c:h val="6.225781229039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800" b="1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5CDAE-29D3-437F-AE95-285D3D6ACF48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6CD6-FF88-4A6B-BC6D-EAED064CD9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75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>
                <a:solidFill>
                  <a:srgbClr val="FF0000"/>
                </a:solidFill>
              </a:rPr>
              <a:t>날짜</a:t>
            </a:r>
            <a:r>
              <a:rPr lang="en-US" altLang="ko-KR">
                <a:solidFill>
                  <a:srgbClr val="FF0000"/>
                </a:solidFill>
              </a:rPr>
              <a:t>/</a:t>
            </a:r>
            <a:r>
              <a:rPr lang="ko-KR" altLang="en-US">
                <a:solidFill>
                  <a:srgbClr val="FF0000"/>
                </a:solidFill>
              </a:rPr>
              <a:t>이름</a:t>
            </a:r>
            <a:r>
              <a:rPr lang="en-US" altLang="ko-KR">
                <a:solidFill>
                  <a:srgbClr val="FF0000"/>
                </a:solidFill>
              </a:rPr>
              <a:t>/</a:t>
            </a:r>
            <a:r>
              <a:rPr lang="ko-KR" altLang="en-US">
                <a:solidFill>
                  <a:srgbClr val="FF0000"/>
                </a:solidFill>
              </a:rPr>
              <a:t>부서 </a:t>
            </a:r>
            <a:r>
              <a:rPr lang="en-US" altLang="ko-KR">
                <a:solidFill>
                  <a:srgbClr val="FF0000"/>
                </a:solidFill>
              </a:rPr>
              <a:t>= </a:t>
            </a:r>
            <a:r>
              <a:rPr lang="ko-KR" altLang="en-US">
                <a:solidFill>
                  <a:srgbClr val="FF0000"/>
                </a:solidFill>
              </a:rPr>
              <a:t>입력완료</a:t>
            </a:r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C02C3FCC-378D-4225-AA59-6707B1523B9F}" type="slidenum">
              <a:rPr lang="ko-KR" altLang="en-US">
                <a:latin typeface="굴림" charset="-127"/>
                <a:ea typeface="굴림" charset="-127"/>
              </a:rPr>
              <a:pPr/>
              <a:t>1</a:t>
            </a:fld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527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/>
              <a:t>5,6 page</a:t>
            </a:r>
            <a:r>
              <a:rPr lang="en-US" altLang="ko-KR" baseline="0"/>
              <a:t> </a:t>
            </a:r>
            <a:r>
              <a:rPr lang="ko-KR" altLang="en-US" baseline="0"/>
              <a:t>통합 </a:t>
            </a:r>
            <a:endParaRPr lang="en-US" altLang="ko-KR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56355211-3A68-487D-B01F-EDE7B5444A8D}" type="slidenum">
              <a:rPr lang="ko-KR" altLang="en-US">
                <a:latin typeface="굴림" charset="-127"/>
                <a:ea typeface="굴림" charset="-127"/>
              </a:rPr>
              <a:pPr/>
              <a:t>2</a:t>
            </a:fld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591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/>
              <a:t>So, it is a simple graph of our history.  </a:t>
            </a:r>
            <a:endParaRPr lang="ko-KR" altLang="en-US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9D1B9123-DDE0-49BB-AEE5-D1458B5DE286}" type="slidenum">
              <a:rPr lang="ko-KR" altLang="en-US">
                <a:latin typeface="굴림" charset="-127"/>
                <a:ea typeface="굴림" charset="-127"/>
              </a:rPr>
              <a:pPr/>
              <a:t>3</a:t>
            </a:fld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75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66CD6-FF88-4A6B-BC6D-EAED064CD97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5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7246E9B7-7C18-4186-9332-474932382BB2}" type="slidenum">
              <a:rPr lang="en-US" altLang="ko-KR">
                <a:latin typeface="굴림" charset="-127"/>
                <a:ea typeface="굴림" charset="-127"/>
              </a:rPr>
              <a:pPr/>
              <a:t>5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738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수정사항 </a:t>
            </a:r>
            <a:r>
              <a:rPr lang="en-US" altLang="ko-KR"/>
              <a:t>: </a:t>
            </a:r>
            <a:r>
              <a:rPr lang="ko-KR" altLang="en-US"/>
              <a:t>반도체 한국 </a:t>
            </a:r>
            <a:r>
              <a:rPr lang="en-US" altLang="ko-KR"/>
              <a:t>Market </a:t>
            </a:r>
            <a:r>
              <a:rPr lang="ko-KR" altLang="en-US"/>
              <a:t>사이즈 </a:t>
            </a:r>
            <a:r>
              <a:rPr lang="en-US" altLang="ko-KR"/>
              <a:t>30</a:t>
            </a:r>
            <a:r>
              <a:rPr lang="ko-KR" altLang="en-US"/>
              <a:t>조 </a:t>
            </a:r>
            <a:r>
              <a:rPr lang="en-US" altLang="ko-KR"/>
              <a:t>-&gt; 25</a:t>
            </a:r>
            <a:r>
              <a:rPr lang="ko-KR" altLang="en-US"/>
              <a:t>조  </a:t>
            </a:r>
            <a:r>
              <a:rPr lang="en-US" altLang="ko-KR"/>
              <a:t>(5%) </a:t>
            </a:r>
            <a:r>
              <a:rPr lang="ko-KR" altLang="en-US"/>
              <a:t>수정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66CD6-FF88-4A6B-BC6D-EAED064CD97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33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66CD6-FF88-4A6B-BC6D-EAED064CD97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31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FDAA49C9-7886-4DDF-94AA-937AB386400D}" type="slidenum">
              <a:rPr lang="ko-KR" altLang="en-US">
                <a:latin typeface="굴림" charset="-127"/>
                <a:ea typeface="굴림" charset="-127"/>
              </a:rPr>
              <a:pPr/>
              <a:t>13</a:t>
            </a:fld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28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66CD6-FF88-4A6B-BC6D-EAED064CD97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30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07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19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9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548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530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64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57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475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59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72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11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464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31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696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446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93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247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763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350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933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667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14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730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19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297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386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473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950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395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296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973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677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5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62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642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504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763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660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803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93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548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790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540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32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291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439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34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991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949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478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976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1176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33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2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58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2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73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371"/>
            <a:ext cx="9143994" cy="6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06C1-1004-4D5E-93F8-6A4F280965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2F10-56EE-4D0C-BED0-D60472A18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47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8EC7-82AE-4A39-BF2F-5FA5E2DC2D46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642BA-619B-45C2-9143-65C251EF31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76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F1667-1F31-4AFA-9B73-EDEBD281B964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F99D-FD5C-4400-9F44-ACB12A3F93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74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D8BD-0683-4EBC-8B13-DF36CC1248FC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F466-F673-4274-8419-72AB46FC99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47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microsoft.com/office/2007/relationships/hdphoto" Target="../media/hdphoto1.wdp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jpeg"/><Relationship Id="rId15" Type="http://schemas.openxmlformats.org/officeDocument/2006/relationships/image" Target="../media/image62.png"/><Relationship Id="rId10" Type="http://schemas.microsoft.com/office/2007/relationships/hdphoto" Target="../media/hdphoto2.wdp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namu.moe/w/%EC%98%A8%EB%9D%BC%EC%9D%B8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6.png"/><Relationship Id="rId7" Type="http://schemas.openxmlformats.org/officeDocument/2006/relationships/image" Target="../media/image41.png"/><Relationship Id="rId12" Type="http://schemas.openxmlformats.org/officeDocument/2006/relationships/hyperlink" Target="http://www.iamamaker.kr/ko/projects/%EC%95%B1-%EC%9D%B8%EB%B2%A4%ED%84%B0-%EC%95%B1%EC%9C%BC%EB%A1%9C-%EB%B0%9D%EA%B8%B0%EB%A5%BC-%EC%A1%B0%EC%A0%88%ED%95%98%EB%8A%94-led-%EC%A1%B0%EB%AA%85-%EB%A7%8C%EB%93%A4%EA%B8%B0/" TargetMode="External"/><Relationship Id="rId17" Type="http://schemas.openxmlformats.org/officeDocument/2006/relationships/image" Target="../media/image78.png"/><Relationship Id="rId2" Type="http://schemas.openxmlformats.org/officeDocument/2006/relationships/image" Target="../media/image65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4.png"/><Relationship Id="rId11" Type="http://schemas.openxmlformats.org/officeDocument/2006/relationships/image" Target="../media/image60.png"/><Relationship Id="rId5" Type="http://schemas.openxmlformats.org/officeDocument/2006/relationships/image" Target="../media/image83.png"/><Relationship Id="rId10" Type="http://schemas.openxmlformats.org/officeDocument/2006/relationships/image" Target="../media/image87.jpe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pixabay.com/en/borders-country-flag-geography-map-2099203/" TargetMode="External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21" Type="http://schemas.openxmlformats.org/officeDocument/2006/relationships/image" Target="../media/image26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4.svg"/><Relationship Id="rId15" Type="http://schemas.openxmlformats.org/officeDocument/2006/relationships/hyperlink" Target="http://commons.wikimedia.org/wiki/File:SMT-Bestueckung.jpg" TargetMode="External"/><Relationship Id="rId10" Type="http://schemas.openxmlformats.org/officeDocument/2006/relationships/hyperlink" Target="http://oakleafblog.blogspot.com/2012/03/windows-azure-and-cloud-computing-posts_07.html" TargetMode="External"/><Relationship Id="rId19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eativity103.com/collections/Technology/slides/circuit_board.html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6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eativity103.com/collections/Technology/slides/circuit_board.html" TargetMode="External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hyperlink" Target="https://de.wikipedia.org/wiki/Surface-mounted_device" TargetMode="External"/><Relationship Id="rId4" Type="http://schemas.openxmlformats.org/officeDocument/2006/relationships/hyperlink" Target="http://mdlife.tistory.com/244" TargetMode="External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873296" y="1785521"/>
            <a:ext cx="539740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algn="ctr" eaLnBrk="1" latinLnBrk="1" hangingPunct="1"/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bg1">
                      <a:lumMod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Company</a:t>
            </a:r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bg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Profile</a:t>
            </a:r>
          </a:p>
          <a:p>
            <a:pPr algn="ctr" eaLnBrk="1" latinLnBrk="1" hangingPunct="1"/>
            <a:r>
              <a:rPr lang="en-US" altLang="ko-KR" sz="48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ICbanQ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1875832" y="6522589"/>
            <a:ext cx="6987276" cy="0"/>
          </a:xfrm>
          <a:prstGeom prst="line">
            <a:avLst/>
          </a:prstGeom>
          <a:ln w="635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>
            <a:cxnSpLocks/>
          </p:cNvCxnSpPr>
          <p:nvPr/>
        </p:nvCxnSpPr>
        <p:spPr>
          <a:xfrm>
            <a:off x="137786" y="6465928"/>
            <a:ext cx="3278938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1" y="5125619"/>
            <a:ext cx="3335556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Gateway to electronics, ICBANQ</a:t>
            </a:r>
          </a:p>
          <a:p>
            <a:pPr algn="ctr"/>
            <a:endParaRPr lang="en-US" altLang="ko-KR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World Class Quality Service </a:t>
            </a:r>
          </a:p>
          <a:p>
            <a:pPr algn="ctr"/>
            <a:r>
              <a:rPr lang="en-US" altLang="ko-K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Components and EMS</a:t>
            </a:r>
            <a:endParaRPr lang="ko-KR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7357" y="2672248"/>
            <a:ext cx="870751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2400" b="1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</a:t>
            </a:r>
            <a:endParaRPr lang="ko-KR" altLang="en-US" sz="2400" b="1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28A35-8638-4B33-816D-7814D1933960}"/>
              </a:ext>
            </a:extLst>
          </p:cNvPr>
          <p:cNvSpPr txBox="1"/>
          <p:nvPr/>
        </p:nvSpPr>
        <p:spPr>
          <a:xfrm>
            <a:off x="2971801" y="3906163"/>
            <a:ext cx="33355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L2L </a:t>
            </a: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온라인 플랫폼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PCB, </a:t>
            </a: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반도체 전자부품</a:t>
            </a:r>
            <a:r>
              <a:rPr lang="en-US" altLang="ko-K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오픈하드웨어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Online EMS Factory</a:t>
            </a:r>
          </a:p>
          <a:p>
            <a:pPr algn="ctr"/>
            <a:r>
              <a:rPr lang="ko-KR" altLang="en-US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오픈소스하드웨어</a:t>
            </a: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교육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019" y="6107838"/>
            <a:ext cx="1873585" cy="37584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503BD52D-EBD6-4F15-9DF2-4349EDC810E7}"/>
              </a:ext>
            </a:extLst>
          </p:cNvPr>
          <p:cNvSpPr/>
          <p:nvPr/>
        </p:nvSpPr>
        <p:spPr>
          <a:xfrm>
            <a:off x="401865" y="885899"/>
            <a:ext cx="1797076" cy="17992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11" name="그림 3" descr="ICbanQ_투명_로고[1].png">
            <a:extLst>
              <a:ext uri="{FF2B5EF4-FFF2-40B4-BE49-F238E27FC236}">
                <a16:creationId xmlns:a16="http://schemas.microsoft.com/office/drawing/2014/main" id="{8B347450-0360-4189-AC41-47B39F39D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41" y="1477616"/>
            <a:ext cx="1607323" cy="50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부제목 2">
            <a:extLst>
              <a:ext uri="{FF2B5EF4-FFF2-40B4-BE49-F238E27FC236}">
                <a16:creationId xmlns:a16="http://schemas.microsoft.com/office/drawing/2014/main" id="{A86C2F9B-1A33-4170-878F-BA0C30D580E6}"/>
              </a:ext>
            </a:extLst>
          </p:cNvPr>
          <p:cNvSpPr txBox="1">
            <a:spLocks/>
          </p:cNvSpPr>
          <p:nvPr/>
        </p:nvSpPr>
        <p:spPr>
          <a:xfrm>
            <a:off x="401865" y="2068056"/>
            <a:ext cx="1642823" cy="297401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아이씨뱅큐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(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주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152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9" grpId="0" animBg="1"/>
      <p:bldP spid="2" grpId="0"/>
      <p:bldP spid="3" grpId="0" animBg="1"/>
      <p:bldP spid="10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화살표: 오른쪽 39">
            <a:extLst>
              <a:ext uri="{FF2B5EF4-FFF2-40B4-BE49-F238E27FC236}">
                <a16:creationId xmlns:a16="http://schemas.microsoft.com/office/drawing/2014/main" id="{D3F1267C-C70C-4939-A909-B9156B6DB00C}"/>
              </a:ext>
            </a:extLst>
          </p:cNvPr>
          <p:cNvSpPr/>
          <p:nvPr/>
        </p:nvSpPr>
        <p:spPr>
          <a:xfrm>
            <a:off x="4369007" y="4900093"/>
            <a:ext cx="1784479" cy="87092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103" name="화살표: 오른쪽 14">
            <a:extLst>
              <a:ext uri="{FF2B5EF4-FFF2-40B4-BE49-F238E27FC236}">
                <a16:creationId xmlns:a16="http://schemas.microsoft.com/office/drawing/2014/main" id="{5F6B7D76-C053-4ECE-B210-514A6FE1211A}"/>
              </a:ext>
            </a:extLst>
          </p:cNvPr>
          <p:cNvSpPr/>
          <p:nvPr/>
        </p:nvSpPr>
        <p:spPr>
          <a:xfrm>
            <a:off x="4434724" y="4087031"/>
            <a:ext cx="1784479" cy="87092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latin typeface="+mn-ea"/>
            </a:endParaRPr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7327A234-53FE-4CE4-8503-DDEF9AFCA0B4}"/>
              </a:ext>
            </a:extLst>
          </p:cNvPr>
          <p:cNvGrpSpPr/>
          <p:nvPr/>
        </p:nvGrpSpPr>
        <p:grpSpPr>
          <a:xfrm>
            <a:off x="4512525" y="1284565"/>
            <a:ext cx="1628877" cy="1458720"/>
            <a:chOff x="4480000" y="815799"/>
            <a:chExt cx="2171836" cy="1944960"/>
          </a:xfrm>
        </p:grpSpPr>
        <p:sp>
          <p:nvSpPr>
            <p:cNvPr id="105" name="화살표: 오른쪽 3">
              <a:extLst>
                <a:ext uri="{FF2B5EF4-FFF2-40B4-BE49-F238E27FC236}">
                  <a16:creationId xmlns:a16="http://schemas.microsoft.com/office/drawing/2014/main" id="{19226066-9A02-48F6-B0C8-628E56283347}"/>
                </a:ext>
              </a:extLst>
            </p:cNvPr>
            <p:cNvSpPr/>
            <p:nvPr/>
          </p:nvSpPr>
          <p:spPr>
            <a:xfrm>
              <a:off x="4480000" y="815799"/>
              <a:ext cx="2171836" cy="1944960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06" name="화살표: 오른쪽 15">
              <a:extLst>
                <a:ext uri="{FF2B5EF4-FFF2-40B4-BE49-F238E27FC236}">
                  <a16:creationId xmlns:a16="http://schemas.microsoft.com/office/drawing/2014/main" id="{CAEBEDFC-7D7E-405F-8B4D-102C33894588}"/>
                </a:ext>
              </a:extLst>
            </p:cNvPr>
            <p:cNvSpPr/>
            <p:nvPr/>
          </p:nvSpPr>
          <p:spPr>
            <a:xfrm>
              <a:off x="4578847" y="1265574"/>
              <a:ext cx="1362270" cy="30868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>
                  <a:latin typeface="+mn-ea"/>
                </a:rPr>
                <a:t>부품샘플</a:t>
              </a:r>
            </a:p>
          </p:txBody>
        </p:sp>
        <p:sp>
          <p:nvSpPr>
            <p:cNvPr id="107" name="화살표: 오른쪽 16">
              <a:extLst>
                <a:ext uri="{FF2B5EF4-FFF2-40B4-BE49-F238E27FC236}">
                  <a16:creationId xmlns:a16="http://schemas.microsoft.com/office/drawing/2014/main" id="{8F29330D-A445-4370-9752-D5836E5A4883}"/>
                </a:ext>
              </a:extLst>
            </p:cNvPr>
            <p:cNvSpPr/>
            <p:nvPr/>
          </p:nvSpPr>
          <p:spPr>
            <a:xfrm>
              <a:off x="4833258" y="1467530"/>
              <a:ext cx="1362270" cy="30868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>
                  <a:latin typeface="+mn-ea"/>
                </a:rPr>
                <a:t>BOM</a:t>
              </a:r>
              <a:r>
                <a:rPr lang="ko-KR" altLang="en-US" sz="900" b="1">
                  <a:latin typeface="+mn-ea"/>
                </a:rPr>
                <a:t>부품</a:t>
              </a:r>
            </a:p>
          </p:txBody>
        </p:sp>
        <p:sp>
          <p:nvSpPr>
            <p:cNvPr id="108" name="화살표: 오른쪽 17">
              <a:extLst>
                <a:ext uri="{FF2B5EF4-FFF2-40B4-BE49-F238E27FC236}">
                  <a16:creationId xmlns:a16="http://schemas.microsoft.com/office/drawing/2014/main" id="{00F93216-1A1A-4508-A490-CAF035F54193}"/>
                </a:ext>
              </a:extLst>
            </p:cNvPr>
            <p:cNvSpPr/>
            <p:nvPr/>
          </p:nvSpPr>
          <p:spPr>
            <a:xfrm>
              <a:off x="4578847" y="1645575"/>
              <a:ext cx="1362270" cy="30868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>
                  <a:latin typeface="+mn-ea"/>
                </a:rPr>
                <a:t>EMS</a:t>
              </a:r>
              <a:endParaRPr lang="ko-KR" altLang="en-US" sz="900" b="1">
                <a:latin typeface="+mn-ea"/>
              </a:endParaRPr>
            </a:p>
          </p:txBody>
        </p:sp>
        <p:sp>
          <p:nvSpPr>
            <p:cNvPr id="109" name="화살표: 오른쪽 18">
              <a:extLst>
                <a:ext uri="{FF2B5EF4-FFF2-40B4-BE49-F238E27FC236}">
                  <a16:creationId xmlns:a16="http://schemas.microsoft.com/office/drawing/2014/main" id="{232B7394-B580-42B2-BF5A-C57C1FB9B8BD}"/>
                </a:ext>
              </a:extLst>
            </p:cNvPr>
            <p:cNvSpPr/>
            <p:nvPr/>
          </p:nvSpPr>
          <p:spPr>
            <a:xfrm>
              <a:off x="4749282" y="1826897"/>
              <a:ext cx="1362270" cy="30868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>
                  <a:latin typeface="+mn-ea"/>
                </a:rPr>
                <a:t>PCB</a:t>
              </a:r>
              <a:endParaRPr lang="ko-KR" altLang="en-US" sz="900" b="1">
                <a:latin typeface="+mn-ea"/>
              </a:endParaRPr>
            </a:p>
          </p:txBody>
        </p:sp>
        <p:sp>
          <p:nvSpPr>
            <p:cNvPr id="110" name="화살표: 오른쪽 19">
              <a:extLst>
                <a:ext uri="{FF2B5EF4-FFF2-40B4-BE49-F238E27FC236}">
                  <a16:creationId xmlns:a16="http://schemas.microsoft.com/office/drawing/2014/main" id="{51B7AD8C-EE83-494D-9A46-22619BEE7B3D}"/>
                </a:ext>
              </a:extLst>
            </p:cNvPr>
            <p:cNvSpPr/>
            <p:nvPr/>
          </p:nvSpPr>
          <p:spPr>
            <a:xfrm>
              <a:off x="4578847" y="2006047"/>
              <a:ext cx="1362270" cy="30868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>
                  <a:latin typeface="+mn-ea"/>
                </a:rPr>
                <a:t>Open H/W</a:t>
              </a:r>
              <a:endParaRPr lang="ko-KR" altLang="en-US" sz="900" b="1">
                <a:latin typeface="+mn-ea"/>
              </a:endParaRPr>
            </a:p>
          </p:txBody>
        </p:sp>
      </p:grpSp>
      <p:sp>
        <p:nvSpPr>
          <p:cNvPr id="111" name="화살표: 오른쪽 25">
            <a:extLst>
              <a:ext uri="{FF2B5EF4-FFF2-40B4-BE49-F238E27FC236}">
                <a16:creationId xmlns:a16="http://schemas.microsoft.com/office/drawing/2014/main" id="{B3D51E8F-A372-46C2-8F45-3630B83C1DED}"/>
              </a:ext>
            </a:extLst>
          </p:cNvPr>
          <p:cNvSpPr/>
          <p:nvPr/>
        </p:nvSpPr>
        <p:spPr>
          <a:xfrm>
            <a:off x="4750395" y="5307393"/>
            <a:ext cx="1021703" cy="2315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PCB</a:t>
            </a:r>
            <a:endParaRPr lang="ko-KR" altLang="en-US" sz="900" b="1">
              <a:latin typeface="+mn-ea"/>
            </a:endParaRPr>
          </a:p>
        </p:txBody>
      </p:sp>
      <p:sp>
        <p:nvSpPr>
          <p:cNvPr id="112" name="화살표: 오른쪽 26">
            <a:extLst>
              <a:ext uri="{FF2B5EF4-FFF2-40B4-BE49-F238E27FC236}">
                <a16:creationId xmlns:a16="http://schemas.microsoft.com/office/drawing/2014/main" id="{CE7FA8D0-BF73-4F0A-8905-E47B11EF1904}"/>
              </a:ext>
            </a:extLst>
          </p:cNvPr>
          <p:cNvSpPr/>
          <p:nvPr/>
        </p:nvSpPr>
        <p:spPr>
          <a:xfrm>
            <a:off x="4632446" y="5137515"/>
            <a:ext cx="1021703" cy="2315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latin typeface="+mn-ea"/>
              </a:rPr>
              <a:t>부품샘플</a:t>
            </a:r>
          </a:p>
        </p:txBody>
      </p:sp>
      <p:sp>
        <p:nvSpPr>
          <p:cNvPr id="113" name="화살표: 오른쪽 27">
            <a:extLst>
              <a:ext uri="{FF2B5EF4-FFF2-40B4-BE49-F238E27FC236}">
                <a16:creationId xmlns:a16="http://schemas.microsoft.com/office/drawing/2014/main" id="{98C34828-52AE-484C-BB61-B80C761832F9}"/>
              </a:ext>
            </a:extLst>
          </p:cNvPr>
          <p:cNvSpPr/>
          <p:nvPr/>
        </p:nvSpPr>
        <p:spPr>
          <a:xfrm>
            <a:off x="4635100" y="4324123"/>
            <a:ext cx="1021703" cy="2315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latin typeface="+mn-ea"/>
              </a:rPr>
              <a:t>부품샘플</a:t>
            </a:r>
          </a:p>
        </p:txBody>
      </p:sp>
      <p:sp>
        <p:nvSpPr>
          <p:cNvPr id="114" name="화살표: 오른쪽 28">
            <a:extLst>
              <a:ext uri="{FF2B5EF4-FFF2-40B4-BE49-F238E27FC236}">
                <a16:creationId xmlns:a16="http://schemas.microsoft.com/office/drawing/2014/main" id="{5C42B4D8-C207-4AA9-B34D-B79032F9D8DC}"/>
              </a:ext>
            </a:extLst>
          </p:cNvPr>
          <p:cNvSpPr/>
          <p:nvPr/>
        </p:nvSpPr>
        <p:spPr>
          <a:xfrm>
            <a:off x="4743310" y="4477352"/>
            <a:ext cx="1021703" cy="2315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Open H/W</a:t>
            </a:r>
            <a:endParaRPr lang="ko-KR" altLang="en-US" sz="900" b="1">
              <a:latin typeface="+mn-ea"/>
            </a:endParaRPr>
          </a:p>
        </p:txBody>
      </p: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474755B1-9526-4BE3-BB17-BD98DFE6928B}"/>
              </a:ext>
            </a:extLst>
          </p:cNvPr>
          <p:cNvGrpSpPr/>
          <p:nvPr/>
        </p:nvGrpSpPr>
        <p:grpSpPr>
          <a:xfrm>
            <a:off x="4342519" y="2633294"/>
            <a:ext cx="1628877" cy="1458720"/>
            <a:chOff x="4480000" y="815799"/>
            <a:chExt cx="2171836" cy="1944960"/>
          </a:xfrm>
        </p:grpSpPr>
        <p:sp>
          <p:nvSpPr>
            <p:cNvPr id="116" name="화살표: 오른쪽 31">
              <a:extLst>
                <a:ext uri="{FF2B5EF4-FFF2-40B4-BE49-F238E27FC236}">
                  <a16:creationId xmlns:a16="http://schemas.microsoft.com/office/drawing/2014/main" id="{D9F98293-CD7B-4E9D-9259-AC108F81C3F5}"/>
                </a:ext>
              </a:extLst>
            </p:cNvPr>
            <p:cNvSpPr/>
            <p:nvPr/>
          </p:nvSpPr>
          <p:spPr>
            <a:xfrm>
              <a:off x="4480000" y="815799"/>
              <a:ext cx="2171836" cy="1944960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17" name="화살표: 오른쪽 33">
              <a:extLst>
                <a:ext uri="{FF2B5EF4-FFF2-40B4-BE49-F238E27FC236}">
                  <a16:creationId xmlns:a16="http://schemas.microsoft.com/office/drawing/2014/main" id="{581FC87D-B15A-4B9F-AB55-0B039AECD0BE}"/>
                </a:ext>
              </a:extLst>
            </p:cNvPr>
            <p:cNvSpPr/>
            <p:nvPr/>
          </p:nvSpPr>
          <p:spPr>
            <a:xfrm>
              <a:off x="4578847" y="1265574"/>
              <a:ext cx="1362270" cy="30868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>
                  <a:latin typeface="+mn-ea"/>
                </a:rPr>
                <a:t>부품샘플</a:t>
              </a:r>
            </a:p>
          </p:txBody>
        </p:sp>
        <p:sp>
          <p:nvSpPr>
            <p:cNvPr id="118" name="화살표: 오른쪽 34">
              <a:extLst>
                <a:ext uri="{FF2B5EF4-FFF2-40B4-BE49-F238E27FC236}">
                  <a16:creationId xmlns:a16="http://schemas.microsoft.com/office/drawing/2014/main" id="{C21460CA-5525-4CB5-AC3A-1DB234205341}"/>
                </a:ext>
              </a:extLst>
            </p:cNvPr>
            <p:cNvSpPr/>
            <p:nvPr/>
          </p:nvSpPr>
          <p:spPr>
            <a:xfrm>
              <a:off x="4833258" y="1467530"/>
              <a:ext cx="1362270" cy="30868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>
                  <a:latin typeface="+mn-ea"/>
                </a:rPr>
                <a:t>BOM</a:t>
              </a:r>
              <a:r>
                <a:rPr lang="ko-KR" altLang="en-US" sz="900" b="1">
                  <a:latin typeface="+mn-ea"/>
                </a:rPr>
                <a:t>부품</a:t>
              </a:r>
            </a:p>
          </p:txBody>
        </p:sp>
        <p:sp>
          <p:nvSpPr>
            <p:cNvPr id="119" name="화살표: 오른쪽 35">
              <a:extLst>
                <a:ext uri="{FF2B5EF4-FFF2-40B4-BE49-F238E27FC236}">
                  <a16:creationId xmlns:a16="http://schemas.microsoft.com/office/drawing/2014/main" id="{94F9C70E-31B6-4327-81AB-00513EF66954}"/>
                </a:ext>
              </a:extLst>
            </p:cNvPr>
            <p:cNvSpPr/>
            <p:nvPr/>
          </p:nvSpPr>
          <p:spPr>
            <a:xfrm>
              <a:off x="4578847" y="1645575"/>
              <a:ext cx="1362270" cy="30868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>
                  <a:latin typeface="+mn-ea"/>
                </a:rPr>
                <a:t>EMS</a:t>
              </a:r>
              <a:endParaRPr lang="ko-KR" altLang="en-US" sz="900" b="1">
                <a:latin typeface="+mn-ea"/>
              </a:endParaRPr>
            </a:p>
          </p:txBody>
        </p:sp>
        <p:sp>
          <p:nvSpPr>
            <p:cNvPr id="120" name="화살표: 오른쪽 36">
              <a:extLst>
                <a:ext uri="{FF2B5EF4-FFF2-40B4-BE49-F238E27FC236}">
                  <a16:creationId xmlns:a16="http://schemas.microsoft.com/office/drawing/2014/main" id="{C5A4A4DE-11E7-4C86-B33A-163FC0E21D50}"/>
                </a:ext>
              </a:extLst>
            </p:cNvPr>
            <p:cNvSpPr/>
            <p:nvPr/>
          </p:nvSpPr>
          <p:spPr>
            <a:xfrm>
              <a:off x="4749282" y="1826897"/>
              <a:ext cx="1362270" cy="30868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>
                  <a:latin typeface="+mn-ea"/>
                </a:rPr>
                <a:t>PCB</a:t>
              </a:r>
              <a:endParaRPr lang="ko-KR" altLang="en-US" sz="900" b="1">
                <a:latin typeface="+mn-ea"/>
              </a:endParaRPr>
            </a:p>
          </p:txBody>
        </p:sp>
        <p:sp>
          <p:nvSpPr>
            <p:cNvPr id="121" name="화살표: 오른쪽 37">
              <a:extLst>
                <a:ext uri="{FF2B5EF4-FFF2-40B4-BE49-F238E27FC236}">
                  <a16:creationId xmlns:a16="http://schemas.microsoft.com/office/drawing/2014/main" id="{5C5F7289-D80A-4183-AED5-258B058CFB59}"/>
                </a:ext>
              </a:extLst>
            </p:cNvPr>
            <p:cNvSpPr/>
            <p:nvPr/>
          </p:nvSpPr>
          <p:spPr>
            <a:xfrm>
              <a:off x="4578847" y="2006047"/>
              <a:ext cx="1362270" cy="30868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>
                  <a:latin typeface="+mn-ea"/>
                </a:rPr>
                <a:t>Open H/W</a:t>
              </a:r>
              <a:endParaRPr lang="ko-KR" altLang="en-US" sz="900" b="1">
                <a:latin typeface="+mn-ea"/>
              </a:endParaRPr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7BE17A3-F5DF-43B5-88E2-C66CA04F42AC}"/>
              </a:ext>
            </a:extLst>
          </p:cNvPr>
          <p:cNvSpPr/>
          <p:nvPr/>
        </p:nvSpPr>
        <p:spPr>
          <a:xfrm>
            <a:off x="225249" y="2214329"/>
            <a:ext cx="2884365" cy="839536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22B1A39-80A7-4CCF-BCC3-3A984038DF17}"/>
              </a:ext>
            </a:extLst>
          </p:cNvPr>
          <p:cNvSpPr/>
          <p:nvPr/>
        </p:nvSpPr>
        <p:spPr>
          <a:xfrm>
            <a:off x="225249" y="3130541"/>
            <a:ext cx="2884366" cy="851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DF3FEC6-2F1A-4A7F-A46A-328FD808AFA9}"/>
              </a:ext>
            </a:extLst>
          </p:cNvPr>
          <p:cNvSpPr/>
          <p:nvPr/>
        </p:nvSpPr>
        <p:spPr>
          <a:xfrm>
            <a:off x="225249" y="4073711"/>
            <a:ext cx="2876887" cy="849655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F15C889E-892E-4A65-99EF-AA7F3F431B01}"/>
              </a:ext>
            </a:extLst>
          </p:cNvPr>
          <p:cNvSpPr/>
          <p:nvPr/>
        </p:nvSpPr>
        <p:spPr>
          <a:xfrm>
            <a:off x="225249" y="4996572"/>
            <a:ext cx="2884366" cy="839320"/>
          </a:xfrm>
          <a:prstGeom prst="rect">
            <a:avLst/>
          </a:prstGeom>
          <a:solidFill>
            <a:srgbClr val="4BAC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A1E8F7DD-6577-4E92-B9A5-0097ECD74C9E}"/>
              </a:ext>
            </a:extLst>
          </p:cNvPr>
          <p:cNvSpPr/>
          <p:nvPr/>
        </p:nvSpPr>
        <p:spPr>
          <a:xfrm>
            <a:off x="225249" y="1299161"/>
            <a:ext cx="2885427" cy="839248"/>
          </a:xfrm>
          <a:prstGeom prst="rect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ea"/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02" y="2313255"/>
            <a:ext cx="885005" cy="64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2" y="3227209"/>
            <a:ext cx="865411" cy="65507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599572" y="77013"/>
            <a:ext cx="464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err="1">
                <a:solidFill>
                  <a:schemeClr val="bg1"/>
                </a:solidFill>
                <a:latin typeface="+mn-ea"/>
              </a:rPr>
              <a:t>롱테일</a:t>
            </a:r>
            <a:r>
              <a:rPr lang="en-US" altLang="ko-KR" sz="2400" b="1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2400" b="1">
                <a:solidFill>
                  <a:schemeClr val="bg1"/>
                </a:solidFill>
                <a:latin typeface="+mn-ea"/>
              </a:rPr>
              <a:t>공급처</a:t>
            </a:r>
            <a:r>
              <a:rPr lang="en-US" altLang="ko-KR" sz="2400" b="1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sz="2400" b="1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400" b="1">
                <a:solidFill>
                  <a:schemeClr val="bg1"/>
                </a:solidFill>
                <a:latin typeface="+mn-ea"/>
              </a:rPr>
              <a:t>to </a:t>
            </a:r>
            <a:r>
              <a:rPr lang="ko-KR" altLang="en-US" sz="2400" b="1" err="1">
                <a:solidFill>
                  <a:schemeClr val="bg1"/>
                </a:solidFill>
                <a:latin typeface="+mn-ea"/>
              </a:rPr>
              <a:t>롱테일</a:t>
            </a:r>
            <a:r>
              <a:rPr lang="en-US" altLang="ko-KR" sz="2400" b="1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2400" b="1">
                <a:solidFill>
                  <a:schemeClr val="bg1"/>
                </a:solidFill>
                <a:latin typeface="+mn-ea"/>
              </a:rPr>
              <a:t>고객</a:t>
            </a:r>
            <a:r>
              <a:rPr lang="en-US" altLang="ko-KR" sz="2400" b="1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sz="2400" b="1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2400" b="1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953" y="2269155"/>
            <a:ext cx="9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PCB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58973" y="2245532"/>
            <a:ext cx="23039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15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PCB </a:t>
            </a: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제조사</a:t>
            </a:r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1400" b="1">
                <a:solidFill>
                  <a:schemeClr val="bg1"/>
                </a:solidFill>
                <a:latin typeface="+mn-ea"/>
              </a:rPr>
              <a:t>전문 분야별 제조</a:t>
            </a:r>
          </a:p>
        </p:txBody>
      </p:sp>
      <p:pic>
        <p:nvPicPr>
          <p:cNvPr id="1028" name="Picture 4" descr="Image result for 전자부품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27" y="1415181"/>
            <a:ext cx="897612" cy="6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52023" y="3200802"/>
            <a:ext cx="767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전자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모듈</a:t>
            </a:r>
            <a:endParaRPr lang="ko-KR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915977" y="2818053"/>
            <a:ext cx="1746909" cy="830997"/>
          </a:xfrm>
          <a:prstGeom prst="rect">
            <a:avLst/>
          </a:prstGeom>
          <a:solidFill>
            <a:srgbClr val="DDE5E8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b="1"/>
              <a:t>    12,000</a:t>
            </a:r>
          </a:p>
          <a:p>
            <a:pPr algn="ctr"/>
            <a:r>
              <a:rPr lang="ko-KR" altLang="en-US" sz="1400" b="1"/>
              <a:t>    초</a:t>
            </a:r>
            <a:r>
              <a:rPr lang="en-US" altLang="ko-KR" sz="1400" b="1"/>
              <a:t>·</a:t>
            </a:r>
            <a:r>
              <a:rPr lang="ko-KR" altLang="en-US" sz="1400" b="1"/>
              <a:t>중</a:t>
            </a:r>
            <a:r>
              <a:rPr lang="en-US" altLang="ko-KR" sz="1400" b="1"/>
              <a:t>·</a:t>
            </a:r>
            <a:r>
              <a:rPr lang="ko-KR" altLang="en-US" sz="1400" b="1"/>
              <a:t>고</a:t>
            </a:r>
            <a:r>
              <a:rPr lang="en-US" altLang="ko-KR" sz="1400" b="1"/>
              <a:t>·</a:t>
            </a:r>
            <a:r>
              <a:rPr lang="ko-KR" altLang="en-US" sz="1400" b="1"/>
              <a:t>대</a:t>
            </a:r>
            <a:endParaRPr lang="en-US" altLang="ko-KR" sz="1400" b="1"/>
          </a:p>
          <a:p>
            <a:pPr algn="ctr"/>
            <a:r>
              <a:rPr lang="ko-KR" altLang="en-US" sz="1400" b="1"/>
              <a:t>    </a:t>
            </a:r>
            <a:r>
              <a:rPr lang="ko-KR" altLang="en-US" sz="1400" b="1" err="1"/>
              <a:t>정부출연연</a:t>
            </a:r>
            <a:endParaRPr lang="ko-KR" altLang="en-US" sz="1400" b="1"/>
          </a:p>
        </p:txBody>
      </p:sp>
      <p:sp>
        <p:nvSpPr>
          <p:cNvPr id="63" name="직사각형 62"/>
          <p:cNvSpPr/>
          <p:nvPr/>
        </p:nvSpPr>
        <p:spPr>
          <a:xfrm>
            <a:off x="7144449" y="1697098"/>
            <a:ext cx="1746908" cy="615553"/>
          </a:xfrm>
          <a:prstGeom prst="rect">
            <a:avLst/>
          </a:prstGeom>
          <a:solidFill>
            <a:srgbClr val="C5B9A4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b="1"/>
              <a:t>    60,000</a:t>
            </a:r>
          </a:p>
          <a:p>
            <a:pPr algn="ctr"/>
            <a:r>
              <a:rPr lang="ko-KR" altLang="en-US" sz="1400" b="1"/>
              <a:t>    제조사</a:t>
            </a:r>
          </a:p>
        </p:txBody>
      </p:sp>
      <p:pic>
        <p:nvPicPr>
          <p:cNvPr id="1038" name="Picture 14" descr="Image result for 공장 아이콘 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43" y="1035719"/>
            <a:ext cx="1559034" cy="15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반도체 제조회사 아이콘 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0034" y="1686921"/>
            <a:ext cx="598286" cy="5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직사각형 63"/>
          <p:cNvSpPr/>
          <p:nvPr/>
        </p:nvSpPr>
        <p:spPr>
          <a:xfrm>
            <a:off x="7125667" y="4174074"/>
            <a:ext cx="1746909" cy="615553"/>
          </a:xfrm>
          <a:prstGeom prst="rect">
            <a:avLst/>
          </a:prstGeom>
          <a:solidFill>
            <a:srgbClr val="2AD4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b="1"/>
              <a:t>     2,000</a:t>
            </a:r>
          </a:p>
          <a:p>
            <a:pPr algn="ctr"/>
            <a:r>
              <a:rPr lang="ko-KR" altLang="en-US" sz="1400" b="1"/>
              <a:t>       </a:t>
            </a:r>
            <a:r>
              <a:rPr lang="ko-KR" altLang="en-US" sz="1400" b="1" err="1"/>
              <a:t>부품유통</a:t>
            </a:r>
            <a:endParaRPr lang="ko-KR" altLang="en-US" sz="1400" b="1"/>
          </a:p>
        </p:txBody>
      </p:sp>
      <p:pic>
        <p:nvPicPr>
          <p:cNvPr id="1044" name="Picture 20" descr="Image result for 시장 아이콘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517" y="3896597"/>
            <a:ext cx="998005" cy="8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500"/>
                    </a14:imgEffect>
                    <a14:imgEffect>
                      <a14:brightnessContrast bright="-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486" y="2623383"/>
            <a:ext cx="1236639" cy="1188410"/>
          </a:xfrm>
          <a:prstGeom prst="rect">
            <a:avLst/>
          </a:prstGeom>
        </p:spPr>
      </p:pic>
      <p:sp>
        <p:nvSpPr>
          <p:cNvPr id="73" name="직사각형 72"/>
          <p:cNvSpPr/>
          <p:nvPr/>
        </p:nvSpPr>
        <p:spPr>
          <a:xfrm>
            <a:off x="7144449" y="5067104"/>
            <a:ext cx="1746909" cy="615553"/>
          </a:xfrm>
          <a:prstGeom prst="rect">
            <a:avLst/>
          </a:prstGeom>
          <a:solidFill>
            <a:srgbClr val="1DA99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b="1"/>
              <a:t>     3,000</a:t>
            </a:r>
          </a:p>
          <a:p>
            <a:pPr algn="ctr"/>
            <a:r>
              <a:rPr lang="ko-KR" altLang="en-US" sz="1400" b="1"/>
              <a:t>       </a:t>
            </a:r>
            <a:r>
              <a:rPr lang="en-US" altLang="ko-KR" sz="1400" b="1"/>
              <a:t>SMT</a:t>
            </a:r>
            <a:r>
              <a:rPr lang="ko-KR" altLang="en-US" sz="1400" b="1"/>
              <a:t>생산업체</a:t>
            </a: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26288" y="4789627"/>
            <a:ext cx="1342327" cy="959298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840" y="5239354"/>
            <a:ext cx="510673" cy="497132"/>
          </a:xfrm>
          <a:prstGeom prst="rect">
            <a:avLst/>
          </a:prstGeom>
        </p:spPr>
      </p:pic>
      <p:sp>
        <p:nvSpPr>
          <p:cNvPr id="67" name="직사각형 66"/>
          <p:cNvSpPr/>
          <p:nvPr/>
        </p:nvSpPr>
        <p:spPr>
          <a:xfrm>
            <a:off x="1073837" y="1364733"/>
            <a:ext cx="20587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150</a:t>
            </a:r>
            <a:r>
              <a:rPr lang="en-US" altLang="ko-KR" sz="2000" b="1">
                <a:latin typeface="+mn-ea"/>
              </a:rPr>
              <a:t> </a:t>
            </a:r>
            <a:r>
              <a:rPr lang="ko-KR" altLang="en-US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부품대리점</a:t>
            </a:r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1400" b="1">
                <a:solidFill>
                  <a:schemeClr val="bg1"/>
                </a:solidFill>
                <a:latin typeface="+mn-ea"/>
              </a:rPr>
              <a:t>소량 다품종</a:t>
            </a:r>
          </a:p>
        </p:txBody>
      </p:sp>
      <p:sp>
        <p:nvSpPr>
          <p:cNvPr id="68" name="직사각형 67"/>
          <p:cNvSpPr/>
          <p:nvPr/>
        </p:nvSpPr>
        <p:spPr>
          <a:xfrm>
            <a:off x="1075508" y="3215816"/>
            <a:ext cx="20779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+mn-ea"/>
              </a:rPr>
              <a:t>30</a:t>
            </a:r>
            <a:r>
              <a:rPr lang="en-US" altLang="ko-KR" sz="2000" b="1">
                <a:latin typeface="+mn-ea"/>
              </a:rPr>
              <a:t> </a:t>
            </a:r>
            <a:r>
              <a:rPr lang="ko-K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전자모듈제조사</a:t>
            </a:r>
            <a:endParaRPr lang="en-US" altLang="ko-KR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1400" b="1">
                <a:latin typeface="+mn-ea"/>
              </a:rPr>
              <a:t>China Factory</a:t>
            </a:r>
            <a:endParaRPr lang="ko-KR" altLang="en-US" sz="1400" b="1">
              <a:latin typeface="+mn-ea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38" y="5094946"/>
            <a:ext cx="870373" cy="676067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51" y="4166474"/>
            <a:ext cx="854961" cy="690972"/>
          </a:xfrm>
          <a:prstGeom prst="rect">
            <a:avLst/>
          </a:prstGeom>
        </p:spPr>
      </p:pic>
      <p:sp>
        <p:nvSpPr>
          <p:cNvPr id="70" name="직사각형 69"/>
          <p:cNvSpPr/>
          <p:nvPr/>
        </p:nvSpPr>
        <p:spPr>
          <a:xfrm>
            <a:off x="1367030" y="4138108"/>
            <a:ext cx="1592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오픈소스 </a:t>
            </a:r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하드웨어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338" y="4569600"/>
            <a:ext cx="94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OS</a:t>
            </a:r>
            <a:r>
              <a:rPr lang="en-US" altLang="ko-K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HW</a:t>
            </a:r>
            <a:endParaRPr lang="ko-KR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303959" y="502845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>
                <a:latin typeface="+mn-ea"/>
              </a:rPr>
              <a:t>SMT</a:t>
            </a:r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1357326" y="5065527"/>
            <a:ext cx="151310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ko-KR" b="1">
                <a:latin typeface="+mn-ea"/>
              </a:rPr>
              <a:t> </a:t>
            </a:r>
            <a:r>
              <a:rPr lang="en-US" altLang="ko-KR" sz="2000" b="1">
                <a:solidFill>
                  <a:schemeClr val="bg1"/>
                </a:solidFill>
                <a:latin typeface="+mn-ea"/>
              </a:rPr>
              <a:t>SMT</a:t>
            </a:r>
            <a:endParaRPr lang="en-US" altLang="ko-KR" b="1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400" b="1">
                <a:solidFill>
                  <a:schemeClr val="bg1"/>
                </a:solidFill>
                <a:latin typeface="+mn-ea"/>
              </a:rPr>
              <a:t>소량다품종전문</a:t>
            </a:r>
            <a:r>
              <a:rPr lang="en-US" altLang="ko-KR" sz="1400" b="1">
                <a:solidFill>
                  <a:schemeClr val="bg1"/>
                </a:solidFill>
                <a:latin typeface="+mn-ea"/>
              </a:rPr>
              <a:t> </a:t>
            </a:r>
            <a:endParaRPr lang="ko-KR" altLang="en-US" sz="1400" b="1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367503" y="1621896"/>
            <a:ext cx="862737" cy="3917009"/>
            <a:chOff x="3191849" y="1621895"/>
            <a:chExt cx="862737" cy="3917009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4D1A668-A5B5-4F80-ABDF-479A09625710}"/>
                </a:ext>
              </a:extLst>
            </p:cNvPr>
            <p:cNvSpPr/>
            <p:nvPr/>
          </p:nvSpPr>
          <p:spPr>
            <a:xfrm>
              <a:off x="3235843" y="1621895"/>
              <a:ext cx="757524" cy="3917009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ICB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</a:p>
            <a:p>
              <a:pPr algn="ctr"/>
              <a:endPara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en-US" altLang="ko-KR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L2L </a:t>
              </a:r>
            </a:p>
            <a:p>
              <a:pPr algn="ctr"/>
              <a:r>
                <a:rPr lang="en-US" altLang="ko-KR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</a:p>
            <a:p>
              <a:pPr algn="ctr"/>
              <a:endPara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3191849" y="4229499"/>
              <a:ext cx="862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플랫폼</a:t>
              </a:r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79116" y="2392045"/>
              <a:ext cx="396274" cy="384081"/>
            </a:xfrm>
            <a:prstGeom prst="rect">
              <a:avLst/>
            </a:prstGeom>
          </p:spPr>
        </p:pic>
      </p:grpSp>
      <p:cxnSp>
        <p:nvCxnSpPr>
          <p:cNvPr id="8" name="직선 연결선 7"/>
          <p:cNvCxnSpPr/>
          <p:nvPr/>
        </p:nvCxnSpPr>
        <p:spPr>
          <a:xfrm>
            <a:off x="3108503" y="1299161"/>
            <a:ext cx="266056" cy="29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3108503" y="5569746"/>
            <a:ext cx="266056" cy="266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109614" y="2138409"/>
            <a:ext cx="264945" cy="17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3108503" y="2214329"/>
            <a:ext cx="266056" cy="157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3108503" y="3050632"/>
            <a:ext cx="266056" cy="52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3108503" y="3130541"/>
            <a:ext cx="266056" cy="30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V="1">
            <a:off x="3108503" y="4812506"/>
            <a:ext cx="277326" cy="184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V="1">
            <a:off x="3108503" y="4767263"/>
            <a:ext cx="266056" cy="15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 flipV="1">
            <a:off x="3102136" y="4021931"/>
            <a:ext cx="272423" cy="51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V="1">
            <a:off x="3108503" y="3943350"/>
            <a:ext cx="266056" cy="38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직사각형 95"/>
          <p:cNvSpPr/>
          <p:nvPr/>
        </p:nvSpPr>
        <p:spPr>
          <a:xfrm>
            <a:off x="60446" y="1129839"/>
            <a:ext cx="9144000" cy="59330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5" name="직선 연결선 84"/>
          <p:cNvCxnSpPr/>
          <p:nvPr/>
        </p:nvCxnSpPr>
        <p:spPr>
          <a:xfrm flipV="1">
            <a:off x="114300" y="5990560"/>
            <a:ext cx="3147477" cy="19716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 flipH="1">
            <a:off x="3261777" y="890449"/>
            <a:ext cx="43994" cy="5143501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4282831" y="890449"/>
            <a:ext cx="43994" cy="5143501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4282831" y="5990560"/>
            <a:ext cx="3107294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469428" y="5623966"/>
            <a:ext cx="62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333F50"/>
                </a:solidFill>
                <a:latin typeface="+mj-ea"/>
                <a:ea typeface="+mj-ea"/>
              </a:rPr>
              <a:t>to</a:t>
            </a:r>
            <a:endParaRPr lang="ko-KR" altLang="en-US" sz="2400" b="1">
              <a:solidFill>
                <a:srgbClr val="333F50"/>
              </a:solidFill>
              <a:latin typeface="+mj-ea"/>
              <a:ea typeface="+mj-ea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6FE908-2B35-49FB-8C85-EF87292A9249}"/>
              </a:ext>
            </a:extLst>
          </p:cNvPr>
          <p:cNvSpPr txBox="1"/>
          <p:nvPr/>
        </p:nvSpPr>
        <p:spPr>
          <a:xfrm>
            <a:off x="4077186" y="6222146"/>
            <a:ext cx="174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롱테일</a:t>
            </a:r>
            <a:r>
              <a:rPr lang="en-US" altLang="ko-K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(L)</a:t>
            </a:r>
            <a:r>
              <a:rPr lang="ko-K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고객</a:t>
            </a:r>
          </a:p>
        </p:txBody>
      </p: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635A4167-D599-4AC5-B164-25B4778CA02D}"/>
              </a:ext>
            </a:extLst>
          </p:cNvPr>
          <p:cNvCxnSpPr>
            <a:cxnSpLocks/>
          </p:cNvCxnSpPr>
          <p:nvPr/>
        </p:nvCxnSpPr>
        <p:spPr>
          <a:xfrm flipV="1">
            <a:off x="0" y="6539352"/>
            <a:ext cx="8872576" cy="11306"/>
          </a:xfrm>
          <a:prstGeom prst="straightConnector1">
            <a:avLst/>
          </a:prstGeom>
          <a:ln w="57150"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F4D3B55-75FF-4C92-AE55-A30A5F3A9D3D}"/>
              </a:ext>
            </a:extLst>
          </p:cNvPr>
          <p:cNvSpPr txBox="1"/>
          <p:nvPr/>
        </p:nvSpPr>
        <p:spPr>
          <a:xfrm flipH="1">
            <a:off x="3285841" y="5708018"/>
            <a:ext cx="1015279" cy="769441"/>
          </a:xfrm>
          <a:prstGeom prst="rect">
            <a:avLst/>
          </a:prstGeom>
          <a:ln w="19050">
            <a:solidFill>
              <a:srgbClr val="4A7EB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</a:t>
            </a:r>
            <a:r>
              <a:rPr lang="en-US" altLang="ko-KR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en-US" altLang="ko-KR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</a:t>
            </a:r>
            <a:endParaRPr lang="ko-KR" altLang="en-US" sz="4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8844395-DC9B-4735-BD75-0FF9E941B108}"/>
              </a:ext>
            </a:extLst>
          </p:cNvPr>
          <p:cNvSpPr txBox="1"/>
          <p:nvPr/>
        </p:nvSpPr>
        <p:spPr>
          <a:xfrm>
            <a:off x="1467736" y="6151638"/>
            <a:ext cx="1809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롱테일</a:t>
            </a:r>
            <a:r>
              <a:rPr lang="en-US" altLang="ko-K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(L)</a:t>
            </a:r>
            <a:r>
              <a:rPr lang="ko-K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공급처</a:t>
            </a:r>
          </a:p>
        </p:txBody>
      </p:sp>
    </p:spTree>
    <p:extLst>
      <p:ext uri="{BB962C8B-B14F-4D97-AF65-F5344CB8AC3E}">
        <p14:creationId xmlns:p14="http://schemas.microsoft.com/office/powerpoint/2010/main" val="12110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6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8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9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1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2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3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4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6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7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8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9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1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2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30"/>
                            </p:stCondLst>
                            <p:childTnLst>
                              <p:par>
                                <p:cTn id="1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94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6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97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980"/>
                            </p:stCondLst>
                            <p:childTnLst>
                              <p:par>
                                <p:cTn id="1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9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1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10"/>
                            </p:stCondLst>
                            <p:childTnLst>
                              <p:par>
                                <p:cTn id="1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2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3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40"/>
                            </p:stCondLst>
                            <p:childTnLst>
                              <p:par>
                                <p:cTn id="1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50"/>
                            </p:stCondLst>
                            <p:childTnLst>
                              <p:par>
                                <p:cTn id="1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6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7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80"/>
                            </p:stCondLst>
                            <p:childTnLst>
                              <p:par>
                                <p:cTn id="1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90"/>
                            </p:stCondLst>
                            <p:childTnLst>
                              <p:par>
                                <p:cTn id="1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10"/>
                            </p:stCondLst>
                            <p:childTnLst>
                              <p:par>
                                <p:cTn id="2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2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13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140"/>
                            </p:stCondLst>
                            <p:childTnLst>
                              <p:par>
                                <p:cTn id="2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150"/>
                            </p:stCondLst>
                            <p:childTnLst>
                              <p:par>
                                <p:cTn id="2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160"/>
                            </p:stCondLst>
                            <p:childTnLst>
                              <p:par>
                                <p:cTn id="2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170"/>
                            </p:stCondLst>
                            <p:childTnLst>
                              <p:par>
                                <p:cTn id="2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180"/>
                            </p:stCondLst>
                            <p:childTnLst>
                              <p:par>
                                <p:cTn id="2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190"/>
                            </p:stCondLst>
                            <p:childTnLst>
                              <p:par>
                                <p:cTn id="2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200"/>
                            </p:stCondLst>
                            <p:childTnLst>
                              <p:par>
                                <p:cTn id="2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210"/>
                            </p:stCondLst>
                            <p:childTnLst>
                              <p:par>
                                <p:cTn id="2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220"/>
                            </p:stCondLst>
                            <p:childTnLst>
                              <p:par>
                                <p:cTn id="2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11" grpId="0" animBg="1"/>
      <p:bldP spid="112" grpId="0" animBg="1"/>
      <p:bldP spid="113" grpId="0" animBg="1"/>
      <p:bldP spid="114" grpId="0" animBg="1"/>
      <p:bldP spid="51" grpId="0" animBg="1"/>
      <p:bldP spid="52" grpId="0" animBg="1"/>
      <p:bldP spid="53" grpId="0" animBg="1"/>
      <p:bldP spid="54" grpId="0" animBg="1"/>
      <p:bldP spid="50" grpId="0" animBg="1"/>
      <p:bldP spid="2" grpId="0"/>
      <p:bldP spid="23" grpId="0"/>
      <p:bldP spid="57" grpId="0"/>
      <p:bldP spid="48" grpId="0" animBg="1"/>
      <p:bldP spid="63" grpId="0" animBg="1"/>
      <p:bldP spid="64" grpId="0" animBg="1"/>
      <p:bldP spid="73" grpId="0" animBg="1"/>
      <p:bldP spid="67" grpId="0"/>
      <p:bldP spid="68" grpId="0"/>
      <p:bldP spid="70" grpId="0"/>
      <p:bldP spid="79" grpId="0"/>
      <p:bldP spid="71" grpId="0"/>
      <p:bldP spid="72" grpId="0"/>
      <p:bldP spid="96" grpId="0" animBg="1"/>
      <p:bldP spid="96" grpId="1" animBg="1"/>
      <p:bldP spid="93" grpId="0"/>
      <p:bldP spid="77" grpId="0"/>
      <p:bldP spid="80" grpId="0" animBg="1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2561" y="804541"/>
            <a:ext cx="7088720" cy="590656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-2640519" y="804541"/>
            <a:ext cx="9855010" cy="59664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9BBDF-CE4F-4871-AC53-CB64425C26E9}"/>
              </a:ext>
            </a:extLst>
          </p:cNvPr>
          <p:cNvSpPr txBox="1"/>
          <p:nvPr/>
        </p:nvSpPr>
        <p:spPr>
          <a:xfrm>
            <a:off x="542849" y="3553798"/>
            <a:ext cx="1989647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중국공장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범용 전자부품 생산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품질평준화 제품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소량 다품종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3CFB8-843E-4D74-9D71-4A3A021B6925}"/>
              </a:ext>
            </a:extLst>
          </p:cNvPr>
          <p:cNvSpPr txBox="1"/>
          <p:nvPr/>
        </p:nvSpPr>
        <p:spPr>
          <a:xfrm>
            <a:off x="542849" y="2251645"/>
            <a:ext cx="5206603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</a:rPr>
              <a:t>中</a:t>
            </a:r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</a:rPr>
              <a:t>알리를</a:t>
            </a: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</a:rPr>
              <a:t> 통한 불안한 개별 거래 </a:t>
            </a:r>
            <a:endParaRPr lang="en-US" altLang="ko-K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  <a:sym typeface="Wingdings" panose="05000000000000000000" pitchFamily="2" charset="2"/>
              </a:rPr>
              <a:t>      </a:t>
            </a:r>
            <a:r>
              <a:rPr lang="en-US" altLang="ko-K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  <a:sym typeface="Wingdings" panose="05000000000000000000" pitchFamily="2" charset="2"/>
              </a:rPr>
              <a:t> </a:t>
            </a:r>
            <a:r>
              <a:rPr lang="ko-KR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</a:rPr>
              <a:t>아이씨뱅큐 플랫폼 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/>
            </a:endParaRPr>
          </a:p>
          <a:p>
            <a:pPr lvl="5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</a:rPr>
              <a:t>&gt;&gt;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/>
              </a:rPr>
              <a:t>검증된 품질과 거래 안정화 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/>
              <a:cs typeface="Calibri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193912" y="4231232"/>
            <a:ext cx="4709119" cy="2745629"/>
            <a:chOff x="3243991" y="1845467"/>
            <a:chExt cx="4709119" cy="2745629"/>
          </a:xfrm>
        </p:grpSpPr>
        <p:pic>
          <p:nvPicPr>
            <p:cNvPr id="16" name="Picture 5" descr="ICb_배경투명">
              <a:extLst>
                <a:ext uri="{FF2B5EF4-FFF2-40B4-BE49-F238E27FC236}">
                  <a16:creationId xmlns:a16="http://schemas.microsoft.com/office/drawing/2014/main" id="{60CC18C5-A194-4B5F-8C65-0DEF203AF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00730">
              <a:off x="3616792" y="2984273"/>
              <a:ext cx="945248" cy="92470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그림 11" descr="컴퓨터, 게임이(가) 표시된 사진&#10;&#10;자동 생성된 설명">
              <a:extLst>
                <a:ext uri="{FF2B5EF4-FFF2-40B4-BE49-F238E27FC236}">
                  <a16:creationId xmlns:a16="http://schemas.microsoft.com/office/drawing/2014/main" id="{87B15A2B-EB92-4740-9B2F-66EB1917B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243991" y="1845467"/>
              <a:ext cx="4709119" cy="27456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23" name="TextBox 22"/>
          <p:cNvSpPr txBox="1"/>
          <p:nvPr/>
        </p:nvSpPr>
        <p:spPr>
          <a:xfrm>
            <a:off x="1110177" y="87026"/>
            <a:ext cx="407194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ICB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제품 공급 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by China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42849" y="1164544"/>
            <a:ext cx="2928180" cy="851427"/>
            <a:chOff x="225249" y="3112957"/>
            <a:chExt cx="2928180" cy="851427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22B1A39-80A7-4CCF-BCC3-3A984038DF17}"/>
                </a:ext>
              </a:extLst>
            </p:cNvPr>
            <p:cNvSpPr/>
            <p:nvPr/>
          </p:nvSpPr>
          <p:spPr>
            <a:xfrm>
              <a:off x="225249" y="3112957"/>
              <a:ext cx="2884366" cy="8514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302" y="3209625"/>
              <a:ext cx="865411" cy="6550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352023" y="3183218"/>
              <a:ext cx="767537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전자</a:t>
              </a:r>
              <a:r>
                <a:rPr lang="en-US" altLang="ko-K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ko-KR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모듈</a:t>
              </a:r>
              <a:endPara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075508" y="3198232"/>
              <a:ext cx="2077921" cy="67710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30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ko-KR" altLang="en-US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전자모듈제조사</a:t>
              </a:r>
              <a:endParaRPr lang="en-US" altLang="ko-K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en-US" altLang="ko-KR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China Factory</a:t>
              </a:r>
              <a:endPara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5557906" y="3322641"/>
            <a:ext cx="3491363" cy="1817181"/>
            <a:chOff x="3046540" y="4579891"/>
            <a:chExt cx="4385195" cy="2580529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2B1AAD01-4F94-4609-BF56-32D819F94D42}"/>
                </a:ext>
              </a:extLst>
            </p:cNvPr>
            <p:cNvSpPr/>
            <p:nvPr/>
          </p:nvSpPr>
          <p:spPr>
            <a:xfrm>
              <a:off x="3046540" y="4579891"/>
              <a:ext cx="4385195" cy="258052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가성비</a:t>
              </a: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0DB38B0-B1EB-49D3-BA1F-F8246A5289C9}"/>
                </a:ext>
              </a:extLst>
            </p:cNvPr>
            <p:cNvSpPr/>
            <p:nvPr/>
          </p:nvSpPr>
          <p:spPr>
            <a:xfrm>
              <a:off x="4177477" y="4602401"/>
              <a:ext cx="1222315" cy="110101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배송비</a:t>
              </a: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CF67261D-8BC4-49FB-BB66-5590CD09F37E}"/>
                </a:ext>
              </a:extLst>
            </p:cNvPr>
            <p:cNvSpPr/>
            <p:nvPr/>
          </p:nvSpPr>
          <p:spPr>
            <a:xfrm>
              <a:off x="5115854" y="4907085"/>
              <a:ext cx="1425934" cy="110101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공장소싱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F102FF1A-9F21-42B8-9329-92EA8A81C45A}"/>
                </a:ext>
              </a:extLst>
            </p:cNvPr>
            <p:cNvSpPr/>
            <p:nvPr/>
          </p:nvSpPr>
          <p:spPr>
            <a:xfrm>
              <a:off x="6130421" y="5437286"/>
              <a:ext cx="1164192" cy="110101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전문성</a:t>
              </a:r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C292BBA0-F04A-4716-9531-2CB6BC86E288}"/>
                </a:ext>
              </a:extLst>
            </p:cNvPr>
            <p:cNvSpPr/>
            <p:nvPr/>
          </p:nvSpPr>
          <p:spPr>
            <a:xfrm>
              <a:off x="3209923" y="5152908"/>
              <a:ext cx="1425936" cy="110101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도매수량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DC3C97-3DA3-4BD1-8797-7428067C6F74}"/>
              </a:ext>
            </a:extLst>
          </p:cNvPr>
          <p:cNvSpPr txBox="1"/>
          <p:nvPr/>
        </p:nvSpPr>
        <p:spPr>
          <a:xfrm>
            <a:off x="6476949" y="1176607"/>
            <a:ext cx="2044149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 제조사의 품질 검증된 </a:t>
            </a:r>
            <a:endParaRPr lang="en-US" altLang="ko-KR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스탠다드 부품을</a:t>
            </a:r>
            <a:r>
              <a:rPr lang="en-US" altLang="ko-K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</a:t>
            </a:r>
            <a:r>
              <a:rPr lang="ko-KR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하여 </a:t>
            </a:r>
            <a:endParaRPr lang="en-US" altLang="ko-KR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고객에게 공급</a:t>
            </a:r>
            <a:endParaRPr lang="en-US" altLang="ko-KR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ICbanQ </a:t>
            </a:r>
            <a:r>
              <a:rPr lang="ko-KR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시스템을 통한 </a:t>
            </a:r>
            <a:endParaRPr lang="en-US" altLang="ko-KR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빠른 부품공급</a:t>
            </a:r>
            <a:r>
              <a:rPr lang="en-US" altLang="ko-K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재고보유</a:t>
            </a:r>
            <a:r>
              <a:rPr lang="en-US" altLang="ko-K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 </a:t>
            </a:r>
            <a:endParaRPr lang="en-US" altLang="ko-KR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합리적인 거래</a:t>
            </a:r>
            <a:r>
              <a:rPr lang="en-US" altLang="ko-K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조건</a:t>
            </a:r>
            <a:endParaRPr lang="en-US" altLang="ko-KR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8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/>
          <p:cNvGrpSpPr/>
          <p:nvPr/>
        </p:nvGrpSpPr>
        <p:grpSpPr>
          <a:xfrm>
            <a:off x="350163" y="1503224"/>
            <a:ext cx="1941239" cy="1888214"/>
            <a:chOff x="-7172" y="3798864"/>
            <a:chExt cx="2245548" cy="2175034"/>
          </a:xfrm>
        </p:grpSpPr>
        <p:grpSp>
          <p:nvGrpSpPr>
            <p:cNvPr id="41" name="그룹 40"/>
            <p:cNvGrpSpPr/>
            <p:nvPr/>
          </p:nvGrpSpPr>
          <p:grpSpPr>
            <a:xfrm>
              <a:off x="100090" y="4227744"/>
              <a:ext cx="1909522" cy="1355374"/>
              <a:chOff x="116577" y="4307858"/>
              <a:chExt cx="1909522" cy="1355374"/>
            </a:xfrm>
          </p:grpSpPr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F01ABBC1-8C27-45C8-AC24-54A53D769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7575" y="4307858"/>
                <a:ext cx="718338" cy="4888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4" name="Picture 24" descr="microbit에 대한 이미지 검색결과">
                <a:extLst>
                  <a:ext uri="{FF2B5EF4-FFF2-40B4-BE49-F238E27FC236}">
                    <a16:creationId xmlns:a16="http://schemas.microsoft.com/office/drawing/2014/main" id="{68140672-5541-4FF6-B317-797ACEE53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577" y="4337923"/>
                <a:ext cx="974218" cy="46230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그림 73">
                <a:extLst>
                  <a:ext uri="{FF2B5EF4-FFF2-40B4-BE49-F238E27FC236}">
                    <a16:creationId xmlns:a16="http://schemas.microsoft.com/office/drawing/2014/main" id="{E65855EF-C2BC-4F13-84F7-705D9C7A9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715" y="4913947"/>
                <a:ext cx="779942" cy="62151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75" name="그림 7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8849" y="4910757"/>
                <a:ext cx="857250" cy="75247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sp>
          <p:nvSpPr>
            <p:cNvPr id="42" name="타원 41"/>
            <p:cNvSpPr/>
            <p:nvPr/>
          </p:nvSpPr>
          <p:spPr>
            <a:xfrm>
              <a:off x="-7172" y="3798864"/>
              <a:ext cx="2245548" cy="2175034"/>
            </a:xfrm>
            <a:prstGeom prst="ellipse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6" name="그림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365" y="1990815"/>
            <a:ext cx="4091548" cy="2730050"/>
          </a:xfrm>
          <a:prstGeom prst="rect">
            <a:avLst/>
          </a:prstGeom>
        </p:spPr>
      </p:pic>
      <p:pic>
        <p:nvPicPr>
          <p:cNvPr id="77" name="Picture 4" descr="Image result for icbanq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51" y="3155247"/>
            <a:ext cx="1438742" cy="6905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05" y="2921085"/>
            <a:ext cx="551328" cy="451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289" y="938332"/>
            <a:ext cx="551328" cy="510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430" y="1477503"/>
            <a:ext cx="577536" cy="4285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2" name="직사각형 81"/>
          <p:cNvSpPr/>
          <p:nvPr/>
        </p:nvSpPr>
        <p:spPr>
          <a:xfrm>
            <a:off x="4090622" y="1555153"/>
            <a:ext cx="2113136" cy="1735229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12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5644EE5-E0A8-4524-915D-0CCD04D33959}"/>
              </a:ext>
            </a:extLst>
          </p:cNvPr>
          <p:cNvSpPr txBox="1"/>
          <p:nvPr/>
        </p:nvSpPr>
        <p:spPr>
          <a:xfrm>
            <a:off x="6343175" y="1555153"/>
            <a:ext cx="2294496" cy="17543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ko-KR">
              <a:latin typeface="+mn-ea"/>
            </a:endParaRPr>
          </a:p>
          <a:p>
            <a:endParaRPr lang="en-US" altLang="ko-KR">
              <a:latin typeface="+mn-ea"/>
            </a:endParaRPr>
          </a:p>
          <a:p>
            <a:endParaRPr lang="en-US" altLang="ko-KR">
              <a:latin typeface="+mn-ea"/>
            </a:endParaRPr>
          </a:p>
          <a:p>
            <a:endParaRPr lang="en-US" altLang="ko-KR">
              <a:latin typeface="+mn-ea"/>
            </a:endParaRPr>
          </a:p>
          <a:p>
            <a:endParaRPr lang="en-US" altLang="ko-KR">
              <a:latin typeface="+mn-ea"/>
            </a:endParaRPr>
          </a:p>
          <a:p>
            <a:endParaRPr lang="en-US" altLang="ko-KR">
              <a:latin typeface="+mn-ea"/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4090622" y="3764957"/>
            <a:ext cx="2228512" cy="1658046"/>
            <a:chOff x="3172650" y="4530945"/>
            <a:chExt cx="2706850" cy="236630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411F62C-A8E6-47CA-9938-E9A190A43CF9}"/>
                </a:ext>
              </a:extLst>
            </p:cNvPr>
            <p:cNvSpPr txBox="1"/>
            <p:nvPr/>
          </p:nvSpPr>
          <p:spPr>
            <a:xfrm>
              <a:off x="3172650" y="4530945"/>
              <a:ext cx="2706850" cy="23663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en-US" altLang="ko-K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en-US" altLang="ko-K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en-US" altLang="ko-K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en-US" altLang="ko-K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ko-KR" altLang="en-US" sz="1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프로그래밍 언어</a:t>
              </a:r>
              <a:endParaRPr lang="ko-KR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pic>
          <p:nvPicPr>
            <p:cNvPr id="86" name="Picture 2" descr="Image result for 프로그래밍 언어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316" y="4707646"/>
              <a:ext cx="2669518" cy="11108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7" name="그림 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43036">
            <a:off x="3140317" y="3412113"/>
            <a:ext cx="1278321" cy="1622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9" name="그룹 88"/>
          <p:cNvGrpSpPr/>
          <p:nvPr/>
        </p:nvGrpSpPr>
        <p:grpSpPr>
          <a:xfrm>
            <a:off x="6300468" y="3342487"/>
            <a:ext cx="2706850" cy="2036541"/>
            <a:chOff x="6245619" y="4526140"/>
            <a:chExt cx="2706850" cy="1876100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411F62C-A8E6-47CA-9938-E9A190A43CF9}"/>
                </a:ext>
              </a:extLst>
            </p:cNvPr>
            <p:cNvSpPr txBox="1"/>
            <p:nvPr/>
          </p:nvSpPr>
          <p:spPr>
            <a:xfrm>
              <a:off x="6245619" y="4530945"/>
              <a:ext cx="2706850" cy="187129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en-US" altLang="ko-KR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en-US" altLang="ko-KR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en-US" altLang="ko-KR" sz="28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sz="28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ko-KR" alt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시제품</a:t>
              </a: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, </a:t>
              </a:r>
              <a:r>
                <a:rPr lang="ko-KR" alt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소량 </a:t>
              </a:r>
              <a:r>
                <a:rPr lang="ko-KR" altLang="en-US" b="1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양산품</a:t>
              </a: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en-US" altLang="ko-KR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IoT </a:t>
              </a:r>
              <a:r>
                <a:rPr lang="ko-KR" altLang="en-US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및</a:t>
              </a:r>
              <a:r>
                <a:rPr lang="en-US" altLang="ko-KR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Big Data </a:t>
              </a:r>
              <a:br>
                <a:rPr lang="en-US" altLang="ko-KR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ko-KR" altLang="en-US" sz="16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어플리케이션</a:t>
              </a:r>
              <a:endParaRPr lang="ko-KR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784" y="4526140"/>
              <a:ext cx="1540347" cy="11528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92" name="그림 9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5372">
            <a:off x="2683359" y="1880501"/>
            <a:ext cx="1287293" cy="1287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3" name="TextBox 92"/>
          <p:cNvSpPr txBox="1"/>
          <p:nvPr/>
        </p:nvSpPr>
        <p:spPr>
          <a:xfrm>
            <a:off x="4923620" y="1279280"/>
            <a:ext cx="15414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ko-KR" alt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블럭코딩</a:t>
            </a:r>
            <a:endParaRPr lang="ko-KR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" name="그림 9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742" y="1659711"/>
            <a:ext cx="981430" cy="560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164" y="1843478"/>
            <a:ext cx="2761965" cy="15536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6" name="TextBox 95"/>
          <p:cNvSpPr txBox="1"/>
          <p:nvPr/>
        </p:nvSpPr>
        <p:spPr>
          <a:xfrm>
            <a:off x="6465059" y="2490258"/>
            <a:ext cx="1325036" cy="615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교재 시장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767" y="774301"/>
            <a:ext cx="1023096" cy="1023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8" name="TextBox 97"/>
          <p:cNvSpPr txBox="1"/>
          <p:nvPr/>
        </p:nvSpPr>
        <p:spPr>
          <a:xfrm>
            <a:off x="1083169" y="126149"/>
            <a:ext cx="4687502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ko-KR" altLang="en-US" sz="2800" b="1">
                <a:solidFill>
                  <a:schemeClr val="bg1"/>
                </a:solidFill>
                <a:latin typeface="+mn-ea"/>
              </a:rPr>
              <a:t>오픈소스 하드웨어 </a:t>
            </a:r>
            <a:r>
              <a:rPr lang="en-US" altLang="ko-KR" sz="2800" b="1">
                <a:solidFill>
                  <a:schemeClr val="bg1"/>
                </a:solidFill>
                <a:latin typeface="+mn-ea"/>
              </a:rPr>
              <a:t>(OSHW)</a:t>
            </a:r>
            <a:endParaRPr lang="ko-KR" altLang="en-US" sz="2800" b="1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99" name="그룹 98"/>
          <p:cNvGrpSpPr/>
          <p:nvPr/>
        </p:nvGrpSpPr>
        <p:grpSpPr>
          <a:xfrm>
            <a:off x="1995507" y="1048819"/>
            <a:ext cx="2182114" cy="728886"/>
            <a:chOff x="225249" y="4073711"/>
            <a:chExt cx="2876887" cy="849655"/>
          </a:xfrm>
        </p:grpSpPr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1DF3FEC6-2F1A-4A7F-A46A-328FD808AFA9}"/>
                </a:ext>
              </a:extLst>
            </p:cNvPr>
            <p:cNvSpPr/>
            <p:nvPr/>
          </p:nvSpPr>
          <p:spPr>
            <a:xfrm>
              <a:off x="225249" y="4073711"/>
              <a:ext cx="2876887" cy="849655"/>
            </a:xfrm>
            <a:prstGeom prst="rect">
              <a:avLst/>
            </a:prstGeom>
            <a:solidFill>
              <a:srgbClr val="0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1829387" y="4173116"/>
              <a:ext cx="1194961" cy="6099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오픈소스 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하드웨어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41250" y="4194370"/>
              <a:ext cx="1238343" cy="4664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OS</a:t>
              </a:r>
              <a:r>
                <a:rPr lang="en-US" altLang="ko-KR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HW</a:t>
              </a:r>
              <a:endParaRPr lang="ko-KR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DDE4FF-A533-4B87-AF63-AD5938E142EA}"/>
              </a:ext>
            </a:extLst>
          </p:cNvPr>
          <p:cNvSpPr txBox="1"/>
          <p:nvPr/>
        </p:nvSpPr>
        <p:spPr>
          <a:xfrm>
            <a:off x="339082" y="4777121"/>
            <a:ext cx="2706851" cy="1077218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ko-KR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오픈소스 플랫폼 보드 이용</a:t>
            </a:r>
            <a:r>
              <a:rPr lang="en-US" altLang="ko-KR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altLang="ko-KR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H/W</a:t>
            </a:r>
            <a:r>
              <a:rPr lang="ko-KR" alt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회로 개발 및 생산</a:t>
            </a:r>
            <a:r>
              <a:rPr lang="en-US" altLang="ko-KR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altLang="ko-KR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3F53C0-BF2F-4096-9237-A8E84EF26237}"/>
              </a:ext>
            </a:extLst>
          </p:cNvPr>
          <p:cNvSpPr txBox="1"/>
          <p:nvPr/>
        </p:nvSpPr>
        <p:spPr>
          <a:xfrm>
            <a:off x="7032405" y="977631"/>
            <a:ext cx="136140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교재</a:t>
            </a:r>
            <a:r>
              <a:rPr lang="en-US" altLang="ko-K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키트 제작 판매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C11087-161D-4704-B609-2AE7107314C2}"/>
              </a:ext>
            </a:extLst>
          </p:cNvPr>
          <p:cNvSpPr txBox="1"/>
          <p:nvPr/>
        </p:nvSpPr>
        <p:spPr>
          <a:xfrm>
            <a:off x="2553983" y="5619565"/>
            <a:ext cx="3359175" cy="1077218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altLang="ko-KR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코딩교육 확대와  </a:t>
            </a:r>
            <a:endParaRPr lang="en-US" altLang="ko-KR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스타트업 소량 생산 시장 급속 성장</a:t>
            </a:r>
            <a:endParaRPr lang="en-US" altLang="ko-KR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4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75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93" grpId="0" animBg="1"/>
      <p:bldP spid="96" grpId="0"/>
      <p:bldP spid="98" grpId="0" animBg="1"/>
      <p:bldP spid="2" grpId="0" animBg="1"/>
      <p:bldP spid="39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막힌 원호 41"/>
          <p:cNvSpPr/>
          <p:nvPr/>
        </p:nvSpPr>
        <p:spPr>
          <a:xfrm rot="5400000">
            <a:off x="6442354" y="3039742"/>
            <a:ext cx="2167668" cy="1946406"/>
          </a:xfrm>
          <a:prstGeom prst="blockArc">
            <a:avLst>
              <a:gd name="adj1" fmla="val 10628525"/>
              <a:gd name="adj2" fmla="val 125221"/>
              <a:gd name="adj3" fmla="val 14625"/>
            </a:avLst>
          </a:prstGeom>
          <a:solidFill>
            <a:schemeClr val="accent5">
              <a:lumMod val="75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2132315" y="2885958"/>
            <a:ext cx="4879370" cy="2209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110843" y="4970441"/>
            <a:ext cx="4258101" cy="2689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69" name="이등변 삼각형 68"/>
          <p:cNvSpPr/>
          <p:nvPr/>
        </p:nvSpPr>
        <p:spPr>
          <a:xfrm rot="16200000">
            <a:off x="2627050" y="4951547"/>
            <a:ext cx="545957" cy="30748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 rot="21598631">
            <a:off x="6835308" y="3617149"/>
            <a:ext cx="10672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1" hangingPunct="1"/>
            <a:r>
              <a:rPr lang="en-US" altLang="ko-KR" sz="1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 rot="21598631">
            <a:off x="5073239" y="5647355"/>
            <a:ext cx="114145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Housing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 rot="21598631">
            <a:off x="946301" y="3591070"/>
            <a:ext cx="14771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1" hangingPunct="1"/>
            <a:r>
              <a:rPr lang="ko-KR" altLang="en-US" sz="1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회로개발</a:t>
            </a:r>
          </a:p>
        </p:txBody>
      </p:sp>
      <p:pic>
        <p:nvPicPr>
          <p:cNvPr id="81" name="Picture 9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926" y="2616890"/>
            <a:ext cx="1343735" cy="812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rnd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2" name="Text Box 16"/>
          <p:cNvSpPr txBox="1">
            <a:spLocks noChangeArrowheads="1"/>
          </p:cNvSpPr>
          <p:nvPr/>
        </p:nvSpPr>
        <p:spPr bwMode="auto">
          <a:xfrm rot="21598631">
            <a:off x="6647789" y="5627227"/>
            <a:ext cx="148758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SMT/PCBA</a:t>
            </a: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 rot="21598631">
            <a:off x="3328718" y="5627211"/>
            <a:ext cx="14021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Certification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375" y="4509598"/>
            <a:ext cx="1038107" cy="861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5" name="Text Box 12"/>
          <p:cNvSpPr txBox="1">
            <a:spLocks noChangeArrowheads="1"/>
          </p:cNvSpPr>
          <p:nvPr/>
        </p:nvSpPr>
        <p:spPr bwMode="auto">
          <a:xfrm rot="21598631">
            <a:off x="2692922" y="3617264"/>
            <a:ext cx="16477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1" hangingPunct="1"/>
            <a:r>
              <a:rPr lang="en-US" altLang="ko-KR" sz="1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PCB</a:t>
            </a:r>
            <a:r>
              <a:rPr lang="ko-KR" altLang="en-US" sz="1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Artwork</a:t>
            </a:r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 rot="21598631">
            <a:off x="4798758" y="3616521"/>
            <a:ext cx="12948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1" hangingPunct="1"/>
            <a:r>
              <a:rPr lang="en-US" altLang="ko-KR" sz="1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BOM </a:t>
            </a:r>
            <a:r>
              <a:rPr lang="ko-KR" altLang="en-US" sz="1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부품</a:t>
            </a:r>
          </a:p>
        </p:txBody>
      </p:sp>
      <p:pic>
        <p:nvPicPr>
          <p:cNvPr id="87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990" y="2523113"/>
            <a:ext cx="1551770" cy="901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657" y="2494538"/>
            <a:ext cx="1234532" cy="984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9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9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313" y="2346097"/>
            <a:ext cx="1401121" cy="1136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348" y="4410691"/>
            <a:ext cx="1281192" cy="1050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1" name="그림 4" descr="14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701" y="4439157"/>
            <a:ext cx="1226796" cy="1022029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2" name="TextBox 91"/>
          <p:cNvSpPr txBox="1"/>
          <p:nvPr/>
        </p:nvSpPr>
        <p:spPr>
          <a:xfrm>
            <a:off x="3027015" y="756889"/>
            <a:ext cx="219483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54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e</a:t>
            </a:r>
            <a:r>
              <a:rPr lang="en-US" altLang="ko-KR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E</a:t>
            </a:r>
            <a:r>
              <a:rPr lang="en-US" altLang="ko-KR" sz="5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M</a:t>
            </a:r>
            <a:r>
              <a:rPr lang="en-US" altLang="ko-KR" sz="5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S</a:t>
            </a:r>
            <a:endParaRPr lang="ko-KR" altLang="en-US" sz="54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8326" y="4523743"/>
            <a:ext cx="2409423" cy="1123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One Stop</a:t>
            </a:r>
          </a:p>
          <a:p>
            <a:pPr algn="ctr"/>
            <a:r>
              <a:rPr lang="en-US" altLang="ko-KR" sz="4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Y견고딕" panose="02030600000101010101" pitchFamily="18" charset="-127"/>
                <a:cs typeface="Arial" pitchFamily="34" charset="0"/>
              </a:rPr>
              <a:t>Service</a:t>
            </a:r>
            <a:endParaRPr lang="ko-KR" altLang="en-US" sz="40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18479" y="120605"/>
            <a:ext cx="247157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eEMS Service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grpSp>
        <p:nvGrpSpPr>
          <p:cNvPr id="95" name="그룹 94"/>
          <p:cNvGrpSpPr/>
          <p:nvPr/>
        </p:nvGrpSpPr>
        <p:grpSpPr>
          <a:xfrm>
            <a:off x="6093719" y="921902"/>
            <a:ext cx="2702749" cy="1244226"/>
            <a:chOff x="225249" y="4996572"/>
            <a:chExt cx="3487282" cy="124422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F15C889E-892E-4A65-99EF-AA7F3F431B01}"/>
                </a:ext>
              </a:extLst>
            </p:cNvPr>
            <p:cNvSpPr/>
            <p:nvPr/>
          </p:nvSpPr>
          <p:spPr>
            <a:xfrm>
              <a:off x="225249" y="4996572"/>
              <a:ext cx="2884366" cy="83932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338" y="5094946"/>
              <a:ext cx="870373" cy="67606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8" name="직사각형 97"/>
            <p:cNvSpPr/>
            <p:nvPr/>
          </p:nvSpPr>
          <p:spPr>
            <a:xfrm>
              <a:off x="303959" y="5028450"/>
              <a:ext cx="671979" cy="36933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r>
                <a:rPr lang="en-US" altLang="ko-KR" b="1">
                  <a:latin typeface="+mn-ea"/>
                </a:rPr>
                <a:t>SMT</a:t>
              </a:r>
              <a:endParaRPr lang="ko-KR" altLang="en-US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801656" y="5225135"/>
              <a:ext cx="2910875" cy="10156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다품종 소량 모듈 </a:t>
              </a:r>
              <a:endParaRPr lang="en-US" altLang="ko-KR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고객 맞춤 </a:t>
              </a:r>
              <a:endParaRPr lang="en-US" altLang="ko-KR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생산 서비스</a:t>
              </a:r>
              <a:r>
                <a:rPr lang="en-US" altLang="ko-KR" sz="1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endParaRPr lang="ko-KR" altLang="en-US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5259223" y="6273251"/>
            <a:ext cx="3729626" cy="47822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/>
              <a:t>※ EMS : Electronics Manufacturing Service</a:t>
            </a:r>
            <a:br>
              <a:rPr lang="en-US" altLang="ko-KR" sz="1400" b="1"/>
            </a:br>
            <a:r>
              <a:rPr lang="en-US" altLang="ko-KR" sz="1400" b="1"/>
              <a:t>              (</a:t>
            </a:r>
            <a:r>
              <a:rPr lang="ko-KR" altLang="en-US" sz="1400" b="1"/>
              <a:t>전자생산 시스템</a:t>
            </a:r>
            <a:r>
              <a:rPr lang="en-US" altLang="ko-KR" sz="1400" b="1"/>
              <a:t>)</a:t>
            </a:r>
            <a:endParaRPr lang="ko-KR" altLang="en-US" sz="1400" b="1"/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764211" y="1572287"/>
            <a:ext cx="277556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High-Mix Low-Volume applications</a:t>
            </a:r>
            <a:endParaRPr kumimoji="0" lang="en-US" altLang="ko-KR" sz="20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4" descr="Image result for icbanq">
            <a:extLst>
              <a:ext uri="{FF2B5EF4-FFF2-40B4-BE49-F238E27FC236}">
                <a16:creationId xmlns:a16="http://schemas.microsoft.com/office/drawing/2014/main" id="{442A1EC9-252B-42A4-AD83-B0B1EBB1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627" y="5576041"/>
            <a:ext cx="1496780" cy="718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3696" y="4340530"/>
            <a:ext cx="3113353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빅데이터 활용 적정재고 보유</a:t>
            </a:r>
            <a:endParaRPr lang="en-US" altLang="ko-KR" b="1" u="sng">
              <a:solidFill>
                <a:schemeClr val="tx1"/>
              </a:solidFill>
              <a:effectLst>
                <a:glow rad="1270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altLang="ko-KR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대량재고 소량판매</a:t>
            </a:r>
            <a:endParaRPr lang="en-US" altLang="ko-KR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전세계 부품유통 데이터 분석</a:t>
            </a:r>
            <a:endParaRPr lang="en-US" altLang="ko-KR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수요예측</a:t>
            </a:r>
            <a:r>
              <a:rPr lang="en-US" altLang="ko-KR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</a:t>
            </a:r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최적 아이템</a:t>
            </a:r>
            <a:endParaRPr lang="en-US" altLang="ko-KR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이익 최대화</a:t>
            </a:r>
            <a:endParaRPr lang="ko-KR" altLang="en-US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840" y="4011673"/>
            <a:ext cx="2445580" cy="2761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840" y="2565712"/>
            <a:ext cx="5610749" cy="12733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TextBox 20"/>
          <p:cNvSpPr txBox="1"/>
          <p:nvPr/>
        </p:nvSpPr>
        <p:spPr>
          <a:xfrm>
            <a:off x="5565751" y="974143"/>
            <a:ext cx="346761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자체 </a:t>
            </a:r>
            <a:r>
              <a:rPr lang="en-US" altLang="ko-KR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 </a:t>
            </a:r>
            <a:r>
              <a:rPr lang="ko-KR" altLang="en-US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공장 확장</a:t>
            </a:r>
            <a:r>
              <a:rPr lang="en-US" altLang="ko-KR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업계 최고수준의 생산환경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전장인증</a:t>
            </a:r>
            <a: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</a:t>
            </a: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의료인증</a:t>
            </a:r>
            <a: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</a:t>
            </a: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항공인증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고품질 </a:t>
            </a:r>
            <a:r>
              <a:rPr lang="ko-KR" altLang="en-US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고마진</a:t>
            </a: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고객 확보</a:t>
            </a:r>
            <a:endParaRPr lang="ko-KR" alt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1044B-68A8-4FD8-9D1B-E77CA8C084E7}"/>
              </a:ext>
            </a:extLst>
          </p:cNvPr>
          <p:cNvSpPr txBox="1"/>
          <p:nvPr/>
        </p:nvSpPr>
        <p:spPr>
          <a:xfrm>
            <a:off x="246279" y="1201209"/>
            <a:ext cx="2425664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전자부품 </a:t>
            </a:r>
            <a:r>
              <a:rPr lang="en-US" altLang="ko-KR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</a:t>
            </a:r>
          </a:p>
          <a:p>
            <a: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ICbanQ</a:t>
            </a:r>
            <a: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OEM </a:t>
            </a: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범용부품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가능항목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오픈소스 모듈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수동소자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범용 케이블 커넥터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TR/Diode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배터리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22477E-EF39-4D20-B87E-FD64B579DE53}"/>
              </a:ext>
            </a:extLst>
          </p:cNvPr>
          <p:cNvSpPr txBox="1"/>
          <p:nvPr/>
        </p:nvSpPr>
        <p:spPr>
          <a:xfrm>
            <a:off x="2896397" y="1133653"/>
            <a:ext cx="2444900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eEMS </a:t>
            </a:r>
            <a:r>
              <a:rPr lang="ko-KR" altLang="en-US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비즈니스 글로벌</a:t>
            </a:r>
            <a:endParaRPr lang="en-US" altLang="ko-KR" b="1" u="sng">
              <a:solidFill>
                <a:schemeClr val="tx1"/>
              </a:solidFill>
              <a:effectLst>
                <a:glow rad="1270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해외시장용 사이트</a:t>
            </a:r>
            <a:endParaRPr lang="en-US" altLang="ko-KR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온라인 </a:t>
            </a:r>
            <a:r>
              <a:rPr lang="en-US" altLang="ko-KR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</a:t>
            </a:r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서비스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005B1E-3698-4387-8A6B-0EFEE64FCDBB}"/>
              </a:ext>
            </a:extLst>
          </p:cNvPr>
          <p:cNvSpPr txBox="1"/>
          <p:nvPr/>
        </p:nvSpPr>
        <p:spPr>
          <a:xfrm>
            <a:off x="136288" y="4686906"/>
            <a:ext cx="2655277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b="1" u="sng">
                <a:solidFill>
                  <a:schemeClr val="tx1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코딩교육전문 사이트</a:t>
            </a:r>
            <a:endParaRPr lang="en-US" altLang="ko-KR" b="1" u="sng">
              <a:solidFill>
                <a:schemeClr val="tx1"/>
              </a:solidFill>
              <a:effectLst>
                <a:glow rad="1270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온라인 코딩교육 플랫폼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교육시장 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코딩 교재</a:t>
            </a:r>
            <a: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교안</a:t>
            </a:r>
            <a:r>
              <a:rPr lang="en-US" altLang="ko-K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교구</a:t>
            </a:r>
            <a:endParaRPr lang="en-US" altLang="ko-KR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코딩교육시장 확대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4895" y="91878"/>
            <a:ext cx="3230436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Hi-Light</a:t>
            </a:r>
            <a:endParaRPr lang="ko-KR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9" grpId="0" animBg="1"/>
      <p:bldP spid="16" grpId="0" animBg="1"/>
      <p:bldP spid="1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9AA0DE-3581-41D9-B50F-B154A19B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21" y="103987"/>
            <a:ext cx="1155762" cy="577050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요약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66B32B-DF15-4D00-865A-AFA6307C3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21" y="1230367"/>
            <a:ext cx="6887245" cy="5080571"/>
          </a:xfr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ko-KR" sz="1400" b="1" dirty="0"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200" b="1" dirty="0">
                <a:latin typeface="맑은 고딕"/>
                <a:ea typeface="맑은 고딕"/>
              </a:rPr>
              <a:t>아이씨뱅큐는 </a:t>
            </a:r>
            <a:r>
              <a:rPr lang="en-US" altLang="ko-KR" sz="2200" b="1" dirty="0">
                <a:latin typeface="맑은 고딕"/>
                <a:ea typeface="맑은 고딕"/>
              </a:rPr>
              <a:t>1995</a:t>
            </a:r>
            <a:r>
              <a:rPr lang="ko-KR" altLang="en-US" sz="2200" b="1" dirty="0">
                <a:latin typeface="맑은 고딕"/>
                <a:ea typeface="맑은 고딕"/>
              </a:rPr>
              <a:t>년 창업 이후 국내외에서 쌓아온 명성을 바탕으로</a:t>
            </a:r>
            <a:r>
              <a:rPr lang="en-US" altLang="ko-KR" sz="2200" b="1" dirty="0">
                <a:latin typeface="맑은 고딕"/>
                <a:ea typeface="맑은 고딕"/>
              </a:rPr>
              <a:t>,</a:t>
            </a:r>
            <a:r>
              <a:rPr lang="ko-KR" altLang="en-US" sz="2200" b="1" dirty="0">
                <a:latin typeface="맑은 고딕"/>
                <a:ea typeface="맑은 고딕"/>
              </a:rPr>
              <a:t> </a:t>
            </a:r>
            <a:r>
              <a:rPr lang="en-US" altLang="ko-KR" sz="2200" b="1" dirty="0">
                <a:latin typeface="맑은 고딕"/>
                <a:ea typeface="맑은 고딕"/>
              </a:rPr>
              <a:t>2000</a:t>
            </a:r>
            <a:r>
              <a:rPr lang="ko-KR" altLang="en-US" sz="2200" b="1" dirty="0">
                <a:latin typeface="맑은 고딕"/>
                <a:ea typeface="맑은 고딕"/>
              </a:rPr>
              <a:t>년 초 본격적인 온라인 플랫폼 </a:t>
            </a:r>
            <a:r>
              <a:rPr lang="en-US" altLang="ko-KR" sz="2200" b="1" dirty="0">
                <a:latin typeface="맑은 고딕"/>
                <a:ea typeface="맑은 고딕"/>
              </a:rPr>
              <a:t>icbank.com</a:t>
            </a:r>
            <a:r>
              <a:rPr lang="ko-KR" altLang="en-US" sz="2200" b="1" dirty="0">
                <a:latin typeface="맑은 고딕"/>
                <a:ea typeface="맑은 고딕"/>
              </a:rPr>
              <a:t>에서</a:t>
            </a:r>
            <a:r>
              <a:rPr lang="en-US" altLang="ko-KR" sz="2200" b="1" dirty="0">
                <a:latin typeface="맑은 고딕"/>
                <a:ea typeface="맑은 고딕"/>
              </a:rPr>
              <a:t> </a:t>
            </a:r>
            <a:r>
              <a:rPr lang="ko-KR" altLang="en-US" sz="2200" b="1" dirty="0">
                <a:latin typeface="맑은 고딕"/>
                <a:ea typeface="맑은 고딕"/>
              </a:rPr>
              <a:t>출발</a:t>
            </a:r>
            <a:r>
              <a:rPr lang="en-US" altLang="ko-KR" sz="2200" b="1" dirty="0">
                <a:latin typeface="맑은 고딕"/>
                <a:ea typeface="맑은 고딕"/>
              </a:rPr>
              <a:t>, </a:t>
            </a:r>
            <a:r>
              <a:rPr lang="ko-KR" altLang="en-US" sz="2200" b="1" dirty="0">
                <a:latin typeface="맑은 고딕"/>
                <a:ea typeface="맑은 고딕"/>
              </a:rPr>
              <a:t>다양한 비즈니스 경험과 누적된 빅데이터를 자체 시스템에 축적하며 시장의 변화에 대응 준비 해 왔습니다</a:t>
            </a:r>
            <a:r>
              <a:rPr lang="en-US" altLang="ko-KR" sz="2200" b="1" dirty="0">
                <a:latin typeface="맑은 고딕"/>
                <a:ea typeface="맑은 고딕"/>
              </a:rPr>
              <a:t>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200" b="1" dirty="0">
                <a:latin typeface="맑은 고딕"/>
                <a:ea typeface="맑은 고딕"/>
              </a:rPr>
              <a:t>또한 새로운 사업모델을 발굴 개발하여 고객 편의성과 새로운 마켓을 만들고</a:t>
            </a:r>
            <a:r>
              <a:rPr lang="en-US" altLang="ko-KR" sz="2200" b="1" dirty="0">
                <a:latin typeface="맑은 고딕"/>
                <a:ea typeface="맑은 고딕"/>
              </a:rPr>
              <a:t>,</a:t>
            </a:r>
            <a:r>
              <a:rPr lang="ko-KR" altLang="en-US" sz="2200" b="1" dirty="0">
                <a:latin typeface="맑은 고딕"/>
                <a:ea typeface="맑은 고딕"/>
              </a:rPr>
              <a:t> 모든 전자업체들의 거래</a:t>
            </a:r>
            <a:r>
              <a:rPr lang="en-US" altLang="ko-KR" sz="2200" b="1" dirty="0">
                <a:latin typeface="맑은 고딕"/>
                <a:ea typeface="맑은 고딕"/>
              </a:rPr>
              <a:t>, </a:t>
            </a:r>
            <a:r>
              <a:rPr lang="ko-KR" altLang="en-US" sz="2200" b="1" dirty="0">
                <a:latin typeface="맑은 고딕"/>
                <a:ea typeface="맑은 고딕"/>
              </a:rPr>
              <a:t>정보</a:t>
            </a:r>
            <a:r>
              <a:rPr lang="en-US" altLang="ko-KR" sz="2200" b="1" dirty="0">
                <a:latin typeface="맑은 고딕"/>
                <a:ea typeface="맑은 고딕"/>
              </a:rPr>
              <a:t>, </a:t>
            </a:r>
            <a:r>
              <a:rPr lang="ko-KR" altLang="en-US" sz="2200" b="1" dirty="0">
                <a:latin typeface="맑은 고딕"/>
                <a:ea typeface="맑은 고딕"/>
              </a:rPr>
              <a:t>생산 등 가치사슬의 패러다임을 완전히 바꾸는 경쟁력을 높이는데 모든 자원을 집중해 온 벤처기업입니다</a:t>
            </a:r>
            <a:r>
              <a:rPr lang="en-US" altLang="ko-KR" sz="2200" b="1" dirty="0">
                <a:latin typeface="맑은 고딕"/>
                <a:ea typeface="맑은 고딕"/>
              </a:rPr>
              <a:t>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200" b="1" dirty="0">
                <a:latin typeface="맑은 고딕"/>
                <a:ea typeface="맑은 고딕"/>
              </a:rPr>
              <a:t>아직도 많은 업무 공정들이 비효율적인 전통 방식으로 진행되는 </a:t>
            </a:r>
            <a:r>
              <a:rPr lang="en-US" altLang="ko-KR" sz="2200" b="1" dirty="0">
                <a:latin typeface="맑은 고딕"/>
                <a:ea typeface="맑은 고딕"/>
              </a:rPr>
              <a:t>B2B</a:t>
            </a:r>
            <a:r>
              <a:rPr lang="ko-KR" altLang="en-US" sz="2200" b="1" dirty="0">
                <a:latin typeface="맑은 고딕"/>
                <a:ea typeface="맑은 고딕"/>
              </a:rPr>
              <a:t>시장에서</a:t>
            </a:r>
            <a:r>
              <a:rPr lang="en-US" altLang="ko-KR" sz="2200" b="1" dirty="0">
                <a:latin typeface="맑은 고딕"/>
                <a:ea typeface="맑은 고딕"/>
              </a:rPr>
              <a:t>,</a:t>
            </a:r>
            <a:r>
              <a:rPr lang="ko-KR" altLang="en-US" sz="2200" b="1" dirty="0">
                <a:latin typeface="맑은 고딕"/>
                <a:ea typeface="맑은 고딕"/>
              </a:rPr>
              <a:t> 디지털 흐름에 맞게 최적화된 온</a:t>
            </a:r>
            <a:r>
              <a:rPr lang="en-US" altLang="ko-KR" sz="2200" b="1" dirty="0">
                <a:latin typeface="맑은 고딕"/>
                <a:ea typeface="맑은 고딕"/>
              </a:rPr>
              <a:t>/</a:t>
            </a:r>
            <a:r>
              <a:rPr lang="ko-KR" altLang="en-US" sz="2200" b="1" dirty="0">
                <a:latin typeface="맑은 고딕"/>
                <a:ea typeface="맑은 고딕"/>
              </a:rPr>
              <a:t>오프라인 서비스는 </a:t>
            </a:r>
            <a:r>
              <a:rPr lang="en-US" altLang="ko-KR" sz="2200" b="1" dirty="0">
                <a:latin typeface="맑은 고딕"/>
                <a:ea typeface="맑은 고딕"/>
              </a:rPr>
              <a:t>AI/</a:t>
            </a:r>
            <a:r>
              <a:rPr lang="ko-KR" altLang="en-US" sz="2200" b="1" dirty="0">
                <a:latin typeface="맑은 고딕"/>
                <a:ea typeface="맑은 고딕"/>
              </a:rPr>
              <a:t>로봇 첨단 기법을 일찍이 접목하여</a:t>
            </a:r>
            <a:r>
              <a:rPr lang="en-US" altLang="ko-KR" sz="2200" b="1" dirty="0">
                <a:latin typeface="맑은 고딕"/>
                <a:ea typeface="맑은 고딕"/>
              </a:rPr>
              <a:t>,</a:t>
            </a:r>
            <a:r>
              <a:rPr lang="ko-KR" altLang="en-US" sz="2200" b="1" dirty="0">
                <a:latin typeface="맑은 고딕"/>
                <a:ea typeface="맑은 고딕"/>
              </a:rPr>
              <a:t> 편의성과 자동화 등 생산성 높은 혁신적인 솔루션으로 이제 완성 단계에 이르게 되었습니다</a:t>
            </a:r>
            <a:r>
              <a:rPr lang="en-US" altLang="ko-KR" sz="2200" b="1" dirty="0">
                <a:latin typeface="맑은 고딕"/>
                <a:ea typeface="맑은 고딕"/>
              </a:rPr>
              <a:t>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200" b="1" dirty="0">
                <a:latin typeface="맑은 고딕"/>
                <a:ea typeface="맑은 고딕"/>
              </a:rPr>
              <a:t>국내외 전자 시장은 </a:t>
            </a:r>
            <a:r>
              <a:rPr lang="en-US" altLang="ko-KR" sz="2200" b="1" dirty="0">
                <a:latin typeface="맑은 고딕"/>
                <a:ea typeface="맑은 고딕"/>
              </a:rPr>
              <a:t>4</a:t>
            </a:r>
            <a:r>
              <a:rPr lang="ko-KR" altLang="en-US" sz="2200" b="1" dirty="0">
                <a:latin typeface="맑은 고딕"/>
                <a:ea typeface="맑은 고딕"/>
              </a:rPr>
              <a:t>차산업혁명 전개에 따라 그 규모가 빠르게 성장하고 있고</a:t>
            </a:r>
            <a:r>
              <a:rPr lang="en-US" altLang="ko-KR" sz="2200" b="1" dirty="0">
                <a:latin typeface="맑은 고딕"/>
                <a:ea typeface="맑은 고딕"/>
              </a:rPr>
              <a:t>,</a:t>
            </a:r>
            <a:r>
              <a:rPr lang="ko-KR" altLang="en-US" sz="2200" b="1" dirty="0">
                <a:latin typeface="맑은 고딕"/>
                <a:ea typeface="맑은 고딕"/>
              </a:rPr>
              <a:t> 점차 새로운 형태의 비즈니스 기회가 열리며 크게 증폭될 것으로 예상합니다</a:t>
            </a:r>
            <a:r>
              <a:rPr lang="en-US" altLang="ko-KR" sz="2200" b="1" dirty="0">
                <a:latin typeface="맑은 고딕"/>
                <a:ea typeface="맑은 고딕"/>
              </a:rPr>
              <a:t>. </a:t>
            </a:r>
            <a:r>
              <a:rPr lang="ko-KR" altLang="en-US" sz="2200" b="1" dirty="0">
                <a:latin typeface="맑은 고딕"/>
                <a:ea typeface="맑은 고딕"/>
              </a:rPr>
              <a:t>이에 따라 다양하고 복잡한 다품종</a:t>
            </a:r>
            <a:r>
              <a:rPr lang="en-US" altLang="ko-KR" sz="2200" b="1" dirty="0">
                <a:latin typeface="맑은 고딕"/>
                <a:ea typeface="맑은 고딕"/>
              </a:rPr>
              <a:t>/</a:t>
            </a:r>
            <a:r>
              <a:rPr lang="ko-KR" altLang="en-US" sz="2200" b="1" dirty="0">
                <a:latin typeface="맑은 고딕"/>
                <a:ea typeface="맑은 고딕"/>
              </a:rPr>
              <a:t>소량생산의 어플리케이션 제품은 </a:t>
            </a:r>
            <a:r>
              <a:rPr lang="ko-KR" altLang="en-US" sz="2200" b="1" dirty="0" err="1">
                <a:latin typeface="맑은 고딕"/>
                <a:ea typeface="맑은 고딕"/>
              </a:rPr>
              <a:t>아이씨뱅큐의</a:t>
            </a:r>
            <a:r>
              <a:rPr lang="ko-KR" altLang="en-US" sz="2200" b="1" dirty="0">
                <a:latin typeface="맑은 고딕"/>
                <a:ea typeface="맑은 고딕"/>
              </a:rPr>
              <a:t> 온라인 맞춤 플랫폼과 함께 설계부터 제품 생산까지 원스톱 서비스를 통하여 쉽게 빠르게 대응하여 큰 성장의 기회를 맞고 있습니다</a:t>
            </a:r>
            <a:r>
              <a:rPr lang="en-US" altLang="ko-KR" sz="2200" b="1" dirty="0">
                <a:latin typeface="맑은 고딕"/>
                <a:ea typeface="맑은 고딕"/>
              </a:rPr>
              <a:t>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200" b="1" dirty="0">
                <a:latin typeface="맑은 고딕"/>
                <a:ea typeface="맑은 고딕"/>
              </a:rPr>
              <a:t>추가적으로 코딩교육 확대에 따라 </a:t>
            </a:r>
            <a:r>
              <a:rPr lang="ko-KR" altLang="en-US" sz="2200" b="1" dirty="0" err="1">
                <a:latin typeface="맑은 고딕"/>
                <a:ea typeface="맑은 고딕"/>
              </a:rPr>
              <a:t>오픈소스하드웨어와</a:t>
            </a:r>
            <a:r>
              <a:rPr lang="ko-KR" altLang="en-US" sz="2200" b="1" dirty="0">
                <a:latin typeface="맑은 고딕"/>
                <a:ea typeface="맑은 고딕"/>
              </a:rPr>
              <a:t> 피지컬 컴퓨팅 관련한 컨텐츠와 도구를 통해 누구나 접할 수 있는 교육서비스 플랫폼으로 발전하고 있습니다</a:t>
            </a:r>
            <a:r>
              <a:rPr lang="en-US" altLang="ko-KR" sz="2200" b="1" dirty="0">
                <a:latin typeface="맑은 고딕"/>
                <a:ea typeface="맑은 고딕"/>
              </a:rPr>
              <a:t>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200" b="1" dirty="0">
                <a:latin typeface="맑은 고딕"/>
                <a:ea typeface="맑은 고딕"/>
              </a:rPr>
              <a:t>새롭게 열리는 시대의 요구와 변화를 위해 구상하고 준비해 온 </a:t>
            </a:r>
            <a:r>
              <a:rPr lang="ko-KR" altLang="en-US" sz="2200" b="1" dirty="0" err="1">
                <a:latin typeface="맑은 고딕"/>
                <a:ea typeface="맑은 고딕"/>
              </a:rPr>
              <a:t>아이씨뱅큐의</a:t>
            </a:r>
            <a:r>
              <a:rPr lang="ko-KR" altLang="en-US" sz="2200" b="1" dirty="0">
                <a:latin typeface="맑은 고딕"/>
                <a:ea typeface="맑은 고딕"/>
              </a:rPr>
              <a:t> 오랜 노력은 이제 전자 업계 비즈니스 위상을 한 단계 높이고 크게 성장하는 절호의 기회를 맞이하고 있습니다</a:t>
            </a:r>
            <a:r>
              <a:rPr lang="en-US" altLang="ko-KR" sz="2200" b="1" dirty="0">
                <a:latin typeface="맑은 고딕"/>
                <a:ea typeface="맑은 고딕"/>
              </a:rPr>
              <a:t>. 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C16BE9F-4F7D-4A4E-810C-10766348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714" y="5959262"/>
            <a:ext cx="2776885" cy="703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ko-KR" b="1">
                <a:solidFill>
                  <a:srgbClr val="000099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Thank </a:t>
            </a:r>
            <a:r>
              <a:rPr lang="en-US" altLang="ko-KR" b="1">
                <a:solidFill>
                  <a:srgbClr val="FF9933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you</a:t>
            </a:r>
          </a:p>
        </p:txBody>
      </p:sp>
      <p:pic>
        <p:nvPicPr>
          <p:cNvPr id="5" name="그림 4" descr="ICbanQ_투명_로고[1].png">
            <a:extLst>
              <a:ext uri="{FF2B5EF4-FFF2-40B4-BE49-F238E27FC236}">
                <a16:creationId xmlns:a16="http://schemas.microsoft.com/office/drawing/2014/main" id="{DE87856E-FC7B-4824-9499-E2EB0E740A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053" y="5503355"/>
            <a:ext cx="1649522" cy="51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6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5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1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3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3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63" y="1340768"/>
            <a:ext cx="7340600" cy="44043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-2700" y="871689"/>
            <a:ext cx="9144000" cy="6195060"/>
          </a:xfrm>
          <a:prstGeom prst="rect">
            <a:avLst/>
          </a:prstGeom>
          <a:solidFill>
            <a:schemeClr val="bg1">
              <a:alpha val="43137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3648534" y="1245857"/>
            <a:ext cx="1797076" cy="17992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45" name="그림 3" descr="ICbanQ_투명_로고[1]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610" y="1823789"/>
            <a:ext cx="1607323" cy="50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타원 45"/>
          <p:cNvSpPr/>
          <p:nvPr/>
        </p:nvSpPr>
        <p:spPr>
          <a:xfrm>
            <a:off x="1459313" y="1765942"/>
            <a:ext cx="1623165" cy="123524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47" name="부제목 2"/>
          <p:cNvSpPr txBox="1">
            <a:spLocks/>
          </p:cNvSpPr>
          <p:nvPr/>
        </p:nvSpPr>
        <p:spPr>
          <a:xfrm>
            <a:off x="3702859" y="2428014"/>
            <a:ext cx="1642823" cy="297401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아이씨뱅큐</a:t>
            </a:r>
            <a:endParaRPr lang="en-US" altLang="ko-KR" sz="1600" b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1350659" y="1788932"/>
            <a:ext cx="1840471" cy="135742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직원</a:t>
            </a:r>
            <a:endParaRPr lang="en-US" altLang="ko-KR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ko-KR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/>
            </a:r>
            <a:br>
              <a:rPr lang="en-US" altLang="ko-KR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</a:br>
            <a:r>
              <a:rPr lang="ko-KR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국내 </a:t>
            </a: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70(+20)</a:t>
            </a:r>
          </a:p>
          <a:p>
            <a:pPr>
              <a:spcBef>
                <a:spcPts val="0"/>
              </a:spcBef>
            </a:pPr>
            <a:r>
              <a:rPr lang="ko-KR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해외 </a:t>
            </a: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10</a:t>
            </a:r>
          </a:p>
          <a:p>
            <a:pPr>
              <a:spcBef>
                <a:spcPts val="0"/>
              </a:spcBef>
            </a:pPr>
            <a:r>
              <a:rPr lang="ko-KR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총 </a:t>
            </a: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80 (100)</a:t>
            </a:r>
            <a:endParaRPr lang="en-US" altLang="ko-KR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 flipH="1" flipV="1">
            <a:off x="2574515" y="5840993"/>
            <a:ext cx="263713" cy="2513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H="1">
            <a:off x="1622630" y="7002737"/>
            <a:ext cx="8498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H="1">
            <a:off x="5753101" y="3505200"/>
            <a:ext cx="8498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3" y="4686086"/>
            <a:ext cx="3702233" cy="217191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8777" y="4630977"/>
            <a:ext cx="94325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해외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33294" y="4596084"/>
            <a:ext cx="94325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국내</a:t>
            </a:r>
          </a:p>
        </p:txBody>
      </p:sp>
      <p:pic>
        <p:nvPicPr>
          <p:cNvPr id="62" name="그림 6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30044" y="5109299"/>
            <a:ext cx="1659600" cy="162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06" y="5110722"/>
            <a:ext cx="1659353" cy="162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541" y="3147068"/>
            <a:ext cx="2112803" cy="17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TextBox 65"/>
          <p:cNvSpPr txBox="1"/>
          <p:nvPr/>
        </p:nvSpPr>
        <p:spPr>
          <a:xfrm>
            <a:off x="2191277" y="6385689"/>
            <a:ext cx="108960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중국 법인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9777" y="6379446"/>
            <a:ext cx="108960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미국 법인</a:t>
            </a:r>
          </a:p>
        </p:txBody>
      </p:sp>
      <p:pic>
        <p:nvPicPr>
          <p:cNvPr id="68" name="그림 6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834164" y="5108416"/>
            <a:ext cx="1659600" cy="162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그림 6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615147" y="5110719"/>
            <a:ext cx="1659600" cy="162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그림 69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395435" y="5108416"/>
            <a:ext cx="1659600" cy="162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" name="TextBox 70"/>
          <p:cNvSpPr txBox="1"/>
          <p:nvPr/>
        </p:nvSpPr>
        <p:spPr>
          <a:xfrm>
            <a:off x="4119512" y="6388132"/>
            <a:ext cx="108960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구로 지사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97657" y="6383232"/>
            <a:ext cx="108960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대구 지사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80433" y="6391916"/>
            <a:ext cx="108960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대전 지사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38833" y="4554036"/>
            <a:ext cx="108960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서울 본사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88466" y="89065"/>
            <a:ext cx="1005403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개요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C37A97DB-8292-4773-92B6-1815701A373C}"/>
              </a:ext>
            </a:extLst>
          </p:cNvPr>
          <p:cNvSpPr/>
          <p:nvPr/>
        </p:nvSpPr>
        <p:spPr>
          <a:xfrm>
            <a:off x="1482645" y="3265103"/>
            <a:ext cx="1623165" cy="123524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C25C9EFB-1610-424C-94EB-40B69D5C3ED1}"/>
              </a:ext>
            </a:extLst>
          </p:cNvPr>
          <p:cNvSpPr/>
          <p:nvPr/>
        </p:nvSpPr>
        <p:spPr>
          <a:xfrm>
            <a:off x="6129066" y="1805469"/>
            <a:ext cx="1623165" cy="123524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3D2B0A3C-B040-46C3-81AF-E0E0AA2D4D5C}"/>
              </a:ext>
            </a:extLst>
          </p:cNvPr>
          <p:cNvSpPr/>
          <p:nvPr/>
        </p:nvSpPr>
        <p:spPr>
          <a:xfrm>
            <a:off x="6141805" y="3429000"/>
            <a:ext cx="1623165" cy="123524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55" name="부제목 2"/>
          <p:cNvSpPr txBox="1">
            <a:spLocks/>
          </p:cNvSpPr>
          <p:nvPr/>
        </p:nvSpPr>
        <p:spPr>
          <a:xfrm>
            <a:off x="1459313" y="3585257"/>
            <a:ext cx="1672928" cy="105196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자본금</a:t>
            </a:r>
            <a:r>
              <a:rPr lang="en-US" altLang="ko-K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/>
            </a:r>
            <a:br>
              <a:rPr lang="en-US" altLang="ko-K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</a:br>
            <a:r>
              <a:rPr lang="en-US" altLang="ko-K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15</a:t>
            </a: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억 </a:t>
            </a:r>
            <a:r>
              <a:rPr lang="en-US" altLang="ko-K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8</a:t>
            </a:r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천만 원</a:t>
            </a:r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58" name="부제목 2"/>
          <p:cNvSpPr txBox="1">
            <a:spLocks/>
          </p:cNvSpPr>
          <p:nvPr/>
        </p:nvSpPr>
        <p:spPr>
          <a:xfrm>
            <a:off x="6309227" y="2058565"/>
            <a:ext cx="1300603" cy="96308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설립</a:t>
            </a:r>
            <a:endParaRPr lang="en-US" altLang="ko-KR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  <a:p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1995</a:t>
            </a:r>
          </a:p>
        </p:txBody>
      </p:sp>
      <p:sp>
        <p:nvSpPr>
          <p:cNvPr id="59" name="부제목 2"/>
          <p:cNvSpPr txBox="1">
            <a:spLocks/>
          </p:cNvSpPr>
          <p:nvPr/>
        </p:nvSpPr>
        <p:spPr>
          <a:xfrm>
            <a:off x="6082858" y="3635764"/>
            <a:ext cx="1715580" cy="112339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매출</a:t>
            </a:r>
            <a:r>
              <a:rPr lang="en-US" altLang="ko-K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/>
            </a:r>
            <a:br>
              <a:rPr lang="en-US" altLang="ko-K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</a:b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300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억</a:t>
            </a: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/>
            </a:r>
            <a:b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</a:br>
            <a:r>
              <a:rPr lang="ko-KR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국내 매출</a:t>
            </a:r>
            <a:endParaRPr lang="en-US" altLang="ko-KR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75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/>
      <p:bldP spid="48" grpId="0"/>
      <p:bldP spid="53" grpId="0" animBg="1"/>
      <p:bldP spid="60" grpId="0" animBg="1"/>
      <p:bldP spid="61" grpId="0" animBg="1"/>
      <p:bldP spid="66" grpId="0" animBg="1"/>
      <p:bldP spid="67" grpId="0" animBg="1"/>
      <p:bldP spid="71" grpId="0" animBg="1"/>
      <p:bldP spid="72" grpId="0" animBg="1"/>
      <p:bldP spid="73" grpId="0" animBg="1"/>
      <p:bldP spid="74" grpId="0" animBg="1"/>
      <p:bldP spid="40" grpId="0" animBg="1"/>
      <p:bldP spid="41" grpId="0" animBg="1"/>
      <p:bldP spid="52" grpId="0" animBg="1"/>
      <p:bldP spid="55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8556"/>
            <a:ext cx="8006007" cy="434355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542273" y="5783936"/>
            <a:ext cx="209559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H</a:t>
            </a:r>
            <a:r>
              <a:rPr lang="en-US" altLang="ko-KR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is</a:t>
            </a:r>
            <a:r>
              <a:rPr lang="en-US" altLang="ko-KR" sz="32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tory</a:t>
            </a:r>
            <a:endParaRPr lang="ko-KR" altLang="en-US" sz="32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50922" y="4772673"/>
            <a:ext cx="5469059" cy="1955748"/>
            <a:chOff x="104269" y="4863592"/>
            <a:chExt cx="5469059" cy="1955748"/>
          </a:xfrm>
        </p:grpSpPr>
        <p:sp>
          <p:nvSpPr>
            <p:cNvPr id="86" name="TextBox 85"/>
            <p:cNvSpPr txBox="1"/>
            <p:nvPr/>
          </p:nvSpPr>
          <p:spPr>
            <a:xfrm>
              <a:off x="589223" y="4863592"/>
              <a:ext cx="944873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n>
                    <a:solidFill>
                      <a:schemeClr val="tx1">
                        <a:lumMod val="75000"/>
                        <a:lumOff val="25000"/>
                        <a:alpha val="23000"/>
                      </a:schemeClr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2000</a:t>
              </a:r>
              <a:endParaRPr lang="ko-KR" altLang="en-US" sz="2000" b="1">
                <a:ln>
                  <a:solidFill>
                    <a:schemeClr val="tx1">
                      <a:lumMod val="75000"/>
                      <a:lumOff val="25000"/>
                      <a:alpha val="23000"/>
                    </a:schemeClr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4269" y="5390982"/>
              <a:ext cx="98835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ko-KR" sz="1200" b="1">
                  <a:ln>
                    <a:solidFill>
                      <a:prstClr val="black">
                        <a:lumMod val="75000"/>
                        <a:lumOff val="25000"/>
                        <a:alpha val="23000"/>
                      </a:prst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Starting</a:t>
              </a:r>
            </a:p>
            <a:p>
              <a:pPr lvl="0" algn="ctr"/>
              <a:r>
                <a:rPr lang="en-US" altLang="ko-KR" sz="1200" b="1">
                  <a:ln>
                    <a:solidFill>
                      <a:prstClr val="black">
                        <a:lumMod val="75000"/>
                        <a:lumOff val="25000"/>
                        <a:alpha val="23000"/>
                      </a:prst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Online </a:t>
              </a:r>
              <a:r>
                <a:rPr lang="en-US" altLang="ko-KR" sz="1200" b="1">
                  <a:ln>
                    <a:solidFill>
                      <a:prstClr val="black">
                        <a:lumMod val="75000"/>
                        <a:lumOff val="25000"/>
                        <a:alpha val="23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/>
              </a:r>
              <a:br>
                <a:rPr lang="en-US" altLang="ko-KR" sz="1200" b="1">
                  <a:ln>
                    <a:solidFill>
                      <a:prstClr val="black">
                        <a:lumMod val="75000"/>
                        <a:lumOff val="25000"/>
                        <a:alpha val="23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</a:br>
              <a:r>
                <a:rPr lang="en-US" altLang="ko-KR" sz="1100" b="1">
                  <a:ln>
                    <a:solidFill>
                      <a:prstClr val="white">
                        <a:lumMod val="50000"/>
                        <a:alpha val="23000"/>
                      </a:prstClr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ICbank.com</a:t>
              </a:r>
              <a:endParaRPr lang="en-US" altLang="ko-KR" sz="1050" b="1">
                <a:ln>
                  <a:solidFill>
                    <a:prstClr val="white">
                      <a:lumMod val="50000"/>
                      <a:alpha val="23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30753" y="5808069"/>
              <a:ext cx="104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>
                  <a:ln>
                    <a:solidFill>
                      <a:schemeClr val="tx1">
                        <a:lumMod val="75000"/>
                        <a:lumOff val="25000"/>
                        <a:alpha val="23000"/>
                      </a:schemeClr>
                    </a:solidFill>
                  </a:ln>
                  <a:solidFill>
                    <a:srgbClr val="C00000"/>
                  </a:solidFill>
                  <a:latin typeface="+mn-ea"/>
                  <a:cs typeface="Arial" pitchFamily="34" charset="0"/>
                </a:rPr>
                <a:t>1995</a:t>
              </a:r>
              <a:endParaRPr lang="ko-KR" altLang="en-US" sz="2400" b="1">
                <a:ln>
                  <a:solidFill>
                    <a:schemeClr val="tx1">
                      <a:lumMod val="75000"/>
                      <a:lumOff val="25000"/>
                      <a:alpha val="23000"/>
                    </a:schemeClr>
                  </a:solidFill>
                </a:ln>
                <a:solidFill>
                  <a:srgbClr val="C00000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247452" y="6111454"/>
              <a:ext cx="17539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ko-KR" sz="1200" b="1">
                  <a:ln>
                    <a:solidFill>
                      <a:schemeClr val="tx1">
                        <a:lumMod val="75000"/>
                        <a:lumOff val="25000"/>
                        <a:alpha val="23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Foundation</a:t>
              </a:r>
            </a:p>
            <a:p>
              <a:pPr algn="r"/>
              <a:r>
                <a:rPr lang="en-US" altLang="ko-KR" sz="1600" b="1" err="1">
                  <a:ln>
                    <a:solidFill>
                      <a:schemeClr val="bg1">
                        <a:lumMod val="50000"/>
                        <a:alpha val="23000"/>
                      </a:schemeClr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Powercom</a:t>
              </a:r>
              <a:r>
                <a:rPr lang="en-US" altLang="ko-KR" sz="1600" b="1">
                  <a:ln>
                    <a:solidFill>
                      <a:schemeClr val="bg1">
                        <a:lumMod val="50000"/>
                        <a:alpha val="23000"/>
                      </a:schemeClr>
                    </a:solidFill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Inc.</a:t>
              </a:r>
              <a:endParaRPr lang="ko-KR" altLang="en-US" sz="1600" b="1">
                <a:ln>
                  <a:solidFill>
                    <a:schemeClr val="bg1">
                      <a:lumMod val="50000"/>
                      <a:alpha val="2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91" name="타원 90" descr="건물"/>
            <p:cNvSpPr/>
            <p:nvPr/>
          </p:nvSpPr>
          <p:spPr>
            <a:xfrm>
              <a:off x="4106413" y="5689802"/>
              <a:ext cx="607159" cy="607791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n-ea"/>
                <a:cs typeface="Arial" pitchFamily="34" charset="0"/>
              </a:endParaRPr>
            </a:p>
          </p:txBody>
        </p:sp>
        <p:pic>
          <p:nvPicPr>
            <p:cNvPr id="61" name="Picture 2" descr="ic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36" y="5243683"/>
              <a:ext cx="677681" cy="450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1658048" y="6187856"/>
              <a:ext cx="7809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1997</a:t>
              </a:r>
              <a:endParaRPr lang="ko-KR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2586" y="5587920"/>
              <a:ext cx="1087952" cy="380038"/>
            </a:xfrm>
            <a:prstGeom prst="rect">
              <a:avLst/>
            </a:prstGeom>
          </p:spPr>
        </p:pic>
      </p:grpSp>
      <p:grpSp>
        <p:nvGrpSpPr>
          <p:cNvPr id="15" name="그룹 14"/>
          <p:cNvGrpSpPr/>
          <p:nvPr/>
        </p:nvGrpSpPr>
        <p:grpSpPr>
          <a:xfrm>
            <a:off x="272302" y="2770294"/>
            <a:ext cx="8233878" cy="2547868"/>
            <a:chOff x="272302" y="2770294"/>
            <a:chExt cx="8233878" cy="2547868"/>
          </a:xfrm>
        </p:grpSpPr>
        <p:sp>
          <p:nvSpPr>
            <p:cNvPr id="49" name="타원 48"/>
            <p:cNvSpPr/>
            <p:nvPr/>
          </p:nvSpPr>
          <p:spPr>
            <a:xfrm>
              <a:off x="4298046" y="4173982"/>
              <a:ext cx="236220" cy="2362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50" name="타원 49"/>
            <p:cNvSpPr/>
            <p:nvPr/>
          </p:nvSpPr>
          <p:spPr>
            <a:xfrm>
              <a:off x="7239733" y="3612217"/>
              <a:ext cx="236220" cy="2362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74236" y="3231959"/>
              <a:ext cx="819891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ln>
                    <a:solidFill>
                      <a:schemeClr val="tx1">
                        <a:lumMod val="75000"/>
                        <a:lumOff val="25000"/>
                        <a:alpha val="23000"/>
                      </a:schemeClr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2010</a:t>
              </a:r>
              <a:endParaRPr lang="ko-KR" altLang="en-US" sz="2000" b="1">
                <a:ln>
                  <a:solidFill>
                    <a:schemeClr val="tx1">
                      <a:lumMod val="75000"/>
                      <a:lumOff val="25000"/>
                      <a:alpha val="23000"/>
                    </a:schemeClr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97873" y="4286678"/>
              <a:ext cx="1133779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>
                  <a:ln>
                    <a:solidFill>
                      <a:schemeClr val="tx1">
                        <a:lumMod val="75000"/>
                        <a:lumOff val="25000"/>
                        <a:alpha val="23000"/>
                      </a:schemeClr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2005</a:t>
              </a:r>
              <a:endParaRPr lang="ko-KR" altLang="en-US" sz="2400" b="1">
                <a:ln>
                  <a:solidFill>
                    <a:schemeClr val="tx1">
                      <a:lumMod val="75000"/>
                      <a:lumOff val="25000"/>
                      <a:alpha val="23000"/>
                    </a:schemeClr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pic>
          <p:nvPicPr>
            <p:cNvPr id="70" name="Picture 5" descr="ICb_배경투명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066" y="2917601"/>
              <a:ext cx="620101" cy="60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직사각형 12"/>
            <p:cNvSpPr/>
            <p:nvPr/>
          </p:nvSpPr>
          <p:spPr>
            <a:xfrm>
              <a:off x="5810864" y="3694496"/>
              <a:ext cx="8963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2009</a:t>
              </a:r>
              <a:endParaRPr lang="ko-KR" alt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13380" y="4483945"/>
              <a:ext cx="8963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2004</a:t>
              </a:r>
              <a:endParaRPr lang="ko-KR" alt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507952" y="3781887"/>
              <a:ext cx="998228" cy="784189"/>
            </a:xfrm>
            <a:prstGeom prst="rect">
              <a:avLst/>
            </a:prstGeom>
            <a:blipFill dpi="0" rotWithShape="1">
              <a:blip r:embed="rId9" cstate="screen">
                <a:alphaModFix amt="90000"/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="" xmlns:a1611="http://schemas.microsoft.com/office/drawing/2016/11/main" r:i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400" b="1">
                  <a:ln>
                    <a:solidFill>
                      <a:schemeClr val="tx1">
                        <a:lumMod val="75000"/>
                        <a:lumOff val="25000"/>
                        <a:alpha val="23000"/>
                      </a:schemeClr>
                    </a:solidFill>
                  </a:ln>
                  <a:solidFill>
                    <a:schemeClr val="bg1"/>
                  </a:solidFill>
                  <a:latin typeface="+mn-ea"/>
                  <a:cs typeface="Arial" pitchFamily="34" charset="0"/>
                </a:rPr>
                <a:t>글로벌</a:t>
              </a:r>
              <a:r>
                <a:rPr lang="en-US" altLang="ko-KR" sz="1400" b="1">
                  <a:ln>
                    <a:solidFill>
                      <a:schemeClr val="tx1">
                        <a:lumMod val="75000"/>
                        <a:lumOff val="25000"/>
                        <a:alpha val="23000"/>
                      </a:schemeClr>
                    </a:solidFill>
                  </a:ln>
                  <a:solidFill>
                    <a:schemeClr val="bg1"/>
                  </a:solidFill>
                  <a:latin typeface="+mn-ea"/>
                  <a:cs typeface="Arial" pitchFamily="34" charset="0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1400" b="1">
                  <a:ln>
                    <a:solidFill>
                      <a:schemeClr val="tx1">
                        <a:lumMod val="75000"/>
                        <a:lumOff val="25000"/>
                        <a:alpha val="23000"/>
                      </a:schemeClr>
                    </a:solidFill>
                  </a:ln>
                  <a:solidFill>
                    <a:schemeClr val="bg1"/>
                  </a:solidFill>
                  <a:latin typeface="+mn-ea"/>
                  <a:cs typeface="Arial" pitchFamily="34" charset="0"/>
                </a:rPr>
                <a:t>도약선언</a:t>
              </a:r>
              <a:r>
                <a:rPr lang="en-US" altLang="ko-KR" sz="1400" b="1">
                  <a:ln>
                    <a:solidFill>
                      <a:schemeClr val="tx1">
                        <a:lumMod val="75000"/>
                        <a:lumOff val="25000"/>
                        <a:alpha val="23000"/>
                      </a:schemeClr>
                    </a:solidFill>
                  </a:ln>
                  <a:solidFill>
                    <a:schemeClr val="bg1"/>
                  </a:solidFill>
                  <a:latin typeface="+mn-ea"/>
                  <a:cs typeface="Arial" pitchFamily="34" charset="0"/>
                </a:rPr>
                <a:t/>
              </a:r>
              <a:br>
                <a:rPr lang="en-US" altLang="ko-KR" sz="1400" b="1">
                  <a:ln>
                    <a:solidFill>
                      <a:schemeClr val="tx1">
                        <a:lumMod val="75000"/>
                        <a:lumOff val="25000"/>
                        <a:alpha val="23000"/>
                      </a:schemeClr>
                    </a:solidFill>
                  </a:ln>
                  <a:solidFill>
                    <a:schemeClr val="bg1"/>
                  </a:solidFill>
                  <a:latin typeface="+mn-ea"/>
                  <a:cs typeface="Arial" pitchFamily="34" charset="0"/>
                </a:rPr>
              </a:br>
              <a:endParaRPr lang="en-US" altLang="ko-KR" sz="1050" b="1">
                <a:ln>
                  <a:solidFill>
                    <a:schemeClr val="tx1">
                      <a:lumMod val="75000"/>
                      <a:lumOff val="25000"/>
                      <a:alpha val="2300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11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48" y="3802716"/>
              <a:ext cx="1209015" cy="120901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C648E2-A28B-4C24-BD9B-11E9BB766539}"/>
                </a:ext>
              </a:extLst>
            </p:cNvPr>
            <p:cNvSpPr txBox="1"/>
            <p:nvPr/>
          </p:nvSpPr>
          <p:spPr>
            <a:xfrm>
              <a:off x="2249937" y="3551168"/>
              <a:ext cx="1110164" cy="584775"/>
            </a:xfrm>
            <a:prstGeom prst="rect">
              <a:avLst/>
            </a:prstGeom>
            <a:blipFill dpi="0" rotWithShape="1">
              <a:blip r:embed="rId12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="" xmlns:a1611="http://schemas.microsoft.com/office/drawing/2016/11/main" r:id="rId13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중국 선전</a:t>
              </a:r>
              <a:r>
                <a:rPr lang="en-US" altLang="ko-KR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/>
              </a:r>
              <a:br>
                <a:rPr lang="en-US" altLang="ko-KR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</a:br>
              <a:r>
                <a:rPr lang="ko-KR" altLang="en-US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지사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08985" y="2770294"/>
              <a:ext cx="1138356" cy="132343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>
                  <a:ln>
                    <a:solidFill>
                      <a:prstClr val="white">
                        <a:lumMod val="50000"/>
                        <a:alpha val="23000"/>
                      </a:prstClr>
                    </a:solidFill>
                  </a:ln>
                  <a:latin typeface="+mn-ea"/>
                  <a:cs typeface="Arial" pitchFamily="34" charset="0"/>
                </a:rPr>
                <a:t> </a:t>
              </a:r>
            </a:p>
            <a:p>
              <a:pPr algn="ctr"/>
              <a:endParaRPr lang="en-US" altLang="ko-KR" sz="1600" b="1">
                <a:ln>
                  <a:solidFill>
                    <a:prstClr val="white">
                      <a:lumMod val="50000"/>
                      <a:alpha val="23000"/>
                    </a:prstClr>
                  </a:solidFill>
                </a:ln>
                <a:latin typeface="+mn-ea"/>
                <a:cs typeface="Arial" pitchFamily="34" charset="0"/>
              </a:endParaRPr>
            </a:p>
            <a:p>
              <a:pPr algn="ctr"/>
              <a:endParaRPr lang="en-US" altLang="ko-KR" sz="1600" b="1">
                <a:ln>
                  <a:solidFill>
                    <a:prstClr val="white">
                      <a:lumMod val="50000"/>
                      <a:alpha val="23000"/>
                    </a:prstClr>
                  </a:solidFill>
                </a:ln>
                <a:latin typeface="+mn-ea"/>
                <a:cs typeface="Arial" pitchFamily="34" charset="0"/>
              </a:endParaRPr>
            </a:p>
            <a:p>
              <a:pPr algn="ctr"/>
              <a:r>
                <a:rPr lang="en-US" altLang="ko-KR" sz="1600" b="1">
                  <a:ln>
                    <a:solidFill>
                      <a:prstClr val="white">
                        <a:lumMod val="50000"/>
                        <a:alpha val="23000"/>
                      </a:prstClr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ICBANK</a:t>
              </a:r>
            </a:p>
            <a:p>
              <a:pPr algn="ctr"/>
              <a:r>
                <a:rPr lang="ko-KR" altLang="en-US" sz="1600" b="1">
                  <a:ln>
                    <a:solidFill>
                      <a:prstClr val="white">
                        <a:lumMod val="50000"/>
                        <a:alpha val="23000"/>
                      </a:prstClr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사명변경</a:t>
              </a:r>
              <a:endParaRPr lang="en-US" altLang="ko-KR" sz="1600" b="1">
                <a:ln>
                  <a:solidFill>
                    <a:prstClr val="white">
                      <a:lumMod val="50000"/>
                      <a:alpha val="23000"/>
                    </a:prst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2302" y="4110921"/>
              <a:ext cx="1138356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>
                  <a:ln>
                    <a:solidFill>
                      <a:prstClr val="white">
                        <a:lumMod val="50000"/>
                        <a:alpha val="23000"/>
                      </a:prst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미국</a:t>
              </a:r>
              <a:r>
                <a:rPr lang="en-US" altLang="ko-KR" sz="1600" b="1">
                  <a:ln>
                    <a:solidFill>
                      <a:prstClr val="white">
                        <a:lumMod val="50000"/>
                        <a:alpha val="23000"/>
                      </a:prst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/>
              </a:r>
              <a:br>
                <a:rPr lang="en-US" altLang="ko-KR" sz="1600" b="1">
                  <a:ln>
                    <a:solidFill>
                      <a:prstClr val="white">
                        <a:lumMod val="50000"/>
                        <a:alpha val="23000"/>
                      </a:prst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</a:br>
              <a:r>
                <a:rPr lang="ko-KR" altLang="en-US" sz="1600" b="1">
                  <a:ln>
                    <a:solidFill>
                      <a:prstClr val="white">
                        <a:lumMod val="50000"/>
                        <a:alpha val="23000"/>
                      </a:prst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지사</a:t>
              </a:r>
              <a:endParaRPr lang="en-US" altLang="ko-KR" sz="1600" b="1">
                <a:ln>
                  <a:solidFill>
                    <a:prstClr val="white">
                      <a:lumMod val="50000"/>
                      <a:alpha val="23000"/>
                    </a:prst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98292" y="4364055"/>
              <a:ext cx="1064673" cy="954107"/>
            </a:xfrm>
            <a:prstGeom prst="rect">
              <a:avLst/>
            </a:pr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="" xmlns:a1611="http://schemas.microsoft.com/office/drawing/2016/11/main" r:id="rId15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endParaRPr lang="en-US" altLang="ko-KR" sz="1400" b="1">
                <a:solidFill>
                  <a:schemeClr val="bg1"/>
                </a:solidFill>
                <a:latin typeface="+mn-ea"/>
                <a:cs typeface="Arial" pitchFamily="34" charset="0"/>
              </a:endParaRPr>
            </a:p>
            <a:p>
              <a:r>
                <a:rPr lang="en-US" altLang="ko-KR" sz="1400" b="1">
                  <a:solidFill>
                    <a:schemeClr val="bg1"/>
                  </a:solidFill>
                  <a:highlight>
                    <a:srgbClr val="808080"/>
                  </a:highlight>
                  <a:latin typeface="+mn-ea"/>
                  <a:cs typeface="Arial" pitchFamily="34" charset="0"/>
                </a:rPr>
                <a:t>eEMS </a:t>
              </a:r>
            </a:p>
            <a:p>
              <a:r>
                <a:rPr lang="ko-KR" altLang="en-US" sz="1400" b="1">
                  <a:solidFill>
                    <a:schemeClr val="bg1"/>
                  </a:solidFill>
                  <a:highlight>
                    <a:srgbClr val="808080"/>
                  </a:highlight>
                  <a:latin typeface="+mn-ea"/>
                  <a:cs typeface="Arial" pitchFamily="34" charset="0"/>
                </a:rPr>
                <a:t>전자제조</a:t>
              </a:r>
              <a:endParaRPr lang="en-US" altLang="ko-KR" sz="1400" b="1">
                <a:solidFill>
                  <a:schemeClr val="bg1"/>
                </a:solidFill>
                <a:highlight>
                  <a:srgbClr val="808080"/>
                </a:highlight>
                <a:latin typeface="+mn-ea"/>
                <a:cs typeface="Arial" pitchFamily="34" charset="0"/>
              </a:endParaRPr>
            </a:p>
            <a:p>
              <a:r>
                <a:rPr lang="ko-KR" altLang="en-US" sz="1400" b="1">
                  <a:solidFill>
                    <a:schemeClr val="bg1"/>
                  </a:solidFill>
                  <a:highlight>
                    <a:srgbClr val="808080"/>
                  </a:highlight>
                  <a:latin typeface="+mn-ea"/>
                  <a:cs typeface="Arial" pitchFamily="34" charset="0"/>
                </a:rPr>
                <a:t>서비스</a:t>
              </a:r>
              <a:endParaRPr lang="en-US" altLang="ko-KR" sz="1400" b="1">
                <a:solidFill>
                  <a:schemeClr val="bg1"/>
                </a:solidFill>
                <a:highlight>
                  <a:srgbClr val="808080"/>
                </a:highlight>
                <a:latin typeface="+mn-ea"/>
                <a:cs typeface="Arial" pitchFamily="34" charset="0"/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6259063" y="4245910"/>
              <a:ext cx="171451" cy="17145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00181" y="703777"/>
            <a:ext cx="8985101" cy="2410496"/>
            <a:chOff x="-1311" y="954920"/>
            <a:chExt cx="8985101" cy="2410496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997096" y="1322172"/>
              <a:ext cx="1087951" cy="1087951"/>
            </a:xfrm>
            <a:prstGeom prst="rect">
              <a:avLst/>
            </a:prstGeom>
          </p:spPr>
        </p:pic>
        <p:sp>
          <p:nvSpPr>
            <p:cNvPr id="7" name="타원 6"/>
            <p:cNvSpPr/>
            <p:nvPr/>
          </p:nvSpPr>
          <p:spPr>
            <a:xfrm>
              <a:off x="7052516" y="2886483"/>
              <a:ext cx="171451" cy="17145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+mn-ea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51562" y="1459731"/>
              <a:ext cx="1269898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>
                  <a:latin typeface="+mn-ea"/>
                  <a:cs typeface="Arial" pitchFamily="34" charset="0"/>
                </a:rPr>
                <a:t>대구지사</a:t>
              </a:r>
              <a:endParaRPr lang="en-US" altLang="ko-KR" sz="1400" b="1">
                <a:latin typeface="+mn-ea"/>
                <a:cs typeface="Arial" pitchFamily="34" charset="0"/>
              </a:endParaRPr>
            </a:p>
            <a:p>
              <a:pPr algn="ctr"/>
              <a:r>
                <a:rPr lang="ko-KR" altLang="en-US" sz="1400" b="1">
                  <a:latin typeface="+mn-ea"/>
                  <a:cs typeface="Arial" pitchFamily="34" charset="0"/>
                </a:rPr>
                <a:t>미국법인 </a:t>
              </a:r>
              <a:r>
                <a:rPr lang="en-US" altLang="ko-KR" sz="1400" b="1">
                  <a:latin typeface="+mn-ea"/>
                  <a:cs typeface="Arial" pitchFamily="34" charset="0"/>
                </a:rPr>
                <a:t>CA</a:t>
              </a:r>
              <a:r>
                <a:rPr lang="ko-KR" altLang="en-US" sz="1400" b="1">
                  <a:latin typeface="+mn-ea"/>
                  <a:cs typeface="Arial" pitchFamily="34" charset="0"/>
                </a:rPr>
                <a:t>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39398" y="2842196"/>
              <a:ext cx="1644392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홍콩법인 설립</a:t>
              </a:r>
              <a:endParaRPr lang="en-US" altLang="ko-KR" sz="1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  <a:p>
              <a:pPr algn="ctr"/>
              <a:r>
                <a:rPr lang="ko-KR" alt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사명 변경 </a:t>
              </a:r>
              <a:r>
                <a:rPr lang="en-US" altLang="ko-KR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ICbanQ</a:t>
              </a:r>
              <a:endParaRPr lang="ko-KR" altLang="en-US" sz="1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622639" y="1005651"/>
              <a:ext cx="780983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r>
                <a:rPr lang="en-US" altLang="ko-KR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2015</a:t>
              </a:r>
              <a:endParaRPr lang="ko-KR" altLang="en-US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5745782" y="1164303"/>
              <a:ext cx="1280636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2013</a:t>
              </a:r>
              <a:endParaRPr lang="ko-KR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328838" y="2809262"/>
              <a:ext cx="780983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2011</a:t>
              </a: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738A06E9-F1DF-44DD-B451-09FFDCF7D283}"/>
                </a:ext>
              </a:extLst>
            </p:cNvPr>
            <p:cNvSpPr/>
            <p:nvPr/>
          </p:nvSpPr>
          <p:spPr>
            <a:xfrm>
              <a:off x="302340" y="1090987"/>
              <a:ext cx="780983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r>
                <a:rPr lang="en-US" altLang="ko-KR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2019</a:t>
              </a:r>
              <a:endParaRPr lang="ko-KR" altLang="en-US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pic>
          <p:nvPicPr>
            <p:cNvPr id="1028" name="Picture 4" descr="Image result for icbanq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297" y="2290132"/>
              <a:ext cx="1316560" cy="63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3119979" y="954920"/>
              <a:ext cx="7809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2016</a:t>
              </a:r>
              <a:endParaRPr lang="ko-KR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00185" y="1046607"/>
              <a:ext cx="7809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2017</a:t>
              </a:r>
              <a:endParaRPr lang="ko-KR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D8BC0162-C6AB-4352-B9FB-21C65DDD40B6}"/>
                </a:ext>
              </a:extLst>
            </p:cNvPr>
            <p:cNvSpPr/>
            <p:nvPr/>
          </p:nvSpPr>
          <p:spPr>
            <a:xfrm>
              <a:off x="2361678" y="1841074"/>
              <a:ext cx="171451" cy="17145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+mn-ea"/>
                <a:cs typeface="Arial" pitchFamily="34" charset="0"/>
              </a:endParaRPr>
            </a:p>
          </p:txBody>
        </p:sp>
        <p:sp>
          <p:nvSpPr>
            <p:cNvPr id="75" name="타원 74"/>
            <p:cNvSpPr/>
            <p:nvPr/>
          </p:nvSpPr>
          <p:spPr>
            <a:xfrm>
              <a:off x="748826" y="1729805"/>
              <a:ext cx="415025" cy="3825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+mn-ea"/>
                <a:cs typeface="Arial" pitchFamily="34" charset="0"/>
              </a:endParaRPr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15135" y="1410634"/>
              <a:ext cx="1013316" cy="1013316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5127" y="1445144"/>
              <a:ext cx="1205200" cy="98671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49BE2DF-09A5-4965-A03B-567C971F59E0}"/>
                </a:ext>
              </a:extLst>
            </p:cNvPr>
            <p:cNvSpPr txBox="1"/>
            <p:nvPr/>
          </p:nvSpPr>
          <p:spPr>
            <a:xfrm>
              <a:off x="-1311" y="1528585"/>
              <a:ext cx="1312282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>
                  <a:latin typeface="+mn-ea"/>
                  <a:cs typeface="Arial" pitchFamily="34" charset="0"/>
                </a:rPr>
                <a:t>BBC </a:t>
              </a:r>
              <a:r>
                <a:rPr lang="en-US" altLang="ko-KR" sz="1400" b="1" err="1">
                  <a:latin typeface="+mn-ea"/>
                  <a:cs typeface="Arial" pitchFamily="34" charset="0"/>
                </a:rPr>
                <a:t>Microbit</a:t>
              </a:r>
              <a:endParaRPr lang="en-US" altLang="ko-KR" sz="1400" b="1">
                <a:latin typeface="+mn-ea"/>
                <a:cs typeface="Arial" pitchFamily="34" charset="0"/>
              </a:endParaRPr>
            </a:p>
            <a:p>
              <a:pPr algn="ctr"/>
              <a:r>
                <a:rPr lang="ko-KR" altLang="en-US" sz="1400" b="1">
                  <a:latin typeface="+mn-ea"/>
                  <a:cs typeface="Arial" pitchFamily="34" charset="0"/>
                </a:rPr>
                <a:t>공식 </a:t>
              </a:r>
              <a:r>
                <a:rPr lang="ko-KR" altLang="en-US" sz="1400" b="1" err="1">
                  <a:latin typeface="+mn-ea"/>
                  <a:cs typeface="Arial" pitchFamily="34" charset="0"/>
                </a:rPr>
                <a:t>리셀러</a:t>
              </a:r>
              <a:endParaRPr lang="ko-KR" altLang="en-US" sz="1400" b="1">
                <a:latin typeface="+mn-ea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4397" y="1464819"/>
              <a:ext cx="1345240" cy="4308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온라인 </a:t>
              </a:r>
              <a:r>
                <a:rPr lang="en-US" altLang="ko-KR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PCB</a:t>
              </a:r>
              <a:r>
                <a:rPr lang="ko-KR" altLang="en-US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주문</a:t>
              </a:r>
              <a:r>
                <a:rPr lang="en-US" altLang="ko-KR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/>
              </a:r>
              <a:br>
                <a:rPr lang="en-US" altLang="ko-KR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</a:br>
              <a:r>
                <a:rPr lang="en-US" altLang="ko-KR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ICT </a:t>
              </a:r>
              <a:r>
                <a:rPr lang="ko-KR" altLang="en-US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공동구매 대행</a:t>
              </a: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2774" y="1323288"/>
              <a:ext cx="1085715" cy="108571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21881B-AC9F-4570-BCFC-8F8A68325ED5}"/>
                </a:ext>
              </a:extLst>
            </p:cNvPr>
            <p:cNvSpPr txBox="1"/>
            <p:nvPr/>
          </p:nvSpPr>
          <p:spPr>
            <a:xfrm>
              <a:off x="4475021" y="1453978"/>
              <a:ext cx="1034782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>
                  <a:latin typeface="+mn-ea"/>
                  <a:cs typeface="Arial" pitchFamily="34" charset="0"/>
                </a:rPr>
                <a:t>대전지사</a:t>
              </a: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1720" y="1539323"/>
              <a:ext cx="1276191" cy="91428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659B81-1BC9-4541-8D52-AA73AAC9CFAB}"/>
                </a:ext>
              </a:extLst>
            </p:cNvPr>
            <p:cNvSpPr txBox="1"/>
            <p:nvPr/>
          </p:nvSpPr>
          <p:spPr>
            <a:xfrm>
              <a:off x="6292582" y="1655074"/>
              <a:ext cx="113447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라즈베리파이</a:t>
              </a:r>
              <a:endParaRPr lang="en-US" altLang="ko-K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공식 </a:t>
              </a:r>
              <a:r>
                <a:rPr lang="ko-KR" altLang="en-US" sz="12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리셀러</a:t>
              </a:r>
              <a:endParaRPr lang="ko-KR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91164" y="79668"/>
            <a:ext cx="1005403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연혁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578E64-86BF-46F0-B297-A0CA8A935391}"/>
              </a:ext>
            </a:extLst>
          </p:cNvPr>
          <p:cNvSpPr txBox="1"/>
          <p:nvPr/>
        </p:nvSpPr>
        <p:spPr>
          <a:xfrm>
            <a:off x="2598162" y="6014769"/>
            <a:ext cx="103478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b="1">
                <a:latin typeface="+mn-ea"/>
                <a:cs typeface="Arial" pitchFamily="34" charset="0"/>
              </a:rPr>
              <a:t>한국 지사</a:t>
            </a: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F1A5A626-B667-445C-B8D0-544A27DCAD9C}"/>
              </a:ext>
            </a:extLst>
          </p:cNvPr>
          <p:cNvSpPr/>
          <p:nvPr/>
        </p:nvSpPr>
        <p:spPr>
          <a:xfrm>
            <a:off x="402746" y="4885725"/>
            <a:ext cx="236220" cy="2362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  <a:cs typeface="Arial" pitchFamily="34" charset="0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607C2F44-ED48-41EA-861C-5363E7FCB478}"/>
              </a:ext>
            </a:extLst>
          </p:cNvPr>
          <p:cNvSpPr/>
          <p:nvPr/>
        </p:nvSpPr>
        <p:spPr>
          <a:xfrm>
            <a:off x="2673736" y="4212920"/>
            <a:ext cx="236220" cy="2362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  <a:cs typeface="Arial" pitchFamily="34" charset="0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4F1017BB-ACB2-4AAA-8C5C-3F0B0C06E620}"/>
              </a:ext>
            </a:extLst>
          </p:cNvPr>
          <p:cNvSpPr/>
          <p:nvPr/>
        </p:nvSpPr>
        <p:spPr>
          <a:xfrm>
            <a:off x="1927959" y="5947866"/>
            <a:ext cx="236220" cy="2362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2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925686"/>
              </p:ext>
            </p:extLst>
          </p:nvPr>
        </p:nvGraphicFramePr>
        <p:xfrm>
          <a:off x="2173861" y="1574955"/>
          <a:ext cx="6884414" cy="489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354BEDE-A8EE-43C5-A3E6-9A6CA0EB9578}"/>
              </a:ext>
            </a:extLst>
          </p:cNvPr>
          <p:cNvSpPr txBox="1"/>
          <p:nvPr/>
        </p:nvSpPr>
        <p:spPr>
          <a:xfrm>
            <a:off x="1125010" y="88587"/>
            <a:ext cx="443903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ko-KR" altLang="en-US" sz="2800" b="1">
                <a:solidFill>
                  <a:schemeClr val="bg1"/>
                </a:solidFill>
                <a:latin typeface="+mn-ea"/>
                <a:cs typeface="Arial" pitchFamily="34" charset="0"/>
              </a:rPr>
              <a:t>연간 매출액 </a:t>
            </a:r>
            <a:r>
              <a:rPr lang="en-US" altLang="ko-KR" sz="2800" b="1">
                <a:solidFill>
                  <a:schemeClr val="bg1"/>
                </a:solidFill>
                <a:latin typeface="+mn-ea"/>
                <a:cs typeface="Arial" pitchFamily="34" charset="0"/>
              </a:rPr>
              <a:t>/ </a:t>
            </a:r>
            <a:r>
              <a:rPr lang="ko-KR" altLang="en-US" sz="2800" b="1">
                <a:solidFill>
                  <a:schemeClr val="bg1"/>
                </a:solidFill>
                <a:latin typeface="+mn-ea"/>
                <a:cs typeface="Arial" pitchFamily="34" charset="0"/>
              </a:rPr>
              <a:t>부문별 매출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0719" y="1835987"/>
            <a:ext cx="116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&lt;</a:t>
            </a: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단위</a:t>
            </a:r>
            <a:r>
              <a:rPr lang="en-US" altLang="ko-K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</a:t>
            </a: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억원</a:t>
            </a:r>
            <a:r>
              <a:rPr lang="en-US" altLang="ko-K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&gt;</a:t>
            </a:r>
            <a:endParaRPr lang="ko-KR" alt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EA85399-F91A-4D15-A542-24983B773A78}"/>
              </a:ext>
            </a:extLst>
          </p:cNvPr>
          <p:cNvSpPr/>
          <p:nvPr/>
        </p:nvSpPr>
        <p:spPr>
          <a:xfrm>
            <a:off x="157887" y="4937475"/>
            <a:ext cx="1895133" cy="10625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EMS</a:t>
            </a:r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BAF00BF-5AF9-4144-82EB-21AFFF825099}"/>
              </a:ext>
            </a:extLst>
          </p:cNvPr>
          <p:cNvSpPr/>
          <p:nvPr/>
        </p:nvSpPr>
        <p:spPr>
          <a:xfrm>
            <a:off x="161528" y="3744738"/>
            <a:ext cx="1897265" cy="10625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OSHW</a:t>
            </a: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8E08CF4-BEF7-41BC-BD6B-153AAB21F953}"/>
              </a:ext>
            </a:extLst>
          </p:cNvPr>
          <p:cNvSpPr/>
          <p:nvPr/>
        </p:nvSpPr>
        <p:spPr>
          <a:xfrm>
            <a:off x="161528" y="1783902"/>
            <a:ext cx="1897265" cy="1830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endParaRPr lang="en-US" altLang="ko-KR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165EBE-3811-43AA-9C42-BB1159BB1ABF}"/>
              </a:ext>
            </a:extLst>
          </p:cNvPr>
          <p:cNvSpPr txBox="1"/>
          <p:nvPr/>
        </p:nvSpPr>
        <p:spPr>
          <a:xfrm>
            <a:off x="435311" y="1816004"/>
            <a:ext cx="184929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부품 </a:t>
            </a:r>
          </a:p>
        </p:txBody>
      </p:sp>
      <p:graphicFrame>
        <p:nvGraphicFramePr>
          <p:cNvPr id="33" name="차트 32">
            <a:extLst>
              <a:ext uri="{FF2B5EF4-FFF2-40B4-BE49-F238E27FC236}">
                <a16:creationId xmlns:a16="http://schemas.microsoft.com/office/drawing/2014/main" id="{D7EB1B68-5E6F-4298-8A6C-2CAA94E0E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274819"/>
              </p:ext>
            </p:extLst>
          </p:nvPr>
        </p:nvGraphicFramePr>
        <p:xfrm>
          <a:off x="261692" y="5278379"/>
          <a:ext cx="1585101" cy="6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차트 33">
            <a:extLst>
              <a:ext uri="{FF2B5EF4-FFF2-40B4-BE49-F238E27FC236}">
                <a16:creationId xmlns:a16="http://schemas.microsoft.com/office/drawing/2014/main" id="{2F4F66AE-A1EF-457D-8043-2401EAB5A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73700"/>
              </p:ext>
            </p:extLst>
          </p:nvPr>
        </p:nvGraphicFramePr>
        <p:xfrm>
          <a:off x="263262" y="4094588"/>
          <a:ext cx="1593505" cy="63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차트 34">
            <a:extLst>
              <a:ext uri="{FF2B5EF4-FFF2-40B4-BE49-F238E27FC236}">
                <a16:creationId xmlns:a16="http://schemas.microsoft.com/office/drawing/2014/main" id="{E708246E-2E04-49D2-8C96-A22D3DE08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463380"/>
              </p:ext>
            </p:extLst>
          </p:nvPr>
        </p:nvGraphicFramePr>
        <p:xfrm>
          <a:off x="291062" y="2177756"/>
          <a:ext cx="1526359" cy="130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899A9A41-0379-437D-8235-3FE72C848EE3}"/>
              </a:ext>
            </a:extLst>
          </p:cNvPr>
          <p:cNvSpPr txBox="1"/>
          <p:nvPr/>
        </p:nvSpPr>
        <p:spPr>
          <a:xfrm>
            <a:off x="782584" y="1542280"/>
            <a:ext cx="146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&lt;</a:t>
            </a:r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단위</a:t>
            </a:r>
            <a:r>
              <a:rPr lang="en-US" altLang="ko-KR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</a:t>
            </a:r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백만원</a:t>
            </a:r>
            <a:r>
              <a:rPr lang="en-US" altLang="ko-KR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&gt;</a:t>
            </a:r>
            <a:endParaRPr lang="ko-KR" alt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04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9" grpId="0" animBg="1"/>
      <p:bldP spid="30" grpId="0" animBg="1"/>
      <p:bldP spid="31" grpId="0" animBg="1"/>
      <p:bldP spid="32" grpId="0"/>
      <p:bldGraphic spid="33" grpId="0">
        <p:bldAsOne/>
      </p:bldGraphic>
      <p:bldGraphic spid="34" grpId="0">
        <p:bldAsOne/>
      </p:bldGraphic>
      <p:bldGraphic spid="3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3" y="1031068"/>
            <a:ext cx="2797317" cy="19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B665778-5815-4FF9-AFE4-3F5E5E91D6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95" y="2286576"/>
            <a:ext cx="1337498" cy="1209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B0922B-6D8A-4F07-BEBA-614FF93B823F}"/>
              </a:ext>
            </a:extLst>
          </p:cNvPr>
          <p:cNvSpPr txBox="1"/>
          <p:nvPr/>
        </p:nvSpPr>
        <p:spPr>
          <a:xfrm>
            <a:off x="4479133" y="1673999"/>
            <a:ext cx="2581373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  </a:t>
            </a:r>
            <a:r>
              <a:rPr lang="en-US" altLang="ko-KR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75%</a:t>
            </a:r>
            <a:r>
              <a:rPr lang="en-US" altLang="ko-K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      </a:t>
            </a:r>
            <a:r>
              <a:rPr lang="ko-KR" altLang="en-US" sz="12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이용 고객</a:t>
            </a:r>
            <a:r>
              <a:rPr lang="en-US" altLang="ko-KR" sz="12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: </a:t>
            </a:r>
            <a:br>
              <a:rPr lang="en-US" altLang="ko-KR" sz="12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</a:br>
            <a:r>
              <a:rPr lang="en-US" altLang="ko-KR" sz="12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 </a:t>
            </a:r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국내 전자관련  업체  </a:t>
            </a:r>
            <a:endParaRPr lang="en-US" altLang="ko-KR" sz="1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 75%</a:t>
            </a:r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이상 이용</a:t>
            </a:r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/>
            </a:r>
            <a:b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</a:br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	</a:t>
            </a:r>
          </a:p>
          <a:p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</a:t>
            </a:r>
            <a:endParaRPr lang="en-US" altLang="ko-KR" sz="1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통계청 등록 </a:t>
            </a:r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/>
            </a:r>
            <a:b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</a:br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관련업체 약</a:t>
            </a:r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80,000 </a:t>
            </a:r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중 </a:t>
            </a:r>
            <a:endParaRPr lang="en-US" altLang="ko-KR" sz="1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ICB</a:t>
            </a:r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거래 고객사 </a:t>
            </a:r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60,000+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78FF1D89-2168-474A-97EF-4A15BF15B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84" y="5129268"/>
            <a:ext cx="1830279" cy="15762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861098E-519A-41B9-80F2-ADDBB8042F99}"/>
              </a:ext>
            </a:extLst>
          </p:cNvPr>
          <p:cNvSpPr txBox="1"/>
          <p:nvPr/>
        </p:nvSpPr>
        <p:spPr>
          <a:xfrm>
            <a:off x="303133" y="5572473"/>
            <a:ext cx="205706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月 주문</a:t>
            </a:r>
            <a:r>
              <a:rPr lang="en-US" altLang="ko-KR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/>
            </a:r>
            <a:br>
              <a:rPr lang="en-US" altLang="ko-KR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</a:br>
            <a:r>
              <a:rPr lang="en-US" altLang="ko-KR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10,000+</a:t>
            </a:r>
            <a:endParaRPr lang="ko-KR" altLang="en-US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7668" y="48996"/>
            <a:ext cx="252505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ko-KR" altLang="en-US" sz="3200" b="1">
                <a:solidFill>
                  <a:schemeClr val="bg1"/>
                </a:solidFill>
                <a:latin typeface="+mn-ea"/>
                <a:cs typeface="Arial" pitchFamily="34" charset="0"/>
              </a:rPr>
              <a:t>고객 및 채널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2FEA718-ED87-4F3E-818F-10A9E644081B}"/>
              </a:ext>
            </a:extLst>
          </p:cNvPr>
          <p:cNvGrpSpPr/>
          <p:nvPr/>
        </p:nvGrpSpPr>
        <p:grpSpPr>
          <a:xfrm>
            <a:off x="1446041" y="2498167"/>
            <a:ext cx="2797317" cy="461665"/>
            <a:chOff x="428553" y="2809782"/>
            <a:chExt cx="2797317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428553" y="2809782"/>
              <a:ext cx="2797317" cy="461665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ko-KR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     엔지니어</a:t>
              </a:r>
              <a:r>
                <a:rPr lang="en-US" altLang="ko-KR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    </a:t>
              </a:r>
              <a:r>
                <a:rPr lang="ko-KR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구매담당</a:t>
              </a:r>
              <a:r>
                <a:rPr lang="en-US" altLang="ko-KR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     </a:t>
              </a:r>
              <a:r>
                <a:rPr lang="ko-KR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마케팅</a:t>
              </a:r>
              <a:endParaRPr lang="en-US" altLang="ko-K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  <a:p>
              <a:r>
                <a:rPr lang="ko-KR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     학생     </a:t>
              </a:r>
              <a:r>
                <a:rPr lang="en-US" altLang="ko-KR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      </a:t>
              </a:r>
              <a:r>
                <a:rPr lang="ko-KR" alt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rPr>
                <a:t>기타</a:t>
              </a:r>
            </a:p>
          </p:txBody>
        </p:sp>
        <p:sp>
          <p:nvSpPr>
            <p:cNvPr id="4" name="타원 3"/>
            <p:cNvSpPr/>
            <p:nvPr/>
          </p:nvSpPr>
          <p:spPr>
            <a:xfrm>
              <a:off x="655008" y="2917089"/>
              <a:ext cx="93497" cy="93497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621126" y="2917089"/>
              <a:ext cx="93497" cy="9349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657040" y="3093028"/>
              <a:ext cx="93497" cy="9349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1621126" y="3095148"/>
              <a:ext cx="93497" cy="9349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2540494" y="2911561"/>
              <a:ext cx="93497" cy="9349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endParaRPr>
            </a:p>
          </p:txBody>
        </p:sp>
      </p:grpSp>
      <p:pic>
        <p:nvPicPr>
          <p:cNvPr id="31" name="Picture 2" descr="https://cdn1.iconfinder.com/data/icons/charts-and-diagrams-1-1/512/piechart-512.png">
            <a:extLst>
              <a:ext uri="{FF2B5EF4-FFF2-40B4-BE49-F238E27FC236}">
                <a16:creationId xmlns:a16="http://schemas.microsoft.com/office/drawing/2014/main" id="{EC585667-334D-4A14-9557-EBC30DBC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358" y="1373200"/>
            <a:ext cx="640280" cy="6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783D48E2-CAC2-41E8-9EA7-D408E46E2839}"/>
              </a:ext>
            </a:extLst>
          </p:cNvPr>
          <p:cNvSpPr/>
          <p:nvPr/>
        </p:nvSpPr>
        <p:spPr>
          <a:xfrm>
            <a:off x="2538777" y="3543134"/>
            <a:ext cx="1904154" cy="1399048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PCB</a:t>
            </a:r>
            <a:br>
              <a:rPr lang="en-US" altLang="ko-KR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16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年</a:t>
            </a:r>
            <a:r>
              <a:rPr lang="ko-KR" altLang="en-US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7,000+</a:t>
            </a:r>
            <a:r>
              <a:rPr lang="en-US" altLang="ko-KR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0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D56DF92-31EA-4207-9931-016202F50A6A}"/>
              </a:ext>
            </a:extLst>
          </p:cNvPr>
          <p:cNvGrpSpPr/>
          <p:nvPr/>
        </p:nvGrpSpPr>
        <p:grpSpPr>
          <a:xfrm>
            <a:off x="2711403" y="5025959"/>
            <a:ext cx="1476687" cy="1603521"/>
            <a:chOff x="3904269" y="959313"/>
            <a:chExt cx="1476687" cy="1603521"/>
          </a:xfrm>
        </p:grpSpPr>
        <p:pic>
          <p:nvPicPr>
            <p:cNvPr id="6" name="그래픽 5" descr="도시">
              <a:extLst>
                <a:ext uri="{FF2B5EF4-FFF2-40B4-BE49-F238E27FC236}">
                  <a16:creationId xmlns:a16="http://schemas.microsoft.com/office/drawing/2014/main" id="{1EC6A1CF-B3A0-4DCB-9C73-86D4D5664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70526" y="959313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D5A740-5D85-474F-9186-C56D38F8DC13}"/>
                </a:ext>
              </a:extLst>
            </p:cNvPr>
            <p:cNvSpPr txBox="1"/>
            <p:nvPr/>
          </p:nvSpPr>
          <p:spPr>
            <a:xfrm>
              <a:off x="3904269" y="1762615"/>
              <a:ext cx="1476687" cy="80021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거래업체</a:t>
              </a:r>
              <a:r>
                <a:rPr lang="en-US" altLang="ko-KR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altLang="ko-KR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ko-KR" altLang="en-US" b="1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年</a:t>
              </a:r>
              <a:r>
                <a:rPr lang="ko-KR" altLang="en-US" sz="20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28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7,000+</a:t>
              </a:r>
              <a:endParaRPr lang="en-US" altLang="ko-KR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FE5BA7B-AC5C-49C6-8BEE-5191D0A4C09A}"/>
              </a:ext>
            </a:extLst>
          </p:cNvPr>
          <p:cNvGrpSpPr/>
          <p:nvPr/>
        </p:nvGrpSpPr>
        <p:grpSpPr>
          <a:xfrm>
            <a:off x="4432815" y="4578600"/>
            <a:ext cx="1947969" cy="1577171"/>
            <a:chOff x="9566206" y="1155036"/>
            <a:chExt cx="1947969" cy="1577171"/>
          </a:xfrm>
        </p:grpSpPr>
        <p:pic>
          <p:nvPicPr>
            <p:cNvPr id="10" name="그래픽 9" descr="프로세서">
              <a:extLst>
                <a:ext uri="{FF2B5EF4-FFF2-40B4-BE49-F238E27FC236}">
                  <a16:creationId xmlns:a16="http://schemas.microsoft.com/office/drawing/2014/main" id="{2A5621C9-5B1F-4632-A88D-F8C6BBA0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82990" y="1155036"/>
              <a:ext cx="914400" cy="914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8B498-8BF5-4DE5-B190-22CE27F33087}"/>
                </a:ext>
              </a:extLst>
            </p:cNvPr>
            <p:cNvSpPr txBox="1"/>
            <p:nvPr/>
          </p:nvSpPr>
          <p:spPr>
            <a:xfrm>
              <a:off x="9566206" y="1993543"/>
              <a:ext cx="1947969" cy="7386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b="1" u="sng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거래 상품</a:t>
              </a:r>
              <a:endParaRPr lang="en-US" altLang="ko-KR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b="1" u="sng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年</a:t>
              </a:r>
              <a:r>
                <a:rPr lang="ko-KR" altLang="en-US" b="1" u="sng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en-US" altLang="ko-KR" sz="2400" b="1" u="sng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300,000+</a:t>
              </a:r>
              <a:r>
                <a:rPr lang="en-US" altLang="ko-KR" b="1" u="sng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01939B7-8DF2-452E-9DB4-B81B5CA632D4}"/>
              </a:ext>
            </a:extLst>
          </p:cNvPr>
          <p:cNvGrpSpPr/>
          <p:nvPr/>
        </p:nvGrpSpPr>
        <p:grpSpPr>
          <a:xfrm>
            <a:off x="408884" y="3553428"/>
            <a:ext cx="1958878" cy="1703716"/>
            <a:chOff x="9447142" y="3429000"/>
            <a:chExt cx="2816596" cy="2272004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DC6F94F-1DCC-46BE-A821-AE05A57B3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81"/>
            <a:stretch/>
          </p:blipFill>
          <p:spPr>
            <a:xfrm>
              <a:off x="9447142" y="3429000"/>
              <a:ext cx="2816596" cy="198468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230D05-292D-4144-A464-26E508BAE3DD}"/>
                </a:ext>
              </a:extLst>
            </p:cNvPr>
            <p:cNvSpPr txBox="1"/>
            <p:nvPr/>
          </p:nvSpPr>
          <p:spPr>
            <a:xfrm>
              <a:off x="9659944" y="4285745"/>
              <a:ext cx="2497808" cy="141525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altLang="ko-K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EMS </a:t>
              </a:r>
              <a:r>
                <a:rPr lang="ko-KR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프로젝트</a:t>
              </a:r>
              <a:endPara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r>
                <a:rPr lang="ko-KR" altLang="en-US" sz="2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年</a:t>
              </a:r>
              <a:r>
                <a:rPr lang="ko-KR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en-US" altLang="ko-KR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1,500+</a:t>
              </a:r>
              <a:endPara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endPara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5962511" y="6324935"/>
            <a:ext cx="3056845" cy="478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>
                <a:solidFill>
                  <a:schemeClr val="tx1"/>
                </a:solidFill>
              </a:rPr>
              <a:t>※ </a:t>
            </a:r>
            <a:r>
              <a:rPr lang="en-US" altLang="ko-KR" b="1">
                <a:solidFill>
                  <a:schemeClr val="tx1"/>
                </a:solidFill>
              </a:rPr>
              <a:t>EMS</a:t>
            </a:r>
            <a:r>
              <a:rPr lang="en-US" altLang="ko-KR" sz="1200" b="1">
                <a:solidFill>
                  <a:schemeClr val="tx1"/>
                </a:solidFill>
              </a:rPr>
              <a:t> : Electronics Manufacturing Service</a:t>
            </a:r>
            <a:br>
              <a:rPr lang="en-US" altLang="ko-KR" sz="1200" b="1">
                <a:solidFill>
                  <a:schemeClr val="tx1"/>
                </a:solidFill>
              </a:rPr>
            </a:br>
            <a:r>
              <a:rPr lang="en-US" altLang="ko-KR" sz="1200" b="1">
                <a:solidFill>
                  <a:schemeClr val="tx1"/>
                </a:solidFill>
              </a:rPr>
              <a:t>                    </a:t>
            </a:r>
            <a:r>
              <a:rPr lang="ko-KR" altLang="en-US" sz="1400" b="1">
                <a:solidFill>
                  <a:schemeClr val="accent5">
                    <a:lumMod val="50000"/>
                  </a:schemeClr>
                </a:solidFill>
              </a:rPr>
              <a:t>생산 대행 서비스</a:t>
            </a:r>
            <a:endParaRPr lang="ko-KR" altLang="en-US" sz="12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127EFA0C-FFA6-42DE-836D-FFBF801648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4668" y="3226961"/>
            <a:ext cx="1249210" cy="10989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7647589-7FCF-440F-BF36-98EAC3F63B2F}"/>
              </a:ext>
            </a:extLst>
          </p:cNvPr>
          <p:cNvSpPr txBox="1"/>
          <p:nvPr/>
        </p:nvSpPr>
        <p:spPr>
          <a:xfrm>
            <a:off x="7668632" y="3307836"/>
            <a:ext cx="1249210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나도메이커</a:t>
            </a:r>
            <a:r>
              <a:rPr lang="ko-KR" altLang="en-US" sz="105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 채널</a:t>
            </a:r>
            <a:endParaRPr lang="ko-KR" altLang="en-US" sz="11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84D1AB-8DFD-43E3-BC53-C9CC1A246F2F}"/>
              </a:ext>
            </a:extLst>
          </p:cNvPr>
          <p:cNvSpPr txBox="1"/>
          <p:nvPr/>
        </p:nvSpPr>
        <p:spPr>
          <a:xfrm>
            <a:off x="7681265" y="3949382"/>
            <a:ext cx="1223944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구독자</a:t>
            </a:r>
            <a:r>
              <a:rPr lang="ko-KR" alt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 </a:t>
            </a:r>
            <a:r>
              <a:rPr lang="en-US" altLang="ko-KR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10,000+</a:t>
            </a:r>
            <a:endParaRPr lang="ko-KR" altLang="en-US" sz="1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8B489F51-9B1E-4E57-B9AB-9E75BA772A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8847" y="2140237"/>
            <a:ext cx="1035031" cy="91363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17B132A-51F0-4CA8-B428-F38F11BB0686}"/>
              </a:ext>
            </a:extLst>
          </p:cNvPr>
          <p:cNvSpPr txBox="1"/>
          <p:nvPr/>
        </p:nvSpPr>
        <p:spPr>
          <a:xfrm>
            <a:off x="7868847" y="2129794"/>
            <a:ext cx="1150509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ko-K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17,000+</a:t>
            </a: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 </a:t>
            </a:r>
            <a:b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</a:br>
            <a:r>
              <a:rPr lang="en-US" altLang="ko-K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fans </a:t>
            </a:r>
            <a:endParaRPr lang="ko-KR" altLang="en-US" sz="105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D6B9C131-E20E-42DB-84D4-DA67811FD8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510" y="4435718"/>
            <a:ext cx="2278368" cy="174751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1013D17-E9AC-4F36-9404-FBEBC87253DB}"/>
              </a:ext>
            </a:extLst>
          </p:cNvPr>
          <p:cNvSpPr txBox="1"/>
          <p:nvPr/>
        </p:nvSpPr>
        <p:spPr>
          <a:xfrm>
            <a:off x="6665065" y="5563461"/>
            <a:ext cx="2199258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年</a:t>
            </a:r>
            <a:r>
              <a:rPr lang="ko-KR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 </a:t>
            </a:r>
            <a:r>
              <a:rPr lang="en-US" altLang="ko-KR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2,500,000+</a:t>
            </a:r>
            <a:r>
              <a:rPr lang="ko-KR" altLang="en-US" sz="105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방문자</a:t>
            </a:r>
            <a:r>
              <a:rPr lang="ko-KR" altLang="en-US" sz="11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 </a:t>
            </a:r>
            <a:r>
              <a:rPr lang="en-US" altLang="ko-KR"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/>
            </a:r>
            <a:br>
              <a:rPr lang="en-US" altLang="ko-KR"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</a:br>
            <a:r>
              <a:rPr lang="ko-KR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年 </a:t>
            </a:r>
            <a:r>
              <a:rPr lang="en-US" altLang="ko-KR"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17,000,000+</a:t>
            </a:r>
            <a:r>
              <a:rPr lang="ko-KR" altLang="en-US" sz="1050" b="1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페이지뷰</a:t>
            </a:r>
            <a:r>
              <a:rPr lang="en-US" altLang="ko-KR" sz="11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/>
            </a:r>
            <a:br>
              <a:rPr lang="en-US" altLang="ko-KR" sz="11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</a:br>
            <a:endParaRPr lang="en-US" altLang="ko-KR" sz="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1D76E831-0DDC-407D-B75C-DEF7DDDC32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46089" y="849580"/>
            <a:ext cx="1359879" cy="1084143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A043E2B-01F6-4F7D-B1B4-DE569DE29AA3}"/>
              </a:ext>
            </a:extLst>
          </p:cNvPr>
          <p:cNvSpPr txBox="1"/>
          <p:nvPr/>
        </p:nvSpPr>
        <p:spPr>
          <a:xfrm>
            <a:off x="7362590" y="1249485"/>
            <a:ext cx="1657675" cy="4924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 </a:t>
            </a:r>
            <a:r>
              <a:rPr lang="ko-KR" alt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상위 </a:t>
            </a:r>
            <a:r>
              <a:rPr lang="en-US" altLang="ko-KR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0.1% </a:t>
            </a:r>
            <a:r>
              <a:rPr lang="ko-KR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블로그</a:t>
            </a:r>
            <a:r>
              <a:rPr lang="en-US" altLang="ko-KR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/>
            </a:r>
            <a:br>
              <a:rPr lang="en-US" altLang="ko-KR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</a:br>
            <a:r>
              <a:rPr lang="ko-KR" altLang="en-US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매일 방문자</a:t>
            </a:r>
            <a:r>
              <a:rPr lang="ko-KR" altLang="en-US" sz="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 </a:t>
            </a:r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3,000+</a:t>
            </a:r>
            <a:endParaRPr lang="en-US" altLang="ko-KR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2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54" grpId="0" animBg="1"/>
      <p:bldP spid="16" grpId="0" animBg="1"/>
      <p:bldP spid="30" grpId="0"/>
      <p:bldP spid="34" grpId="0"/>
      <p:bldP spid="36" grpId="0"/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88C6503-36AD-49EE-B2DD-67E386BD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" y="793140"/>
            <a:ext cx="7333322" cy="57297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49944" y="184788"/>
            <a:ext cx="2177647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ea"/>
                <a:cs typeface="Arial" pitchFamily="34" charset="0"/>
              </a:rPr>
              <a:t>icbanQ.com</a:t>
            </a:r>
            <a:endParaRPr lang="ko-KR" altLang="en-US" sz="2800" b="1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6492" y="775887"/>
            <a:ext cx="7333322" cy="584057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원호 4"/>
          <p:cNvSpPr/>
          <p:nvPr/>
        </p:nvSpPr>
        <p:spPr>
          <a:xfrm flipH="1">
            <a:off x="689875" y="1931386"/>
            <a:ext cx="1490798" cy="3373858"/>
          </a:xfrm>
          <a:prstGeom prst="arc">
            <a:avLst>
              <a:gd name="adj1" fmla="val 16183374"/>
              <a:gd name="adj2" fmla="val 5450164"/>
            </a:avLst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322463" y="1911621"/>
            <a:ext cx="1136957" cy="3393623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2944490" y="1849321"/>
            <a:ext cx="704484" cy="2468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 rot="21338910">
            <a:off x="3389829" y="1460336"/>
            <a:ext cx="4520799" cy="251792"/>
          </a:xfrm>
          <a:custGeom>
            <a:avLst/>
            <a:gdLst>
              <a:gd name="connsiteX0" fmla="*/ 1580 w 2194447"/>
              <a:gd name="connsiteY0" fmla="*/ 294710 h 337043"/>
              <a:gd name="connsiteX1" fmla="*/ 272514 w 2194447"/>
              <a:gd name="connsiteY1" fmla="*/ 23776 h 337043"/>
              <a:gd name="connsiteX2" fmla="*/ 1694914 w 2194447"/>
              <a:gd name="connsiteY2" fmla="*/ 49176 h 337043"/>
              <a:gd name="connsiteX3" fmla="*/ 2194447 w 2194447"/>
              <a:gd name="connsiteY3" fmla="*/ 337043 h 33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447" h="337043">
                <a:moveTo>
                  <a:pt x="1580" y="294710"/>
                </a:moveTo>
                <a:cubicBezTo>
                  <a:pt x="-4064" y="179704"/>
                  <a:pt x="-9708" y="64698"/>
                  <a:pt x="272514" y="23776"/>
                </a:cubicBezTo>
                <a:cubicBezTo>
                  <a:pt x="554736" y="-17146"/>
                  <a:pt x="1374592" y="-3035"/>
                  <a:pt x="1694914" y="49176"/>
                </a:cubicBezTo>
                <a:cubicBezTo>
                  <a:pt x="2015236" y="101387"/>
                  <a:pt x="2116836" y="291887"/>
                  <a:pt x="2194447" y="337043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CF263D-0ACB-4BD7-9C87-219DCCB5D4A7}"/>
              </a:ext>
            </a:extLst>
          </p:cNvPr>
          <p:cNvSpPr txBox="1"/>
          <p:nvPr/>
        </p:nvSpPr>
        <p:spPr>
          <a:xfrm>
            <a:off x="7632707" y="1525830"/>
            <a:ext cx="1436612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원스탑</a:t>
            </a:r>
            <a:r>
              <a:rPr lang="en-US" altLang="ko-K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ko-K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EMS 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서비스</a:t>
            </a:r>
            <a:r>
              <a:rPr lang="en-US" altLang="ko-K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ko-K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ko-K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PCB</a:t>
            </a:r>
            <a:endParaRPr lang="ko-KR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730386" y="4828051"/>
            <a:ext cx="3384081" cy="1027765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원호 17"/>
          <p:cNvSpPr/>
          <p:nvPr/>
        </p:nvSpPr>
        <p:spPr>
          <a:xfrm flipH="1">
            <a:off x="2774930" y="5080062"/>
            <a:ext cx="3478993" cy="1360389"/>
          </a:xfrm>
          <a:prstGeom prst="arc">
            <a:avLst>
              <a:gd name="adj1" fmla="val 36147"/>
              <a:gd name="adj2" fmla="val 10768896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CF263D-0ACB-4BD7-9C87-219DCCB5D4A7}"/>
              </a:ext>
            </a:extLst>
          </p:cNvPr>
          <p:cNvSpPr txBox="1"/>
          <p:nvPr/>
        </p:nvSpPr>
        <p:spPr>
          <a:xfrm>
            <a:off x="3717185" y="6280683"/>
            <a:ext cx="126223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OSHW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0" name="자유형 19"/>
          <p:cNvSpPr/>
          <p:nvPr/>
        </p:nvSpPr>
        <p:spPr>
          <a:xfrm rot="17605938" flipV="1">
            <a:off x="7962324" y="2646474"/>
            <a:ext cx="777379" cy="222429"/>
          </a:xfrm>
          <a:custGeom>
            <a:avLst/>
            <a:gdLst>
              <a:gd name="connsiteX0" fmla="*/ 1580 w 2194447"/>
              <a:gd name="connsiteY0" fmla="*/ 294710 h 337043"/>
              <a:gd name="connsiteX1" fmla="*/ 272514 w 2194447"/>
              <a:gd name="connsiteY1" fmla="*/ 23776 h 337043"/>
              <a:gd name="connsiteX2" fmla="*/ 1694914 w 2194447"/>
              <a:gd name="connsiteY2" fmla="*/ 49176 h 337043"/>
              <a:gd name="connsiteX3" fmla="*/ 2194447 w 2194447"/>
              <a:gd name="connsiteY3" fmla="*/ 337043 h 33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447" h="337043">
                <a:moveTo>
                  <a:pt x="1580" y="294710"/>
                </a:moveTo>
                <a:cubicBezTo>
                  <a:pt x="-4064" y="179704"/>
                  <a:pt x="-9708" y="64698"/>
                  <a:pt x="272514" y="23776"/>
                </a:cubicBezTo>
                <a:cubicBezTo>
                  <a:pt x="554736" y="-17146"/>
                  <a:pt x="1374592" y="-3035"/>
                  <a:pt x="1694914" y="49176"/>
                </a:cubicBezTo>
                <a:cubicBezTo>
                  <a:pt x="2015236" y="101387"/>
                  <a:pt x="2116836" y="291887"/>
                  <a:pt x="2194447" y="337043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7601699" y="2703214"/>
            <a:ext cx="488115" cy="5336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8C8DB-FED0-423A-B47A-66230865721C}"/>
              </a:ext>
            </a:extLst>
          </p:cNvPr>
          <p:cNvSpPr txBox="1"/>
          <p:nvPr/>
        </p:nvSpPr>
        <p:spPr>
          <a:xfrm>
            <a:off x="6435905" y="5020817"/>
            <a:ext cx="2393604" cy="116955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전자부품 검색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오픈소스 하드웨어 검색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PCB </a:t>
            </a: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견적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BOM </a:t>
            </a: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부품 일괄 견적</a:t>
            </a:r>
            <a:endParaRPr lang="en-US" altLang="ko-KR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SMT </a:t>
            </a: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생산 서비스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F263D-0ACB-4BD7-9C87-219DCCB5D4A7}"/>
              </a:ext>
            </a:extLst>
          </p:cNvPr>
          <p:cNvSpPr txBox="1"/>
          <p:nvPr/>
        </p:nvSpPr>
        <p:spPr>
          <a:xfrm>
            <a:off x="39742" y="3236885"/>
            <a:ext cx="128272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500</a:t>
            </a:r>
            <a:r>
              <a:rPr lang="ko-KR" alt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만가지</a:t>
            </a:r>
            <a:r>
              <a:rPr lang="ko-K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ko-KR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부품 쇼핑몰</a:t>
            </a:r>
          </a:p>
        </p:txBody>
      </p:sp>
    </p:spTree>
    <p:extLst>
      <p:ext uri="{BB962C8B-B14F-4D97-AF65-F5344CB8AC3E}">
        <p14:creationId xmlns:p14="http://schemas.microsoft.com/office/powerpoint/2010/main" val="6277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50"/>
                            </p:stCondLst>
                            <p:childTnLst>
                              <p:par>
                                <p:cTn id="7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7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25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250"/>
                            </p:stCondLst>
                            <p:childTnLst>
                              <p:par>
                                <p:cTn id="9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1"/>
                            </p:stCondLst>
                            <p:childTnLst>
                              <p:par>
                                <p:cTn id="10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751"/>
                            </p:stCondLst>
                            <p:childTnLst>
                              <p:par>
                                <p:cTn id="10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751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3" grpId="0" animBg="1"/>
      <p:bldP spid="13" grpId="1" animBg="1"/>
      <p:bldP spid="25" grpId="0" animBg="1"/>
      <p:bldP spid="25" grpId="1" animBg="1"/>
      <p:bldP spid="15" grpId="0" animBg="1"/>
      <p:bldP spid="15" grpId="1" animBg="1"/>
      <p:bldP spid="18" grpId="0" animBg="1"/>
      <p:bldP spid="18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4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3275" y="4577039"/>
            <a:ext cx="6629523" cy="192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98752" y="113550"/>
            <a:ext cx="3002745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3200" b="1">
                <a:solidFill>
                  <a:schemeClr val="bg1"/>
                </a:solidFill>
                <a:latin typeface="+mn-ea"/>
                <a:cs typeface="Arial" pitchFamily="34" charset="0"/>
              </a:rPr>
              <a:t>Biz System </a:t>
            </a:r>
            <a:r>
              <a:rPr lang="en-US" altLang="ko-KR" sz="4000" b="1" err="1"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  <a:cs typeface="Arial" pitchFamily="34" charset="0"/>
              </a:rPr>
              <a:t>iki</a:t>
            </a:r>
            <a:endParaRPr lang="ko-KR" altLang="en-US" sz="3200" b="1">
              <a:solidFill>
                <a:schemeClr val="accent4">
                  <a:lumMod val="40000"/>
                  <a:lumOff val="60000"/>
                </a:schemeClr>
              </a:solidFill>
              <a:latin typeface="+mn-ea"/>
              <a:cs typeface="Arial" pitchFamily="34" charset="0"/>
            </a:endParaRPr>
          </a:p>
        </p:txBody>
      </p:sp>
      <p:pic>
        <p:nvPicPr>
          <p:cNvPr id="12" name="Picture 2" descr="Image result for icbanq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133" y="5858746"/>
            <a:ext cx="1724066" cy="82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34" y="1793607"/>
            <a:ext cx="7743465" cy="2292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12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17" name="직선 연결선 16"/>
          <p:cNvCxnSpPr/>
          <p:nvPr/>
        </p:nvCxnSpPr>
        <p:spPr>
          <a:xfrm>
            <a:off x="2759631" y="6601029"/>
            <a:ext cx="6181568" cy="0"/>
          </a:xfrm>
          <a:prstGeom prst="line">
            <a:avLst/>
          </a:prstGeom>
          <a:ln w="635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014436" y="6570363"/>
            <a:ext cx="2797192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892275"/>
            <a:ext cx="1297002" cy="1192275"/>
          </a:xfrm>
          <a:prstGeom prst="rect">
            <a:avLst/>
          </a:prstGeom>
          <a:effectLst>
            <a:softEdge rad="63500"/>
          </a:effectLst>
          <a:scene3d>
            <a:camera prst="obliqueBottomRight"/>
            <a:lightRig rig="threePt" dir="t"/>
          </a:scene3d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F7DD514-404A-43C7-BC11-032CD6E65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163" y="1746061"/>
            <a:ext cx="1248765" cy="4216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DF8046-0F65-43A0-BB06-EF2F9AED1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0826" y="5240050"/>
            <a:ext cx="1674196" cy="5507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877F7E-6BD6-4EFF-A3E6-49AB99B6310A}"/>
              </a:ext>
            </a:extLst>
          </p:cNvPr>
          <p:cNvSpPr txBox="1"/>
          <p:nvPr/>
        </p:nvSpPr>
        <p:spPr>
          <a:xfrm>
            <a:off x="6371989" y="1906815"/>
            <a:ext cx="2317794" cy="2739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지난 </a:t>
            </a:r>
            <a:r>
              <a:rPr lang="en-US" altLang="ko-KR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20 </a:t>
            </a: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년간 약 </a:t>
            </a:r>
            <a:r>
              <a:rPr lang="en-US" altLang="ko-KR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$5M</a:t>
            </a:r>
            <a:r>
              <a:rPr lang="ko-KR" altLang="en-US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투입</a:t>
            </a:r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자체  내부개발팀을 통한 </a:t>
            </a:r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ko-KR" altLang="en-US" sz="12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롱테일</a:t>
            </a: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 고객</a:t>
            </a:r>
            <a:r>
              <a:rPr lang="en-US" altLang="ko-KR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다품종 소량 서비스</a:t>
            </a:r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맞춤 시스템 </a:t>
            </a:r>
            <a:r>
              <a:rPr lang="en-US" altLang="ko-KR" sz="12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iki</a:t>
            </a:r>
            <a:r>
              <a:rPr lang="en-US" altLang="ko-KR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2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아이키</a:t>
            </a:r>
            <a:r>
              <a:rPr lang="en-US" altLang="ko-KR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개발</a:t>
            </a:r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반도체</a:t>
            </a:r>
            <a:r>
              <a:rPr lang="en-US" altLang="ko-KR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전자부품 유통과</a:t>
            </a:r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고객 맞춤제조 서비스를 </a:t>
            </a:r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위한 업무 처리 시스템</a:t>
            </a:r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지속적으로 직접 개발</a:t>
            </a:r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업그레이드 진화 중</a:t>
            </a:r>
            <a:endParaRPr lang="en-US" altLang="ko-K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ko-KR" altLang="en-US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8863" y="1299097"/>
            <a:ext cx="3365216" cy="500137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000099"/>
                </a:solidFill>
                <a:latin typeface="Arial Black" panose="020B0A04020102020204" pitchFamily="34" charset="0"/>
                <a:ea typeface="나눔스퀘어 ExtraBold" panose="020B0600000101010101" pitchFamily="50" charset="-127"/>
              </a:rPr>
              <a:t>Smart &amp; Powerful Platform</a:t>
            </a:r>
          </a:p>
          <a:p>
            <a:pPr algn="r"/>
            <a:r>
              <a:rPr lang="en-US" altLang="ko-KR" sz="1050" b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나눔스퀘어 ExtraBold" panose="020B0600000101010101" pitchFamily="50" charset="-127"/>
              </a:rPr>
              <a:t>Evolution &amp; Innovation</a:t>
            </a:r>
            <a:endParaRPr lang="ko-KR" altLang="en-US" sz="1050" b="1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나눔스퀘어 ExtraBold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5968" y="4891275"/>
            <a:ext cx="14590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ICB Biz Engine</a:t>
            </a:r>
            <a:endParaRPr lang="ko-KR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BD357B-2B35-4D2A-BE63-F2CEDEDA6D56}"/>
              </a:ext>
            </a:extLst>
          </p:cNvPr>
          <p:cNvSpPr txBox="1"/>
          <p:nvPr/>
        </p:nvSpPr>
        <p:spPr>
          <a:xfrm>
            <a:off x="27589" y="3875034"/>
            <a:ext cx="9088821" cy="2492990"/>
          </a:xfrm>
          <a:prstGeom prst="rect">
            <a:avLst/>
          </a:prstGeom>
          <a:blipFill dpi="0" rotWithShape="1">
            <a:blip r:embed="rId3" cstate="screen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12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세계</a:t>
            </a:r>
            <a:r>
              <a:rPr lang="en-US" altLang="ko-KR" sz="1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 </a:t>
            </a:r>
            <a:r>
              <a:rPr lang="en-US" altLang="ko-KR" sz="12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시장</a:t>
            </a:r>
            <a:endParaRPr lang="en-US" altLang="ko-KR" sz="1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ea typeface="맑은 고딕"/>
              <a:cs typeface="Calibri"/>
            </a:endParaRPr>
          </a:p>
          <a:p>
            <a:r>
              <a:rPr lang="en-US" altLang="ko-KR" sz="1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World (</a:t>
            </a:r>
            <a:r>
              <a:rPr lang="ko-KR" altLang="en-US" sz="1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반도체</a:t>
            </a:r>
            <a:r>
              <a:rPr lang="en-US" altLang="ko-KR" sz="1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+PCB+EMS)</a:t>
            </a:r>
            <a:r>
              <a:rPr lang="ko-KR" altLang="en-US" sz="1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 </a:t>
            </a:r>
            <a:r>
              <a:rPr lang="en-US" altLang="ko-KR" sz="1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: 1,120</a:t>
            </a:r>
            <a:r>
              <a:rPr lang="ko-KR" altLang="en-US" sz="1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조원</a:t>
            </a:r>
            <a:endParaRPr lang="en-US" altLang="ko-KR" sz="1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ea typeface="맑은 고딕"/>
              <a:cs typeface="Calibri"/>
            </a:endParaRPr>
          </a:p>
          <a:p>
            <a:r>
              <a:rPr lang="en-US" altLang="ko-KR" sz="1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Korea: 36</a:t>
            </a:r>
            <a:r>
              <a:rPr lang="ko-KR" altLang="en-US" sz="1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ea typeface="맑은 고딕"/>
              </a:rPr>
              <a:t>조원  </a:t>
            </a:r>
            <a:endParaRPr lang="en-US" altLang="ko-KR" sz="24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</a:endParaRPr>
          </a:p>
          <a:p>
            <a:endParaRPr lang="en-US" altLang="ko-KR" sz="2400" b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endParaRPr lang="en-US" altLang="ko-KR" sz="24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endParaRPr lang="en-US" altLang="ko-KR" sz="24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endParaRPr lang="en-US" altLang="ko-KR" sz="24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endParaRPr lang="en-US" altLang="ko-KR" sz="24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762" y="81449"/>
            <a:ext cx="405053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Market &amp; Targeting</a:t>
            </a:r>
            <a:endParaRPr lang="ko-KR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B66E616-7A15-49F3-B8E9-37ACE343D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816" y="1220075"/>
            <a:ext cx="4118580" cy="217488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07ED939-7504-4E76-8B83-630A9410E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13" y="1317425"/>
            <a:ext cx="4448940" cy="22960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ED15B4F3-63E3-4B3D-9D3D-8AF45DCBE070}"/>
              </a:ext>
            </a:extLst>
          </p:cNvPr>
          <p:cNvSpPr/>
          <p:nvPr/>
        </p:nvSpPr>
        <p:spPr>
          <a:xfrm>
            <a:off x="1450187" y="1002590"/>
            <a:ext cx="1697818" cy="784052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8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PCB</a:t>
            </a:r>
            <a:br>
              <a:rPr lang="en-US" altLang="ko-KR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ko-KR" altLang="en-US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세계 </a:t>
            </a:r>
            <a:r>
              <a:rPr lang="en-US" altLang="ko-KR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60</a:t>
            </a:r>
            <a:r>
              <a:rPr lang="ko-KR" altLang="en-US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조원</a:t>
            </a:r>
            <a:r>
              <a:rPr lang="en-US" altLang="ko-KR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ko-KR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ko-KR" altLang="en-US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한국 </a:t>
            </a:r>
            <a:r>
              <a:rPr lang="en-US" altLang="ko-KR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r>
              <a:rPr lang="ko-KR" altLang="en-US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조원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D1F1548-7B83-4D19-AB78-F029D8467C1C}"/>
              </a:ext>
            </a:extLst>
          </p:cNvPr>
          <p:cNvSpPr/>
          <p:nvPr/>
        </p:nvSpPr>
        <p:spPr>
          <a:xfrm>
            <a:off x="1131198" y="5879873"/>
            <a:ext cx="949521" cy="7162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교통  </a:t>
            </a:r>
            <a:endParaRPr lang="en-US" altLang="ko-KR" sz="10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시스템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3BEDA8A-A0BB-418C-BFFA-87193E878737}"/>
              </a:ext>
            </a:extLst>
          </p:cNvPr>
          <p:cNvSpPr/>
          <p:nvPr/>
        </p:nvSpPr>
        <p:spPr>
          <a:xfrm>
            <a:off x="1928503" y="6058079"/>
            <a:ext cx="783411" cy="708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</a:t>
            </a:r>
            <a:endParaRPr lang="ko-KR" altLang="en-US" sz="12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DCB82BB-CA1E-4E41-BA83-39C11A083F51}"/>
              </a:ext>
            </a:extLst>
          </p:cNvPr>
          <p:cNvSpPr/>
          <p:nvPr/>
        </p:nvSpPr>
        <p:spPr>
          <a:xfrm>
            <a:off x="2578960" y="5793221"/>
            <a:ext cx="783411" cy="708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전기차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DA3F398-4FA9-4231-9E09-10ACDF1130D3}"/>
              </a:ext>
            </a:extLst>
          </p:cNvPr>
          <p:cNvSpPr/>
          <p:nvPr/>
        </p:nvSpPr>
        <p:spPr>
          <a:xfrm>
            <a:off x="3266035" y="5878751"/>
            <a:ext cx="973251" cy="7162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산업용 인프라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C2D8479-950B-4760-B12E-97C91B82FA2F}"/>
              </a:ext>
            </a:extLst>
          </p:cNvPr>
          <p:cNvSpPr/>
          <p:nvPr/>
        </p:nvSpPr>
        <p:spPr>
          <a:xfrm>
            <a:off x="4055293" y="5612057"/>
            <a:ext cx="725480" cy="708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의료</a:t>
            </a:r>
            <a:r>
              <a:rPr lang="en-US" altLang="ko-KR" sz="1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1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1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920483-EDF0-46DE-94FB-FD80F8698CB4}"/>
              </a:ext>
            </a:extLst>
          </p:cNvPr>
          <p:cNvSpPr txBox="1"/>
          <p:nvPr/>
        </p:nvSpPr>
        <p:spPr>
          <a:xfrm>
            <a:off x="5679599" y="3173369"/>
            <a:ext cx="310201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r"/>
            <a:r>
              <a:rPr lang="ko-KR" altLang="en-US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지속 급성장하는 </a:t>
            </a:r>
            <a:endParaRPr lang="en-US" altLang="ko-KR" sz="24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ko-KR" altLang="en-US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반도체</a:t>
            </a:r>
            <a:r>
              <a:rPr lang="en-US" altLang="ko-KR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o-KR" altLang="en-US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전자부품 시장</a:t>
            </a:r>
            <a:endParaRPr lang="en-US" altLang="ko-KR" sz="24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E7DF16-B527-4511-80C6-11D136C31DF4}"/>
              </a:ext>
            </a:extLst>
          </p:cNvPr>
          <p:cNvSpPr txBox="1"/>
          <p:nvPr/>
        </p:nvSpPr>
        <p:spPr>
          <a:xfrm>
            <a:off x="4809879" y="4790129"/>
            <a:ext cx="396851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ko-KR" altLang="en-US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다품종 소량 시장 </a:t>
            </a:r>
            <a:r>
              <a:rPr lang="en-US" altLang="ko-KR" sz="32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  <a:endParaRPr lang="en-US" altLang="ko-KR" sz="24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E58A8B-6166-4313-823D-85EDF7AE0F7C}"/>
              </a:ext>
            </a:extLst>
          </p:cNvPr>
          <p:cNvSpPr txBox="1"/>
          <p:nvPr/>
        </p:nvSpPr>
        <p:spPr>
          <a:xfrm>
            <a:off x="4809879" y="4143395"/>
            <a:ext cx="396851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One-stop </a:t>
            </a:r>
            <a:r>
              <a:rPr lang="ko-KR" altLang="en-US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고객 맞춤 서비스</a:t>
            </a:r>
            <a:endParaRPr lang="en-US" altLang="ko-KR" sz="24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F0D4BC1-EAD1-44B8-AA70-3E62E3FEC827}"/>
              </a:ext>
            </a:extLst>
          </p:cNvPr>
          <p:cNvSpPr/>
          <p:nvPr/>
        </p:nvSpPr>
        <p:spPr>
          <a:xfrm>
            <a:off x="3008563" y="846769"/>
            <a:ext cx="1697819" cy="78405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  <a:t>전자부품</a:t>
            </a:r>
            <a:r>
              <a:rPr lang="en-US" altLang="ko-KR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  <a:t/>
            </a:r>
            <a:br>
              <a:rPr lang="en-US" altLang="ko-KR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</a:br>
            <a:r>
              <a:rPr lang="ko-KR" altLang="en-US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  <a:t>세계 </a:t>
            </a:r>
            <a:r>
              <a:rPr lang="en-US" altLang="ko-KR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  <a:t>60</a:t>
            </a:r>
            <a:r>
              <a:rPr lang="ko-KR" altLang="en-US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  <a:t>조원</a:t>
            </a:r>
            <a:r>
              <a:rPr lang="en-US" altLang="ko-KR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  <a:t/>
            </a:r>
            <a:br>
              <a:rPr lang="en-US" altLang="ko-KR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</a:br>
            <a:r>
              <a:rPr lang="ko-KR" altLang="en-US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  <a:t>한국 </a:t>
            </a:r>
            <a:r>
              <a:rPr lang="en-US" altLang="ko-KR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  <a:t>4</a:t>
            </a:r>
            <a:r>
              <a:rPr lang="ko-KR" altLang="en-US" sz="1400" b="1">
                <a:solidFill>
                  <a:srgbClr val="FF0000"/>
                </a:solidFill>
                <a:highlight>
                  <a:srgbClr val="C0C0C0"/>
                </a:highlight>
                <a:latin typeface="+mn-ea"/>
              </a:rPr>
              <a:t>조원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26B55B0-8F73-4AEE-914E-40FBC6620876}"/>
              </a:ext>
            </a:extLst>
          </p:cNvPr>
          <p:cNvSpPr/>
          <p:nvPr/>
        </p:nvSpPr>
        <p:spPr>
          <a:xfrm>
            <a:off x="4636727" y="721362"/>
            <a:ext cx="2020333" cy="938435"/>
          </a:xfrm>
          <a:prstGeom prst="ellipse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highlight>
                  <a:srgbClr val="008000"/>
                </a:highlight>
                <a:latin typeface="+mn-ea"/>
              </a:rPr>
              <a:t>EMS</a:t>
            </a:r>
            <a:br>
              <a:rPr lang="en-US" altLang="ko-KR" sz="1600" b="1">
                <a:highlight>
                  <a:srgbClr val="008000"/>
                </a:highlight>
                <a:latin typeface="+mn-ea"/>
              </a:rPr>
            </a:br>
            <a:r>
              <a:rPr lang="ko-KR" altLang="en-US" sz="1600" b="1">
                <a:highlight>
                  <a:srgbClr val="008000"/>
                </a:highlight>
                <a:latin typeface="+mn-ea"/>
              </a:rPr>
              <a:t>세계 </a:t>
            </a:r>
            <a:r>
              <a:rPr lang="en-US" altLang="ko-KR" sz="1600" b="1">
                <a:highlight>
                  <a:srgbClr val="008000"/>
                </a:highlight>
                <a:latin typeface="+mn-ea"/>
              </a:rPr>
              <a:t>500</a:t>
            </a:r>
            <a:r>
              <a:rPr lang="ko-KR" altLang="en-US" sz="1600" b="1">
                <a:highlight>
                  <a:srgbClr val="008000"/>
                </a:highlight>
                <a:latin typeface="+mn-ea"/>
              </a:rPr>
              <a:t>조원</a:t>
            </a:r>
            <a:r>
              <a:rPr lang="en-US" altLang="ko-KR" sz="1600" b="1">
                <a:highlight>
                  <a:srgbClr val="008000"/>
                </a:highlight>
                <a:latin typeface="+mn-ea"/>
              </a:rPr>
              <a:t/>
            </a:r>
            <a:br>
              <a:rPr lang="en-US" altLang="ko-KR" sz="1600" b="1">
                <a:highlight>
                  <a:srgbClr val="008000"/>
                </a:highlight>
                <a:latin typeface="+mn-ea"/>
              </a:rPr>
            </a:br>
            <a:r>
              <a:rPr lang="ko-KR" altLang="en-US" sz="1600" b="1">
                <a:highlight>
                  <a:srgbClr val="008000"/>
                </a:highlight>
                <a:latin typeface="+mn-ea"/>
              </a:rPr>
              <a:t>한국 </a:t>
            </a:r>
            <a:r>
              <a:rPr lang="en-US" altLang="ko-KR" sz="1600" b="1">
                <a:highlight>
                  <a:srgbClr val="008000"/>
                </a:highlight>
                <a:latin typeface="+mn-ea"/>
              </a:rPr>
              <a:t>3</a:t>
            </a:r>
            <a:r>
              <a:rPr lang="ko-KR" altLang="en-US" sz="1600" b="1">
                <a:highlight>
                  <a:srgbClr val="008000"/>
                </a:highlight>
                <a:latin typeface="+mn-ea"/>
              </a:rPr>
              <a:t>조원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D2DEE79-0990-4B94-9108-5A88D15A4A8A}"/>
              </a:ext>
            </a:extLst>
          </p:cNvPr>
          <p:cNvSpPr/>
          <p:nvPr/>
        </p:nvSpPr>
        <p:spPr>
          <a:xfrm>
            <a:off x="4570623" y="5863472"/>
            <a:ext cx="732925" cy="64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스마트팜</a:t>
            </a:r>
            <a:endParaRPr lang="ko-KR" altLang="en-US" sz="10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7042F991-1D70-467A-A860-FF7B1B259A71}"/>
              </a:ext>
            </a:extLst>
          </p:cNvPr>
          <p:cNvSpPr/>
          <p:nvPr/>
        </p:nvSpPr>
        <p:spPr>
          <a:xfrm>
            <a:off x="5099915" y="5724443"/>
            <a:ext cx="1161916" cy="621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방위산업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7201FAD2-3311-49AB-A168-D39899208509}"/>
              </a:ext>
            </a:extLst>
          </p:cNvPr>
          <p:cNvSpPr/>
          <p:nvPr/>
        </p:nvSpPr>
        <p:spPr>
          <a:xfrm>
            <a:off x="5960578" y="5826004"/>
            <a:ext cx="772803" cy="64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항공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B9D98A97-7A6C-4943-AA26-C10F6866D9CC}"/>
              </a:ext>
            </a:extLst>
          </p:cNvPr>
          <p:cNvSpPr/>
          <p:nvPr/>
        </p:nvSpPr>
        <p:spPr>
          <a:xfrm>
            <a:off x="1692476" y="5531257"/>
            <a:ext cx="781485" cy="528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스마트홈</a:t>
            </a:r>
            <a:endParaRPr lang="ko-KR" altLang="en-US" sz="10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F578DD61-495D-41DC-A402-BD226CE4DD0E}"/>
              </a:ext>
            </a:extLst>
          </p:cNvPr>
          <p:cNvSpPr/>
          <p:nvPr/>
        </p:nvSpPr>
        <p:spPr>
          <a:xfrm>
            <a:off x="6571759" y="5820203"/>
            <a:ext cx="590873" cy="381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10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/>
              <a:cs typeface="Calibri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8570E1E-E65A-46B8-8B4B-11645E0703CF}"/>
              </a:ext>
            </a:extLst>
          </p:cNvPr>
          <p:cNvSpPr/>
          <p:nvPr/>
        </p:nvSpPr>
        <p:spPr>
          <a:xfrm>
            <a:off x="736263" y="5790672"/>
            <a:ext cx="598783" cy="4127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10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/>
              <a:cs typeface="Calibri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FF4F18AA-5DCD-4B41-90EB-DABBD13E9FDE}"/>
              </a:ext>
            </a:extLst>
          </p:cNvPr>
          <p:cNvSpPr/>
          <p:nvPr/>
        </p:nvSpPr>
        <p:spPr>
          <a:xfrm>
            <a:off x="7111751" y="5727392"/>
            <a:ext cx="590873" cy="381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10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/>
              <a:cs typeface="Calibri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ADF6C622-A25F-486C-AD69-5BBE3794A6EB}"/>
              </a:ext>
            </a:extLst>
          </p:cNvPr>
          <p:cNvSpPr/>
          <p:nvPr/>
        </p:nvSpPr>
        <p:spPr>
          <a:xfrm>
            <a:off x="7594263" y="5822312"/>
            <a:ext cx="677883" cy="4602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10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/>
              <a:cs typeface="Calibri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0C65B8EC-8C63-4B7D-8874-7FF758A6422F}"/>
              </a:ext>
            </a:extLst>
          </p:cNvPr>
          <p:cNvSpPr/>
          <p:nvPr/>
        </p:nvSpPr>
        <p:spPr>
          <a:xfrm>
            <a:off x="8187516" y="5806492"/>
            <a:ext cx="590873" cy="381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10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/>
              <a:cs typeface="Calibri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160A5B88-FECA-4D87-9163-D2145E69CF26}"/>
              </a:ext>
            </a:extLst>
          </p:cNvPr>
          <p:cNvSpPr/>
          <p:nvPr/>
        </p:nvSpPr>
        <p:spPr>
          <a:xfrm>
            <a:off x="319141" y="5674131"/>
            <a:ext cx="590873" cy="381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10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5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4" grpId="0" animBg="1"/>
      <p:bldP spid="19" grpId="0" animBg="1"/>
      <p:bldP spid="21" grpId="0" animBg="1"/>
      <p:bldP spid="22" grpId="0" animBg="1"/>
      <p:bldP spid="23" grpId="0" animBg="1"/>
      <p:bldP spid="2" grpId="0" animBg="1"/>
      <p:bldP spid="6" grpId="0" animBg="1"/>
      <p:bldP spid="20" grpId="0" animBg="1"/>
      <p:bldP spid="28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472135" y="87449"/>
            <a:ext cx="2831224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Why ICbanQ?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35" name="직선 화살표 연결선 34"/>
          <p:cNvCxnSpPr>
            <a:cxnSpLocks/>
          </p:cNvCxnSpPr>
          <p:nvPr/>
        </p:nvCxnSpPr>
        <p:spPr>
          <a:xfrm>
            <a:off x="2593742" y="764931"/>
            <a:ext cx="48301" cy="6089570"/>
          </a:xfrm>
          <a:prstGeom prst="straightConnector1">
            <a:avLst/>
          </a:prstGeom>
          <a:ln w="190500">
            <a:solidFill>
              <a:schemeClr val="accent1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</p:cNvCxnSpPr>
          <p:nvPr/>
        </p:nvCxnSpPr>
        <p:spPr>
          <a:xfrm>
            <a:off x="218448" y="4640042"/>
            <a:ext cx="7747374" cy="55050"/>
          </a:xfrm>
          <a:prstGeom prst="straightConnector1">
            <a:avLst/>
          </a:prstGeom>
          <a:ln w="190500">
            <a:solidFill>
              <a:schemeClr val="accent1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제목 1">
            <a:extLst>
              <a:ext uri="{FF2B5EF4-FFF2-40B4-BE49-F238E27FC236}">
                <a16:creationId xmlns:a16="http://schemas.microsoft.com/office/drawing/2014/main" id="{AF3CE8BD-9605-4E30-B3EA-098A4AB0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528" y="5770530"/>
            <a:ext cx="1263125" cy="65857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altLang="ko-K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SWOT</a:t>
            </a:r>
            <a:endParaRPr lang="ko-KR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97009" y="4337269"/>
            <a:ext cx="855511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ko-KR" alt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강점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15457" y="1002872"/>
            <a:ext cx="855511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ko-KR" alt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8942" y="3729907"/>
            <a:ext cx="855511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ko-KR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약점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84923" y="6418395"/>
            <a:ext cx="855511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ko-KR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위협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3218720" y="2171427"/>
            <a:ext cx="2708650" cy="61713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월 </a:t>
            </a:r>
            <a:r>
              <a:rPr lang="en-US" altLang="ko-KR" sz="16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30</a:t>
            </a:r>
            <a:r>
              <a:rPr lang="ko-KR" altLang="en-US" sz="16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만 방문자</a:t>
            </a:r>
            <a:endParaRPr lang="en-US" altLang="ko-KR" sz="1600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온라인 플랫폼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438609" y="4896086"/>
            <a:ext cx="1520284" cy="528839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재고 </a:t>
            </a:r>
            <a:endParaRPr lang="en-US" altLang="ko-KR" sz="1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대리점 정책</a:t>
            </a:r>
          </a:p>
        </p:txBody>
      </p:sp>
      <p:sp>
        <p:nvSpPr>
          <p:cNvPr id="44" name="모서리가 둥근 직사각형 43"/>
          <p:cNvSpPr/>
          <p:nvPr/>
        </p:nvSpPr>
        <p:spPr>
          <a:xfrm>
            <a:off x="1388909" y="5639584"/>
            <a:ext cx="1253133" cy="34125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관계 영업</a:t>
            </a:r>
          </a:p>
        </p:txBody>
      </p:sp>
      <p:sp>
        <p:nvSpPr>
          <p:cNvPr id="45" name="모서리가 둥근 직사각형 44"/>
          <p:cNvSpPr/>
          <p:nvPr/>
        </p:nvSpPr>
        <p:spPr>
          <a:xfrm>
            <a:off x="851583" y="4357988"/>
            <a:ext cx="694337" cy="3517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높은 가격</a:t>
            </a:r>
          </a:p>
        </p:txBody>
      </p:sp>
      <p:sp>
        <p:nvSpPr>
          <p:cNvPr id="56" name="모서리가 둥근 직사각형 55"/>
          <p:cNvSpPr/>
          <p:nvPr/>
        </p:nvSpPr>
        <p:spPr>
          <a:xfrm>
            <a:off x="924132" y="3473861"/>
            <a:ext cx="1375762" cy="56455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적은 </a:t>
            </a:r>
            <a:endParaRPr lang="en-US" altLang="ko-KR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보유 재고</a:t>
            </a:r>
          </a:p>
        </p:txBody>
      </p:sp>
      <p:sp>
        <p:nvSpPr>
          <p:cNvPr id="58" name="모서리가 둥근 직사각형 57"/>
          <p:cNvSpPr/>
          <p:nvPr/>
        </p:nvSpPr>
        <p:spPr>
          <a:xfrm>
            <a:off x="4249851" y="4120693"/>
            <a:ext cx="1268139" cy="30322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영업 조직</a:t>
            </a:r>
          </a:p>
        </p:txBody>
      </p:sp>
      <p:sp>
        <p:nvSpPr>
          <p:cNvPr id="59" name="모서리가 둥근 직사각형 58"/>
          <p:cNvSpPr/>
          <p:nvPr/>
        </p:nvSpPr>
        <p:spPr>
          <a:xfrm>
            <a:off x="5606086" y="4413597"/>
            <a:ext cx="1555295" cy="3143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높은 진입장벽</a:t>
            </a:r>
          </a:p>
        </p:txBody>
      </p:sp>
      <p:sp>
        <p:nvSpPr>
          <p:cNvPr id="60" name="모서리가 둥근 직사각형 59"/>
          <p:cNvSpPr/>
          <p:nvPr/>
        </p:nvSpPr>
        <p:spPr>
          <a:xfrm>
            <a:off x="2941037" y="5302903"/>
            <a:ext cx="1420952" cy="7495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D2C</a:t>
            </a:r>
            <a:endParaRPr lang="ko-KR" altLang="en-US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2897436" y="3793606"/>
            <a:ext cx="1084893" cy="58477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다양한 </a:t>
            </a:r>
            <a:endParaRPr lang="en-US" altLang="ko-KR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고객</a:t>
            </a:r>
          </a:p>
        </p:txBody>
      </p:sp>
      <p:sp>
        <p:nvSpPr>
          <p:cNvPr id="66" name="모서리가 둥근 직사각형 65"/>
          <p:cNvSpPr/>
          <p:nvPr/>
        </p:nvSpPr>
        <p:spPr>
          <a:xfrm>
            <a:off x="5648854" y="3642500"/>
            <a:ext cx="1252711" cy="34696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빠른 생산</a:t>
            </a:r>
          </a:p>
        </p:txBody>
      </p:sp>
      <p:sp>
        <p:nvSpPr>
          <p:cNvPr id="67" name="모서리가 둥근 직사각형 66"/>
          <p:cNvSpPr/>
          <p:nvPr/>
        </p:nvSpPr>
        <p:spPr>
          <a:xfrm>
            <a:off x="5844995" y="3061875"/>
            <a:ext cx="1316386" cy="42283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빅데이터</a:t>
            </a:r>
          </a:p>
        </p:txBody>
      </p:sp>
      <p:sp>
        <p:nvSpPr>
          <p:cNvPr id="68" name="모서리가 둥근 직사각형 67"/>
          <p:cNvSpPr/>
          <p:nvPr/>
        </p:nvSpPr>
        <p:spPr>
          <a:xfrm>
            <a:off x="4041347" y="2922921"/>
            <a:ext cx="1476643" cy="54606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iki</a:t>
            </a:r>
            <a:r>
              <a:rPr lang="en-US" altLang="ko-KR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시스템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E63BDEF-A437-4758-A6CA-D261159CE392}"/>
              </a:ext>
            </a:extLst>
          </p:cNvPr>
          <p:cNvSpPr/>
          <p:nvPr/>
        </p:nvSpPr>
        <p:spPr>
          <a:xfrm>
            <a:off x="6595513" y="1916864"/>
            <a:ext cx="1423082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12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AutoBOM</a:t>
            </a:r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시스템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77B6442-0283-464B-9A12-6E3C886212CF}"/>
              </a:ext>
            </a:extLst>
          </p:cNvPr>
          <p:cNvSpPr/>
          <p:nvPr/>
        </p:nvSpPr>
        <p:spPr>
          <a:xfrm>
            <a:off x="5980361" y="2688175"/>
            <a:ext cx="1678665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온라인 프로젝트 관리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3542F33-5CFB-4819-964D-CEDBFB3E424F}"/>
              </a:ext>
            </a:extLst>
          </p:cNvPr>
          <p:cNvSpPr/>
          <p:nvPr/>
        </p:nvSpPr>
        <p:spPr>
          <a:xfrm>
            <a:off x="6430536" y="2297947"/>
            <a:ext cx="2023311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온라인 </a:t>
            </a:r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PCB </a:t>
            </a:r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전문가 서포트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FF2FE399-7104-4975-A178-DD8540175DD3}"/>
              </a:ext>
            </a:extLst>
          </p:cNvPr>
          <p:cNvSpPr/>
          <p:nvPr/>
        </p:nvSpPr>
        <p:spPr>
          <a:xfrm>
            <a:off x="5771971" y="4054923"/>
            <a:ext cx="1887055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전세계 재고 실시간 구매</a:t>
            </a:r>
            <a:endParaRPr lang="en-US" altLang="ko-KR" sz="1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79FFE3F9-7D08-41FC-806A-850A620139E7}"/>
              </a:ext>
            </a:extLst>
          </p:cNvPr>
          <p:cNvSpPr/>
          <p:nvPr/>
        </p:nvSpPr>
        <p:spPr>
          <a:xfrm>
            <a:off x="4207336" y="1403571"/>
            <a:ext cx="1611531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Online EMS Service</a:t>
            </a:r>
            <a:endParaRPr lang="ko-KR" altLang="en-US" sz="1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02FFA5C7-8F50-41AB-A979-E54E7DBDBBC4}"/>
              </a:ext>
            </a:extLst>
          </p:cNvPr>
          <p:cNvSpPr/>
          <p:nvPr/>
        </p:nvSpPr>
        <p:spPr>
          <a:xfrm>
            <a:off x="6264279" y="1207633"/>
            <a:ext cx="172384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최대 </a:t>
            </a:r>
            <a:r>
              <a:rPr lang="en-US" altLang="ko-KR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OSHW </a:t>
            </a:r>
          </a:p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플랫폼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8EE2140-602B-4A31-881C-A54588DC0048}"/>
              </a:ext>
            </a:extLst>
          </p:cNvPr>
          <p:cNvSpPr/>
          <p:nvPr/>
        </p:nvSpPr>
        <p:spPr>
          <a:xfrm>
            <a:off x="4464948" y="1841791"/>
            <a:ext cx="1316386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복잡한 서류작업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6BD89F04-79D0-43F0-ACF2-D8C7759C4E67}"/>
              </a:ext>
            </a:extLst>
          </p:cNvPr>
          <p:cNvSpPr/>
          <p:nvPr/>
        </p:nvSpPr>
        <p:spPr>
          <a:xfrm>
            <a:off x="2988452" y="1276537"/>
            <a:ext cx="848984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2400" b="1">
                <a:solidFill>
                  <a:schemeClr val="tx1"/>
                </a:solidFill>
                <a:latin typeface="+mn-ea"/>
              </a:rPr>
              <a:t>성장산업</a:t>
            </a:r>
          </a:p>
        </p:txBody>
      </p:sp>
      <p:sp>
        <p:nvSpPr>
          <p:cNvPr id="61" name="모서리가 둥근 직사각형 56">
            <a:extLst>
              <a:ext uri="{FF2B5EF4-FFF2-40B4-BE49-F238E27FC236}">
                <a16:creationId xmlns:a16="http://schemas.microsoft.com/office/drawing/2014/main" id="{698A5049-F094-4F8D-A26A-DD311943FBD6}"/>
              </a:ext>
            </a:extLst>
          </p:cNvPr>
          <p:cNvSpPr/>
          <p:nvPr/>
        </p:nvSpPr>
        <p:spPr>
          <a:xfrm>
            <a:off x="7003180" y="3648172"/>
            <a:ext cx="1268139" cy="3100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인지도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4982FC2F-14FD-4F70-8A6C-CB1909E26DFD}"/>
              </a:ext>
            </a:extLst>
          </p:cNvPr>
          <p:cNvSpPr/>
          <p:nvPr/>
        </p:nvSpPr>
        <p:spPr>
          <a:xfrm>
            <a:off x="2931725" y="2943071"/>
            <a:ext cx="979363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latin typeface="+mn-ea"/>
              </a:rPr>
              <a:t>코딩</a:t>
            </a:r>
            <a:r>
              <a:rPr lang="en-US" altLang="ko-KR" sz="1600" b="1">
                <a:solidFill>
                  <a:schemeClr val="tx1"/>
                </a:solidFill>
                <a:latin typeface="+mn-ea"/>
              </a:rPr>
              <a:t/>
            </a:r>
            <a:br>
              <a:rPr lang="en-US" altLang="ko-KR" sz="1600" b="1">
                <a:solidFill>
                  <a:schemeClr val="tx1"/>
                </a:solidFill>
                <a:latin typeface="+mn-ea"/>
              </a:rPr>
            </a:br>
            <a:r>
              <a:rPr lang="ko-KR" altLang="en-US" sz="1600" b="1">
                <a:solidFill>
                  <a:schemeClr val="tx1"/>
                </a:solidFill>
                <a:latin typeface="+mn-ea"/>
              </a:rPr>
              <a:t>교육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E4D30-1DF7-45DD-9D71-6F3F568C2F8F}"/>
              </a:ext>
            </a:extLst>
          </p:cNvPr>
          <p:cNvSpPr txBox="1"/>
          <p:nvPr/>
        </p:nvSpPr>
        <p:spPr>
          <a:xfrm>
            <a:off x="4207336" y="6149843"/>
            <a:ext cx="11079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/>
              <a:t>오픈마켓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096D905C-8F53-4B90-B54C-B739E6FE8693}"/>
              </a:ext>
            </a:extLst>
          </p:cNvPr>
          <p:cNvSpPr/>
          <p:nvPr/>
        </p:nvSpPr>
        <p:spPr>
          <a:xfrm>
            <a:off x="7307054" y="3000601"/>
            <a:ext cx="979363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b="1">
                <a:solidFill>
                  <a:schemeClr val="tx1"/>
                </a:solidFill>
                <a:latin typeface="+mn-ea"/>
              </a:rPr>
              <a:t>교재</a:t>
            </a:r>
            <a:endParaRPr lang="en-US" altLang="ko-KR" sz="1600" b="1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>
                <a:solidFill>
                  <a:schemeClr val="tx1"/>
                </a:solidFill>
                <a:latin typeface="+mn-ea"/>
              </a:rPr>
              <a:t>교안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AA748B8-C494-491A-8AB5-7751963AC0C4}"/>
              </a:ext>
            </a:extLst>
          </p:cNvPr>
          <p:cNvSpPr txBox="1"/>
          <p:nvPr/>
        </p:nvSpPr>
        <p:spPr>
          <a:xfrm>
            <a:off x="456213" y="1569906"/>
            <a:ext cx="219483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중국지사</a:t>
            </a:r>
            <a:endParaRPr lang="en-US" altLang="ko-K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새로운 부품</a:t>
            </a:r>
            <a:endParaRPr lang="en-US" altLang="ko-K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가성비 제품 소싱</a:t>
            </a:r>
            <a:endParaRPr lang="en-US" altLang="ko-K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B0F0CA-0604-4E00-BFF1-B8F41024A47D}"/>
              </a:ext>
            </a:extLst>
          </p:cNvPr>
          <p:cNvSpPr txBox="1"/>
          <p:nvPr/>
        </p:nvSpPr>
        <p:spPr>
          <a:xfrm>
            <a:off x="4061914" y="3642900"/>
            <a:ext cx="14853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/>
              <a:t>AI,RPA</a:t>
            </a:r>
            <a:r>
              <a:rPr lang="ko-KR" altLang="en-US"/>
              <a:t>자동화</a:t>
            </a:r>
          </a:p>
        </p:txBody>
      </p:sp>
    </p:spTree>
    <p:extLst>
      <p:ext uri="{BB962C8B-B14F-4D97-AF65-F5344CB8AC3E}">
        <p14:creationId xmlns:p14="http://schemas.microsoft.com/office/powerpoint/2010/main" val="79313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25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75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75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50"/>
                            </p:stCondLst>
                            <p:childTnLst>
                              <p:par>
                                <p:cTn id="1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75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56" grpId="0" animBg="1"/>
      <p:bldP spid="58" grpId="0" animBg="1"/>
      <p:bldP spid="59" grpId="0" animBg="1"/>
      <p:bldP spid="60" grpId="0" animBg="1"/>
      <p:bldP spid="62" grpId="0" animBg="1"/>
      <p:bldP spid="66" grpId="0" animBg="1"/>
      <p:bldP spid="67" grpId="0" animBg="1"/>
      <p:bldP spid="68" grpId="0" animBg="1"/>
      <p:bldP spid="31" grpId="0" animBg="1"/>
      <p:bldP spid="32" grpId="0" animBg="1"/>
      <p:bldP spid="33" grpId="0" animBg="1"/>
      <p:bldP spid="47" grpId="0" animBg="1"/>
      <p:bldP spid="49" grpId="0" animBg="1"/>
      <p:bldP spid="52" grpId="0" animBg="1"/>
      <p:bldP spid="53" grpId="0" animBg="1"/>
      <p:bldP spid="55" grpId="0" animBg="1"/>
      <p:bldP spid="61" grpId="0" animBg="1"/>
      <p:bldP spid="63" grpId="0" animBg="1"/>
      <p:bldP spid="8" grpId="0" animBg="1"/>
      <p:bldP spid="64" grpId="0" animBg="1"/>
      <p:bldP spid="65" grpId="0" animBg="1"/>
      <p:bldP spid="12" grpId="0" animBg="1"/>
    </p:bld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B66E81EA-4BD0-4077-B7D0-8493015B8E17}" vid="{291CAD19-7DBA-4D88-98BE-1858EA6874D9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2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2" id="{F9385AA1-26ED-4794-9EA3-DD125BA981FE}" vid="{55309A25-E7E4-4A31-B4AA-01F4F3220E82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E7C816F00682642BAFAE6F01D0C50E4" ma:contentTypeVersion="14" ma:contentTypeDescription="새 문서를 만듭니다." ma:contentTypeScope="" ma:versionID="f3fc79dc7ede9f3a25d2b023cc983516">
  <xsd:schema xmlns:xsd="http://www.w3.org/2001/XMLSchema" xmlns:xs="http://www.w3.org/2001/XMLSchema" xmlns:p="http://schemas.microsoft.com/office/2006/metadata/properties" xmlns:ns3="980bec53-67cd-42d2-a90e-8ef3e2303acf" xmlns:ns4="4ceb31d1-8190-41c9-b0d3-94bd729e9bf4" targetNamespace="http://schemas.microsoft.com/office/2006/metadata/properties" ma:root="true" ma:fieldsID="db41a9aaf15b4a32f93ee87edadde606" ns3:_="" ns4:_="">
    <xsd:import namespace="980bec53-67cd-42d2-a90e-8ef3e2303acf"/>
    <xsd:import namespace="4ceb31d1-8190-41c9-b0d3-94bd729e9b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ec53-67cd-42d2-a90e-8ef3e2303a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힌트 해시 공유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b31d1-8190-41c9-b0d3-94bd729e9b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5F4BEB-BE74-4CA3-8404-11F938B021B7}">
  <ds:schemaRefs>
    <ds:schemaRef ds:uri="4ceb31d1-8190-41c9-b0d3-94bd729e9bf4"/>
    <ds:schemaRef ds:uri="980bec53-67cd-42d2-a90e-8ef3e2303a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5257B59-B6E3-44F4-B7E3-773109490C62}">
  <ds:schemaRefs>
    <ds:schemaRef ds:uri="http://purl.org/dc/dcmitype/"/>
    <ds:schemaRef ds:uri="http://www.w3.org/XML/1998/namespace"/>
    <ds:schemaRef ds:uri="980bec53-67cd-42d2-a90e-8ef3e2303acf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ceb31d1-8190-41c9-b0d3-94bd729e9bf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DC78B0F-26BE-4022-AA99-A4F164EB7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33</TotalTime>
  <Words>720</Words>
  <Application>Microsoft Office PowerPoint</Application>
  <PresentationFormat>화면 슬라이드 쇼(4:3)</PresentationFormat>
  <Paragraphs>390</Paragraphs>
  <Slides>15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15</vt:i4>
      </vt:variant>
    </vt:vector>
  </HeadingPairs>
  <TitlesOfParts>
    <vt:vector size="30" baseType="lpstr">
      <vt:lpstr>HY견고딕</vt:lpstr>
      <vt:lpstr>굴림</vt:lpstr>
      <vt:lpstr>나눔스퀘어 ExtraBold</vt:lpstr>
      <vt:lpstr>맑은 고딕</vt:lpstr>
      <vt:lpstr>Arial</vt:lpstr>
      <vt:lpstr>Arial Black</vt:lpstr>
      <vt:lpstr>Calibri</vt:lpstr>
      <vt:lpstr>Calibri Light</vt:lpstr>
      <vt:lpstr>Verdana</vt:lpstr>
      <vt:lpstr>Wingdings</vt:lpstr>
      <vt:lpstr>테마1</vt:lpstr>
      <vt:lpstr>디자인 사용자 지정</vt:lpstr>
      <vt:lpstr>1_디자인 사용자 지정</vt:lpstr>
      <vt:lpstr>1_Office 테마</vt:lpstr>
      <vt:lpstr>테마2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SWOT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요약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2-1</dc:title>
  <dc:creator>Lee 이 Sam 성민 ICB</dc:creator>
  <cp:lastModifiedBy>Minjung Lee</cp:lastModifiedBy>
  <cp:revision>6</cp:revision>
  <dcterms:created xsi:type="dcterms:W3CDTF">2019-11-22T06:02:07Z</dcterms:created>
  <dcterms:modified xsi:type="dcterms:W3CDTF">2021-09-29T23:56:39Z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0x010100DE7C816F00682642BAFAE6F01D0C50E4</vt:lpwstr>
  </property>
</Properties>
</file>