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59" r:id="rId3"/>
    <p:sldId id="264" r:id="rId4"/>
  </p:sldIdLst>
  <p:sldSz cx="14400213" cy="2339975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71" userDrawn="1">
          <p15:clr>
            <a:srgbClr val="A4A3A4"/>
          </p15:clr>
        </p15:guide>
        <p15:guide id="2" pos="4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3330" y="96"/>
      </p:cViewPr>
      <p:guideLst>
        <p:guide orient="horz" pos="7371"/>
        <p:guide pos="4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08" tIns="45705" rIns="91408" bIns="4570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08" tIns="45705" rIns="91408" bIns="45705" rtlCol="0"/>
          <a:lstStyle>
            <a:lvl1pPr algn="r">
              <a:defRPr sz="1200"/>
            </a:lvl1pPr>
          </a:lstStyle>
          <a:p>
            <a:fld id="{56D4D087-93D4-48EF-BCC6-113D2CBF7636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54250" y="744538"/>
            <a:ext cx="22891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8" tIns="45705" rIns="91408" bIns="4570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08" tIns="45705" rIns="91408" bIns="45705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08" tIns="45705" rIns="91408" bIns="4570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08" tIns="45705" rIns="91408" bIns="45705" rtlCol="0" anchor="b"/>
          <a:lstStyle>
            <a:lvl1pPr algn="r">
              <a:defRPr sz="1200"/>
            </a:lvl1pPr>
          </a:lstStyle>
          <a:p>
            <a:fld id="{65920E32-E446-4DAF-9306-6A4C3097886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930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20E32-E446-4DAF-9306-6A4C3097886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62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80016" y="7269092"/>
            <a:ext cx="12240181" cy="501578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60034" y="13259864"/>
            <a:ext cx="10080149" cy="59799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6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92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8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8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81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77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73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69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204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486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0440154" y="5709111"/>
            <a:ext cx="3240048" cy="12158662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20011" y="5709111"/>
            <a:ext cx="9480140" cy="12158662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919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052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37518" y="15036511"/>
            <a:ext cx="12240181" cy="4647451"/>
          </a:xfrm>
        </p:spPr>
        <p:txBody>
          <a:bodyPr anchor="t"/>
          <a:lstStyle>
            <a:lvl1pPr algn="l">
              <a:defRPr sz="3468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137518" y="9917818"/>
            <a:ext cx="12240181" cy="5118693"/>
          </a:xfrm>
        </p:spPr>
        <p:txBody>
          <a:bodyPr anchor="b"/>
          <a:lstStyle>
            <a:lvl1pPr marL="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1pPr>
            <a:lvl2pPr marL="396241" indent="0">
              <a:buNone/>
              <a:defRPr sz="1560">
                <a:solidFill>
                  <a:schemeClr val="tx1">
                    <a:tint val="75000"/>
                  </a:schemeClr>
                </a:solidFill>
              </a:defRPr>
            </a:lvl2pPr>
            <a:lvl3pPr marL="792484" indent="0">
              <a:buNone/>
              <a:defRPr sz="1387">
                <a:solidFill>
                  <a:schemeClr val="tx1">
                    <a:tint val="75000"/>
                  </a:schemeClr>
                </a:solidFill>
              </a:defRPr>
            </a:lvl3pPr>
            <a:lvl4pPr marL="1188725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4pPr>
            <a:lvl5pPr marL="1584966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5pPr>
            <a:lvl6pPr marL="1981208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6pPr>
            <a:lvl7pPr marL="2377451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7pPr>
            <a:lvl8pPr marL="2773692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8pPr>
            <a:lvl9pPr marL="3169934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50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20011" y="33252569"/>
            <a:ext cx="6360094" cy="94043162"/>
          </a:xfrm>
        </p:spPr>
        <p:txBody>
          <a:bodyPr/>
          <a:lstStyle>
            <a:lvl1pPr>
              <a:defRPr sz="2427"/>
            </a:lvl1pPr>
            <a:lvl2pPr>
              <a:defRPr sz="2080"/>
            </a:lvl2pPr>
            <a:lvl3pPr>
              <a:defRPr sz="1733"/>
            </a:lvl3pPr>
            <a:lvl4pPr>
              <a:defRPr sz="1560"/>
            </a:lvl4pPr>
            <a:lvl5pPr>
              <a:defRPr sz="1560"/>
            </a:lvl5pPr>
            <a:lvl6pPr>
              <a:defRPr sz="1560"/>
            </a:lvl6pPr>
            <a:lvl7pPr>
              <a:defRPr sz="1560"/>
            </a:lvl7pPr>
            <a:lvl8pPr>
              <a:defRPr sz="1560"/>
            </a:lvl8pPr>
            <a:lvl9pPr>
              <a:defRPr sz="156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320108" y="33252569"/>
            <a:ext cx="6360094" cy="94043162"/>
          </a:xfrm>
        </p:spPr>
        <p:txBody>
          <a:bodyPr/>
          <a:lstStyle>
            <a:lvl1pPr>
              <a:defRPr sz="2427"/>
            </a:lvl1pPr>
            <a:lvl2pPr>
              <a:defRPr sz="2080"/>
            </a:lvl2pPr>
            <a:lvl3pPr>
              <a:defRPr sz="1733"/>
            </a:lvl3pPr>
            <a:lvl4pPr>
              <a:defRPr sz="1560"/>
            </a:lvl4pPr>
            <a:lvl5pPr>
              <a:defRPr sz="1560"/>
            </a:lvl5pPr>
            <a:lvl6pPr>
              <a:defRPr sz="1560"/>
            </a:lvl6pPr>
            <a:lvl7pPr>
              <a:defRPr sz="1560"/>
            </a:lvl7pPr>
            <a:lvl8pPr>
              <a:defRPr sz="1560"/>
            </a:lvl8pPr>
            <a:lvl9pPr>
              <a:defRPr sz="156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07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0011" y="937078"/>
            <a:ext cx="12960192" cy="3899958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0011" y="5237865"/>
            <a:ext cx="6362595" cy="2182891"/>
          </a:xfrm>
        </p:spPr>
        <p:txBody>
          <a:bodyPr anchor="b"/>
          <a:lstStyle>
            <a:lvl1pPr marL="0" indent="0">
              <a:buNone/>
              <a:defRPr sz="2080" b="1"/>
            </a:lvl1pPr>
            <a:lvl2pPr marL="396241" indent="0">
              <a:buNone/>
              <a:defRPr sz="1733" b="1"/>
            </a:lvl2pPr>
            <a:lvl3pPr marL="792484" indent="0">
              <a:buNone/>
              <a:defRPr sz="1560" b="1"/>
            </a:lvl3pPr>
            <a:lvl4pPr marL="1188725" indent="0">
              <a:buNone/>
              <a:defRPr sz="1387" b="1"/>
            </a:lvl4pPr>
            <a:lvl5pPr marL="1584966" indent="0">
              <a:buNone/>
              <a:defRPr sz="1387" b="1"/>
            </a:lvl5pPr>
            <a:lvl6pPr marL="1981208" indent="0">
              <a:buNone/>
              <a:defRPr sz="1387" b="1"/>
            </a:lvl6pPr>
            <a:lvl7pPr marL="2377451" indent="0">
              <a:buNone/>
              <a:defRPr sz="1387" b="1"/>
            </a:lvl7pPr>
            <a:lvl8pPr marL="2773692" indent="0">
              <a:buNone/>
              <a:defRPr sz="1387" b="1"/>
            </a:lvl8pPr>
            <a:lvl9pPr marL="3169934" indent="0">
              <a:buNone/>
              <a:defRPr sz="1387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20011" y="7420757"/>
            <a:ext cx="6362595" cy="13481943"/>
          </a:xfrm>
        </p:spPr>
        <p:txBody>
          <a:bodyPr/>
          <a:lstStyle>
            <a:lvl1pPr>
              <a:defRPr sz="2080"/>
            </a:lvl1pPr>
            <a:lvl2pPr>
              <a:defRPr sz="1733"/>
            </a:lvl2pPr>
            <a:lvl3pPr>
              <a:defRPr sz="1560"/>
            </a:lvl3pPr>
            <a:lvl4pPr>
              <a:defRPr sz="1387"/>
            </a:lvl4pPr>
            <a:lvl5pPr>
              <a:defRPr sz="1387"/>
            </a:lvl5pPr>
            <a:lvl6pPr>
              <a:defRPr sz="1387"/>
            </a:lvl6pPr>
            <a:lvl7pPr>
              <a:defRPr sz="1387"/>
            </a:lvl7pPr>
            <a:lvl8pPr>
              <a:defRPr sz="1387"/>
            </a:lvl8pPr>
            <a:lvl9pPr>
              <a:defRPr sz="138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7315123" y="5237865"/>
            <a:ext cx="6365094" cy="2182891"/>
          </a:xfrm>
        </p:spPr>
        <p:txBody>
          <a:bodyPr anchor="b"/>
          <a:lstStyle>
            <a:lvl1pPr marL="0" indent="0">
              <a:buNone/>
              <a:defRPr sz="2080" b="1"/>
            </a:lvl1pPr>
            <a:lvl2pPr marL="396241" indent="0">
              <a:buNone/>
              <a:defRPr sz="1733" b="1"/>
            </a:lvl2pPr>
            <a:lvl3pPr marL="792484" indent="0">
              <a:buNone/>
              <a:defRPr sz="1560" b="1"/>
            </a:lvl3pPr>
            <a:lvl4pPr marL="1188725" indent="0">
              <a:buNone/>
              <a:defRPr sz="1387" b="1"/>
            </a:lvl4pPr>
            <a:lvl5pPr marL="1584966" indent="0">
              <a:buNone/>
              <a:defRPr sz="1387" b="1"/>
            </a:lvl5pPr>
            <a:lvl6pPr marL="1981208" indent="0">
              <a:buNone/>
              <a:defRPr sz="1387" b="1"/>
            </a:lvl6pPr>
            <a:lvl7pPr marL="2377451" indent="0">
              <a:buNone/>
              <a:defRPr sz="1387" b="1"/>
            </a:lvl7pPr>
            <a:lvl8pPr marL="2773692" indent="0">
              <a:buNone/>
              <a:defRPr sz="1387" b="1"/>
            </a:lvl8pPr>
            <a:lvl9pPr marL="3169934" indent="0">
              <a:buNone/>
              <a:defRPr sz="1387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7315123" y="7420757"/>
            <a:ext cx="6365094" cy="13481943"/>
          </a:xfrm>
        </p:spPr>
        <p:txBody>
          <a:bodyPr/>
          <a:lstStyle>
            <a:lvl1pPr>
              <a:defRPr sz="2080"/>
            </a:lvl1pPr>
            <a:lvl2pPr>
              <a:defRPr sz="1733"/>
            </a:lvl2pPr>
            <a:lvl3pPr>
              <a:defRPr sz="1560"/>
            </a:lvl3pPr>
            <a:lvl4pPr>
              <a:defRPr sz="1387"/>
            </a:lvl4pPr>
            <a:lvl5pPr>
              <a:defRPr sz="1387"/>
            </a:lvl5pPr>
            <a:lvl6pPr>
              <a:defRPr sz="1387"/>
            </a:lvl6pPr>
            <a:lvl7pPr>
              <a:defRPr sz="1387"/>
            </a:lvl7pPr>
            <a:lvl8pPr>
              <a:defRPr sz="1387"/>
            </a:lvl8pPr>
            <a:lvl9pPr>
              <a:defRPr sz="138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479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948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313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0037" y="931662"/>
            <a:ext cx="4737571" cy="3964957"/>
          </a:xfrm>
        </p:spPr>
        <p:txBody>
          <a:bodyPr anchor="b"/>
          <a:lstStyle>
            <a:lvl1pPr algn="l">
              <a:defRPr sz="1733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630083" y="931661"/>
            <a:ext cx="8050119" cy="19971039"/>
          </a:xfrm>
        </p:spPr>
        <p:txBody>
          <a:bodyPr/>
          <a:lstStyle>
            <a:lvl1pPr>
              <a:defRPr sz="2773"/>
            </a:lvl1pPr>
            <a:lvl2pPr>
              <a:defRPr sz="2427"/>
            </a:lvl2pPr>
            <a:lvl3pPr>
              <a:defRPr sz="208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720037" y="4896623"/>
            <a:ext cx="4737571" cy="16006081"/>
          </a:xfrm>
        </p:spPr>
        <p:txBody>
          <a:bodyPr/>
          <a:lstStyle>
            <a:lvl1pPr marL="0" indent="0">
              <a:buNone/>
              <a:defRPr sz="1213"/>
            </a:lvl1pPr>
            <a:lvl2pPr marL="396241" indent="0">
              <a:buNone/>
              <a:defRPr sz="1040"/>
            </a:lvl2pPr>
            <a:lvl3pPr marL="792484" indent="0">
              <a:buNone/>
              <a:defRPr sz="867"/>
            </a:lvl3pPr>
            <a:lvl4pPr marL="1188725" indent="0">
              <a:buNone/>
              <a:defRPr sz="780"/>
            </a:lvl4pPr>
            <a:lvl5pPr marL="1584966" indent="0">
              <a:buNone/>
              <a:defRPr sz="780"/>
            </a:lvl5pPr>
            <a:lvl6pPr marL="1981208" indent="0">
              <a:buNone/>
              <a:defRPr sz="780"/>
            </a:lvl6pPr>
            <a:lvl7pPr marL="2377451" indent="0">
              <a:buNone/>
              <a:defRPr sz="780"/>
            </a:lvl7pPr>
            <a:lvl8pPr marL="2773692" indent="0">
              <a:buNone/>
              <a:defRPr sz="780"/>
            </a:lvl8pPr>
            <a:lvl9pPr marL="3169934" indent="0">
              <a:buNone/>
              <a:defRPr sz="78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494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22542" y="16379828"/>
            <a:ext cx="8640128" cy="1933731"/>
          </a:xfrm>
        </p:spPr>
        <p:txBody>
          <a:bodyPr anchor="b"/>
          <a:lstStyle>
            <a:lvl1pPr algn="l">
              <a:defRPr sz="1733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822542" y="2090813"/>
            <a:ext cx="8640128" cy="14039850"/>
          </a:xfrm>
        </p:spPr>
        <p:txBody>
          <a:bodyPr/>
          <a:lstStyle>
            <a:lvl1pPr marL="0" indent="0">
              <a:buNone/>
              <a:defRPr sz="2773"/>
            </a:lvl1pPr>
            <a:lvl2pPr marL="396241" indent="0">
              <a:buNone/>
              <a:defRPr sz="2427"/>
            </a:lvl2pPr>
            <a:lvl3pPr marL="792484" indent="0">
              <a:buNone/>
              <a:defRPr sz="2080"/>
            </a:lvl3pPr>
            <a:lvl4pPr marL="1188725" indent="0">
              <a:buNone/>
              <a:defRPr sz="1733"/>
            </a:lvl4pPr>
            <a:lvl5pPr marL="1584966" indent="0">
              <a:buNone/>
              <a:defRPr sz="1733"/>
            </a:lvl5pPr>
            <a:lvl6pPr marL="1981208" indent="0">
              <a:buNone/>
              <a:defRPr sz="1733"/>
            </a:lvl6pPr>
            <a:lvl7pPr marL="2377451" indent="0">
              <a:buNone/>
              <a:defRPr sz="1733"/>
            </a:lvl7pPr>
            <a:lvl8pPr marL="2773692" indent="0">
              <a:buNone/>
              <a:defRPr sz="1733"/>
            </a:lvl8pPr>
            <a:lvl9pPr marL="3169934" indent="0">
              <a:buNone/>
              <a:defRPr sz="1733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822542" y="18313559"/>
            <a:ext cx="8640128" cy="2746219"/>
          </a:xfrm>
        </p:spPr>
        <p:txBody>
          <a:bodyPr/>
          <a:lstStyle>
            <a:lvl1pPr marL="0" indent="0">
              <a:buNone/>
              <a:defRPr sz="1213"/>
            </a:lvl1pPr>
            <a:lvl2pPr marL="396241" indent="0">
              <a:buNone/>
              <a:defRPr sz="1040"/>
            </a:lvl2pPr>
            <a:lvl3pPr marL="792484" indent="0">
              <a:buNone/>
              <a:defRPr sz="867"/>
            </a:lvl3pPr>
            <a:lvl4pPr marL="1188725" indent="0">
              <a:buNone/>
              <a:defRPr sz="780"/>
            </a:lvl4pPr>
            <a:lvl5pPr marL="1584966" indent="0">
              <a:buNone/>
              <a:defRPr sz="780"/>
            </a:lvl5pPr>
            <a:lvl6pPr marL="1981208" indent="0">
              <a:buNone/>
              <a:defRPr sz="780"/>
            </a:lvl6pPr>
            <a:lvl7pPr marL="2377451" indent="0">
              <a:buNone/>
              <a:defRPr sz="780"/>
            </a:lvl7pPr>
            <a:lvl8pPr marL="2773692" indent="0">
              <a:buNone/>
              <a:defRPr sz="780"/>
            </a:lvl8pPr>
            <a:lvl9pPr marL="3169934" indent="0">
              <a:buNone/>
              <a:defRPr sz="78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62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720011" y="937078"/>
            <a:ext cx="12960192" cy="3899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0011" y="5459948"/>
            <a:ext cx="12960192" cy="15442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20011" y="21688104"/>
            <a:ext cx="3360050" cy="124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76A11-DB66-4F56-AF5B-9BBE47E1E2DD}" type="datetimeFigureOut">
              <a:rPr lang="ko-KR" altLang="en-US" smtClean="0"/>
              <a:t>2021-09-01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920075" y="21688104"/>
            <a:ext cx="4560067" cy="124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0320153" y="21688104"/>
            <a:ext cx="3360050" cy="12458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F456-F9BB-4C57-A4B8-C21A8A6529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421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92484" rtl="0" eaLnBrk="1" latinLnBrk="1" hangingPunct="1">
        <a:spcBef>
          <a:spcPct val="0"/>
        </a:spcBef>
        <a:buNone/>
        <a:defRPr sz="38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7181" indent="-297181" algn="l" defTabSz="792484" rtl="0" eaLnBrk="1" latinLnBrk="1" hangingPunct="1">
        <a:spcBef>
          <a:spcPct val="20000"/>
        </a:spcBef>
        <a:buFont typeface="Arial" panose="020B0604020202020204" pitchFamily="34" charset="0"/>
        <a:buChar char="•"/>
        <a:defRPr sz="2773" kern="1200">
          <a:solidFill>
            <a:schemeClr val="tx1"/>
          </a:solidFill>
          <a:latin typeface="+mn-lt"/>
          <a:ea typeface="+mn-ea"/>
          <a:cs typeface="+mn-cs"/>
        </a:defRPr>
      </a:lvl1pPr>
      <a:lvl2pPr marL="643892" indent="-247651" algn="l" defTabSz="792484" rtl="0" eaLnBrk="1" latinLnBrk="1" hangingPunct="1">
        <a:spcBef>
          <a:spcPct val="20000"/>
        </a:spcBef>
        <a:buFont typeface="Arial" panose="020B0604020202020204" pitchFamily="34" charset="0"/>
        <a:buChar char="–"/>
        <a:defRPr sz="2427" kern="1200">
          <a:solidFill>
            <a:schemeClr val="tx1"/>
          </a:solidFill>
          <a:latin typeface="+mn-lt"/>
          <a:ea typeface="+mn-ea"/>
          <a:cs typeface="+mn-cs"/>
        </a:defRPr>
      </a:lvl2pPr>
      <a:lvl3pPr marL="990604" indent="-198122" algn="l" defTabSz="792484" rtl="0" eaLnBrk="1" latinLnBrk="1" hangingPunct="1">
        <a:spcBef>
          <a:spcPct val="20000"/>
        </a:spcBef>
        <a:buFont typeface="Arial" panose="020B0604020202020204" pitchFamily="34" charset="0"/>
        <a:buChar char="•"/>
        <a:defRPr sz="2080" kern="1200">
          <a:solidFill>
            <a:schemeClr val="tx1"/>
          </a:solidFill>
          <a:latin typeface="+mn-lt"/>
          <a:ea typeface="+mn-ea"/>
          <a:cs typeface="+mn-cs"/>
        </a:defRPr>
      </a:lvl3pPr>
      <a:lvl4pPr marL="1386846" indent="-198122" algn="l" defTabSz="792484" rtl="0" eaLnBrk="1" latinLnBrk="1" hangingPunct="1">
        <a:spcBef>
          <a:spcPct val="20000"/>
        </a:spcBef>
        <a:buFont typeface="Arial" panose="020B0604020202020204" pitchFamily="34" charset="0"/>
        <a:buChar char="–"/>
        <a:defRPr sz="1733" kern="1200">
          <a:solidFill>
            <a:schemeClr val="tx1"/>
          </a:solidFill>
          <a:latin typeface="+mn-lt"/>
          <a:ea typeface="+mn-ea"/>
          <a:cs typeface="+mn-cs"/>
        </a:defRPr>
      </a:lvl4pPr>
      <a:lvl5pPr marL="1783088" indent="-198122" algn="l" defTabSz="792484" rtl="0" eaLnBrk="1" latinLnBrk="1" hangingPunct="1">
        <a:spcBef>
          <a:spcPct val="20000"/>
        </a:spcBef>
        <a:buFont typeface="Arial" panose="020B0604020202020204" pitchFamily="34" charset="0"/>
        <a:buChar char="»"/>
        <a:defRPr sz="1733" kern="1200">
          <a:solidFill>
            <a:schemeClr val="tx1"/>
          </a:solidFill>
          <a:latin typeface="+mn-lt"/>
          <a:ea typeface="+mn-ea"/>
          <a:cs typeface="+mn-cs"/>
        </a:defRPr>
      </a:lvl5pPr>
      <a:lvl6pPr marL="2179329" indent="-198122" algn="l" defTabSz="792484" rtl="0" eaLnBrk="1" latinLnBrk="1" hangingPunct="1">
        <a:spcBef>
          <a:spcPct val="20000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6pPr>
      <a:lvl7pPr marL="2575571" indent="-198122" algn="l" defTabSz="792484" rtl="0" eaLnBrk="1" latinLnBrk="1" hangingPunct="1">
        <a:spcBef>
          <a:spcPct val="20000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7pPr>
      <a:lvl8pPr marL="2971813" indent="-198122" algn="l" defTabSz="792484" rtl="0" eaLnBrk="1" latinLnBrk="1" hangingPunct="1">
        <a:spcBef>
          <a:spcPct val="20000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8pPr>
      <a:lvl9pPr marL="3368054" indent="-198122" algn="l" defTabSz="792484" rtl="0" eaLnBrk="1" latinLnBrk="1" hangingPunct="1">
        <a:spcBef>
          <a:spcPct val="20000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792484" rtl="0" eaLnBrk="1" latinLnBrk="1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1pPr>
      <a:lvl2pPr marL="396241" algn="l" defTabSz="792484" rtl="0" eaLnBrk="1" latinLnBrk="1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2pPr>
      <a:lvl3pPr marL="792484" algn="l" defTabSz="792484" rtl="0" eaLnBrk="1" latinLnBrk="1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5" algn="l" defTabSz="792484" rtl="0" eaLnBrk="1" latinLnBrk="1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4pPr>
      <a:lvl5pPr marL="1584966" algn="l" defTabSz="792484" rtl="0" eaLnBrk="1" latinLnBrk="1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5pPr>
      <a:lvl6pPr marL="1981208" algn="l" defTabSz="792484" rtl="0" eaLnBrk="1" latinLnBrk="1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51" algn="l" defTabSz="792484" rtl="0" eaLnBrk="1" latinLnBrk="1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7pPr>
      <a:lvl8pPr marL="2773692" algn="l" defTabSz="792484" rtl="0" eaLnBrk="1" latinLnBrk="1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8pPr>
      <a:lvl9pPr marL="3169934" algn="l" defTabSz="792484" rtl="0" eaLnBrk="1" latinLnBrk="1" hangingPunct="1">
        <a:defRPr sz="1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everyoungkorea.com/notice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12" Type="http://schemas.openxmlformats.org/officeDocument/2006/relationships/hyperlink" Target="mailto:recruit@everyoungpeopl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hyperlink" Target="https://cafe.naver.com/everyoungkorea/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://www.everyoungpeople.com/" TargetMode="External"/><Relationship Id="rId9" Type="http://schemas.openxmlformats.org/officeDocument/2006/relationships/image" Target="../media/image8.png"/><Relationship Id="rId14" Type="http://schemas.openxmlformats.org/officeDocument/2006/relationships/hyperlink" Target="https://blog.naver.com/everyoung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everyoungpeop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>
            <a:extLst>
              <a:ext uri="{FF2B5EF4-FFF2-40B4-BE49-F238E27FC236}">
                <a16:creationId xmlns:a16="http://schemas.microsoft.com/office/drawing/2014/main" id="{2AE3147F-44B1-452F-B6CB-F117E8EE629F}"/>
              </a:ext>
            </a:extLst>
          </p:cNvPr>
          <p:cNvGrpSpPr/>
          <p:nvPr/>
        </p:nvGrpSpPr>
        <p:grpSpPr>
          <a:xfrm>
            <a:off x="863401" y="1402731"/>
            <a:ext cx="12923975" cy="2265039"/>
            <a:chOff x="791394" y="649860"/>
            <a:chExt cx="12923975" cy="2265039"/>
          </a:xfrm>
        </p:grpSpPr>
        <p:grpSp>
          <p:nvGrpSpPr>
            <p:cNvPr id="45" name="그룹 44"/>
            <p:cNvGrpSpPr/>
            <p:nvPr/>
          </p:nvGrpSpPr>
          <p:grpSpPr>
            <a:xfrm>
              <a:off x="791394" y="649860"/>
              <a:ext cx="12923975" cy="2265039"/>
              <a:chOff x="323528" y="3861048"/>
              <a:chExt cx="9271952" cy="1512168"/>
            </a:xfrm>
          </p:grpSpPr>
          <p:sp>
            <p:nvSpPr>
              <p:cNvPr id="46" name="직사각형 45"/>
              <p:cNvSpPr/>
              <p:nvPr/>
            </p:nvSpPr>
            <p:spPr>
              <a:xfrm>
                <a:off x="323528" y="3861048"/>
                <a:ext cx="9143851" cy="1512168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183295" y="4245635"/>
                <a:ext cx="7412185" cy="729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ko-KR" sz="1100" b="1" dirty="0" smtClean="0"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  <a:p>
                <a:r>
                  <a:rPr lang="ko-KR" altLang="en-US" sz="5400" b="1" dirty="0" smtClean="0"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스마트폰 교육분야 대학생 </a:t>
                </a:r>
                <a:r>
                  <a:rPr lang="ko-KR" altLang="en-US" sz="5400" b="1" dirty="0" err="1" smtClean="0"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인턴모집</a:t>
                </a:r>
                <a:endParaRPr lang="ko-KR" altLang="en-US" sz="5400" b="1" dirty="0"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15103" y="948482"/>
              <a:ext cx="2330494" cy="1758308"/>
            </a:xfrm>
            <a:prstGeom prst="rect">
              <a:avLst/>
            </a:prstGeom>
          </p:spPr>
        </p:pic>
      </p:grp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79830"/>
              </p:ext>
            </p:extLst>
          </p:nvPr>
        </p:nvGraphicFramePr>
        <p:xfrm>
          <a:off x="863402" y="12099799"/>
          <a:ext cx="12563934" cy="3767726"/>
        </p:xfrm>
        <a:graphic>
          <a:graphicData uri="http://schemas.openxmlformats.org/drawingml/2006/table">
            <a:tbl>
              <a:tblPr firstRow="1" firstCol="1" bandRow="1"/>
              <a:tblGrid>
                <a:gridCol w="178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6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1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82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모집분야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구분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근무조건</a:t>
                      </a:r>
                      <a:endParaRPr lang="ko-KR" sz="2000" b="1" kern="100" dirty="0"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345">
                <a:tc rowSpan="5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baseline="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스마트폰교육</a:t>
                      </a:r>
                      <a:endParaRPr lang="en-US" altLang="ko-KR" sz="2000" b="1" kern="100" baseline="0" dirty="0" smtClean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baseline="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분야 대학생</a:t>
                      </a:r>
                      <a:endParaRPr lang="en-US" altLang="ko-KR" sz="2000" b="1" kern="100" baseline="0" dirty="0" smtClean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baseline="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인턴 모집</a:t>
                      </a:r>
                      <a:endParaRPr lang="en-US" altLang="ko-KR" sz="2000" b="1" kern="100" baseline="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근무시간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주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30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시간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~40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시간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(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협의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)</a:t>
                      </a:r>
                      <a:endParaRPr 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3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모집인원</a:t>
                      </a:r>
                      <a:r>
                        <a:rPr lang="en-US" altLang="ko-KR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(</a:t>
                      </a:r>
                      <a:r>
                        <a:rPr lang="ko-KR" altLang="en-US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명</a:t>
                      </a:r>
                      <a:r>
                        <a:rPr lang="en-US" altLang="ko-KR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)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0</a:t>
                      </a:r>
                      <a:r>
                        <a:rPr lang="ko-KR" altLang="en-US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명</a:t>
                      </a:r>
                      <a:endParaRPr 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9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급여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137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만원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~183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만원</a:t>
                      </a:r>
                      <a:endParaRPr lang="en-US" alt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3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근무기간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6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개월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(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연장 가능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)</a:t>
                      </a:r>
                      <a:endParaRPr lang="ko-KR" alt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29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근무지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송파 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(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소속 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: </a:t>
                      </a:r>
                      <a:r>
                        <a:rPr lang="ko-KR" altLang="en-US" sz="2000" b="1" kern="100" dirty="0" err="1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에버영코리아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)</a:t>
                      </a:r>
                      <a:endParaRPr lang="en-US" alt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/>
        </p:nvSpPr>
        <p:spPr>
          <a:xfrm>
            <a:off x="903932" y="15948347"/>
            <a:ext cx="127756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591" indent="-14859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2000" b="1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수습기간 동안 근무 평가에 따라</a:t>
            </a:r>
            <a:r>
              <a:rPr lang="en-US" altLang="ko-KR" sz="2000" b="1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b="1" dirty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수습 </a:t>
            </a:r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절차가 있으며 건강검진에 이상이 없어야 함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(</a:t>
            </a:r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해당사항 없음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2000" b="1" dirty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48591" indent="-14859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지원자가 많을 경우 사전 마감 예정임</a:t>
            </a:r>
            <a:endParaRPr lang="en-US" altLang="ko-KR" sz="2000" b="1" dirty="0" smtClean="0">
              <a:solidFill>
                <a:schemeClr val="bg1">
                  <a:lumMod val="50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242604"/>
              </p:ext>
            </p:extLst>
          </p:nvPr>
        </p:nvGraphicFramePr>
        <p:xfrm>
          <a:off x="719386" y="18839167"/>
          <a:ext cx="12601402" cy="1843966"/>
        </p:xfrm>
        <a:graphic>
          <a:graphicData uri="http://schemas.openxmlformats.org/drawingml/2006/table">
            <a:tbl>
              <a:tblPr firstRow="1" firstCol="1" bandRow="1"/>
              <a:tblGrid>
                <a:gridCol w="2182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8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86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786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250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1907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모집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분야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서류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접수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서류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발표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2000" b="1" kern="100" dirty="0" smtClean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1</a:t>
                      </a:r>
                      <a:r>
                        <a:rPr lang="ko-KR" altLang="en-US" sz="2000" b="1" kern="100" dirty="0" err="1" smtClean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차면접</a:t>
                      </a:r>
                      <a:endParaRPr lang="en-US" altLang="ko-KR" sz="2000" b="1" kern="100" dirty="0" smtClean="0">
                        <a:solidFill>
                          <a:srgbClr val="FFFFFF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 smtClean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전</a:t>
                      </a:r>
                      <a:r>
                        <a:rPr lang="ko-KR" sz="2000" b="1" kern="100" dirty="0" smtClean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형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2000" b="1" kern="100" dirty="0" smtClean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2</a:t>
                      </a:r>
                      <a:r>
                        <a:rPr lang="ko-KR" altLang="en-US" sz="2000" b="1" kern="100" dirty="0" err="1" smtClean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차면접</a:t>
                      </a:r>
                      <a:endParaRPr lang="en-US" altLang="ko-KR" sz="2000" b="1" kern="100" dirty="0">
                        <a:solidFill>
                          <a:srgbClr val="FFFFFF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전형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건강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검진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근무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시작</a:t>
                      </a:r>
                      <a:endParaRPr lang="ko-KR" sz="2000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9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baseline="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스마트폰 교육분야</a:t>
                      </a:r>
                      <a:endParaRPr lang="en-US" altLang="ko-KR" sz="2000" b="1" kern="100" baseline="0" dirty="0" smtClean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~ </a:t>
                      </a:r>
                      <a:r>
                        <a:rPr lang="en-US" altLang="ko-KR" sz="2000" b="1" kern="10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9/22(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수</a:t>
                      </a:r>
                      <a:r>
                        <a:rPr lang="en-US" altLang="ko-KR" sz="2000" b="1" kern="10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)</a:t>
                      </a:r>
                      <a:endParaRPr lang="en-US" alt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18:00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한</a:t>
                      </a:r>
                      <a:endParaRPr lang="en-US" altLang="ko-KR" sz="2000" b="1" kern="100" dirty="0" smtClean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선착순</a:t>
                      </a:r>
                      <a:endParaRPr 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추후</a:t>
                      </a:r>
                      <a:endParaRPr 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추후</a:t>
                      </a:r>
                      <a:endParaRPr 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추후</a:t>
                      </a:r>
                      <a:endParaRPr 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추후</a:t>
                      </a:r>
                      <a:endParaRPr 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10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월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1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일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~</a:t>
                      </a:r>
                      <a:endParaRPr 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직사각형 18"/>
          <p:cNvSpPr/>
          <p:nvPr/>
        </p:nvSpPr>
        <p:spPr>
          <a:xfrm>
            <a:off x="956003" y="20621316"/>
            <a:ext cx="127492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* </a:t>
            </a:r>
            <a:r>
              <a:rPr lang="ko-KR" altLang="en-US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건강검진 결과까지 포함하여 최종합격자가 선정됩니다</a:t>
            </a:r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.(</a:t>
            </a:r>
            <a:r>
              <a:rPr lang="ko-KR" altLang="en-US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협의</a:t>
            </a:r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* </a:t>
            </a:r>
            <a:r>
              <a:rPr lang="ko-KR" altLang="en-US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실기</a:t>
            </a:r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면접</a:t>
            </a:r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건강검진</a:t>
            </a:r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2000" b="1" dirty="0" err="1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근무시작</a:t>
            </a:r>
            <a:r>
              <a:rPr lang="ko-KR" altLang="en-US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일정은 변경될 수 있으며</a:t>
            </a:r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b="1" dirty="0" smtClean="0">
                <a:solidFill>
                  <a:schemeClr val="bg1">
                    <a:lumMod val="6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변경 시 대상자에게 사전 통보합니다</a:t>
            </a:r>
            <a:endParaRPr lang="ko-KR" altLang="en-US" sz="2000" b="1" dirty="0">
              <a:solidFill>
                <a:schemeClr val="bg1">
                  <a:lumMod val="6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538511"/>
              </p:ext>
            </p:extLst>
          </p:nvPr>
        </p:nvGraphicFramePr>
        <p:xfrm>
          <a:off x="791394" y="5078115"/>
          <a:ext cx="12529394" cy="5037584"/>
        </p:xfrm>
        <a:graphic>
          <a:graphicData uri="http://schemas.openxmlformats.org/drawingml/2006/table">
            <a:tbl>
              <a:tblPr firstRow="1" firstCol="1" bandRow="1"/>
              <a:tblGrid>
                <a:gridCol w="1842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7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23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solidFill>
                            <a:srgbClr val="FFFFFF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모집분야</a:t>
                      </a:r>
                      <a:endParaRPr lang="ko-KR" sz="2000" b="1" kern="100" dirty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 smtClean="0">
                          <a:solidFill>
                            <a:schemeClr val="bg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스마트폰 교육 분야 대학생 인턴 모집</a:t>
                      </a:r>
                      <a:endParaRPr lang="ko-KR" sz="2000" b="1" kern="100" dirty="0">
                        <a:solidFill>
                          <a:schemeClr val="bg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741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000" b="1" kern="100" dirty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업무내용</a:t>
                      </a:r>
                      <a:endParaRPr lang="ko-KR" sz="2000" b="1" kern="100" dirty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92484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▶ 스마트폰 교육 사업 운영 및 기획</a:t>
                      </a:r>
                      <a:endParaRPr lang="en-US" altLang="ko-KR" sz="2000" b="1" kern="100" dirty="0" smtClean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marL="0" lvl="0" indent="0" algn="l" latinLnBrk="1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▶ </a:t>
                      </a:r>
                      <a:r>
                        <a:rPr lang="ko-KR" altLang="en-US" sz="2000" b="1" kern="100" dirty="0" err="1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디지털에이징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 분야 온라인 사업 운영 및 기획</a:t>
                      </a:r>
                      <a:endParaRPr lang="en-US" altLang="ko-KR" sz="2000" b="1" kern="100" dirty="0" smtClean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548929"/>
                  </a:ext>
                </a:extLst>
              </a:tr>
              <a:tr h="251777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2000" b="1" kern="100" dirty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지원자격</a:t>
                      </a: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l" latinLnBrk="1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▶ 대학 재학생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(4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학년 우대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), 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휴학생</a:t>
                      </a:r>
                      <a:r>
                        <a:rPr lang="en-US" altLang="ko-KR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, 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졸업생</a:t>
                      </a:r>
                      <a:endParaRPr lang="en-US" altLang="ko-KR" sz="2000" b="1" kern="100" dirty="0" smtClean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marL="0" marR="0" lvl="0" indent="0" algn="l" defTabSz="792484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▶ 스마트폰 교육분야 관심 학생 우대</a:t>
                      </a:r>
                      <a:endParaRPr lang="en-US" altLang="ko-KR" sz="2000" b="1" kern="100" dirty="0" smtClean="0"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marL="0" marR="0" lvl="0" indent="0" algn="l" defTabSz="792484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▶ 고령화 사회의 </a:t>
                      </a:r>
                      <a:r>
                        <a:rPr lang="ko-KR" altLang="en-US" sz="2000" b="1" kern="100" dirty="0" err="1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디지털에이징</a:t>
                      </a:r>
                      <a:r>
                        <a:rPr lang="ko-KR" altLang="en-US" sz="2000" b="1" kern="100" dirty="0" smtClean="0"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 사업에 관심이 많은 학생</a:t>
                      </a:r>
                      <a:endParaRPr lang="en-US" altLang="ko-KR" sz="2000" b="1" kern="100" dirty="0" smtClean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Times New Roman"/>
                      </a:endParaRPr>
                    </a:p>
                    <a:p>
                      <a:pPr marL="0" lvl="0" indent="0" algn="l" latinLnBrk="1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o-KR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▶ 시니어 </a:t>
                      </a:r>
                      <a:r>
                        <a:rPr lang="ko-KR" altLang="ko-KR" sz="2000" b="1" kern="10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조직</a:t>
                      </a:r>
                      <a:r>
                        <a:rPr lang="ko-KR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문화를 잘 이해하고 ㈜</a:t>
                      </a:r>
                      <a:r>
                        <a:rPr lang="ko-KR" altLang="en-US" sz="2000" b="1" kern="100" dirty="0" err="1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에버영코리아의</a:t>
                      </a:r>
                      <a:r>
                        <a:rPr lang="ko-KR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 비전에 대한 이해가 높을 것</a:t>
                      </a:r>
                      <a:r>
                        <a:rPr lang="en-US" altLang="ko-KR" sz="2000" b="1" kern="10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 </a:t>
                      </a:r>
                    </a:p>
                    <a:p>
                      <a:pPr marL="0" lvl="0" indent="0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ko-KR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▶</a:t>
                      </a:r>
                      <a:r>
                        <a:rPr lang="ko-KR" altLang="en-US" sz="200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Times New Roman"/>
                        </a:rPr>
                        <a:t> </a:t>
                      </a:r>
                      <a:r>
                        <a:rPr lang="ko-KR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인터넷</a:t>
                      </a:r>
                      <a:r>
                        <a:rPr lang="en-US" altLang="ko-KR" sz="2000" b="1" kern="120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디지털 문화에 익숙하고 디지털 포용에 관심이 있는 학생</a:t>
                      </a:r>
                      <a:endParaRPr lang="en-US" altLang="ko-KR" sz="2000" b="1" kern="1200" dirty="0" smtClean="0">
                        <a:solidFill>
                          <a:schemeClr val="tx1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59435" marR="59435" marT="0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987" y="21649302"/>
            <a:ext cx="7620000" cy="1714500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6075897A-68C3-40E0-824C-C355F5BE92A7}"/>
              </a:ext>
            </a:extLst>
          </p:cNvPr>
          <p:cNvGrpSpPr/>
          <p:nvPr/>
        </p:nvGrpSpPr>
        <p:grpSpPr>
          <a:xfrm>
            <a:off x="719386" y="4139035"/>
            <a:ext cx="5184576" cy="553998"/>
            <a:chOff x="719386" y="3299737"/>
            <a:chExt cx="5184576" cy="553998"/>
          </a:xfrm>
        </p:grpSpPr>
        <p:sp>
          <p:nvSpPr>
            <p:cNvPr id="51" name="TextBox 50"/>
            <p:cNvSpPr txBox="1"/>
            <p:nvPr/>
          </p:nvSpPr>
          <p:spPr>
            <a:xfrm>
              <a:off x="729057" y="3299737"/>
              <a:ext cx="493005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채용 부문 및 자격요건</a:t>
              </a:r>
            </a:p>
          </p:txBody>
        </p:sp>
        <p:cxnSp>
          <p:nvCxnSpPr>
            <p:cNvPr id="7" name="직선 연결선 6">
              <a:extLst>
                <a:ext uri="{FF2B5EF4-FFF2-40B4-BE49-F238E27FC236}">
                  <a16:creationId xmlns:a16="http://schemas.microsoft.com/office/drawing/2014/main" id="{D259AC9A-42F4-4BD6-BE4E-22997C76AEB5}"/>
                </a:ext>
              </a:extLst>
            </p:cNvPr>
            <p:cNvCxnSpPr/>
            <p:nvPr/>
          </p:nvCxnSpPr>
          <p:spPr>
            <a:xfrm>
              <a:off x="719386" y="3853735"/>
              <a:ext cx="5184576" cy="0"/>
            </a:xfrm>
            <a:prstGeom prst="line">
              <a:avLst/>
            </a:prstGeom>
            <a:ln w="22225">
              <a:gradFill flip="none" rotWithShape="1">
                <a:gsLst>
                  <a:gs pos="99000">
                    <a:schemeClr val="tx1">
                      <a:lumMod val="95000"/>
                      <a:lumOff val="5000"/>
                    </a:schemeClr>
                  </a:gs>
                  <a:gs pos="68000">
                    <a:schemeClr val="tx1">
                      <a:lumMod val="50000"/>
                      <a:lumOff val="50000"/>
                    </a:schemeClr>
                  </a:gs>
                  <a:gs pos="38000">
                    <a:schemeClr val="bg1">
                      <a:lumMod val="85000"/>
                    </a:schemeClr>
                  </a:gs>
                  <a:gs pos="7000">
                    <a:schemeClr val="bg1">
                      <a:lumMod val="9500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B01BE10E-4D13-4CA0-9C84-9C056827E15C}"/>
              </a:ext>
            </a:extLst>
          </p:cNvPr>
          <p:cNvGrpSpPr/>
          <p:nvPr/>
        </p:nvGrpSpPr>
        <p:grpSpPr>
          <a:xfrm>
            <a:off x="683660" y="11267827"/>
            <a:ext cx="5220302" cy="553998"/>
            <a:chOff x="683660" y="8695719"/>
            <a:chExt cx="5220302" cy="553998"/>
          </a:xfrm>
        </p:grpSpPr>
        <p:sp>
          <p:nvSpPr>
            <p:cNvPr id="11" name="TextBox 10"/>
            <p:cNvSpPr txBox="1"/>
            <p:nvPr/>
          </p:nvSpPr>
          <p:spPr>
            <a:xfrm>
              <a:off x="683660" y="8695719"/>
              <a:ext cx="493005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근무조건 및 복리후생</a:t>
              </a:r>
              <a:endParaRPr lang="en-US" altLang="ko-KR" sz="3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AC31EE76-1127-430B-8FFD-E6E939DB7994}"/>
                </a:ext>
              </a:extLst>
            </p:cNvPr>
            <p:cNvCxnSpPr/>
            <p:nvPr/>
          </p:nvCxnSpPr>
          <p:spPr>
            <a:xfrm>
              <a:off x="719386" y="9249717"/>
              <a:ext cx="5184576" cy="0"/>
            </a:xfrm>
            <a:prstGeom prst="line">
              <a:avLst/>
            </a:prstGeom>
            <a:ln w="22225">
              <a:gradFill flip="none" rotWithShape="1">
                <a:gsLst>
                  <a:gs pos="99000">
                    <a:schemeClr val="tx1">
                      <a:lumMod val="95000"/>
                      <a:lumOff val="5000"/>
                    </a:schemeClr>
                  </a:gs>
                  <a:gs pos="68000">
                    <a:schemeClr val="tx1">
                      <a:lumMod val="50000"/>
                      <a:lumOff val="50000"/>
                    </a:schemeClr>
                  </a:gs>
                  <a:gs pos="38000">
                    <a:schemeClr val="bg1">
                      <a:lumMod val="85000"/>
                    </a:schemeClr>
                  </a:gs>
                  <a:gs pos="7000">
                    <a:schemeClr val="bg1">
                      <a:lumMod val="9500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F111C653-6B4D-4756-BF21-0CEFEA442255}"/>
              </a:ext>
            </a:extLst>
          </p:cNvPr>
          <p:cNvGrpSpPr/>
          <p:nvPr/>
        </p:nvGrpSpPr>
        <p:grpSpPr>
          <a:xfrm>
            <a:off x="719386" y="18130653"/>
            <a:ext cx="5184576" cy="553998"/>
            <a:chOff x="719386" y="15228267"/>
            <a:chExt cx="5184576" cy="553998"/>
          </a:xfrm>
        </p:grpSpPr>
        <p:sp>
          <p:nvSpPr>
            <p:cNvPr id="18" name="TextBox 17"/>
            <p:cNvSpPr txBox="1"/>
            <p:nvPr/>
          </p:nvSpPr>
          <p:spPr>
            <a:xfrm>
              <a:off x="719386" y="15228267"/>
              <a:ext cx="493005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모집 일정</a:t>
              </a:r>
            </a:p>
          </p:txBody>
        </p: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EF0847C9-C9EB-45D6-930A-FEAA3DE34409}"/>
                </a:ext>
              </a:extLst>
            </p:cNvPr>
            <p:cNvCxnSpPr/>
            <p:nvPr/>
          </p:nvCxnSpPr>
          <p:spPr>
            <a:xfrm>
              <a:off x="719386" y="15782265"/>
              <a:ext cx="5184576" cy="0"/>
            </a:xfrm>
            <a:prstGeom prst="line">
              <a:avLst/>
            </a:prstGeom>
            <a:ln w="22225">
              <a:gradFill flip="none" rotWithShape="1">
                <a:gsLst>
                  <a:gs pos="99000">
                    <a:schemeClr val="tx1">
                      <a:lumMod val="95000"/>
                      <a:lumOff val="5000"/>
                    </a:schemeClr>
                  </a:gs>
                  <a:gs pos="68000">
                    <a:schemeClr val="tx1">
                      <a:lumMod val="50000"/>
                      <a:lumOff val="50000"/>
                    </a:schemeClr>
                  </a:gs>
                  <a:gs pos="38000">
                    <a:schemeClr val="bg1">
                      <a:lumMod val="85000"/>
                    </a:schemeClr>
                  </a:gs>
                  <a:gs pos="7000">
                    <a:schemeClr val="bg1">
                      <a:lumMod val="9500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950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그림 37">
            <a:extLst>
              <a:ext uri="{FF2B5EF4-FFF2-40B4-BE49-F238E27FC236}">
                <a16:creationId xmlns:a16="http://schemas.microsoft.com/office/drawing/2014/main" id="{AA2BDFF5-9757-4907-ABD4-F48C9BCCC3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0778" y="10988677"/>
            <a:ext cx="11609967" cy="538796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70599" y="2495265"/>
            <a:ext cx="11306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1.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에버영피플 홈페이지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  <a:hlinkClick r:id="rId4"/>
              </a:rPr>
              <a:t>http://www.everyoungpeople.com/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접속 후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“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채용정보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”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  <a:sym typeface="Wingdings" panose="05000000000000000000" pitchFamily="2" charset="2"/>
              </a:rPr>
              <a:t> ”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채용공고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”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참고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28A2ACB-7A43-4AA5-91A2-400C7C9B08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0779" y="3184748"/>
            <a:ext cx="11609967" cy="3536574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D960B090-A039-47BC-A50F-182CD3BFEC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0778" y="7033739"/>
            <a:ext cx="11609967" cy="3677309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7B582079-B419-451C-BA8A-5C1346F852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6592" y="6032254"/>
            <a:ext cx="409524" cy="409524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CDFAE65E-1CFE-4506-9BF0-1076132700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76306" y="9092099"/>
            <a:ext cx="409524" cy="409524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55605EC7-781A-475F-96F5-DAAE8D440A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82632" y="12985749"/>
            <a:ext cx="409524" cy="409524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562435E3-3A5B-473E-BB0B-1AE1CDFA38D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40708" y="14083175"/>
            <a:ext cx="409524" cy="409524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AF86E64F-DC0C-4D68-9F70-093E10FBD0BC}"/>
              </a:ext>
            </a:extLst>
          </p:cNvPr>
          <p:cNvGrpSpPr/>
          <p:nvPr/>
        </p:nvGrpSpPr>
        <p:grpSpPr>
          <a:xfrm>
            <a:off x="8025079" y="5751516"/>
            <a:ext cx="2055346" cy="561475"/>
            <a:chOff x="8025079" y="5262948"/>
            <a:chExt cx="2055346" cy="561475"/>
          </a:xfrm>
        </p:grpSpPr>
        <p:sp>
          <p:nvSpPr>
            <p:cNvPr id="15" name="말풍선: 모서리가 둥근 사각형 14">
              <a:extLst>
                <a:ext uri="{FF2B5EF4-FFF2-40B4-BE49-F238E27FC236}">
                  <a16:creationId xmlns:a16="http://schemas.microsoft.com/office/drawing/2014/main" id="{F6D84E27-66EB-4C47-ACBA-B6248E99150C}"/>
                </a:ext>
              </a:extLst>
            </p:cNvPr>
            <p:cNvSpPr/>
            <p:nvPr/>
          </p:nvSpPr>
          <p:spPr>
            <a:xfrm>
              <a:off x="8025079" y="5262948"/>
              <a:ext cx="2055346" cy="561475"/>
            </a:xfrm>
            <a:prstGeom prst="wedgeRoundRectCallout">
              <a:avLst>
                <a:gd name="adj1" fmla="val -59814"/>
                <a:gd name="adj2" fmla="val 32265"/>
                <a:gd name="adj3" fmla="val 16667"/>
              </a:avLst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F06B595-ACE9-464B-93EC-BB59B3BF04C1}"/>
                </a:ext>
              </a:extLst>
            </p:cNvPr>
            <p:cNvSpPr txBox="1"/>
            <p:nvPr/>
          </p:nvSpPr>
          <p:spPr>
            <a:xfrm>
              <a:off x="8094832" y="5396561"/>
              <a:ext cx="19855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1. ‘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입사지원</a:t>
              </a:r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’ 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버튼 클릭</a:t>
              </a: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D36DF08C-E220-4A3E-8306-8682EBAE9967}"/>
              </a:ext>
            </a:extLst>
          </p:cNvPr>
          <p:cNvGrpSpPr/>
          <p:nvPr/>
        </p:nvGrpSpPr>
        <p:grpSpPr>
          <a:xfrm>
            <a:off x="9008930" y="8870631"/>
            <a:ext cx="2295632" cy="561475"/>
            <a:chOff x="9008930" y="8238047"/>
            <a:chExt cx="1924119" cy="561475"/>
          </a:xfrm>
        </p:grpSpPr>
        <p:sp>
          <p:nvSpPr>
            <p:cNvPr id="30" name="말풍선: 모서리가 둥근 사각형 29">
              <a:extLst>
                <a:ext uri="{FF2B5EF4-FFF2-40B4-BE49-F238E27FC236}">
                  <a16:creationId xmlns:a16="http://schemas.microsoft.com/office/drawing/2014/main" id="{6F79155E-9E3C-4CD5-8BE5-0D244C9ACB46}"/>
                </a:ext>
              </a:extLst>
            </p:cNvPr>
            <p:cNvSpPr/>
            <p:nvPr/>
          </p:nvSpPr>
          <p:spPr>
            <a:xfrm>
              <a:off x="9008930" y="8238047"/>
              <a:ext cx="1924119" cy="561475"/>
            </a:xfrm>
            <a:prstGeom prst="wedgeRoundRectCallout">
              <a:avLst>
                <a:gd name="adj1" fmla="val -67176"/>
                <a:gd name="adj2" fmla="val 30003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DD4F32A-4D77-47D2-AAA6-4B79E5B89F42}"/>
                </a:ext>
              </a:extLst>
            </p:cNvPr>
            <p:cNvSpPr txBox="1"/>
            <p:nvPr/>
          </p:nvSpPr>
          <p:spPr>
            <a:xfrm>
              <a:off x="9089152" y="8371660"/>
              <a:ext cx="18400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2. ‘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네이버</a:t>
              </a:r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’ 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아이디 로그인</a:t>
              </a: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1621D0C3-1C6C-4F07-8CFC-D2F91B5BEAAA}"/>
              </a:ext>
            </a:extLst>
          </p:cNvPr>
          <p:cNvGrpSpPr/>
          <p:nvPr/>
        </p:nvGrpSpPr>
        <p:grpSpPr>
          <a:xfrm>
            <a:off x="1822772" y="14669675"/>
            <a:ext cx="2357896" cy="561475"/>
            <a:chOff x="1715719" y="13698181"/>
            <a:chExt cx="2357896" cy="561475"/>
          </a:xfrm>
        </p:grpSpPr>
        <p:sp>
          <p:nvSpPr>
            <p:cNvPr id="33" name="말풍선: 모서리가 둥근 사각형 32">
              <a:extLst>
                <a:ext uri="{FF2B5EF4-FFF2-40B4-BE49-F238E27FC236}">
                  <a16:creationId xmlns:a16="http://schemas.microsoft.com/office/drawing/2014/main" id="{88191B55-2681-447F-9E06-25EEB8A73CBC}"/>
                </a:ext>
              </a:extLst>
            </p:cNvPr>
            <p:cNvSpPr/>
            <p:nvPr/>
          </p:nvSpPr>
          <p:spPr>
            <a:xfrm>
              <a:off x="1715719" y="13698181"/>
              <a:ext cx="2357896" cy="561475"/>
            </a:xfrm>
            <a:prstGeom prst="wedgeRoundRectCallout">
              <a:avLst>
                <a:gd name="adj1" fmla="val -3152"/>
                <a:gd name="adj2" fmla="val -78568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56B6696-4797-40F7-BEFE-A9558F076088}"/>
                </a:ext>
              </a:extLst>
            </p:cNvPr>
            <p:cNvSpPr txBox="1"/>
            <p:nvPr/>
          </p:nvSpPr>
          <p:spPr>
            <a:xfrm>
              <a:off x="1795941" y="13831794"/>
              <a:ext cx="2277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4. 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작성된 </a:t>
              </a:r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‘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입사지원서</a:t>
              </a:r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’ 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첨부</a:t>
              </a:r>
            </a:p>
          </p:txBody>
        </p:sp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3FB1C410-5AD0-4DF6-BE7F-D9AA690727A7}"/>
              </a:ext>
            </a:extLst>
          </p:cNvPr>
          <p:cNvGrpSpPr/>
          <p:nvPr/>
        </p:nvGrpSpPr>
        <p:grpSpPr>
          <a:xfrm>
            <a:off x="6282631" y="14676438"/>
            <a:ext cx="2985063" cy="561475"/>
            <a:chOff x="6282631" y="13899838"/>
            <a:chExt cx="2985063" cy="561475"/>
          </a:xfrm>
        </p:grpSpPr>
        <p:sp>
          <p:nvSpPr>
            <p:cNvPr id="35" name="말풍선: 모서리가 둥근 사각형 34">
              <a:extLst>
                <a:ext uri="{FF2B5EF4-FFF2-40B4-BE49-F238E27FC236}">
                  <a16:creationId xmlns:a16="http://schemas.microsoft.com/office/drawing/2014/main" id="{075A143D-B02F-449D-B9ED-CA1D64AB80C6}"/>
                </a:ext>
              </a:extLst>
            </p:cNvPr>
            <p:cNvSpPr/>
            <p:nvPr/>
          </p:nvSpPr>
          <p:spPr>
            <a:xfrm>
              <a:off x="6282631" y="13899838"/>
              <a:ext cx="2985063" cy="561475"/>
            </a:xfrm>
            <a:prstGeom prst="wedgeRoundRectCallout">
              <a:avLst>
                <a:gd name="adj1" fmla="val -38916"/>
                <a:gd name="adj2" fmla="val 82027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326ED01-C792-44A2-959C-73D5237F07FA}"/>
                </a:ext>
              </a:extLst>
            </p:cNvPr>
            <p:cNvSpPr txBox="1"/>
            <p:nvPr/>
          </p:nvSpPr>
          <p:spPr>
            <a:xfrm>
              <a:off x="6362852" y="14033451"/>
              <a:ext cx="27496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5. ‘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지원</a:t>
              </a:r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’ 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버튼 클릭하여 입사 지원</a:t>
              </a:r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E4AD360A-46FC-4BA6-8907-8E2521A84C6D}"/>
              </a:ext>
            </a:extLst>
          </p:cNvPr>
          <p:cNvGrpSpPr/>
          <p:nvPr/>
        </p:nvGrpSpPr>
        <p:grpSpPr>
          <a:xfrm>
            <a:off x="7155761" y="13401922"/>
            <a:ext cx="2160240" cy="561475"/>
            <a:chOff x="5810431" y="12236418"/>
            <a:chExt cx="2160240" cy="561475"/>
          </a:xfrm>
        </p:grpSpPr>
        <p:sp>
          <p:nvSpPr>
            <p:cNvPr id="47" name="말풍선: 모서리가 둥근 사각형 46">
              <a:extLst>
                <a:ext uri="{FF2B5EF4-FFF2-40B4-BE49-F238E27FC236}">
                  <a16:creationId xmlns:a16="http://schemas.microsoft.com/office/drawing/2014/main" id="{6553FCE4-E7A7-4269-8961-662AF32E2D57}"/>
                </a:ext>
              </a:extLst>
            </p:cNvPr>
            <p:cNvSpPr/>
            <p:nvPr/>
          </p:nvSpPr>
          <p:spPr>
            <a:xfrm>
              <a:off x="5810431" y="12236418"/>
              <a:ext cx="2160240" cy="561475"/>
            </a:xfrm>
            <a:prstGeom prst="wedgeRoundRectCallout">
              <a:avLst>
                <a:gd name="adj1" fmla="val -62530"/>
                <a:gd name="adj2" fmla="val -22020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D1196B6-AE05-45FF-A091-EA6593195B73}"/>
                </a:ext>
              </a:extLst>
            </p:cNvPr>
            <p:cNvSpPr txBox="1"/>
            <p:nvPr/>
          </p:nvSpPr>
          <p:spPr>
            <a:xfrm>
              <a:off x="5890652" y="12370031"/>
              <a:ext cx="20317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3. ‘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입사지원서</a:t>
              </a:r>
              <a:r>
                <a:rPr lang="en-US" altLang="ko-KR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’ </a:t>
              </a:r>
              <a:r>
                <a:rPr lang="ko-KR" altLang="en-US" sz="14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다운로드</a:t>
              </a:r>
            </a:p>
          </p:txBody>
        </p:sp>
      </p:grpSp>
      <p:pic>
        <p:nvPicPr>
          <p:cNvPr id="45" name="그림 44">
            <a:extLst>
              <a:ext uri="{FF2B5EF4-FFF2-40B4-BE49-F238E27FC236}">
                <a16:creationId xmlns:a16="http://schemas.microsoft.com/office/drawing/2014/main" id="{165A4F1A-6553-441C-8BFE-5BF006CAB5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33542" y="15428803"/>
            <a:ext cx="409524" cy="409524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3EAA71CB-783C-4BD1-89FD-B7645EBE34FC}"/>
              </a:ext>
            </a:extLst>
          </p:cNvPr>
          <p:cNvSpPr txBox="1"/>
          <p:nvPr/>
        </p:nvSpPr>
        <p:spPr>
          <a:xfrm>
            <a:off x="870599" y="18093099"/>
            <a:ext cx="8529899" cy="18876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1.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채용공고 온라인 문의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ts val="3500"/>
              </a:lnSpc>
            </a:pP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1).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에버영피플 주소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서울시 송파구 </a:t>
            </a: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백제고분로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216(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삼전동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청송빌딩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6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층 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ts val="3500"/>
              </a:lnSpc>
            </a:pP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2).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에버영피플 전화번호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(02) 2138-8381</a:t>
            </a:r>
            <a:b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3).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에버영피플 채용 이메일 주소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  <a:hlinkClick r:id="rId12"/>
              </a:rPr>
              <a:t>recruit@everyoungpeople.com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A12A5B-AB35-4BAD-A5E6-BD0B2311DF85}"/>
              </a:ext>
            </a:extLst>
          </p:cNvPr>
          <p:cNvSpPr txBox="1"/>
          <p:nvPr/>
        </p:nvSpPr>
        <p:spPr>
          <a:xfrm>
            <a:off x="870599" y="20109323"/>
            <a:ext cx="7677102" cy="18876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2.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에버영피플 채용공고 확인하는 다른 방법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1). </a:t>
            </a: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에버영코리아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홈페이지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  <a:hlinkClick r:id="rId13"/>
              </a:rPr>
              <a:t>http://everyoungkorea.com/notice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ts val="3500"/>
              </a:lnSpc>
            </a:pP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2). </a:t>
            </a: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에버영코리아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블로그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  <a:hlinkClick r:id="rId14"/>
              </a:rPr>
              <a:t>https://blog.naver.com/everyoung0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ts val="3500"/>
              </a:lnSpc>
            </a:pP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3). </a:t>
            </a: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에버영코리아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카페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  <a:hlinkClick r:id="rId15"/>
              </a:rPr>
              <a:t>https://cafe.naver.com/everyoungkorea/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CDCFEDCA-08FF-42AA-9283-774874BADCE0}"/>
              </a:ext>
            </a:extLst>
          </p:cNvPr>
          <p:cNvGrpSpPr/>
          <p:nvPr/>
        </p:nvGrpSpPr>
        <p:grpSpPr>
          <a:xfrm>
            <a:off x="719386" y="17269438"/>
            <a:ext cx="5184576" cy="553998"/>
            <a:chOff x="719386" y="16528005"/>
            <a:chExt cx="5184576" cy="553998"/>
          </a:xfrm>
        </p:grpSpPr>
        <p:sp>
          <p:nvSpPr>
            <p:cNvPr id="37" name="TextBox 36"/>
            <p:cNvSpPr txBox="1"/>
            <p:nvPr/>
          </p:nvSpPr>
          <p:spPr>
            <a:xfrm>
              <a:off x="719386" y="16528005"/>
              <a:ext cx="493005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채용 공고 문의</a:t>
              </a:r>
            </a:p>
          </p:txBody>
        </p: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2CA6083C-25C0-4DEA-8A2B-CE34E2165CF2}"/>
                </a:ext>
              </a:extLst>
            </p:cNvPr>
            <p:cNvCxnSpPr/>
            <p:nvPr/>
          </p:nvCxnSpPr>
          <p:spPr>
            <a:xfrm>
              <a:off x="719386" y="17066567"/>
              <a:ext cx="5184576" cy="0"/>
            </a:xfrm>
            <a:prstGeom prst="line">
              <a:avLst/>
            </a:prstGeom>
            <a:ln w="22225">
              <a:gradFill flip="none" rotWithShape="1">
                <a:gsLst>
                  <a:gs pos="99000">
                    <a:schemeClr val="tx1">
                      <a:lumMod val="95000"/>
                      <a:lumOff val="5000"/>
                    </a:schemeClr>
                  </a:gs>
                  <a:gs pos="68000">
                    <a:schemeClr val="tx1">
                      <a:lumMod val="50000"/>
                      <a:lumOff val="50000"/>
                    </a:schemeClr>
                  </a:gs>
                  <a:gs pos="38000">
                    <a:schemeClr val="bg1">
                      <a:lumMod val="85000"/>
                    </a:schemeClr>
                  </a:gs>
                  <a:gs pos="7000">
                    <a:schemeClr val="bg1">
                      <a:lumMod val="9500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0C950A94-1AB5-4E7D-BD03-5DF26453249F}"/>
              </a:ext>
            </a:extLst>
          </p:cNvPr>
          <p:cNvGrpSpPr/>
          <p:nvPr/>
        </p:nvGrpSpPr>
        <p:grpSpPr>
          <a:xfrm>
            <a:off x="680893" y="1546747"/>
            <a:ext cx="5184576" cy="553998"/>
            <a:chOff x="680893" y="1258715"/>
            <a:chExt cx="5184576" cy="553998"/>
          </a:xfrm>
        </p:grpSpPr>
        <p:sp>
          <p:nvSpPr>
            <p:cNvPr id="51" name="TextBox 50"/>
            <p:cNvSpPr txBox="1"/>
            <p:nvPr/>
          </p:nvSpPr>
          <p:spPr>
            <a:xfrm>
              <a:off x="719386" y="1258715"/>
              <a:ext cx="493005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채용 접수 방법</a:t>
              </a:r>
            </a:p>
          </p:txBody>
        </p: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4A275B78-8BD8-42A2-9836-93F1FA6D5EDB}"/>
                </a:ext>
              </a:extLst>
            </p:cNvPr>
            <p:cNvCxnSpPr/>
            <p:nvPr/>
          </p:nvCxnSpPr>
          <p:spPr>
            <a:xfrm>
              <a:off x="680893" y="1812713"/>
              <a:ext cx="5184576" cy="0"/>
            </a:xfrm>
            <a:prstGeom prst="line">
              <a:avLst/>
            </a:prstGeom>
            <a:ln w="22225">
              <a:gradFill flip="none" rotWithShape="1">
                <a:gsLst>
                  <a:gs pos="99000">
                    <a:schemeClr val="tx1">
                      <a:lumMod val="95000"/>
                      <a:lumOff val="5000"/>
                    </a:schemeClr>
                  </a:gs>
                  <a:gs pos="68000">
                    <a:schemeClr val="tx1">
                      <a:lumMod val="50000"/>
                      <a:lumOff val="50000"/>
                    </a:schemeClr>
                  </a:gs>
                  <a:gs pos="38000">
                    <a:schemeClr val="bg1">
                      <a:lumMod val="85000"/>
                    </a:schemeClr>
                  </a:gs>
                  <a:gs pos="7000">
                    <a:schemeClr val="bg1">
                      <a:lumMod val="9500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59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716739CB-1088-4CDF-A3B1-964880D479F1}"/>
              </a:ext>
            </a:extLst>
          </p:cNvPr>
          <p:cNvSpPr/>
          <p:nvPr/>
        </p:nvSpPr>
        <p:spPr>
          <a:xfrm>
            <a:off x="2447578" y="3547347"/>
            <a:ext cx="61061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  <a:hlinkClick r:id="rId2"/>
              </a:rPr>
              <a:t>http://www.everyoungpeople.com/</a:t>
            </a:r>
            <a:endParaRPr lang="ko-KR" altLang="en-US" sz="28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6894426-8E65-40C9-9D58-D52F5D9FF8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7293" y="4483451"/>
            <a:ext cx="12545625" cy="5760640"/>
          </a:xfrm>
          <a:prstGeom prst="rect">
            <a:avLst/>
          </a:prstGeom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8F035C01-CE5A-4CD6-969A-90EC33D3DBC3}"/>
              </a:ext>
            </a:extLst>
          </p:cNvPr>
          <p:cNvGrpSpPr/>
          <p:nvPr/>
        </p:nvGrpSpPr>
        <p:grpSpPr>
          <a:xfrm>
            <a:off x="1007418" y="21664438"/>
            <a:ext cx="12313368" cy="836637"/>
            <a:chOff x="1007418" y="21664438"/>
            <a:chExt cx="12313368" cy="836637"/>
          </a:xfrm>
        </p:grpSpPr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5702E9F8-5836-47A0-9395-66F93A750A7E}"/>
                </a:ext>
              </a:extLst>
            </p:cNvPr>
            <p:cNvCxnSpPr/>
            <p:nvPr/>
          </p:nvCxnSpPr>
          <p:spPr>
            <a:xfrm>
              <a:off x="1007418" y="22501075"/>
              <a:ext cx="12313368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8F2F39D6-21FE-45A3-86E6-752F98C2A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64402" y="21664438"/>
              <a:ext cx="3005272" cy="692621"/>
            </a:xfrm>
            <a:prstGeom prst="rect">
              <a:avLst/>
            </a:prstGeom>
          </p:spPr>
        </p:pic>
      </p:grpSp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6422" y="10499604"/>
            <a:ext cx="12074364" cy="11177488"/>
          </a:xfrm>
          <a:prstGeom prst="rect">
            <a:avLst/>
          </a:prstGeom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4BB0EA14-5246-4223-94A9-A45DF99472E3}"/>
              </a:ext>
            </a:extLst>
          </p:cNvPr>
          <p:cNvGrpSpPr/>
          <p:nvPr/>
        </p:nvGrpSpPr>
        <p:grpSpPr>
          <a:xfrm>
            <a:off x="685871" y="1186707"/>
            <a:ext cx="5218091" cy="553998"/>
            <a:chOff x="685871" y="1186707"/>
            <a:chExt cx="5218091" cy="553998"/>
          </a:xfrm>
        </p:grpSpPr>
        <p:sp>
          <p:nvSpPr>
            <p:cNvPr id="10" name="TextBox 9"/>
            <p:cNvSpPr txBox="1"/>
            <p:nvPr/>
          </p:nvSpPr>
          <p:spPr>
            <a:xfrm>
              <a:off x="685871" y="1186707"/>
              <a:ext cx="493005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000" b="1" dirty="0" err="1">
                  <a:latin typeface="나눔고딕" panose="020D0604000000000000" pitchFamily="50" charset="-127"/>
                  <a:ea typeface="나눔고딕" panose="020D0604000000000000" pitchFamily="50" charset="-127"/>
                </a:rPr>
                <a:t>인재뱅크</a:t>
              </a:r>
              <a:r>
                <a:rPr lang="ko-KR" altLang="en-US" sz="3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 등록</a:t>
              </a:r>
            </a:p>
          </p:txBody>
        </p: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6849005C-073E-4376-9CC3-691CA9A82CBD}"/>
                </a:ext>
              </a:extLst>
            </p:cNvPr>
            <p:cNvCxnSpPr/>
            <p:nvPr/>
          </p:nvCxnSpPr>
          <p:spPr>
            <a:xfrm>
              <a:off x="719386" y="1709813"/>
              <a:ext cx="5184576" cy="0"/>
            </a:xfrm>
            <a:prstGeom prst="line">
              <a:avLst/>
            </a:prstGeom>
            <a:ln w="22225">
              <a:gradFill flip="none" rotWithShape="1">
                <a:gsLst>
                  <a:gs pos="99000">
                    <a:schemeClr val="tx1">
                      <a:lumMod val="95000"/>
                      <a:lumOff val="5000"/>
                    </a:schemeClr>
                  </a:gs>
                  <a:gs pos="68000">
                    <a:schemeClr val="tx1">
                      <a:lumMod val="50000"/>
                      <a:lumOff val="50000"/>
                    </a:schemeClr>
                  </a:gs>
                  <a:gs pos="38000">
                    <a:schemeClr val="bg1">
                      <a:lumMod val="85000"/>
                    </a:schemeClr>
                  </a:gs>
                  <a:gs pos="7000">
                    <a:schemeClr val="bg1">
                      <a:lumMod val="9500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8CD18CF2-4D7B-43C9-8DDC-72867D938B4B}"/>
              </a:ext>
            </a:extLst>
          </p:cNvPr>
          <p:cNvGrpSpPr/>
          <p:nvPr/>
        </p:nvGrpSpPr>
        <p:grpSpPr>
          <a:xfrm>
            <a:off x="1256174" y="2326036"/>
            <a:ext cx="12402846" cy="1020911"/>
            <a:chOff x="1256174" y="2326036"/>
            <a:chExt cx="12402846" cy="102091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4AB8F7C-8978-4F68-90A9-D0D21DE2C5C1}"/>
                </a:ext>
              </a:extLst>
            </p:cNvPr>
            <p:cNvSpPr txBox="1"/>
            <p:nvPr/>
          </p:nvSpPr>
          <p:spPr>
            <a:xfrm>
              <a:off x="2286996" y="2340285"/>
              <a:ext cx="11372024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‘</a:t>
              </a:r>
              <a:r>
                <a:rPr lang="ko-KR" altLang="en-US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인재뱅크</a:t>
              </a:r>
              <a:r>
                <a:rPr lang="en-US" altLang="ko-KR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’</a:t>
              </a:r>
              <a:r>
                <a:rPr lang="ko-KR" altLang="en-US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 등록 및 정보제공에 동의 하시면 더 많은 채용정보와 신사업분야</a:t>
              </a:r>
              <a:r>
                <a:rPr lang="en-US" altLang="ko-KR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/>
              </a:r>
              <a:br>
                <a:rPr lang="en-US" altLang="ko-KR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</a:br>
              <a:r>
                <a:rPr lang="en-US" altLang="ko-KR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(</a:t>
              </a:r>
              <a:r>
                <a:rPr lang="ko-KR" altLang="en-US" sz="2800" b="1" dirty="0" err="1">
                  <a:latin typeface="나눔고딕" panose="020D0604000000000000" pitchFamily="50" charset="-127"/>
                  <a:ea typeface="나눔고딕" panose="020D0604000000000000" pitchFamily="50" charset="-127"/>
                </a:rPr>
                <a:t>에버영코리아</a:t>
              </a:r>
              <a:r>
                <a:rPr lang="ko-KR" altLang="en-US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 평생교육원</a:t>
              </a:r>
              <a:r>
                <a:rPr lang="en-US" altLang="ko-KR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, </a:t>
              </a:r>
              <a:r>
                <a:rPr lang="ko-KR" altLang="en-US" sz="2800" b="1" dirty="0" err="1">
                  <a:latin typeface="나눔고딕" panose="020D0604000000000000" pitchFamily="50" charset="-127"/>
                  <a:ea typeface="나눔고딕" panose="020D0604000000000000" pitchFamily="50" charset="-127"/>
                </a:rPr>
                <a:t>에버영상회</a:t>
              </a:r>
              <a:r>
                <a:rPr lang="en-US" altLang="ko-KR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)</a:t>
              </a:r>
              <a:r>
                <a:rPr lang="ko-KR" altLang="en-US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의 소식을 받아보실 수 있습니다</a:t>
              </a:r>
              <a:r>
                <a:rPr lang="en-US" altLang="ko-KR" sz="28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.</a:t>
              </a:r>
              <a:endParaRPr lang="ko-KR" altLang="en-US" sz="3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C079B6D5-997A-4016-A970-81421F45B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56174" y="2326036"/>
              <a:ext cx="1047388" cy="10209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5486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3333</TotalTime>
  <Words>332</Words>
  <Application>Microsoft Office PowerPoint</Application>
  <PresentationFormat>사용자 지정</PresentationFormat>
  <Paragraphs>77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나눔고딕</vt:lpstr>
      <vt:lpstr>맑은 고딕</vt:lpstr>
      <vt:lpstr>Arial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everyoungpeople</dc:creator>
  <cp:lastModifiedBy>EVERYOUNGPP</cp:lastModifiedBy>
  <cp:revision>225</cp:revision>
  <cp:lastPrinted>2021-09-01T06:44:35Z</cp:lastPrinted>
  <dcterms:created xsi:type="dcterms:W3CDTF">2015-06-17T07:11:48Z</dcterms:created>
  <dcterms:modified xsi:type="dcterms:W3CDTF">2021-09-01T06:44:51Z</dcterms:modified>
</cp:coreProperties>
</file>