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660FE7-1FE1-4B51-8BA3-44E971D022E3}" v="1" dt="2021-06-24T08:01:40.9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2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GDB Korea HR" userId="68308217-352e-4d53-be75-0b5691c85f5e" providerId="ADAL" clId="{46660FE7-1FE1-4B51-8BA3-44E971D022E3}"/>
    <pc:docChg chg="undo redo custSel modSld">
      <pc:chgData name="GGDB Korea HR" userId="68308217-352e-4d53-be75-0b5691c85f5e" providerId="ADAL" clId="{46660FE7-1FE1-4B51-8BA3-44E971D022E3}" dt="2021-06-25T07:29:39.192" v="378" actId="20577"/>
      <pc:docMkLst>
        <pc:docMk/>
      </pc:docMkLst>
      <pc:sldChg chg="addSp modSp mod">
        <pc:chgData name="GGDB Korea HR" userId="68308217-352e-4d53-be75-0b5691c85f5e" providerId="ADAL" clId="{46660FE7-1FE1-4B51-8BA3-44E971D022E3}" dt="2021-06-24T08:02:25.528" v="150" actId="20577"/>
        <pc:sldMkLst>
          <pc:docMk/>
          <pc:sldMk cId="1043890954" sldId="258"/>
        </pc:sldMkLst>
        <pc:spChg chg="mod">
          <ac:chgData name="GGDB Korea HR" userId="68308217-352e-4d53-be75-0b5691c85f5e" providerId="ADAL" clId="{46660FE7-1FE1-4B51-8BA3-44E971D022E3}" dt="2021-06-24T08:02:25.528" v="150" actId="20577"/>
          <ac:spMkLst>
            <pc:docMk/>
            <pc:sldMk cId="1043890954" sldId="258"/>
            <ac:spMk id="6" creationId="{13AB5550-0349-4BD0-AFEA-899D7195EB13}"/>
          </ac:spMkLst>
        </pc:spChg>
        <pc:picChg chg="mod">
          <ac:chgData name="GGDB Korea HR" userId="68308217-352e-4d53-be75-0b5691c85f5e" providerId="ADAL" clId="{46660FE7-1FE1-4B51-8BA3-44E971D022E3}" dt="2021-06-24T08:01:33.806" v="123" actId="1076"/>
          <ac:picMkLst>
            <pc:docMk/>
            <pc:sldMk cId="1043890954" sldId="258"/>
            <ac:picMk id="4" creationId="{427FF8E3-457C-49BB-89FC-760E3A2C611C}"/>
          </ac:picMkLst>
        </pc:picChg>
        <pc:picChg chg="add mod">
          <ac:chgData name="GGDB Korea HR" userId="68308217-352e-4d53-be75-0b5691c85f5e" providerId="ADAL" clId="{46660FE7-1FE1-4B51-8BA3-44E971D022E3}" dt="2021-06-24T08:01:57.618" v="131" actId="1076"/>
          <ac:picMkLst>
            <pc:docMk/>
            <pc:sldMk cId="1043890954" sldId="258"/>
            <ac:picMk id="8" creationId="{0B935885-83F9-42AF-A8CE-71859A00FBF3}"/>
          </ac:picMkLst>
        </pc:picChg>
        <pc:picChg chg="mod">
          <ac:chgData name="GGDB Korea HR" userId="68308217-352e-4d53-be75-0b5691c85f5e" providerId="ADAL" clId="{46660FE7-1FE1-4B51-8BA3-44E971D022E3}" dt="2021-06-24T08:02:03.867" v="133" actId="1076"/>
          <ac:picMkLst>
            <pc:docMk/>
            <pc:sldMk cId="1043890954" sldId="258"/>
            <ac:picMk id="13" creationId="{9110E4B5-2422-4CF9-8758-32FF51EED47F}"/>
          </ac:picMkLst>
        </pc:picChg>
        <pc:picChg chg="mod">
          <ac:chgData name="GGDB Korea HR" userId="68308217-352e-4d53-be75-0b5691c85f5e" providerId="ADAL" clId="{46660FE7-1FE1-4B51-8BA3-44E971D022E3}" dt="2021-06-24T08:01:25.986" v="120" actId="1076"/>
          <ac:picMkLst>
            <pc:docMk/>
            <pc:sldMk cId="1043890954" sldId="258"/>
            <ac:picMk id="15" creationId="{2F452800-2ACA-4238-92E5-D00C99176B5F}"/>
          </ac:picMkLst>
        </pc:picChg>
      </pc:sldChg>
      <pc:sldChg chg="modSp mod">
        <pc:chgData name="GGDB Korea HR" userId="68308217-352e-4d53-be75-0b5691c85f5e" providerId="ADAL" clId="{46660FE7-1FE1-4B51-8BA3-44E971D022E3}" dt="2021-06-25T07:29:39.192" v="378" actId="20577"/>
        <pc:sldMkLst>
          <pc:docMk/>
          <pc:sldMk cId="760335511" sldId="259"/>
        </pc:sldMkLst>
        <pc:spChg chg="mod">
          <ac:chgData name="GGDB Korea HR" userId="68308217-352e-4d53-be75-0b5691c85f5e" providerId="ADAL" clId="{46660FE7-1FE1-4B51-8BA3-44E971D022E3}" dt="2021-06-25T07:29:39.192" v="378" actId="20577"/>
          <ac:spMkLst>
            <pc:docMk/>
            <pc:sldMk cId="760335511" sldId="259"/>
            <ac:spMk id="6" creationId="{12348194-8971-4DCD-9992-401381772291}"/>
          </ac:spMkLst>
        </pc:spChg>
        <pc:picChg chg="mod">
          <ac:chgData name="GGDB Korea HR" userId="68308217-352e-4d53-be75-0b5691c85f5e" providerId="ADAL" clId="{46660FE7-1FE1-4B51-8BA3-44E971D022E3}" dt="2021-06-25T07:25:33.361" v="154" actId="14100"/>
          <ac:picMkLst>
            <pc:docMk/>
            <pc:sldMk cId="760335511" sldId="259"/>
            <ac:picMk id="7" creationId="{CD77726D-AE92-462C-9852-959B4B4BD191}"/>
          </ac:picMkLst>
        </pc:picChg>
      </pc:sldChg>
      <pc:sldChg chg="modSp mod">
        <pc:chgData name="GGDB Korea HR" userId="68308217-352e-4d53-be75-0b5691c85f5e" providerId="ADAL" clId="{46660FE7-1FE1-4B51-8BA3-44E971D022E3}" dt="2021-06-24T08:02:59.697" v="151" actId="1076"/>
        <pc:sldMkLst>
          <pc:docMk/>
          <pc:sldMk cId="411935237" sldId="260"/>
        </pc:sldMkLst>
        <pc:spChg chg="mod">
          <ac:chgData name="GGDB Korea HR" userId="68308217-352e-4d53-be75-0b5691c85f5e" providerId="ADAL" clId="{46660FE7-1FE1-4B51-8BA3-44E971D022E3}" dt="2021-06-24T08:02:59.697" v="151" actId="1076"/>
          <ac:spMkLst>
            <pc:docMk/>
            <pc:sldMk cId="411935237" sldId="260"/>
            <ac:spMk id="6" creationId="{697D0DD5-3B28-4F95-8949-5C34F171D20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37C1A2A-BA98-4785-8EF9-858D6094A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B5985A6-10A5-4877-AA5D-38002687AE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EB1C434-8934-44F7-AC27-0F1C18C7A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7916-935D-4704-A488-253B0D962D5B}" type="datetimeFigureOut">
              <a:rPr lang="ko-KR" altLang="en-US" smtClean="0"/>
              <a:t>2021-06-24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22FD804-C23D-46B0-A7FC-61D6CC259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0271084-23D2-4666-A1DB-71DB42E00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0A99-FEE9-4BFC-8C16-14154D2CB5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6431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A0C4B32-D92E-4EAF-B21D-3CDF86E13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C936158-0534-47D0-A43E-7895309EF0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6F04BC8-DF40-4FB3-9295-43FE36812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7916-935D-4704-A488-253B0D962D5B}" type="datetimeFigureOut">
              <a:rPr lang="ko-KR" altLang="en-US" smtClean="0"/>
              <a:t>2021-06-24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0D8919D-E261-4034-ACFB-9751DFBA9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1777848-8782-42D9-96F7-000D3EC7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0A99-FEE9-4BFC-8C16-14154D2CB5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2390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A998E728-80C9-483D-8744-C17668A618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BF95540-E3E6-4796-BE4C-8493D8846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285CEE7-A28F-4D99-B1C5-F55FAD5B7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7916-935D-4704-A488-253B0D962D5B}" type="datetimeFigureOut">
              <a:rPr lang="ko-KR" altLang="en-US" smtClean="0"/>
              <a:t>2021-06-24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5C99214-E6B7-4F30-97BB-D7A7E1AF1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8F01D6A-11A9-4791-9C4E-F44B606B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0A99-FEE9-4BFC-8C16-14154D2CB5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7273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E70CC7-51C0-48D6-94DF-A7B870C81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C664BFA-6276-4022-9F8E-14D242CCD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FDEB0DB-1EE4-4B1E-9851-4761E68B0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7916-935D-4704-A488-253B0D962D5B}" type="datetimeFigureOut">
              <a:rPr lang="ko-KR" altLang="en-US" smtClean="0"/>
              <a:t>2021-06-24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470BFAC-8C22-459F-AE66-959C180C4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C02B7D2-8D67-41F9-A7EE-D0E65C851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0A99-FEE9-4BFC-8C16-14154D2CB5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4617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FB8856-6F5B-44C6-9DF0-F62887E0B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D2A824E-5B90-4E07-AAE6-421431EF8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D97207C-DF9A-4EBC-9E78-1540E1B94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7916-935D-4704-A488-253B0D962D5B}" type="datetimeFigureOut">
              <a:rPr lang="ko-KR" altLang="en-US" smtClean="0"/>
              <a:t>2021-06-24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F7A6099-2B36-4A23-A3A0-21D1918CE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0F60C1F-419F-4257-904D-B9AD391F0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0A99-FEE9-4BFC-8C16-14154D2CB5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3803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D4A12F5-1884-4E71-B171-7E511F5F6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AE5CE6F-C8E9-4889-B700-1088E2787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538B0F2-DEF8-486C-B7E2-22CDCDB82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203BC63-8FDA-46DF-AD80-9F6A50412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7916-935D-4704-A488-253B0D962D5B}" type="datetimeFigureOut">
              <a:rPr lang="ko-KR" altLang="en-US" smtClean="0"/>
              <a:t>2021-06-24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C0AB61A-6F69-4A23-BB83-F106E793D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A25BEDE-5F81-4AC7-BA47-7310D9D5B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0A99-FEE9-4BFC-8C16-14154D2CB5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7122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6F4D0BE-DFDE-47ED-BC93-1987F7AD1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1F26D0C-DF30-4BB6-9A0B-9610B2425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161E616-C65A-4018-AF3E-C51632990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61DEC5E-DA5D-4810-9BB1-D9A0F7B7C5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DCE7544C-1AC0-47A8-94A1-7A01D2F8D0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CF12F60-73E0-4D9D-8999-06F226F8E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7916-935D-4704-A488-253B0D962D5B}" type="datetimeFigureOut">
              <a:rPr lang="ko-KR" altLang="en-US" smtClean="0"/>
              <a:t>2021-06-24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F2B16E20-DB45-403A-868D-A08F36AFA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C8C7F03E-8CE1-4E94-935F-5808C1B1A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0A99-FEE9-4BFC-8C16-14154D2CB5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8477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B27F3C-A800-46B7-9679-F0AB481C4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7F744BB-FEA8-4D7F-A7DC-0CF63D39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7916-935D-4704-A488-253B0D962D5B}" type="datetimeFigureOut">
              <a:rPr lang="ko-KR" altLang="en-US" smtClean="0"/>
              <a:t>2021-06-24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76AB600-2167-42B7-9259-046B0B1E7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209B50B-D2AB-48EA-BA8D-EA3AFEF08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0A99-FEE9-4BFC-8C16-14154D2CB5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0603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6D8EFF0-0338-4E48-93EA-AB2BD9AF7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7916-935D-4704-A488-253B0D962D5B}" type="datetimeFigureOut">
              <a:rPr lang="ko-KR" altLang="en-US" smtClean="0"/>
              <a:t>2021-06-24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903F73D-A5F3-49A0-B248-C88B06314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C90286A-86F0-486C-BB48-71D6C7A3C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0A99-FEE9-4BFC-8C16-14154D2CB5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628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1B5DFF-83D7-4E6F-97D3-FA7983B3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62EC25D-AF96-42B1-8017-CC1CE6921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CF84F8D-ABB7-425A-ADB5-4D0B6BEE50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5B00184-A622-4330-AB8E-53F6F96E5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7916-935D-4704-A488-253B0D962D5B}" type="datetimeFigureOut">
              <a:rPr lang="ko-KR" altLang="en-US" smtClean="0"/>
              <a:t>2021-06-24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DB6EA32-DE5C-41BF-9010-BC945DD06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1DF3C34-7B59-444C-99C7-13BEA9EE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0A99-FEE9-4BFC-8C16-14154D2CB5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8409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C6DE09A-795A-4F62-8BC0-1F357B59F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1757B1D-C9EA-4941-B75A-300E1DBDF8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5146756-ED57-4342-A72F-89491AAF1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F440831-5926-457B-B32F-25E8DA578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87916-935D-4704-A488-253B0D962D5B}" type="datetimeFigureOut">
              <a:rPr lang="ko-KR" altLang="en-US" smtClean="0"/>
              <a:t>2021-06-24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C516808-4BE1-4FDD-983E-758EE9BC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36F688C-1836-4AEF-989D-DB6A61B74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20A99-FEE9-4BFC-8C16-14154D2CB5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2745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0333186-8271-4F63-88AB-574BE2B3A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6873118-0B37-4090-A451-EC7ECD8B4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55C256A-8D4C-4A3F-A533-5D04A0D19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87916-935D-4704-A488-253B0D962D5B}" type="datetimeFigureOut">
              <a:rPr lang="ko-KR" altLang="en-US" smtClean="0"/>
              <a:t>2021-06-24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39945A2-AE5C-4138-8732-62250CA2D6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105119B-CCA1-4E71-8D9D-6911AE7F26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20A99-FEE9-4BFC-8C16-14154D2CB5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603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korea-hr@goldengoosedeluxebrand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F054CB3-94DC-40D5-BC70-299DAD0F1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104" y="202935"/>
            <a:ext cx="3539359" cy="4966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B4F6E7-D38C-4827-9875-EE30C1B1732C}"/>
              </a:ext>
            </a:extLst>
          </p:cNvPr>
          <p:cNvSpPr txBox="1"/>
          <p:nvPr/>
        </p:nvSpPr>
        <p:spPr>
          <a:xfrm>
            <a:off x="1296297" y="481764"/>
            <a:ext cx="91982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>
                <a:solidFill>
                  <a:schemeClr val="bg1"/>
                </a:solidFill>
                <a:highlight>
                  <a:srgbClr val="0000FF"/>
                </a:highlight>
                <a:latin typeface="Garamond" panose="02020404030301010803" pitchFamily="18" charset="0"/>
              </a:rPr>
              <a:t>WE ARE LOOKING FOR… </a:t>
            </a:r>
          </a:p>
          <a:p>
            <a:endParaRPr lang="en-US" altLang="ko-KR" sz="2000" b="1">
              <a:latin typeface="Garamond" panose="02020404030301010803" pitchFamily="18" charset="0"/>
            </a:endParaRPr>
          </a:p>
          <a:p>
            <a:r>
              <a:rPr lang="en-US" altLang="ko-KR" sz="4800" b="1">
                <a:latin typeface="Garamond" panose="02020404030301010803" pitchFamily="18" charset="0"/>
              </a:rPr>
              <a:t>          SNEAKERS MAKER</a:t>
            </a:r>
            <a:endParaRPr lang="ko-KR" altLang="en-US" sz="4800" b="1">
              <a:latin typeface="Garamond" panose="02020404030301010803" pitchFamily="18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1BC6FA89-54E1-418F-8B4E-8B63F088FA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>
            <a:off x="2140516" y="2509547"/>
            <a:ext cx="8262895" cy="372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93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965A9F3B-8967-4981-A2EE-788FC47D39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0080"/>
            <a:ext cx="11982444" cy="1681306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8CC1F480-0645-40B0-9154-1DC1C312A9E3}"/>
              </a:ext>
            </a:extLst>
          </p:cNvPr>
          <p:cNvSpPr/>
          <p:nvPr/>
        </p:nvSpPr>
        <p:spPr>
          <a:xfrm>
            <a:off x="666317" y="1188969"/>
            <a:ext cx="10356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ko-KR" sz="2800" b="1">
                <a:solidFill>
                  <a:schemeClr val="bg1"/>
                </a:solidFill>
                <a:highlight>
                  <a:srgbClr val="0000FF"/>
                </a:highlight>
                <a:latin typeface="Garamond" panose="02020404030301010803" pitchFamily="18" charset="0"/>
              </a:rPr>
              <a:t>WHO ARE WE </a:t>
            </a:r>
            <a:r>
              <a:rPr lang="it-IT" altLang="ko-KR" sz="2800" b="1">
                <a:highlight>
                  <a:srgbClr val="0000FF"/>
                </a:highlight>
                <a:latin typeface="Garamond" panose="02020404030301010803" pitchFamily="18" charset="0"/>
              </a:rPr>
              <a:t>AND </a:t>
            </a:r>
            <a:r>
              <a:rPr lang="it-IT" altLang="ko-KR" sz="2800" b="1">
                <a:solidFill>
                  <a:schemeClr val="bg1"/>
                </a:solidFill>
                <a:highlight>
                  <a:srgbClr val="0000FF"/>
                </a:highlight>
                <a:latin typeface="Garamond" panose="02020404030301010803" pitchFamily="18" charset="0"/>
              </a:rPr>
              <a:t>WHAT ARE OUR FOUNDING VALUES?</a:t>
            </a:r>
            <a:endParaRPr lang="it-IT" altLang="ko-KR" sz="2800" b="1" dirty="0">
              <a:solidFill>
                <a:schemeClr val="bg1"/>
              </a:solidFill>
              <a:highlight>
                <a:srgbClr val="0000FF"/>
              </a:highlight>
              <a:latin typeface="Garamond" panose="02020404030301010803" pitchFamily="18" charset="0"/>
            </a:endParaRPr>
          </a:p>
        </p:txBody>
      </p:sp>
      <p:sp>
        <p:nvSpPr>
          <p:cNvPr id="6" name="CasellaDiTesto 8">
            <a:extLst>
              <a:ext uri="{FF2B5EF4-FFF2-40B4-BE49-F238E27FC236}">
                <a16:creationId xmlns:a16="http://schemas.microsoft.com/office/drawing/2014/main" id="{C14F78A0-4B7C-4729-AA7A-EC5E098BC67F}"/>
              </a:ext>
            </a:extLst>
          </p:cNvPr>
          <p:cNvSpPr txBox="1"/>
          <p:nvPr/>
        </p:nvSpPr>
        <p:spPr>
          <a:xfrm>
            <a:off x="666317" y="1988587"/>
            <a:ext cx="1096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Garamond" panose="02020404030301010803" pitchFamily="18" charset="0"/>
              </a:rPr>
              <a:t>Golden </a:t>
            </a:r>
            <a:r>
              <a:rPr lang="it-IT" b="1" err="1">
                <a:latin typeface="Garamond" panose="02020404030301010803" pitchFamily="18" charset="0"/>
              </a:rPr>
              <a:t>Goose</a:t>
            </a:r>
            <a:r>
              <a:rPr lang="it-IT" b="1">
                <a:latin typeface="Garamond" panose="02020404030301010803" pitchFamily="18" charset="0"/>
              </a:rPr>
              <a:t> </a:t>
            </a:r>
            <a:r>
              <a:rPr lang="it-IT">
                <a:latin typeface="Garamond" panose="02020404030301010803" pitchFamily="18" charset="0"/>
              </a:rPr>
              <a:t>is </a:t>
            </a:r>
            <a:r>
              <a:rPr lang="it-IT" dirty="0">
                <a:latin typeface="Garamond" panose="02020404030301010803" pitchFamily="18" charset="0"/>
              </a:rPr>
              <a:t>a </a:t>
            </a:r>
            <a:r>
              <a:rPr lang="it-IT" dirty="0" err="1">
                <a:latin typeface="Garamond" panose="02020404030301010803" pitchFamily="18" charset="0"/>
              </a:rPr>
              <a:t>Venetian</a:t>
            </a:r>
            <a:r>
              <a:rPr lang="it-IT" dirty="0">
                <a:latin typeface="Garamond" panose="02020404030301010803" pitchFamily="18" charset="0"/>
              </a:rPr>
              <a:t> story </a:t>
            </a:r>
            <a:r>
              <a:rPr lang="it-IT" dirty="0" err="1">
                <a:latin typeface="Garamond" panose="02020404030301010803" pitchFamily="18" charset="0"/>
              </a:rPr>
              <a:t>built</a:t>
            </a:r>
            <a:r>
              <a:rPr lang="it-IT" dirty="0">
                <a:latin typeface="Garamond" panose="02020404030301010803" pitchFamily="18" charset="0"/>
              </a:rPr>
              <a:t> from family, love, </a:t>
            </a:r>
            <a:r>
              <a:rPr lang="it-IT" dirty="0" err="1">
                <a:latin typeface="Garamond" panose="02020404030301010803" pitchFamily="18" charset="0"/>
              </a:rPr>
              <a:t>Italian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craftsmanship</a:t>
            </a:r>
            <a:r>
              <a:rPr lang="it-IT" dirty="0">
                <a:latin typeface="Garamond" panose="02020404030301010803" pitchFamily="18" charset="0"/>
              </a:rPr>
              <a:t>, and </a:t>
            </a:r>
            <a:r>
              <a:rPr lang="it-IT" dirty="0" err="1">
                <a:latin typeface="Garamond" panose="02020404030301010803" pitchFamily="18" charset="0"/>
              </a:rPr>
              <a:t>travel</a:t>
            </a:r>
            <a:r>
              <a:rPr lang="it-IT" dirty="0">
                <a:latin typeface="Garamond" panose="02020404030301010803" pitchFamily="18" charset="0"/>
              </a:rPr>
              <a:t>. </a:t>
            </a:r>
            <a:br>
              <a:rPr lang="it-IT" dirty="0">
                <a:latin typeface="Garamond" panose="02020404030301010803" pitchFamily="18" charset="0"/>
              </a:rPr>
            </a:br>
            <a:r>
              <a:rPr lang="it-IT" dirty="0" err="1">
                <a:latin typeface="Garamond" panose="02020404030301010803" pitchFamily="18" charset="0"/>
              </a:rPr>
              <a:t>These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attitudes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represent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our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unique</a:t>
            </a:r>
            <a:r>
              <a:rPr lang="it-IT" dirty="0">
                <a:latin typeface="Garamond" panose="02020404030301010803" pitchFamily="18" charset="0"/>
              </a:rPr>
              <a:t> and </a:t>
            </a:r>
            <a:r>
              <a:rPr lang="it-IT" dirty="0" err="1">
                <a:latin typeface="Garamond" panose="02020404030301010803" pitchFamily="18" charset="0"/>
              </a:rPr>
              <a:t>authentic</a:t>
            </a:r>
            <a:r>
              <a:rPr lang="it-IT" dirty="0">
                <a:latin typeface="Garamond" panose="02020404030301010803" pitchFamily="18" charset="0"/>
              </a:rPr>
              <a:t> way of </a:t>
            </a:r>
            <a:r>
              <a:rPr lang="it-IT" dirty="0" err="1">
                <a:latin typeface="Garamond" panose="02020404030301010803" pitchFamily="18" charset="0"/>
              </a:rPr>
              <a:t>expressing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luxury</a:t>
            </a:r>
            <a:r>
              <a:rPr lang="it-IT" dirty="0"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897420A-2C1D-4DA6-82A2-F1F064F9C3B1}"/>
              </a:ext>
            </a:extLst>
          </p:cNvPr>
          <p:cNvSpPr txBox="1"/>
          <p:nvPr/>
        </p:nvSpPr>
        <p:spPr>
          <a:xfrm>
            <a:off x="666317" y="5514277"/>
            <a:ext cx="8035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Garamond" panose="02020404030301010803" pitchFamily="18" charset="0"/>
              </a:rPr>
              <a:t>The </a:t>
            </a:r>
            <a:r>
              <a:rPr lang="it-IT">
                <a:latin typeface="Garamond" panose="02020404030301010803" pitchFamily="18" charset="0"/>
              </a:rPr>
              <a:t>Golden Goose continues </a:t>
            </a:r>
            <a:r>
              <a:rPr lang="it-IT" dirty="0">
                <a:latin typeface="Garamond" panose="02020404030301010803" pitchFamily="18" charset="0"/>
              </a:rPr>
              <a:t>to be </a:t>
            </a:r>
            <a:r>
              <a:rPr lang="it-IT" dirty="0" err="1">
                <a:latin typeface="Garamond" panose="02020404030301010803" pitchFamily="18" charset="0"/>
              </a:rPr>
              <a:t>about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timeless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emotions</a:t>
            </a:r>
            <a:r>
              <a:rPr lang="it-IT" dirty="0">
                <a:latin typeface="Garamond" panose="02020404030301010803" pitchFamily="18" charset="0"/>
              </a:rPr>
              <a:t>, </a:t>
            </a:r>
            <a:r>
              <a:rPr lang="it-IT" dirty="0" err="1">
                <a:latin typeface="Garamond" panose="02020404030301010803" pitchFamily="18" charset="0"/>
              </a:rPr>
              <a:t>relationships</a:t>
            </a:r>
            <a:r>
              <a:rPr lang="it-IT" dirty="0">
                <a:latin typeface="Garamond" panose="02020404030301010803" pitchFamily="18" charset="0"/>
              </a:rPr>
              <a:t> and </a:t>
            </a:r>
            <a:r>
              <a:rPr lang="it-IT" dirty="0" err="1">
                <a:latin typeface="Garamond" panose="02020404030301010803" pitchFamily="18" charset="0"/>
              </a:rPr>
              <a:t>products</a:t>
            </a:r>
            <a:r>
              <a:rPr lang="it-IT" dirty="0">
                <a:latin typeface="Garamond" panose="02020404030301010803" pitchFamily="18" charset="0"/>
              </a:rPr>
              <a:t>.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357592B7-6A84-4279-AC93-9490CA590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104" y="202935"/>
            <a:ext cx="3539359" cy="496622"/>
          </a:xfrm>
          <a:prstGeom prst="rect">
            <a:avLst/>
          </a:prstGeom>
        </p:spPr>
      </p:pic>
      <p:sp>
        <p:nvSpPr>
          <p:cNvPr id="15" name="CasellaDiTesto 8">
            <a:extLst>
              <a:ext uri="{FF2B5EF4-FFF2-40B4-BE49-F238E27FC236}">
                <a16:creationId xmlns:a16="http://schemas.microsoft.com/office/drawing/2014/main" id="{7B9DE16D-06B7-41BD-8891-BA7B532B9596}"/>
              </a:ext>
            </a:extLst>
          </p:cNvPr>
          <p:cNvSpPr txBox="1"/>
          <p:nvPr/>
        </p:nvSpPr>
        <p:spPr>
          <a:xfrm>
            <a:off x="666317" y="3077568"/>
            <a:ext cx="11016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Garamond" panose="02020404030301010803" pitchFamily="18" charset="0"/>
              </a:rPr>
              <a:t>From the </a:t>
            </a:r>
            <a:r>
              <a:rPr lang="it-IT" dirty="0" err="1">
                <a:latin typeface="Garamond" panose="02020404030301010803" pitchFamily="18" charset="0"/>
              </a:rPr>
              <a:t>beginning</a:t>
            </a:r>
            <a:r>
              <a:rPr lang="it-IT">
                <a:latin typeface="Garamond" panose="02020404030301010803" pitchFamily="18" charset="0"/>
              </a:rPr>
              <a:t>, Golden Goose </a:t>
            </a:r>
            <a:r>
              <a:rPr lang="it-IT" dirty="0" err="1">
                <a:latin typeface="Garamond" panose="02020404030301010803" pitchFamily="18" charset="0"/>
              </a:rPr>
              <a:t>has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distinguished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itself</a:t>
            </a:r>
            <a:r>
              <a:rPr lang="it-IT" dirty="0">
                <a:latin typeface="Garamond" panose="02020404030301010803" pitchFamily="18" charset="0"/>
              </a:rPr>
              <a:t> with innovative </a:t>
            </a:r>
            <a:r>
              <a:rPr lang="it-IT" dirty="0" err="1">
                <a:latin typeface="Garamond" panose="02020404030301010803" pitchFamily="18" charset="0"/>
              </a:rPr>
              <a:t>but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artisan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spirited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products</a:t>
            </a:r>
            <a:r>
              <a:rPr lang="it-IT" dirty="0">
                <a:latin typeface="Garamond" panose="02020404030301010803" pitchFamily="18" charset="0"/>
              </a:rPr>
              <a:t>, </a:t>
            </a:r>
            <a:br>
              <a:rPr lang="it-IT" dirty="0">
                <a:latin typeface="Garamond" panose="02020404030301010803" pitchFamily="18" charset="0"/>
              </a:rPr>
            </a:br>
            <a:r>
              <a:rPr lang="it-IT" dirty="0" err="1">
                <a:latin typeface="Garamond" panose="02020404030301010803" pitchFamily="18" charset="0"/>
              </a:rPr>
              <a:t>low-key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communication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strategy</a:t>
            </a:r>
            <a:r>
              <a:rPr lang="it-IT" dirty="0">
                <a:latin typeface="Garamond" panose="02020404030301010803" pitchFamily="18" charset="0"/>
              </a:rPr>
              <a:t> and </a:t>
            </a:r>
            <a:r>
              <a:rPr lang="it-IT" dirty="0" err="1">
                <a:latin typeface="Garamond" panose="02020404030301010803" pitchFamily="18" charset="0"/>
              </a:rPr>
              <a:t>highly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selective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placement</a:t>
            </a:r>
            <a:r>
              <a:rPr lang="it-IT" dirty="0">
                <a:latin typeface="Garamond" panose="02020404030301010803" pitchFamily="18" charset="0"/>
              </a:rPr>
              <a:t> in </a:t>
            </a:r>
            <a:r>
              <a:rPr lang="it-IT" dirty="0" err="1">
                <a:latin typeface="Garamond" panose="02020404030301010803" pitchFamily="18" charset="0"/>
              </a:rPr>
              <a:t>venues</a:t>
            </a:r>
            <a:r>
              <a:rPr lang="it-IT" dirty="0">
                <a:latin typeface="Garamond" panose="02020404030301010803" pitchFamily="18" charset="0"/>
              </a:rPr>
              <a:t> and </a:t>
            </a:r>
            <a:r>
              <a:rPr lang="it-IT" dirty="0" err="1">
                <a:latin typeface="Garamond" panose="02020404030301010803" pitchFamily="18" charset="0"/>
              </a:rPr>
              <a:t>locations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that</a:t>
            </a:r>
            <a:r>
              <a:rPr lang="it-IT" dirty="0">
                <a:latin typeface="Garamond" panose="02020404030301010803" pitchFamily="18" charset="0"/>
              </a:rPr>
              <a:t> share the </a:t>
            </a:r>
            <a:r>
              <a:rPr lang="it-IT" dirty="0" err="1">
                <a:latin typeface="Garamond" panose="02020404030301010803" pitchFamily="18" charset="0"/>
              </a:rPr>
              <a:t>brand’s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philosophy</a:t>
            </a:r>
            <a:r>
              <a:rPr lang="it-IT" dirty="0"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16" name="CasellaDiTesto 8">
            <a:extLst>
              <a:ext uri="{FF2B5EF4-FFF2-40B4-BE49-F238E27FC236}">
                <a16:creationId xmlns:a16="http://schemas.microsoft.com/office/drawing/2014/main" id="{46AEB3FD-DD96-4830-A1DD-299A16FFB093}"/>
              </a:ext>
            </a:extLst>
          </p:cNvPr>
          <p:cNvSpPr txBox="1"/>
          <p:nvPr/>
        </p:nvSpPr>
        <p:spPr>
          <a:xfrm>
            <a:off x="666317" y="4166549"/>
            <a:ext cx="106018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Garamond" panose="02020404030301010803" pitchFamily="18" charset="0"/>
              </a:rPr>
              <a:t>Since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our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foundation</a:t>
            </a:r>
            <a:r>
              <a:rPr lang="it-IT">
                <a:latin typeface="Garamond" panose="02020404030301010803" pitchFamily="18" charset="0"/>
              </a:rPr>
              <a:t>, </a:t>
            </a:r>
            <a:r>
              <a:rPr lang="it-IT" altLang="ko-KR">
                <a:latin typeface="Garamond" panose="02020404030301010803" pitchFamily="18" charset="0"/>
              </a:rPr>
              <a:t>Golden Goose</a:t>
            </a:r>
            <a:r>
              <a:rPr lang="it-IT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has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created</a:t>
            </a:r>
            <a:r>
              <a:rPr lang="it-IT" dirty="0">
                <a:latin typeface="Garamond" panose="02020404030301010803" pitchFamily="18" charset="0"/>
              </a:rPr>
              <a:t> a complete lifestyle for </a:t>
            </a:r>
            <a:r>
              <a:rPr lang="it-IT" dirty="0" err="1">
                <a:latin typeface="Garamond" panose="02020404030301010803" pitchFamily="18" charset="0"/>
              </a:rPr>
              <a:t>customers</a:t>
            </a:r>
            <a:r>
              <a:rPr lang="it-IT" dirty="0">
                <a:latin typeface="Garamond" panose="02020404030301010803" pitchFamily="18" charset="0"/>
              </a:rPr>
              <a:t>, offering collections </a:t>
            </a:r>
            <a:r>
              <a:rPr lang="it-IT" dirty="0" err="1">
                <a:latin typeface="Garamond" panose="02020404030301010803" pitchFamily="18" charset="0"/>
              </a:rPr>
              <a:t>that</a:t>
            </a:r>
            <a:r>
              <a:rPr lang="it-IT" dirty="0">
                <a:latin typeface="Garamond" panose="02020404030301010803" pitchFamily="18" charset="0"/>
              </a:rPr>
              <a:t> include </a:t>
            </a:r>
            <a:br>
              <a:rPr lang="it-IT" dirty="0">
                <a:latin typeface="Garamond" panose="02020404030301010803" pitchFamily="18" charset="0"/>
              </a:rPr>
            </a:br>
            <a:r>
              <a:rPr lang="it-IT" dirty="0">
                <a:latin typeface="Garamond" panose="02020404030301010803" pitchFamily="18" charset="0"/>
              </a:rPr>
              <a:t>ready-to-</a:t>
            </a:r>
            <a:r>
              <a:rPr lang="it-IT" dirty="0" err="1">
                <a:latin typeface="Garamond" panose="02020404030301010803" pitchFamily="18" charset="0"/>
              </a:rPr>
              <a:t>wear</a:t>
            </a:r>
            <a:r>
              <a:rPr lang="it-IT" dirty="0">
                <a:latin typeface="Garamond" panose="02020404030301010803" pitchFamily="18" charset="0"/>
              </a:rPr>
              <a:t>, accessories and footwear in general and sneakers in particular, </a:t>
            </a:r>
            <a:r>
              <a:rPr lang="it-IT" dirty="0" err="1">
                <a:latin typeface="Garamond" panose="02020404030301010803" pitchFamily="18" charset="0"/>
              </a:rPr>
              <a:t>combining</a:t>
            </a:r>
            <a:r>
              <a:rPr lang="it-IT" dirty="0">
                <a:latin typeface="Garamond" panose="02020404030301010803" pitchFamily="18" charset="0"/>
              </a:rPr>
              <a:t> a </a:t>
            </a:r>
            <a:r>
              <a:rPr lang="it-IT" dirty="0" err="1">
                <a:latin typeface="Garamond" panose="02020404030301010803" pitchFamily="18" charset="0"/>
              </a:rPr>
              <a:t>familiar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modern</a:t>
            </a:r>
            <a:r>
              <a:rPr lang="it-IT" dirty="0">
                <a:latin typeface="Garamond" panose="02020404030301010803" pitchFamily="18" charset="0"/>
              </a:rPr>
              <a:t> style </a:t>
            </a:r>
            <a:br>
              <a:rPr lang="it-IT" dirty="0">
                <a:latin typeface="Garamond" panose="02020404030301010803" pitchFamily="18" charset="0"/>
              </a:rPr>
            </a:br>
            <a:r>
              <a:rPr lang="it-IT" dirty="0">
                <a:latin typeface="Garamond" panose="02020404030301010803" pitchFamily="18" charset="0"/>
              </a:rPr>
              <a:t>with a vintage feeling, </a:t>
            </a:r>
            <a:r>
              <a:rPr lang="it-IT" dirty="0" err="1">
                <a:latin typeface="Garamond" panose="02020404030301010803" pitchFamily="18" charset="0"/>
              </a:rPr>
              <a:t>all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supported</a:t>
            </a:r>
            <a:r>
              <a:rPr lang="it-IT" dirty="0">
                <a:latin typeface="Garamond" panose="02020404030301010803" pitchFamily="18" charset="0"/>
              </a:rPr>
              <a:t> by a strong </a:t>
            </a:r>
            <a:r>
              <a:rPr lang="it-IT" dirty="0" err="1">
                <a:latin typeface="Garamond" panose="02020404030301010803" pitchFamily="18" charset="0"/>
              </a:rPr>
              <a:t>Italian</a:t>
            </a:r>
            <a:r>
              <a:rPr lang="it-IT" dirty="0">
                <a:latin typeface="Garamond" panose="02020404030301010803" pitchFamily="18" charset="0"/>
              </a:rPr>
              <a:t> </a:t>
            </a:r>
            <a:r>
              <a:rPr lang="it-IT" dirty="0" err="1">
                <a:latin typeface="Garamond" panose="02020404030301010803" pitchFamily="18" charset="0"/>
              </a:rPr>
              <a:t>sartorial</a:t>
            </a:r>
            <a:r>
              <a:rPr lang="it-IT" dirty="0">
                <a:latin typeface="Garamond" panose="02020404030301010803" pitchFamily="18" charset="0"/>
              </a:rPr>
              <a:t> tradition.</a:t>
            </a:r>
          </a:p>
        </p:txBody>
      </p:sp>
    </p:spTree>
    <p:extLst>
      <p:ext uri="{BB962C8B-B14F-4D97-AF65-F5344CB8AC3E}">
        <p14:creationId xmlns:p14="http://schemas.microsoft.com/office/powerpoint/2010/main" val="708704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18FBAA-DD51-4217-BC6E-BB4414FDAE2E}"/>
              </a:ext>
            </a:extLst>
          </p:cNvPr>
          <p:cNvSpPr txBox="1"/>
          <p:nvPr/>
        </p:nvSpPr>
        <p:spPr>
          <a:xfrm>
            <a:off x="-216777" y="699557"/>
            <a:ext cx="5166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6BBE834-530D-45AB-AAB6-E90D51D49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104" y="202935"/>
            <a:ext cx="3539359" cy="496622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13AB5550-0349-4BD0-AFEA-899D7195EB13}"/>
              </a:ext>
            </a:extLst>
          </p:cNvPr>
          <p:cNvSpPr/>
          <p:nvPr/>
        </p:nvSpPr>
        <p:spPr>
          <a:xfrm>
            <a:off x="304801" y="923217"/>
            <a:ext cx="111651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dirty="0">
                <a:solidFill>
                  <a:srgbClr val="000000"/>
                </a:solidFill>
                <a:latin typeface="Garamond" panose="02020404030301010803" pitchFamily="18" charset="0"/>
                <a:ea typeface="Microsoft GothicNeo" panose="020B0500000101010101" pitchFamily="50" charset="-127"/>
              </a:rPr>
              <a:t>HANDMADE CUSTOMIZATION WITH SPECIAL TOUCH</a:t>
            </a:r>
          </a:p>
          <a:p>
            <a:endParaRPr lang="en-US" altLang="ko-KR" sz="2000" dirty="0">
              <a:solidFill>
                <a:srgbClr val="000000"/>
              </a:solidFill>
              <a:latin typeface="Garamond" panose="02020404030301010803" pitchFamily="18" charset="0"/>
              <a:ea typeface="Microsoft GothicNeo" panose="020B0500000101010101" pitchFamily="50" charset="-127"/>
            </a:endParaRPr>
          </a:p>
          <a:p>
            <a:r>
              <a:rPr lang="en-US" altLang="ko-KR" sz="2400" b="1" dirty="0">
                <a:solidFill>
                  <a:srgbClr val="000000"/>
                </a:solidFill>
                <a:latin typeface="Garamond" panose="02020404030301010803" pitchFamily="18" charset="0"/>
                <a:ea typeface="Microsoft GothicNeo" panose="020B0500000101010101" pitchFamily="50" charset="-127"/>
              </a:rPr>
              <a:t>Customize</a:t>
            </a:r>
            <a:r>
              <a:rPr lang="en-US" altLang="ko-KR" sz="2000" dirty="0">
                <a:solidFill>
                  <a:srgbClr val="000000"/>
                </a:solidFill>
                <a:latin typeface="Garamond" panose="02020404030301010803" pitchFamily="18" charset="0"/>
                <a:ea typeface="Microsoft GothicNeo" panose="020B0500000101010101" pitchFamily="50" charset="-127"/>
              </a:rPr>
              <a:t> the products (Sneakers, Bags, RTW) using a variety of tools</a:t>
            </a:r>
          </a:p>
          <a:p>
            <a:endParaRPr lang="en-US" altLang="ko-KR" sz="2000" dirty="0">
              <a:solidFill>
                <a:srgbClr val="000000"/>
              </a:solidFill>
              <a:latin typeface="Garamond" panose="02020404030301010803" pitchFamily="18" charset="0"/>
              <a:ea typeface="Microsoft GothicNeo" panose="020B0500000101010101" pitchFamily="50" charset="-127"/>
            </a:endParaRPr>
          </a:p>
          <a:p>
            <a:r>
              <a:rPr lang="en-US" altLang="ko-KR" sz="2400" b="1" dirty="0">
                <a:solidFill>
                  <a:srgbClr val="000000"/>
                </a:solidFill>
                <a:latin typeface="Garamond" panose="02020404030301010803" pitchFamily="18" charset="0"/>
                <a:ea typeface="Microsoft GothicNeo" panose="020B0500000101010101" pitchFamily="50" charset="-127"/>
              </a:rPr>
              <a:t>Engrave</a:t>
            </a:r>
            <a:r>
              <a:rPr lang="en-US" altLang="ko-KR" sz="2400" dirty="0">
                <a:solidFill>
                  <a:srgbClr val="000000"/>
                </a:solidFill>
                <a:latin typeface="Garamond" panose="02020404030301010803" pitchFamily="18" charset="0"/>
                <a:ea typeface="Microsoft GothicNeo" panose="020B0500000101010101" pitchFamily="50" charset="-127"/>
              </a:rPr>
              <a:t> </a:t>
            </a:r>
            <a:r>
              <a:rPr lang="en-US" altLang="ko-KR" sz="2400" b="1" dirty="0">
                <a:solidFill>
                  <a:srgbClr val="000000"/>
                </a:solidFill>
                <a:latin typeface="Garamond" panose="02020404030301010803" pitchFamily="18" charset="0"/>
                <a:ea typeface="Microsoft GothicNeo" panose="020B0500000101010101" pitchFamily="50" charset="-127"/>
              </a:rPr>
              <a:t>messages</a:t>
            </a:r>
            <a:r>
              <a:rPr lang="en-US" altLang="ko-KR" sz="2400" dirty="0">
                <a:solidFill>
                  <a:srgbClr val="000000"/>
                </a:solidFill>
                <a:latin typeface="Garamond" panose="02020404030301010803" pitchFamily="18" charset="0"/>
                <a:ea typeface="Microsoft GothicNeo" panose="020B0500000101010101" pitchFamily="50" charset="-127"/>
              </a:rPr>
              <a:t> </a:t>
            </a:r>
            <a:r>
              <a:rPr lang="en-US" altLang="ko-KR" sz="2000" dirty="0">
                <a:solidFill>
                  <a:srgbClr val="000000"/>
                </a:solidFill>
                <a:latin typeface="Garamond" panose="02020404030301010803" pitchFamily="18" charset="0"/>
                <a:ea typeface="Microsoft GothicNeo" panose="020B0500000101010101" pitchFamily="50" charset="-127"/>
              </a:rPr>
              <a:t>of love; Golden Goose’s value on a sneakers </a:t>
            </a:r>
          </a:p>
          <a:p>
            <a:endParaRPr lang="en-US" altLang="ko-KR" sz="2000" dirty="0">
              <a:solidFill>
                <a:srgbClr val="000000"/>
              </a:solidFill>
              <a:latin typeface="Garamond" panose="02020404030301010803" pitchFamily="18" charset="0"/>
              <a:ea typeface="Microsoft GothicNeo" panose="020B0500000101010101" pitchFamily="50" charset="-127"/>
            </a:endParaRPr>
          </a:p>
          <a:p>
            <a:r>
              <a:rPr lang="en-US" altLang="ko-KR" sz="2400" b="1" dirty="0">
                <a:solidFill>
                  <a:srgbClr val="000000"/>
                </a:solidFill>
                <a:latin typeface="Garamond" panose="02020404030301010803" pitchFamily="18" charset="0"/>
                <a:ea typeface="Microsoft GothicNeo" panose="020B0500000101010101" pitchFamily="50" charset="-127"/>
              </a:rPr>
              <a:t>Add </a:t>
            </a:r>
            <a:r>
              <a:rPr lang="en-US" altLang="ko-KR" sz="2400" b="1" dirty="0" err="1">
                <a:solidFill>
                  <a:srgbClr val="000000"/>
                </a:solidFill>
                <a:latin typeface="Garamond" panose="02020404030301010803" pitchFamily="18" charset="0"/>
                <a:ea typeface="Microsoft GothicNeo" panose="020B0500000101010101" pitchFamily="50" charset="-127"/>
              </a:rPr>
              <a:t>vintageness</a:t>
            </a:r>
            <a:r>
              <a:rPr lang="en-US" altLang="ko-KR" sz="2400" b="1" dirty="0">
                <a:solidFill>
                  <a:srgbClr val="000000"/>
                </a:solidFill>
                <a:latin typeface="Garamond" panose="02020404030301010803" pitchFamily="18" charset="0"/>
                <a:ea typeface="Microsoft GothicNeo" panose="020B0500000101010101" pitchFamily="50" charset="-127"/>
              </a:rPr>
              <a:t> </a:t>
            </a:r>
            <a:r>
              <a:rPr lang="en-US" altLang="ko-KR" sz="2000" dirty="0">
                <a:solidFill>
                  <a:srgbClr val="000000"/>
                </a:solidFill>
                <a:latin typeface="Garamond" panose="02020404030301010803" pitchFamily="18" charset="0"/>
                <a:ea typeface="Microsoft GothicNeo" panose="020B0500000101010101" pitchFamily="50" charset="-127"/>
              </a:rPr>
              <a:t>according to the customer's needs with simple processing handling</a:t>
            </a:r>
            <a:r>
              <a:rPr lang="en-US" altLang="ko-KR" sz="2400" dirty="0">
                <a:solidFill>
                  <a:srgbClr val="000000"/>
                </a:solidFill>
                <a:latin typeface="Garamond" panose="02020404030301010803" pitchFamily="18" charset="0"/>
                <a:ea typeface="Microsoft GothicNeo" panose="020B0500000101010101" pitchFamily="50" charset="-127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342B5A-9CD8-451B-A123-5D93C4F1E2D1}"/>
              </a:ext>
            </a:extLst>
          </p:cNvPr>
          <p:cNvSpPr txBox="1"/>
          <p:nvPr/>
        </p:nvSpPr>
        <p:spPr>
          <a:xfrm>
            <a:off x="304800" y="331598"/>
            <a:ext cx="3920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>
                <a:solidFill>
                  <a:schemeClr val="bg1"/>
                </a:solidFill>
                <a:highlight>
                  <a:srgbClr val="0000FF"/>
                </a:highlight>
                <a:latin typeface="Garamond" panose="02020404030301010803" pitchFamily="18" charset="0"/>
              </a:rPr>
              <a:t>WE</a:t>
            </a:r>
            <a:r>
              <a:rPr lang="ko-KR" altLang="en-US" sz="2400" b="1">
                <a:solidFill>
                  <a:schemeClr val="bg1"/>
                </a:solidFill>
                <a:highlight>
                  <a:srgbClr val="0000FF"/>
                </a:highlight>
                <a:latin typeface="Garamond" panose="02020404030301010803" pitchFamily="18" charset="0"/>
              </a:rPr>
              <a:t> </a:t>
            </a:r>
            <a:r>
              <a:rPr lang="en-US" altLang="ko-KR" sz="2400" b="1">
                <a:solidFill>
                  <a:schemeClr val="bg1"/>
                </a:solidFill>
                <a:highlight>
                  <a:srgbClr val="0000FF"/>
                </a:highlight>
                <a:latin typeface="Garamond" panose="02020404030301010803" pitchFamily="18" charset="0"/>
              </a:rPr>
              <a:t>NEED</a:t>
            </a:r>
            <a:r>
              <a:rPr lang="ko-KR" altLang="en-US" sz="2400" b="1">
                <a:solidFill>
                  <a:schemeClr val="bg1"/>
                </a:solidFill>
                <a:highlight>
                  <a:srgbClr val="0000FF"/>
                </a:highlight>
                <a:latin typeface="Garamond" panose="02020404030301010803" pitchFamily="18" charset="0"/>
              </a:rPr>
              <a:t> </a:t>
            </a:r>
            <a:r>
              <a:rPr lang="en-US" altLang="ko-KR" sz="2400" b="1">
                <a:solidFill>
                  <a:schemeClr val="bg1"/>
                </a:solidFill>
                <a:highlight>
                  <a:srgbClr val="0000FF"/>
                </a:highlight>
                <a:latin typeface="Garamond" panose="02020404030301010803" pitchFamily="18" charset="0"/>
              </a:rPr>
              <a:t>YOU</a:t>
            </a:r>
            <a:r>
              <a:rPr lang="ko-KR" altLang="en-US" sz="2400" b="1">
                <a:solidFill>
                  <a:schemeClr val="bg1"/>
                </a:solidFill>
                <a:highlight>
                  <a:srgbClr val="0000FF"/>
                </a:highlight>
                <a:latin typeface="Garamond" panose="02020404030301010803" pitchFamily="18" charset="0"/>
              </a:rPr>
              <a:t> </a:t>
            </a:r>
            <a:r>
              <a:rPr lang="en-US" altLang="ko-KR" sz="2400" b="1">
                <a:solidFill>
                  <a:schemeClr val="bg1"/>
                </a:solidFill>
                <a:highlight>
                  <a:srgbClr val="0000FF"/>
                </a:highlight>
                <a:latin typeface="Garamond" panose="02020404030301010803" pitchFamily="18" charset="0"/>
              </a:rPr>
              <a:t>TO</a:t>
            </a:r>
            <a:r>
              <a:rPr lang="ko-KR" altLang="en-US" sz="2400" b="1">
                <a:solidFill>
                  <a:schemeClr val="bg1"/>
                </a:solidFill>
                <a:highlight>
                  <a:srgbClr val="0000FF"/>
                </a:highlight>
                <a:latin typeface="Garamond" panose="02020404030301010803" pitchFamily="18" charset="0"/>
              </a:rPr>
              <a:t> </a:t>
            </a:r>
            <a:r>
              <a:rPr lang="en-US" altLang="ko-KR" sz="2400" b="1">
                <a:solidFill>
                  <a:schemeClr val="bg1"/>
                </a:solidFill>
                <a:highlight>
                  <a:srgbClr val="0000FF"/>
                </a:highlight>
                <a:latin typeface="Garamond" panose="02020404030301010803" pitchFamily="18" charset="0"/>
              </a:rPr>
              <a:t>DO…</a:t>
            </a:r>
            <a:endParaRPr lang="ko-KR" altLang="en-US" sz="2400" b="1">
              <a:solidFill>
                <a:schemeClr val="bg1"/>
              </a:solidFill>
              <a:highlight>
                <a:srgbClr val="0000FF"/>
              </a:highlight>
              <a:latin typeface="Garamond" panose="02020404030301010803" pitchFamily="18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5B32FA4-3776-4733-A451-884B35F576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0080"/>
            <a:ext cx="11982444" cy="1681306"/>
          </a:xfrm>
          <a:prstGeom prst="rect">
            <a:avLst/>
          </a:prstGeom>
        </p:spPr>
      </p:pic>
      <p:pic>
        <p:nvPicPr>
          <p:cNvPr id="4" name="그림 3" descr="사람, 남자, 조각, 착용이(가) 표시된 사진&#10;&#10;자동 생성된 설명">
            <a:extLst>
              <a:ext uri="{FF2B5EF4-FFF2-40B4-BE49-F238E27FC236}">
                <a16:creationId xmlns:a16="http://schemas.microsoft.com/office/drawing/2014/main" id="{427FF8E3-457C-49BB-89FC-760E3A2C6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480" y="3883626"/>
            <a:ext cx="2305792" cy="2305792"/>
          </a:xfrm>
          <a:prstGeom prst="rect">
            <a:avLst/>
          </a:prstGeom>
        </p:spPr>
      </p:pic>
      <p:pic>
        <p:nvPicPr>
          <p:cNvPr id="13" name="그림 12" descr="사람, 실내, 장난감, 소년이(가) 표시된 사진&#10;&#10;자동 생성된 설명">
            <a:extLst>
              <a:ext uri="{FF2B5EF4-FFF2-40B4-BE49-F238E27FC236}">
                <a16:creationId xmlns:a16="http://schemas.microsoft.com/office/drawing/2014/main" id="{9110E4B5-2422-4CF9-8758-32FF51EED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84" y="3882062"/>
            <a:ext cx="2305792" cy="2305792"/>
          </a:xfrm>
          <a:prstGeom prst="rect">
            <a:avLst/>
          </a:prstGeom>
        </p:spPr>
      </p:pic>
      <p:pic>
        <p:nvPicPr>
          <p:cNvPr id="15" name="그림 14" descr="사람, 실내, 작은, 쥐고있는이(가) 표시된 사진&#10;&#10;자동 생성된 설명">
            <a:extLst>
              <a:ext uri="{FF2B5EF4-FFF2-40B4-BE49-F238E27FC236}">
                <a16:creationId xmlns:a16="http://schemas.microsoft.com/office/drawing/2014/main" id="{2F452800-2ACA-4238-92E5-D00C99176B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28" y="3882062"/>
            <a:ext cx="2305792" cy="2305792"/>
          </a:xfrm>
          <a:prstGeom prst="rect">
            <a:avLst/>
          </a:prstGeom>
        </p:spPr>
      </p:pic>
      <p:pic>
        <p:nvPicPr>
          <p:cNvPr id="8" name="그림 7" descr="텍스트, 사람이(가) 표시된 사진&#10;&#10;자동 생성된 설명">
            <a:extLst>
              <a:ext uri="{FF2B5EF4-FFF2-40B4-BE49-F238E27FC236}">
                <a16:creationId xmlns:a16="http://schemas.microsoft.com/office/drawing/2014/main" id="{0B935885-83F9-42AF-A8CE-71859A00FB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96" y="3882062"/>
            <a:ext cx="2476964" cy="230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90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EDFCB11-A4B9-4385-AAB3-AFA537365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104" y="202935"/>
            <a:ext cx="3539359" cy="496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15E023-0486-4F1D-91D5-39991653404B}"/>
              </a:ext>
            </a:extLst>
          </p:cNvPr>
          <p:cNvSpPr txBox="1"/>
          <p:nvPr/>
        </p:nvSpPr>
        <p:spPr>
          <a:xfrm>
            <a:off x="5835124" y="1038279"/>
            <a:ext cx="5872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highlight>
                  <a:srgbClr val="0000FF"/>
                </a:highlight>
                <a:latin typeface="Garamond" panose="02020404030301010803" pitchFamily="18" charset="0"/>
              </a:rPr>
              <a:t>WOULD BE PERFECT IF YOU ARE…</a:t>
            </a:r>
            <a:endParaRPr lang="ko-KR" altLang="en-US" sz="2800" b="1" dirty="0">
              <a:solidFill>
                <a:schemeClr val="bg1"/>
              </a:solidFill>
              <a:highlight>
                <a:srgbClr val="0000FF"/>
              </a:highlight>
              <a:latin typeface="Garamond" panose="02020404030301010803" pitchFamily="18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12348194-8971-4DCD-9992-401381772291}"/>
              </a:ext>
            </a:extLst>
          </p:cNvPr>
          <p:cNvSpPr/>
          <p:nvPr/>
        </p:nvSpPr>
        <p:spPr>
          <a:xfrm>
            <a:off x="5906851" y="2317677"/>
            <a:ext cx="60616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ko-KR" sz="2800" dirty="0">
              <a:solidFill>
                <a:srgbClr val="000000"/>
              </a:solidFill>
              <a:latin typeface="Garamond" panose="02020404030301010803" pitchFamily="18" charset="0"/>
              <a:ea typeface="Microsoft GothicNeo" panose="020B0500000101010101" pitchFamily="50" charset="-127"/>
            </a:endParaRPr>
          </a:p>
          <a:p>
            <a:r>
              <a:rPr lang="en-US" altLang="ko-KR" sz="2800" dirty="0">
                <a:solidFill>
                  <a:srgbClr val="000000"/>
                </a:solidFill>
                <a:latin typeface="Garamond" panose="02020404030301010803" pitchFamily="18" charset="0"/>
                <a:ea typeface="Microsoft GothicNeo" panose="020B0500000101010101" pitchFamily="50" charset="-127"/>
              </a:rPr>
              <a:t>- Majored in Art / Design / Fashion</a:t>
            </a:r>
          </a:p>
          <a:p>
            <a:r>
              <a:rPr lang="en-US" altLang="ko-KR" sz="2800" dirty="0">
                <a:solidFill>
                  <a:srgbClr val="000000"/>
                </a:solidFill>
                <a:latin typeface="Garamond" panose="02020404030301010803" pitchFamily="18" charset="0"/>
                <a:ea typeface="Microsoft GothicNeo" panose="020B0500000101010101" pitchFamily="50" charset="-127"/>
              </a:rPr>
              <a:t>- Interested in drawing with various tools</a:t>
            </a:r>
          </a:p>
          <a:p>
            <a:r>
              <a:rPr lang="en-US" altLang="ko-KR" sz="2800" dirty="0">
                <a:solidFill>
                  <a:srgbClr val="000000"/>
                </a:solidFill>
                <a:latin typeface="Garamond" panose="02020404030301010803" pitchFamily="18" charset="0"/>
                <a:ea typeface="Microsoft GothicNeo" panose="020B0500000101010101" pitchFamily="50" charset="-127"/>
              </a:rPr>
              <a:t>- Interested in FASHION/ART Industry	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D77726D-AE92-462C-9852-959B4B4BD1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81" y="2588347"/>
            <a:ext cx="11982444" cy="1681306"/>
          </a:xfrm>
          <a:prstGeom prst="rect">
            <a:avLst/>
          </a:prstGeom>
        </p:spPr>
      </p:pic>
      <p:pic>
        <p:nvPicPr>
          <p:cNvPr id="8" name="그림 7" descr="사람, 실내, 남자, 쥐고있는이(가) 표시된 사진&#10;&#10;자동 생성된 설명">
            <a:extLst>
              <a:ext uri="{FF2B5EF4-FFF2-40B4-BE49-F238E27FC236}">
                <a16:creationId xmlns:a16="http://schemas.microsoft.com/office/drawing/2014/main" id="{025A0526-608F-4226-9D51-8B0DF5A84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168" y="3702859"/>
            <a:ext cx="2349771" cy="2414844"/>
          </a:xfrm>
          <a:prstGeom prst="rect">
            <a:avLst/>
          </a:prstGeom>
        </p:spPr>
      </p:pic>
      <p:pic>
        <p:nvPicPr>
          <p:cNvPr id="10" name="그림 9" descr="사람, 남자, 사람들, 보는이(가) 표시된 사진&#10;&#10;자동 생성된 설명">
            <a:extLst>
              <a:ext uri="{FF2B5EF4-FFF2-40B4-BE49-F238E27FC236}">
                <a16:creationId xmlns:a16="http://schemas.microsoft.com/office/drawing/2014/main" id="{AB43BFAA-D2CA-4459-9EC5-D26F9D2F0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169" y="1059121"/>
            <a:ext cx="2349771" cy="2533891"/>
          </a:xfrm>
          <a:prstGeom prst="rect">
            <a:avLst/>
          </a:prstGeom>
        </p:spPr>
      </p:pic>
      <p:pic>
        <p:nvPicPr>
          <p:cNvPr id="12" name="그림 11" descr="사람, 쥐고있는, 착용, 남자이(가) 표시된 사진&#10;&#10;자동 생성된 설명">
            <a:extLst>
              <a:ext uri="{FF2B5EF4-FFF2-40B4-BE49-F238E27FC236}">
                <a16:creationId xmlns:a16="http://schemas.microsoft.com/office/drawing/2014/main" id="{EEEB1F20-C715-4AA5-827D-D5CB4ED6F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72" y="3702859"/>
            <a:ext cx="2240733" cy="2414844"/>
          </a:xfrm>
          <a:prstGeom prst="rect">
            <a:avLst/>
          </a:prstGeom>
        </p:spPr>
      </p:pic>
      <p:pic>
        <p:nvPicPr>
          <p:cNvPr id="14" name="그림 13" descr="실내, 앉아있는, 테이블, 쥐고있는이(가) 표시된 사진&#10;&#10;자동 생성된 설명">
            <a:extLst>
              <a:ext uri="{FF2B5EF4-FFF2-40B4-BE49-F238E27FC236}">
                <a16:creationId xmlns:a16="http://schemas.microsoft.com/office/drawing/2014/main" id="{BC455C5A-3CA4-44EB-BB1D-32587D76EF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72" y="1080347"/>
            <a:ext cx="2240733" cy="251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35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3358FC1-914D-47C1-B101-04AA241F5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104" y="202935"/>
            <a:ext cx="3539359" cy="496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1EA98A-6E27-4B69-9957-861D52E11500}"/>
              </a:ext>
            </a:extLst>
          </p:cNvPr>
          <p:cNvSpPr txBox="1"/>
          <p:nvPr/>
        </p:nvSpPr>
        <p:spPr>
          <a:xfrm>
            <a:off x="5014683" y="991944"/>
            <a:ext cx="5617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>
                <a:solidFill>
                  <a:schemeClr val="bg1"/>
                </a:solidFill>
                <a:highlight>
                  <a:srgbClr val="0000FF"/>
                </a:highlight>
                <a:latin typeface="Garamond" panose="02020404030301010803" pitchFamily="18" charset="0"/>
              </a:rPr>
              <a:t>YOU CAN REACH US… </a:t>
            </a:r>
            <a:endParaRPr lang="ko-KR" altLang="en-US" sz="3200" b="1">
              <a:solidFill>
                <a:schemeClr val="bg1"/>
              </a:solidFill>
              <a:highlight>
                <a:srgbClr val="0000FF"/>
              </a:highlight>
              <a:latin typeface="Garamond" panose="02020404030301010803" pitchFamily="18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97D0DD5-3B28-4F95-8949-5C34F171D20C}"/>
              </a:ext>
            </a:extLst>
          </p:cNvPr>
          <p:cNvSpPr/>
          <p:nvPr/>
        </p:nvSpPr>
        <p:spPr>
          <a:xfrm>
            <a:off x="5014683" y="2869914"/>
            <a:ext cx="621971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dirty="0">
                <a:solidFill>
                  <a:srgbClr val="000000"/>
                </a:solidFill>
                <a:latin typeface="Garamond" panose="02020404030301010803" pitchFamily="18" charset="0"/>
                <a:ea typeface="돋움" panose="020B0600000101010101" pitchFamily="50" charset="-127"/>
              </a:rPr>
              <a:t>Email </a:t>
            </a:r>
            <a:r>
              <a:rPr lang="en-US" altLang="ko-KR" sz="2800" b="1" dirty="0">
                <a:solidFill>
                  <a:srgbClr val="000000"/>
                </a:solidFill>
                <a:latin typeface="Garamond" panose="02020404030301010803" pitchFamily="18" charset="0"/>
                <a:ea typeface="Microsoft GothicNeo" panose="020B0500000101010101" pitchFamily="50" charset="-127"/>
              </a:rPr>
              <a:t>: </a:t>
            </a:r>
            <a:r>
              <a:rPr lang="en-US" altLang="ko-KR" sz="2800" b="1" dirty="0">
                <a:solidFill>
                  <a:srgbClr val="000000"/>
                </a:solidFill>
                <a:latin typeface="Garamond" panose="02020404030301010803" pitchFamily="18" charset="0"/>
                <a:ea typeface="Microsoft GothicNeo" panose="020B0500000101010101" pitchFamily="50" charset="-127"/>
                <a:hlinkClick r:id="rId3"/>
              </a:rPr>
              <a:t>korea-hr@goldengoose.com</a:t>
            </a:r>
            <a:endParaRPr lang="en-US" altLang="ko-KR" sz="2800" b="1" dirty="0">
              <a:solidFill>
                <a:srgbClr val="000000"/>
              </a:solidFill>
              <a:latin typeface="Garamond" panose="02020404030301010803" pitchFamily="18" charset="0"/>
              <a:ea typeface="Microsoft GothicNeo" panose="020B0500000101010101" pitchFamily="50" charset="-127"/>
            </a:endParaRPr>
          </a:p>
          <a:p>
            <a:r>
              <a:rPr lang="en-US" altLang="ko-KR" sz="2800" b="1" dirty="0">
                <a:solidFill>
                  <a:srgbClr val="000000"/>
                </a:solidFill>
                <a:latin typeface="Garamond" panose="02020404030301010803" pitchFamily="18" charset="0"/>
                <a:ea typeface="돋움" panose="020B0600000101010101" pitchFamily="50" charset="-127"/>
              </a:rPr>
              <a:t>	</a:t>
            </a:r>
          </a:p>
          <a:p>
            <a:r>
              <a:rPr lang="en-US" altLang="ko-KR" b="1" dirty="0">
                <a:solidFill>
                  <a:srgbClr val="000000"/>
                </a:solidFill>
                <a:latin typeface="Garamond" panose="02020404030301010803" pitchFamily="18" charset="0"/>
                <a:ea typeface="Microsoft GothicNeo" panose="020B0500000101010101" pitchFamily="50" charset="-127"/>
              </a:rPr>
              <a:t>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EB8F8D-3A87-43F4-BE52-E3DF5B67B8A6}"/>
              </a:ext>
            </a:extLst>
          </p:cNvPr>
          <p:cNvSpPr txBox="1"/>
          <p:nvPr/>
        </p:nvSpPr>
        <p:spPr>
          <a:xfrm>
            <a:off x="2943864" y="5528790"/>
            <a:ext cx="7374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>
                <a:solidFill>
                  <a:schemeClr val="bg1"/>
                </a:solidFill>
                <a:highlight>
                  <a:srgbClr val="0000FF"/>
                </a:highlight>
                <a:latin typeface="Garamond" panose="02020404030301010803" pitchFamily="18" charset="0"/>
              </a:rPr>
              <a:t>WE ARE WAITING FOR YOU </a:t>
            </a:r>
            <a:r>
              <a:rPr lang="en-US" altLang="ko-KR" sz="3600" b="1">
                <a:solidFill>
                  <a:schemeClr val="bg1"/>
                </a:solidFill>
                <a:highlight>
                  <a:srgbClr val="0000FF"/>
                </a:highlight>
                <a:latin typeface="Garamond" panose="02020404030301010803" pitchFamily="18" charset="0"/>
                <a:sym typeface="Wingdings" panose="05000000000000000000" pitchFamily="2" charset="2"/>
              </a:rPr>
              <a:t></a:t>
            </a:r>
            <a:endParaRPr lang="ko-KR" altLang="en-US" sz="3600" b="1">
              <a:solidFill>
                <a:schemeClr val="bg1"/>
              </a:solidFill>
              <a:highlight>
                <a:srgbClr val="0000FF"/>
              </a:highlight>
              <a:latin typeface="Garamond" panose="02020404030301010803" pitchFamily="18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D9723FC-AB00-4C8C-BE77-A62063556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92" y="1070029"/>
            <a:ext cx="4203620" cy="412173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43038A3-993E-40B0-AA8C-EF068E7452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0080"/>
            <a:ext cx="11982444" cy="168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5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1600</TotalTime>
  <Words>247</Words>
  <Application>Microsoft Office PowerPoint</Application>
  <PresentationFormat>와이드스크린</PresentationFormat>
  <Paragraphs>26</Paragraphs>
  <Slides>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</vt:i4>
      </vt:variant>
    </vt:vector>
  </HeadingPairs>
  <TitlesOfParts>
    <vt:vector size="9" baseType="lpstr">
      <vt:lpstr>맑은 고딕</vt:lpstr>
      <vt:lpstr>Arial</vt:lpstr>
      <vt:lpstr>Garamond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신희원</dc:creator>
  <cp:lastModifiedBy>GGDB Korea HR</cp:lastModifiedBy>
  <cp:revision>22</cp:revision>
  <dcterms:created xsi:type="dcterms:W3CDTF">2019-07-17T01:33:42Z</dcterms:created>
  <dcterms:modified xsi:type="dcterms:W3CDTF">2021-06-25T07:30:06Z</dcterms:modified>
</cp:coreProperties>
</file>