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autoCompressPictures="0">
  <p:sldMasterIdLst>
    <p:sldMasterId id="2147483713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59" r:id="rId4"/>
    <p:sldId id="260" r:id="rId5"/>
    <p:sldId id="265" r:id="rId6"/>
    <p:sldId id="267" r:id="rId7"/>
    <p:sldId id="268" r:id="rId8"/>
    <p:sldId id="269" r:id="rId9"/>
    <p:sldId id="302" r:id="rId10"/>
    <p:sldId id="271" r:id="rId11"/>
  </p:sldIdLst>
  <p:sldSz cx="12193588" cy="6858000"/>
  <p:notesSz cx="9866313" cy="6735763"/>
  <p:defaultTextStyle>
    <a:defPPr>
      <a:defRPr lang="ko-KR"/>
    </a:defPPr>
    <a:lvl1pPr marL="0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41701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83402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25103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66804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208505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50206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91906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33607" algn="l" defTabSz="883402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2">
          <p15:clr>
            <a:srgbClr val="A4A3A4"/>
          </p15:clr>
        </p15:guide>
        <p15:guide id="2" orient="horz" pos="4088">
          <p15:clr>
            <a:srgbClr val="A4A3A4"/>
          </p15:clr>
        </p15:guide>
        <p15:guide id="3" orient="horz" pos="957">
          <p15:clr>
            <a:srgbClr val="A4A3A4"/>
          </p15:clr>
        </p15:guide>
        <p15:guide id="4" pos="7287">
          <p15:clr>
            <a:srgbClr val="A4A3A4"/>
          </p15:clr>
        </p15:guide>
        <p15:guide id="5" pos="391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5691"/>
    <a:srgbClr val="88575A"/>
    <a:srgbClr val="CAD6ED"/>
    <a:srgbClr val="C51D1D"/>
    <a:srgbClr val="E5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66" autoAdjust="0"/>
    <p:restoredTop sz="86406" autoAdjust="0"/>
  </p:normalViewPr>
  <p:slideViewPr>
    <p:cSldViewPr snapToGrid="0">
      <p:cViewPr varScale="1">
        <p:scale>
          <a:sx n="116" d="100"/>
          <a:sy n="116" d="100"/>
        </p:scale>
        <p:origin x="630" y="108"/>
      </p:cViewPr>
      <p:guideLst>
        <p:guide orient="horz" pos="2182"/>
        <p:guide orient="horz" pos="4088"/>
        <p:guide orient="horz" pos="957"/>
        <p:guide pos="7287"/>
        <p:guide pos="39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403" cy="33795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588627" y="0"/>
            <a:ext cx="4275403" cy="33795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B372AE2C-0024-4059-890C-0333E840945B}" type="datetime1">
              <a:rPr lang="ko-KR" altLang="en-US"/>
              <a:pPr lvl="0">
                <a:defRPr/>
              </a:pPr>
              <a:t>2021-07-29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588627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EAAC25C5-DCBC-4DDF-9C0B-B4E2405D5521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3528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138" cy="33813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588000" y="0"/>
            <a:ext cx="4276725" cy="33813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0CB5A0A3-632C-43C5-85CC-CD691B08E1FD}" type="datetime1">
              <a:rPr lang="ko-KR" altLang="en-US"/>
              <a:pPr lvl="0">
                <a:defRPr/>
              </a:pPr>
              <a:t>2021-07-29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913063" y="841375"/>
            <a:ext cx="4041775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87425" y="3241675"/>
            <a:ext cx="7893050" cy="2652713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397625"/>
            <a:ext cx="4275138" cy="338138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588000" y="6397625"/>
            <a:ext cx="4276725" cy="338138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DC70C1F-C8F0-4EA7-B298-290AC983F3DE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39777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578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="" xmlns:a16="http://schemas.microsoft.com/office/drawing/2014/main" id="{0AD49311-C151-446A-9964-1A6984B482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" y="0"/>
            <a:ext cx="12189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98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652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BF0B-04AF-44BE-8B9C-CFA74D4B37F7}" type="datetimeFigureOut">
              <a:rPr lang="ko-KR" altLang="en-US" smtClean="0"/>
              <a:t>2021-07-29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C1D4-D656-4A64-9966-DC632C802E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20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9D45D-62C9-4D06-A996-6F73AE0D96AB}" type="datetimeFigureOut">
              <a:rPr lang="ko-KR" altLang="en-US" smtClean="0"/>
              <a:t>2021-07-29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7DF69-604D-4A88-97C2-AEDB795B14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59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1" r:id="rId2"/>
    <p:sldLayoutId id="2147483708" r:id="rId3"/>
    <p:sldLayoutId id="2147483712" r:id="rId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s://www.nhis.or.kr/nhis/index.do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그림 31">
            <a:extLst>
              <a:ext uri="{FF2B5EF4-FFF2-40B4-BE49-F238E27FC236}">
                <a16:creationId xmlns="" xmlns:a16="http://schemas.microsoft.com/office/drawing/2014/main" id="{1523F7DA-C882-405C-BCE5-7C64C2478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0"/>
            <a:ext cx="12193588" cy="6857179"/>
          </a:xfrm>
          <a:prstGeom prst="rect">
            <a:avLst/>
          </a:prstGeom>
        </p:spPr>
      </p:pic>
      <p:pic>
        <p:nvPicPr>
          <p:cNvPr id="34" name="그림 33" descr="텍스트이(가) 표시된 사진&#10;&#10;자동 생성된 설명">
            <a:extLst>
              <a:ext uri="{FF2B5EF4-FFF2-40B4-BE49-F238E27FC236}">
                <a16:creationId xmlns="" xmlns:a16="http://schemas.microsoft.com/office/drawing/2014/main" id="{AB5D9F0A-F6F7-4A35-A4CF-9B8FB692A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617" y="5986241"/>
            <a:ext cx="2831598" cy="4328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A4E61FD-1F7E-4D98-8D38-D5D68FE63683}"/>
              </a:ext>
            </a:extLst>
          </p:cNvPr>
          <p:cNvSpPr txBox="1"/>
          <p:nvPr/>
        </p:nvSpPr>
        <p:spPr>
          <a:xfrm>
            <a:off x="5122695" y="896496"/>
            <a:ext cx="6763390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44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한국보건복지인력개발원</a:t>
            </a:r>
            <a:endParaRPr lang="en-US" altLang="ko-KR" sz="4400" spc="-100" dirty="0" smtClean="0">
              <a:solidFill>
                <a:srgbClr val="345691"/>
              </a:solidFill>
              <a:latin typeface="맑은 고딕" panose="020B0503020000020004" pitchFamily="50" charset="-127"/>
              <a:cs typeface="코트라 볼드체" panose="02020603020101020101" pitchFamily="18" charset="-127"/>
            </a:endParaRPr>
          </a:p>
          <a:p>
            <a:pPr algn="r"/>
            <a:r>
              <a:rPr lang="ko-KR" altLang="en-US" sz="5400" spc="-100" dirty="0" smtClean="0">
                <a:solidFill>
                  <a:srgbClr val="0F3165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화장품 생산 입문과정</a:t>
            </a:r>
            <a:r>
              <a:rPr lang="en-US" altLang="ko-KR" sz="5400" spc="-100" dirty="0" smtClean="0">
                <a:solidFill>
                  <a:srgbClr val="0F3165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/>
            </a:r>
            <a:br>
              <a:rPr lang="en-US" altLang="ko-KR" sz="5400" spc="-100" dirty="0" smtClean="0">
                <a:solidFill>
                  <a:srgbClr val="0F3165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</a:br>
            <a:r>
              <a:rPr lang="ko-KR" altLang="en-US" sz="44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교육안내</a:t>
            </a:r>
            <a:endParaRPr lang="ko-KR" altLang="en-US" sz="5400" spc="-100" dirty="0">
              <a:solidFill>
                <a:srgbClr val="345691"/>
              </a:solidFill>
              <a:latin typeface="코트라 볼드체" panose="02020603020101020101" pitchFamily="18" charset="-127"/>
              <a:ea typeface="코트라 볼드체" panose="02020603020101020101" pitchFamily="18" charset="-127"/>
              <a:cs typeface="코트라 볼드체" panose="02020603020101020101" pitchFamily="18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EA4E61FD-1F7E-4D98-8D38-D5D68FE63683}"/>
              </a:ext>
            </a:extLst>
          </p:cNvPr>
          <p:cNvSpPr txBox="1"/>
          <p:nvPr/>
        </p:nvSpPr>
        <p:spPr>
          <a:xfrm>
            <a:off x="8254314" y="3896497"/>
            <a:ext cx="3631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spc="-100" dirty="0" err="1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ㅇ수강신청</a:t>
            </a:r>
            <a:endParaRPr lang="en-US" altLang="ko-KR" sz="1600" spc="-100" dirty="0" smtClean="0">
              <a:solidFill>
                <a:srgbClr val="345691"/>
              </a:solidFill>
              <a:latin typeface="맑은 고딕" panose="020B0503020000020004" pitchFamily="50" charset="-127"/>
              <a:cs typeface="코트라 볼드체" panose="02020603020101020101" pitchFamily="18" charset="-127"/>
            </a:endParaRPr>
          </a:p>
          <a:p>
            <a:r>
              <a:rPr lang="ko-KR" altLang="en-US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  </a:t>
            </a:r>
            <a:r>
              <a:rPr lang="en-US" altLang="ko-KR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- </a:t>
            </a:r>
            <a:r>
              <a:rPr lang="ko-KR" altLang="en-US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한국보건복지인력개발원</a:t>
            </a:r>
            <a:r>
              <a:rPr lang="en-US" altLang="ko-KR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/>
            </a:r>
            <a:br>
              <a:rPr lang="en-US" altLang="ko-KR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</a:br>
            <a:r>
              <a:rPr lang="en-US" altLang="ko-KR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    </a:t>
            </a:r>
            <a:r>
              <a:rPr lang="ko-KR" altLang="en-US" sz="1600" spc="-100" dirty="0" err="1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보건산업교육실</a:t>
            </a:r>
            <a:r>
              <a:rPr lang="ko-KR" altLang="en-US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 홈페이</a:t>
            </a:r>
            <a:r>
              <a:rPr lang="ko-KR" altLang="en-US" sz="1600" spc="-100" dirty="0">
                <a:solidFill>
                  <a:srgbClr val="345691"/>
                </a:solidFill>
                <a:latin typeface="맑은 고딕" panose="020B0503020000020004" pitchFamily="50" charset="-127"/>
                <a:cs typeface="코트라 볼드체" panose="02020603020101020101" pitchFamily="18" charset="-127"/>
              </a:rPr>
              <a:t>지</a:t>
            </a:r>
            <a:r>
              <a:rPr lang="en-US" altLang="ko-KR" sz="1600" spc="-100" dirty="0" smtClean="0">
                <a:solidFill>
                  <a:srgbClr val="345691"/>
                </a:solidFill>
                <a:latin typeface="맑은 고딕" panose="020B0503020000020004" pitchFamily="50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(hie.kohi.or.kr)</a:t>
            </a:r>
            <a:endParaRPr lang="ko-KR" altLang="en-US" sz="1600" spc="-100" dirty="0">
              <a:solidFill>
                <a:srgbClr val="345691"/>
              </a:solidFill>
              <a:latin typeface="코트라 볼드체" panose="02020603020101020101" pitchFamily="18" charset="-127"/>
              <a:ea typeface="코트라 볼드체" panose="02020603020101020101" pitchFamily="18" charset="-127"/>
              <a:cs typeface="코트라 볼드체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6534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그룹 60">
            <a:extLst>
              <a:ext uri="{FF2B5EF4-FFF2-40B4-BE49-F238E27FC236}">
                <a16:creationId xmlns="" xmlns:a16="http://schemas.microsoft.com/office/drawing/2014/main" id="{5B8504E2-6FED-4573-8ECE-A147228B83F3}"/>
              </a:ext>
            </a:extLst>
          </p:cNvPr>
          <p:cNvGrpSpPr/>
          <p:nvPr/>
        </p:nvGrpSpPr>
        <p:grpSpPr>
          <a:xfrm>
            <a:off x="485866" y="363263"/>
            <a:ext cx="2406771" cy="615553"/>
            <a:chOff x="485866" y="881056"/>
            <a:chExt cx="2406771" cy="615553"/>
          </a:xfrm>
        </p:grpSpPr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6DDD82B9-E379-4503-B800-B4F3246F3DE3}"/>
                </a:ext>
              </a:extLst>
            </p:cNvPr>
            <p:cNvSpPr txBox="1"/>
            <p:nvPr/>
          </p:nvSpPr>
          <p:spPr>
            <a:xfrm>
              <a:off x="1015200" y="881056"/>
              <a:ext cx="187743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수료기준</a:t>
              </a:r>
              <a:endParaRPr lang="ko-KR" altLang="en-US" sz="34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F522DDC6-0C04-4138-B93E-C18DC95FB49D}"/>
                </a:ext>
              </a:extLst>
            </p:cNvPr>
            <p:cNvSpPr txBox="1"/>
            <p:nvPr/>
          </p:nvSpPr>
          <p:spPr>
            <a:xfrm>
              <a:off x="485866" y="881056"/>
              <a:ext cx="540533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3.</a:t>
              </a:r>
              <a:endParaRPr lang="ko-KR" altLang="en-US" sz="34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</p:grpSp>
      <p:grpSp>
        <p:nvGrpSpPr>
          <p:cNvPr id="99" name="그룹 98">
            <a:extLst>
              <a:ext uri="{FF2B5EF4-FFF2-40B4-BE49-F238E27FC236}">
                <a16:creationId xmlns="" xmlns:a16="http://schemas.microsoft.com/office/drawing/2014/main" id="{8C5840F8-9BF9-4CDA-8C70-81E338753BE3}"/>
              </a:ext>
            </a:extLst>
          </p:cNvPr>
          <p:cNvGrpSpPr/>
          <p:nvPr/>
        </p:nvGrpSpPr>
        <p:grpSpPr>
          <a:xfrm>
            <a:off x="594351" y="1693838"/>
            <a:ext cx="1325732" cy="588265"/>
            <a:chOff x="594351" y="1537248"/>
            <a:chExt cx="1325732" cy="588265"/>
          </a:xfrm>
        </p:grpSpPr>
        <p:pic>
          <p:nvPicPr>
            <p:cNvPr id="100" name="그림 99">
              <a:extLst>
                <a:ext uri="{FF2B5EF4-FFF2-40B4-BE49-F238E27FC236}">
                  <a16:creationId xmlns="" xmlns:a16="http://schemas.microsoft.com/office/drawing/2014/main" id="{8ECC9CA3-498F-4CCD-98B7-AC662BB22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51" y="1537248"/>
              <a:ext cx="579121" cy="588265"/>
            </a:xfrm>
            <a:prstGeom prst="rect">
              <a:avLst/>
            </a:prstGeom>
          </p:spPr>
        </p:pic>
        <p:sp>
          <p:nvSpPr>
            <p:cNvPr id="101" name="TextBox 100">
              <a:extLst>
                <a:ext uri="{FF2B5EF4-FFF2-40B4-BE49-F238E27FC236}">
                  <a16:creationId xmlns="" xmlns:a16="http://schemas.microsoft.com/office/drawing/2014/main" id="{EAD8FF7A-6E26-4C0F-B956-21D663EC6BFB}"/>
                </a:ext>
              </a:extLst>
            </p:cNvPr>
            <p:cNvSpPr txBox="1"/>
            <p:nvPr/>
          </p:nvSpPr>
          <p:spPr>
            <a:xfrm>
              <a:off x="1294912" y="1631177"/>
              <a:ext cx="625171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355793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출결</a:t>
              </a:r>
              <a:endParaRPr lang="ko-KR" altLang="en-US" sz="28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355793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102" name="그룹 101">
            <a:extLst>
              <a:ext uri="{FF2B5EF4-FFF2-40B4-BE49-F238E27FC236}">
                <a16:creationId xmlns="" xmlns:a16="http://schemas.microsoft.com/office/drawing/2014/main" id="{1FFF12B7-2F4D-4C57-9513-2C5EC59C4C36}"/>
              </a:ext>
            </a:extLst>
          </p:cNvPr>
          <p:cNvGrpSpPr/>
          <p:nvPr/>
        </p:nvGrpSpPr>
        <p:grpSpPr>
          <a:xfrm>
            <a:off x="594351" y="2633661"/>
            <a:ext cx="1325733" cy="588265"/>
            <a:chOff x="6386354" y="1537249"/>
            <a:chExt cx="1325733" cy="588265"/>
          </a:xfrm>
        </p:grpSpPr>
        <p:pic>
          <p:nvPicPr>
            <p:cNvPr id="103" name="그림 102">
              <a:extLst>
                <a:ext uri="{FF2B5EF4-FFF2-40B4-BE49-F238E27FC236}">
                  <a16:creationId xmlns="" xmlns:a16="http://schemas.microsoft.com/office/drawing/2014/main" id="{5849B84E-3087-416F-8A12-39844CD57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6354" y="1537249"/>
              <a:ext cx="588265" cy="588265"/>
            </a:xfrm>
            <a:prstGeom prst="rect">
              <a:avLst/>
            </a:prstGeom>
          </p:spPr>
        </p:pic>
        <p:sp>
          <p:nvSpPr>
            <p:cNvPr id="104" name="TextBox 103">
              <a:extLst>
                <a:ext uri="{FF2B5EF4-FFF2-40B4-BE49-F238E27FC236}">
                  <a16:creationId xmlns="" xmlns:a16="http://schemas.microsoft.com/office/drawing/2014/main" id="{1A2E158C-9724-43C9-A87E-70581FCEA07F}"/>
                </a:ext>
              </a:extLst>
            </p:cNvPr>
            <p:cNvSpPr txBox="1"/>
            <p:nvPr/>
          </p:nvSpPr>
          <p:spPr>
            <a:xfrm>
              <a:off x="7086915" y="1631177"/>
              <a:ext cx="625172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355793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근태</a:t>
              </a:r>
              <a:endParaRPr lang="ko-KR" altLang="en-US" sz="28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355793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grpSp>
        <p:nvGrpSpPr>
          <p:cNvPr id="123" name="그룹 122">
            <a:extLst>
              <a:ext uri="{FF2B5EF4-FFF2-40B4-BE49-F238E27FC236}">
                <a16:creationId xmlns="" xmlns:a16="http://schemas.microsoft.com/office/drawing/2014/main" id="{8882F8D0-5CE0-496F-8E96-39BB47FF549F}"/>
              </a:ext>
            </a:extLst>
          </p:cNvPr>
          <p:cNvGrpSpPr/>
          <p:nvPr/>
        </p:nvGrpSpPr>
        <p:grpSpPr>
          <a:xfrm>
            <a:off x="672174" y="5399414"/>
            <a:ext cx="10897526" cy="914400"/>
            <a:chOff x="704966" y="6392227"/>
            <a:chExt cx="10897526" cy="914400"/>
          </a:xfrm>
        </p:grpSpPr>
        <p:sp>
          <p:nvSpPr>
            <p:cNvPr id="124" name="사각형: 둥근 모서리 123">
              <a:extLst>
                <a:ext uri="{FF2B5EF4-FFF2-40B4-BE49-F238E27FC236}">
                  <a16:creationId xmlns="" xmlns:a16="http://schemas.microsoft.com/office/drawing/2014/main" id="{B43A0580-6439-4991-A5FD-AED4CBD7C628}"/>
                </a:ext>
              </a:extLst>
            </p:cNvPr>
            <p:cNvSpPr/>
            <p:nvPr/>
          </p:nvSpPr>
          <p:spPr>
            <a:xfrm>
              <a:off x="704966" y="6392227"/>
              <a:ext cx="10897526" cy="914400"/>
            </a:xfrm>
            <a:prstGeom prst="roundRect">
              <a:avLst>
                <a:gd name="adj" fmla="val 20834"/>
              </a:avLst>
            </a:prstGeom>
            <a:solidFill>
              <a:srgbClr val="FFEE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="" xmlns:a16="http://schemas.microsoft.com/office/drawing/2014/main" id="{FF9E7CA4-E84D-4A34-BDD4-DB9B7890B2B8}"/>
                </a:ext>
              </a:extLst>
            </p:cNvPr>
            <p:cNvSpPr txBox="1"/>
            <p:nvPr/>
          </p:nvSpPr>
          <p:spPr>
            <a:xfrm>
              <a:off x="2040326" y="6487790"/>
              <a:ext cx="8178521" cy="7386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ko-KR" altLang="en-US" sz="20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88575A"/>
                  </a:solidFill>
                  <a:latin typeface="코트라 고딕체" panose="02020603020101020101" pitchFamily="18" charset="-127"/>
                  <a:ea typeface="코트라 고딕체" panose="02020603020101020101" pitchFamily="18" charset="-127"/>
                  <a:cs typeface="코트라 고딕체" panose="02020603020101020101" pitchFamily="18" charset="-127"/>
                </a:rPr>
                <a:t>부득이한 사유로 교육참석이 불가할 경우 반드시 사전에 담당자에게 알려야 하며</a:t>
              </a:r>
              <a:endParaRPr lang="en-US" altLang="ko-KR" sz="20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88575A"/>
                </a:solidFill>
                <a:latin typeface="코트라 고딕체" panose="02020603020101020101" pitchFamily="18" charset="-127"/>
                <a:ea typeface="코트라 고딕체" panose="02020603020101020101" pitchFamily="18" charset="-127"/>
                <a:cs typeface="코트라 고딕체" panose="02020603020101020101" pitchFamily="18" charset="-127"/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20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C23540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“</a:t>
              </a:r>
              <a:r>
                <a:rPr lang="ko-KR" altLang="en-US" sz="2000" dirty="0" err="1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C23540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결강신청서”</a:t>
              </a:r>
              <a:r>
                <a:rPr lang="ko-KR" altLang="en-US" sz="2000" dirty="0" err="1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88575A"/>
                  </a:solidFill>
                  <a:latin typeface="코트라 고딕체" panose="02020603020101020101" pitchFamily="18" charset="-127"/>
                  <a:ea typeface="코트라 고딕체" panose="02020603020101020101" pitchFamily="18" charset="-127"/>
                  <a:cs typeface="코트라 고딕체" panose="02020603020101020101" pitchFamily="18" charset="-127"/>
                </a:rPr>
                <a:t>를</a:t>
              </a:r>
              <a:r>
                <a:rPr lang="ko-KR" altLang="en-US" sz="20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88575A"/>
                  </a:solidFill>
                  <a:latin typeface="코트라 고딕체" panose="02020603020101020101" pitchFamily="18" charset="-127"/>
                  <a:ea typeface="코트라 고딕체" panose="02020603020101020101" pitchFamily="18" charset="-127"/>
                  <a:cs typeface="코트라 고딕체" panose="02020603020101020101" pitchFamily="18" charset="-127"/>
                </a:rPr>
                <a:t> </a:t>
              </a:r>
              <a:r>
                <a:rPr lang="ko-KR" altLang="en-US" sz="2000" dirty="0" err="1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88575A"/>
                  </a:solidFill>
                  <a:latin typeface="코트라 고딕체" panose="02020603020101020101" pitchFamily="18" charset="-127"/>
                  <a:ea typeface="코트라 고딕체" panose="02020603020101020101" pitchFamily="18" charset="-127"/>
                  <a:cs typeface="코트라 고딕체" panose="02020603020101020101" pitchFamily="18" charset="-127"/>
                </a:rPr>
                <a:t>작성하셔야</a:t>
              </a:r>
              <a:r>
                <a:rPr lang="ko-KR" altLang="en-US" sz="20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88575A"/>
                  </a:solidFill>
                  <a:latin typeface="코트라 고딕체" panose="02020603020101020101" pitchFamily="18" charset="-127"/>
                  <a:ea typeface="코트라 고딕체" panose="02020603020101020101" pitchFamily="18" charset="-127"/>
                  <a:cs typeface="코트라 고딕체" panose="02020603020101020101" pitchFamily="18" charset="-127"/>
                </a:rPr>
                <a:t> 합니다</a:t>
              </a:r>
              <a:r>
                <a:rPr lang="en-US" altLang="ko-KR" sz="2000" dirty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88575A"/>
                  </a:solidFill>
                  <a:latin typeface="코트라 고딕체" panose="02020603020101020101" pitchFamily="18" charset="-127"/>
                  <a:ea typeface="코트라 고딕체" panose="02020603020101020101" pitchFamily="18" charset="-127"/>
                  <a:cs typeface="코트라 고딕체" panose="02020603020101020101" pitchFamily="18" charset="-127"/>
                </a:rPr>
                <a:t>.</a:t>
              </a:r>
            </a:p>
          </p:txBody>
        </p:sp>
      </p:grpSp>
      <p:sp>
        <p:nvSpPr>
          <p:cNvPr id="126" name="직사각형 125">
            <a:extLst>
              <a:ext uri="{FF2B5EF4-FFF2-40B4-BE49-F238E27FC236}">
                <a16:creationId xmlns="" xmlns:a16="http://schemas.microsoft.com/office/drawing/2014/main" id="{B267C31B-7DA3-409C-9A4F-832FEF5E31D7}"/>
              </a:ext>
            </a:extLst>
          </p:cNvPr>
          <p:cNvSpPr/>
          <p:nvPr/>
        </p:nvSpPr>
        <p:spPr>
          <a:xfrm>
            <a:off x="2209107" y="1809120"/>
            <a:ext cx="8722503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defTabSz="1067672" fontAlgn="base">
              <a:spcBef>
                <a:spcPts val="300"/>
              </a:spcBef>
              <a:spcAft>
                <a:spcPct val="0"/>
              </a:spcAft>
              <a:buClr>
                <a:srgbClr val="333333"/>
              </a:buClr>
              <a:buSzPct val="120000"/>
              <a:buBlip>
                <a:blip r:embed="rId4"/>
              </a:buBlip>
              <a:tabLst>
                <a:tab pos="1007852" algn="l"/>
                <a:tab pos="8062813" algn="r"/>
              </a:tabLst>
            </a:pP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ko-KR" altLang="en-US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라이브</a:t>
            </a:r>
            <a:r>
              <a:rPr kumimoji="1" lang="en-US" altLang="ko-KR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(1</a:t>
            </a:r>
            <a:r>
              <a:rPr kumimoji="1" lang="ko-KR" altLang="en-US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과정</a:t>
            </a:r>
            <a:r>
              <a:rPr kumimoji="1" lang="en-US" altLang="ko-KR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) </a:t>
            </a: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+ </a:t>
            </a:r>
            <a:r>
              <a:rPr kumimoji="1" lang="ko-KR" altLang="en-US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사이버</a:t>
            </a:r>
            <a:r>
              <a:rPr kumimoji="1" lang="en-US" altLang="ko-KR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(3</a:t>
            </a:r>
            <a:r>
              <a:rPr kumimoji="1" lang="ko-KR" altLang="en-US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과정</a:t>
            </a:r>
            <a:r>
              <a:rPr kumimoji="1" lang="en-US" altLang="ko-KR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) 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각 과정별 교육시간의 </a:t>
            </a: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80% 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이상 출석 시 수료가능</a:t>
            </a:r>
            <a:endParaRPr kumimoji="1" lang="en-US" altLang="ko-KR" sz="2000" dirty="0" smtClean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0" lvl="1" defTabSz="1067672" fontAlgn="base">
              <a:spcBef>
                <a:spcPts val="300"/>
              </a:spcBef>
              <a:spcAft>
                <a:spcPct val="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20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=&gt; </a:t>
            </a:r>
            <a:r>
              <a:rPr lang="ko-KR" altLang="en-US" sz="2000" dirty="0"/>
              <a:t>과정별 </a:t>
            </a:r>
            <a:r>
              <a:rPr lang="ko-KR" altLang="en-US" sz="2000" dirty="0" err="1"/>
              <a:t>미수료가</a:t>
            </a:r>
            <a:r>
              <a:rPr lang="ko-KR" altLang="en-US" sz="2000" dirty="0"/>
              <a:t> 있을 시 화장품 </a:t>
            </a:r>
            <a:r>
              <a:rPr lang="ko-KR" altLang="en-US" sz="2000" dirty="0" smtClean="0"/>
              <a:t>개발 </a:t>
            </a:r>
            <a:r>
              <a:rPr lang="ko-KR" altLang="en-US" sz="2000" dirty="0"/>
              <a:t>입문과정 </a:t>
            </a:r>
            <a:r>
              <a:rPr lang="ko-KR" altLang="en-US" sz="2000" dirty="0" err="1" smtClean="0"/>
              <a:t>미수료</a:t>
            </a:r>
            <a:endParaRPr lang="ko-KR" altLang="en-US" sz="2000" dirty="0"/>
          </a:p>
        </p:txBody>
      </p:sp>
      <p:sp>
        <p:nvSpPr>
          <p:cNvPr id="66" name="직사각형 65">
            <a:extLst>
              <a:ext uri="{FF2B5EF4-FFF2-40B4-BE49-F238E27FC236}">
                <a16:creationId xmlns="" xmlns:a16="http://schemas.microsoft.com/office/drawing/2014/main" id="{B267C31B-7DA3-409C-9A4F-832FEF5E31D7}"/>
              </a:ext>
            </a:extLst>
          </p:cNvPr>
          <p:cNvSpPr/>
          <p:nvPr/>
        </p:nvSpPr>
        <p:spPr>
          <a:xfrm>
            <a:off x="2209107" y="2758366"/>
            <a:ext cx="87225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defTabSz="1067672" fontAlgn="base">
              <a:spcBef>
                <a:spcPts val="300"/>
              </a:spcBef>
              <a:spcAft>
                <a:spcPct val="0"/>
              </a:spcAft>
              <a:buClr>
                <a:srgbClr val="333333"/>
              </a:buClr>
              <a:buSzPct val="120000"/>
              <a:buBlip>
                <a:blip r:embed="rId4"/>
              </a:buBlip>
              <a:tabLst>
                <a:tab pos="1007852" algn="l"/>
                <a:tab pos="8062813" algn="r"/>
              </a:tabLst>
            </a:pP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감점 점수 총 </a:t>
            </a: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5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점 이상일 경우 </a:t>
            </a:r>
            <a:r>
              <a:rPr kumimoji="1" lang="ko-KR" altLang="en-US" sz="2000" dirty="0" err="1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미수료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또는 퇴교처리 가능 </a:t>
            </a: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*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교육 </a:t>
            </a:r>
            <a:r>
              <a:rPr kumimoji="1" lang="ko-KR" altLang="en-US" sz="1400" dirty="0" err="1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입교시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추가 안내</a:t>
            </a:r>
            <a:endParaRPr kumimoji="1" lang="en-US" altLang="ko-KR" sz="1400" dirty="0" smtClean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</p:txBody>
      </p:sp>
      <p:grpSp>
        <p:nvGrpSpPr>
          <p:cNvPr id="67" name="그룹 66">
            <a:extLst>
              <a:ext uri="{FF2B5EF4-FFF2-40B4-BE49-F238E27FC236}">
                <a16:creationId xmlns="" xmlns:a16="http://schemas.microsoft.com/office/drawing/2014/main" id="{8C5840F8-9BF9-4CDA-8C70-81E338753BE3}"/>
              </a:ext>
            </a:extLst>
          </p:cNvPr>
          <p:cNvGrpSpPr/>
          <p:nvPr/>
        </p:nvGrpSpPr>
        <p:grpSpPr>
          <a:xfrm>
            <a:off x="632046" y="3507860"/>
            <a:ext cx="1288038" cy="588265"/>
            <a:chOff x="594351" y="1537248"/>
            <a:chExt cx="1288038" cy="588265"/>
          </a:xfrm>
        </p:grpSpPr>
        <p:pic>
          <p:nvPicPr>
            <p:cNvPr id="68" name="그림 67">
              <a:extLst>
                <a:ext uri="{FF2B5EF4-FFF2-40B4-BE49-F238E27FC236}">
                  <a16:creationId xmlns="" xmlns:a16="http://schemas.microsoft.com/office/drawing/2014/main" id="{8ECC9CA3-498F-4CCD-98B7-AC662BB22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51" y="1537248"/>
              <a:ext cx="579121" cy="588265"/>
            </a:xfrm>
            <a:prstGeom prst="rect">
              <a:avLst/>
            </a:prstGeom>
          </p:spPr>
        </p:pic>
        <p:sp>
          <p:nvSpPr>
            <p:cNvPr id="69" name="TextBox 68">
              <a:extLst>
                <a:ext uri="{FF2B5EF4-FFF2-40B4-BE49-F238E27FC236}">
                  <a16:creationId xmlns="" xmlns:a16="http://schemas.microsoft.com/office/drawing/2014/main" id="{EAD8FF7A-6E26-4C0F-B956-21D663EC6BFB}"/>
                </a:ext>
              </a:extLst>
            </p:cNvPr>
            <p:cNvSpPr txBox="1"/>
            <p:nvPr/>
          </p:nvSpPr>
          <p:spPr>
            <a:xfrm>
              <a:off x="1257217" y="1631177"/>
              <a:ext cx="625172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bg1">
                        <a:lumMod val="50000"/>
                        <a:alpha val="0"/>
                      </a:schemeClr>
                    </a:solidFill>
                  </a:ln>
                  <a:solidFill>
                    <a:srgbClr val="355793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과제</a:t>
              </a:r>
              <a:endParaRPr lang="ko-KR" altLang="en-US" sz="2800" dirty="0">
                <a:ln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355793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</p:grpSp>
      <p:sp>
        <p:nvSpPr>
          <p:cNvPr id="70" name="직사각형 69">
            <a:extLst>
              <a:ext uri="{FF2B5EF4-FFF2-40B4-BE49-F238E27FC236}">
                <a16:creationId xmlns="" xmlns:a16="http://schemas.microsoft.com/office/drawing/2014/main" id="{B267C31B-7DA3-409C-9A4F-832FEF5E31D7}"/>
              </a:ext>
            </a:extLst>
          </p:cNvPr>
          <p:cNvSpPr/>
          <p:nvPr/>
        </p:nvSpPr>
        <p:spPr>
          <a:xfrm>
            <a:off x="2209107" y="3622691"/>
            <a:ext cx="87225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defTabSz="1067672" fontAlgn="base">
              <a:spcBef>
                <a:spcPts val="300"/>
              </a:spcBef>
              <a:spcAft>
                <a:spcPct val="0"/>
              </a:spcAft>
              <a:buClr>
                <a:srgbClr val="333333"/>
              </a:buClr>
              <a:buSzPct val="120000"/>
              <a:buBlip>
                <a:blip r:embed="rId4"/>
              </a:buBlip>
              <a:tabLst>
                <a:tab pos="1007852" algn="l"/>
                <a:tab pos="8062813" algn="r"/>
              </a:tabLst>
            </a:pP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자소서 컨설팅 프로그램 참여</a:t>
            </a: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(</a:t>
            </a:r>
            <a:r>
              <a:rPr kumimoji="1" lang="ko-KR" altLang="en-US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자기소개서 제출</a:t>
            </a:r>
            <a:r>
              <a:rPr kumimoji="1" lang="en-US" altLang="ko-KR" sz="20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26135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그림 23">
            <a:extLst>
              <a:ext uri="{FF2B5EF4-FFF2-40B4-BE49-F238E27FC236}">
                <a16:creationId xmlns="" xmlns:a16="http://schemas.microsoft.com/office/drawing/2014/main" id="{555345EC-93C7-480D-A2DA-1F4BB8ED60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"/>
            <a:ext cx="12193588" cy="6857179"/>
          </a:xfrm>
          <a:prstGeom prst="rect">
            <a:avLst/>
          </a:prstGeom>
        </p:spPr>
      </p:pic>
      <p:pic>
        <p:nvPicPr>
          <p:cNvPr id="45" name="그림 44" descr="텍스트이(가) 표시된 사진&#10;&#10;자동 생성된 설명">
            <a:extLst>
              <a:ext uri="{FF2B5EF4-FFF2-40B4-BE49-F238E27FC236}">
                <a16:creationId xmlns="" xmlns:a16="http://schemas.microsoft.com/office/drawing/2014/main" id="{93F01288-4D6D-4656-8C7A-18E73C9FF9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" y="6148453"/>
            <a:ext cx="2147052" cy="328182"/>
          </a:xfrm>
          <a:prstGeom prst="rect">
            <a:avLst/>
          </a:prstGeom>
        </p:spPr>
      </p:pic>
      <p:grpSp>
        <p:nvGrpSpPr>
          <p:cNvPr id="54" name="그룹 53">
            <a:extLst>
              <a:ext uri="{FF2B5EF4-FFF2-40B4-BE49-F238E27FC236}">
                <a16:creationId xmlns="" xmlns:a16="http://schemas.microsoft.com/office/drawing/2014/main" id="{D322138A-3446-4C20-8E1D-24FC4E6836BC}"/>
              </a:ext>
            </a:extLst>
          </p:cNvPr>
          <p:cNvGrpSpPr/>
          <p:nvPr/>
        </p:nvGrpSpPr>
        <p:grpSpPr>
          <a:xfrm>
            <a:off x="5301509" y="921966"/>
            <a:ext cx="2838413" cy="840159"/>
            <a:chOff x="1675659" y="1931616"/>
            <a:chExt cx="1823190" cy="539657"/>
          </a:xfrm>
        </p:grpSpPr>
        <p:sp>
          <p:nvSpPr>
            <p:cNvPr id="55" name="양쪽 모서리가 둥근 사각형 22">
              <a:extLst>
                <a:ext uri="{FF2B5EF4-FFF2-40B4-BE49-F238E27FC236}">
                  <a16:creationId xmlns="" xmlns:a16="http://schemas.microsoft.com/office/drawing/2014/main" id="{C32AECE4-FAC1-46EB-826E-5E9AE401568B}"/>
                </a:ext>
              </a:extLst>
            </p:cNvPr>
            <p:cNvSpPr/>
            <p:nvPr/>
          </p:nvSpPr>
          <p:spPr>
            <a:xfrm rot="5400000" flipH="1">
              <a:off x="2571621" y="1453509"/>
              <a:ext cx="290560" cy="1563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4569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/>
            </a:p>
          </p:txBody>
        </p:sp>
        <p:sp>
          <p:nvSpPr>
            <p:cNvPr id="56" name="직사각형 55">
              <a:extLst>
                <a:ext uri="{FF2B5EF4-FFF2-40B4-BE49-F238E27FC236}">
                  <a16:creationId xmlns="" xmlns:a16="http://schemas.microsoft.com/office/drawing/2014/main" id="{69C0B4BA-CEE7-49D1-9248-6C795CC668B8}"/>
                </a:ext>
              </a:extLst>
            </p:cNvPr>
            <p:cNvSpPr/>
            <p:nvPr/>
          </p:nvSpPr>
          <p:spPr>
            <a:xfrm>
              <a:off x="2344672" y="2097073"/>
              <a:ext cx="983318" cy="276770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/>
            <a:p>
              <a:pPr fontAlgn="base"/>
              <a:r>
                <a:rPr lang="ko-KR" altLang="en-US" sz="2800" spc="-50" dirty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교육담당자</a:t>
              </a:r>
            </a:p>
          </p:txBody>
        </p:sp>
        <p:pic>
          <p:nvPicPr>
            <p:cNvPr id="57" name="그림 56">
              <a:extLst>
                <a:ext uri="{FF2B5EF4-FFF2-40B4-BE49-F238E27FC236}">
                  <a16:creationId xmlns="" xmlns:a16="http://schemas.microsoft.com/office/drawing/2014/main" id="{1932CB78-C3C9-47AC-BD33-2D0B59CED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5659" y="1931616"/>
              <a:ext cx="582262" cy="539657"/>
            </a:xfrm>
            <a:prstGeom prst="rect">
              <a:avLst/>
            </a:prstGeom>
          </p:spPr>
        </p:pic>
      </p:grpSp>
      <p:grpSp>
        <p:nvGrpSpPr>
          <p:cNvPr id="4" name="그룹 3">
            <a:extLst>
              <a:ext uri="{FF2B5EF4-FFF2-40B4-BE49-F238E27FC236}">
                <a16:creationId xmlns="" xmlns:a16="http://schemas.microsoft.com/office/drawing/2014/main" id="{0197A70C-9FF2-4964-87B0-C0D56000BC35}"/>
              </a:ext>
            </a:extLst>
          </p:cNvPr>
          <p:cNvGrpSpPr/>
          <p:nvPr/>
        </p:nvGrpSpPr>
        <p:grpSpPr>
          <a:xfrm>
            <a:off x="6070250" y="2200572"/>
            <a:ext cx="4479601" cy="2396854"/>
            <a:chOff x="6070250" y="2200572"/>
            <a:chExt cx="4479601" cy="2396854"/>
          </a:xfrm>
        </p:grpSpPr>
        <p:sp>
          <p:nvSpPr>
            <p:cNvPr id="59" name="TextBox 58">
              <a:extLst>
                <a:ext uri="{FF2B5EF4-FFF2-40B4-BE49-F238E27FC236}">
                  <a16:creationId xmlns="" xmlns:a16="http://schemas.microsoft.com/office/drawing/2014/main" id="{9344924C-EBF3-4940-B2AC-2EFCFAD12386}"/>
                </a:ext>
              </a:extLst>
            </p:cNvPr>
            <p:cNvSpPr txBox="1"/>
            <p:nvPr/>
          </p:nvSpPr>
          <p:spPr>
            <a:xfrm>
              <a:off x="6302686" y="2231350"/>
              <a:ext cx="764953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ko-KR" altLang="en-US" sz="2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이름</a:t>
              </a:r>
            </a:p>
          </p:txBody>
        </p:sp>
        <p:cxnSp>
          <p:nvCxnSpPr>
            <p:cNvPr id="60" name="직선 연결선 59">
              <a:extLst>
                <a:ext uri="{FF2B5EF4-FFF2-40B4-BE49-F238E27FC236}">
                  <a16:creationId xmlns="" xmlns:a16="http://schemas.microsoft.com/office/drawing/2014/main" id="{D2DFD7CF-99BB-455A-B868-B069C5263AC8}"/>
                </a:ext>
              </a:extLst>
            </p:cNvPr>
            <p:cNvCxnSpPr>
              <a:cxnSpLocks/>
            </p:cNvCxnSpPr>
            <p:nvPr/>
          </p:nvCxnSpPr>
          <p:spPr>
            <a:xfrm>
              <a:off x="7174797" y="2210182"/>
              <a:ext cx="0" cy="504000"/>
            </a:xfrm>
            <a:prstGeom prst="line">
              <a:avLst/>
            </a:prstGeom>
            <a:ln w="12700">
              <a:solidFill>
                <a:srgbClr val="0F31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="" xmlns:a16="http://schemas.microsoft.com/office/drawing/2014/main" id="{46A4A2F4-B120-4BD1-A9EC-15825B2C53C8}"/>
                </a:ext>
              </a:extLst>
            </p:cNvPr>
            <p:cNvSpPr txBox="1"/>
            <p:nvPr/>
          </p:nvSpPr>
          <p:spPr>
            <a:xfrm>
              <a:off x="7259335" y="2200572"/>
              <a:ext cx="133081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ko-KR" altLang="en-US" sz="2800" dirty="0" smtClean="0">
                  <a:solidFill>
                    <a:srgbClr val="0F3165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박 준 휘</a:t>
              </a:r>
              <a:endParaRPr lang="ko-KR" altLang="en-US" sz="2800" dirty="0">
                <a:solidFill>
                  <a:srgbClr val="0F3165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B8DD2AB2-1283-4B93-ADD2-8AE75FD4D814}"/>
                </a:ext>
              </a:extLst>
            </p:cNvPr>
            <p:cNvSpPr txBox="1"/>
            <p:nvPr/>
          </p:nvSpPr>
          <p:spPr>
            <a:xfrm>
              <a:off x="6076662" y="3168167"/>
              <a:ext cx="1069524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ko-KR" altLang="en-US" sz="2400" spc="-100" dirty="0" err="1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이메일</a:t>
              </a:r>
              <a:endParaRPr lang="ko-KR" altLang="en-US" sz="24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  <p:cxnSp>
          <p:nvCxnSpPr>
            <p:cNvPr id="64" name="직선 연결선 63">
              <a:extLst>
                <a:ext uri="{FF2B5EF4-FFF2-40B4-BE49-F238E27FC236}">
                  <a16:creationId xmlns="" xmlns:a16="http://schemas.microsoft.com/office/drawing/2014/main" id="{F2D5417C-25B2-4045-9B11-CA9707A10A3E}"/>
                </a:ext>
              </a:extLst>
            </p:cNvPr>
            <p:cNvCxnSpPr>
              <a:cxnSpLocks/>
            </p:cNvCxnSpPr>
            <p:nvPr/>
          </p:nvCxnSpPr>
          <p:spPr>
            <a:xfrm>
              <a:off x="7174797" y="3147000"/>
              <a:ext cx="0" cy="504000"/>
            </a:xfrm>
            <a:prstGeom prst="line">
              <a:avLst/>
            </a:prstGeom>
            <a:ln w="12700">
              <a:solidFill>
                <a:srgbClr val="0F31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="" xmlns:a16="http://schemas.microsoft.com/office/drawing/2014/main" id="{9564D703-C298-43BA-88AF-50F8C83A315F}"/>
                </a:ext>
              </a:extLst>
            </p:cNvPr>
            <p:cNvSpPr txBox="1"/>
            <p:nvPr/>
          </p:nvSpPr>
          <p:spPr>
            <a:xfrm>
              <a:off x="7259335" y="3137389"/>
              <a:ext cx="3290516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ko-KR" sz="2800" dirty="0" smtClean="0">
                  <a:solidFill>
                    <a:srgbClr val="0F3165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pjh0117@kohi.or.kr</a:t>
              </a:r>
              <a:endParaRPr lang="ko-KR" altLang="en-US" sz="2800" dirty="0">
                <a:solidFill>
                  <a:srgbClr val="0F3165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="" xmlns:a16="http://schemas.microsoft.com/office/drawing/2014/main" id="{D77D88F5-71CD-4844-9E8B-CD19C5526B4C}"/>
                </a:ext>
              </a:extLst>
            </p:cNvPr>
            <p:cNvSpPr txBox="1"/>
            <p:nvPr/>
          </p:nvSpPr>
          <p:spPr>
            <a:xfrm>
              <a:off x="6070250" y="4104984"/>
              <a:ext cx="1069524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ko-KR" altLang="en-US" sz="2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연락처</a:t>
              </a:r>
              <a:endParaRPr lang="ko-KR" altLang="en-US" sz="24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  <p:cxnSp>
          <p:nvCxnSpPr>
            <p:cNvPr id="68" name="직선 연결선 67">
              <a:extLst>
                <a:ext uri="{FF2B5EF4-FFF2-40B4-BE49-F238E27FC236}">
                  <a16:creationId xmlns="" xmlns:a16="http://schemas.microsoft.com/office/drawing/2014/main" id="{B03F2E54-894E-4E04-BAD5-1ECEE9284DFC}"/>
                </a:ext>
              </a:extLst>
            </p:cNvPr>
            <p:cNvCxnSpPr>
              <a:cxnSpLocks/>
            </p:cNvCxnSpPr>
            <p:nvPr/>
          </p:nvCxnSpPr>
          <p:spPr>
            <a:xfrm>
              <a:off x="7174797" y="4083817"/>
              <a:ext cx="0" cy="504000"/>
            </a:xfrm>
            <a:prstGeom prst="line">
              <a:avLst/>
            </a:prstGeom>
            <a:ln w="12700">
              <a:solidFill>
                <a:srgbClr val="0F31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="" xmlns:a16="http://schemas.microsoft.com/office/drawing/2014/main" id="{9F51CFB5-0665-4DBB-A47B-014B42E2C7D7}"/>
                </a:ext>
              </a:extLst>
            </p:cNvPr>
            <p:cNvSpPr txBox="1"/>
            <p:nvPr/>
          </p:nvSpPr>
          <p:spPr>
            <a:xfrm>
              <a:off x="7259335" y="4074206"/>
              <a:ext cx="2614818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ko-KR" sz="2800" dirty="0" smtClean="0">
                  <a:solidFill>
                    <a:srgbClr val="0F3165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rPr>
                <a:t>02-3299-1403</a:t>
              </a:r>
              <a:endParaRPr lang="ko-KR" altLang="en-US" sz="2800" dirty="0">
                <a:solidFill>
                  <a:srgbClr val="0F3165"/>
                </a:solidFill>
                <a:latin typeface="KoPub돋움체 Light" panose="02020603020101020101" pitchFamily="18" charset="-127"/>
                <a:ea typeface="KoPub돋움체 Light" panose="0202060302010102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5287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="" xmlns:a16="http://schemas.microsoft.com/office/drawing/2014/main" id="{E7ACC1BF-F38C-433D-985F-08AB374A1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"/>
            <a:ext cx="12193588" cy="6857179"/>
          </a:xfrm>
          <a:prstGeom prst="rect">
            <a:avLst/>
          </a:prstGeom>
        </p:spPr>
      </p:pic>
      <p:pic>
        <p:nvPicPr>
          <p:cNvPr id="33" name="그림 32" descr="텍스트, 표지판이(가) 표시된 사진&#10;&#10;자동 생성된 설명">
            <a:extLst>
              <a:ext uri="{FF2B5EF4-FFF2-40B4-BE49-F238E27FC236}">
                <a16:creationId xmlns="" xmlns:a16="http://schemas.microsoft.com/office/drawing/2014/main" id="{3697FB48-37EB-4657-B8DE-BDEA698CB0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192" y="923898"/>
            <a:ext cx="1941580" cy="1633731"/>
          </a:xfrm>
          <a:prstGeom prst="rect">
            <a:avLst/>
          </a:prstGeom>
        </p:spPr>
      </p:pic>
      <p:grpSp>
        <p:nvGrpSpPr>
          <p:cNvPr id="74" name="그룹 73">
            <a:extLst>
              <a:ext uri="{FF2B5EF4-FFF2-40B4-BE49-F238E27FC236}">
                <a16:creationId xmlns="" xmlns:a16="http://schemas.microsoft.com/office/drawing/2014/main" id="{E53E4417-D883-405E-A41E-ABBBFBEF27CA}"/>
              </a:ext>
            </a:extLst>
          </p:cNvPr>
          <p:cNvGrpSpPr/>
          <p:nvPr/>
        </p:nvGrpSpPr>
        <p:grpSpPr>
          <a:xfrm>
            <a:off x="462915" y="6148453"/>
            <a:ext cx="8977764" cy="328182"/>
            <a:chOff x="462915" y="6148453"/>
            <a:chExt cx="8977764" cy="328182"/>
          </a:xfrm>
        </p:grpSpPr>
        <p:pic>
          <p:nvPicPr>
            <p:cNvPr id="34" name="그림 33" descr="텍스트이(가) 표시된 사진&#10;&#10;자동 생성된 설명">
              <a:extLst>
                <a:ext uri="{FF2B5EF4-FFF2-40B4-BE49-F238E27FC236}">
                  <a16:creationId xmlns="" xmlns:a16="http://schemas.microsoft.com/office/drawing/2014/main" id="{3FE67AC2-6EE5-4575-82D1-D0B75474D0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915" y="6148453"/>
              <a:ext cx="2147052" cy="328182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="" xmlns:a16="http://schemas.microsoft.com/office/drawing/2014/main" id="{090CFABE-46A5-4891-B094-4C7F53F06C0C}"/>
                </a:ext>
              </a:extLst>
            </p:cNvPr>
            <p:cNvSpPr txBox="1"/>
            <p:nvPr/>
          </p:nvSpPr>
          <p:spPr>
            <a:xfrm>
              <a:off x="9158550" y="6267017"/>
              <a:ext cx="282129" cy="187453"/>
            </a:xfrm>
            <a:prstGeom prst="rect">
              <a:avLst/>
            </a:prstGeom>
            <a:noFill/>
          </p:spPr>
          <p:txBody>
            <a:bodyPr wrap="none" lIns="0" tIns="18000" rIns="0" bIns="0" rtlCol="0">
              <a:spAutoFit/>
            </a:bodyPr>
            <a:lstStyle/>
            <a:p>
              <a:r>
                <a:rPr lang="en-US" altLang="ko-KR" sz="1100" dirty="0" smtClean="0">
                  <a:solidFill>
                    <a:schemeClr val="bg1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2021</a:t>
              </a:r>
              <a:endParaRPr lang="ko-KR" altLang="en-US" sz="1100" dirty="0">
                <a:solidFill>
                  <a:schemeClr val="bg1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="" xmlns:a16="http://schemas.microsoft.com/office/drawing/2014/main" id="{FEC37FEF-77E2-4A00-870A-D7DE3A366072}"/>
              </a:ext>
            </a:extLst>
          </p:cNvPr>
          <p:cNvGrpSpPr/>
          <p:nvPr/>
        </p:nvGrpSpPr>
        <p:grpSpPr>
          <a:xfrm>
            <a:off x="6976877" y="1936884"/>
            <a:ext cx="4317087" cy="2984231"/>
            <a:chOff x="6761638" y="983419"/>
            <a:chExt cx="4317087" cy="2984231"/>
          </a:xfrm>
        </p:grpSpPr>
        <p:grpSp>
          <p:nvGrpSpPr>
            <p:cNvPr id="43" name="그룹 42">
              <a:extLst>
                <a:ext uri="{FF2B5EF4-FFF2-40B4-BE49-F238E27FC236}">
                  <a16:creationId xmlns="" xmlns:a16="http://schemas.microsoft.com/office/drawing/2014/main" id="{9E8846B5-11A0-45B3-8FC1-259C9394FACB}"/>
                </a:ext>
              </a:extLst>
            </p:cNvPr>
            <p:cNvGrpSpPr/>
            <p:nvPr/>
          </p:nvGrpSpPr>
          <p:grpSpPr>
            <a:xfrm>
              <a:off x="6761638" y="983419"/>
              <a:ext cx="4168009" cy="707886"/>
              <a:chOff x="6755288" y="1786204"/>
              <a:chExt cx="4168009" cy="707886"/>
            </a:xfrm>
          </p:grpSpPr>
          <p:sp>
            <p:nvSpPr>
              <p:cNvPr id="35" name="TextBox 34">
                <a:extLst>
                  <a:ext uri="{FF2B5EF4-FFF2-40B4-BE49-F238E27FC236}">
                    <a16:creationId xmlns="" xmlns:a16="http://schemas.microsoft.com/office/drawing/2014/main" id="{76FB97DA-C385-4CAA-A6CE-19A152D3270A}"/>
                  </a:ext>
                </a:extLst>
              </p:cNvPr>
              <p:cNvSpPr txBox="1"/>
              <p:nvPr/>
            </p:nvSpPr>
            <p:spPr>
              <a:xfrm>
                <a:off x="6755288" y="1832371"/>
                <a:ext cx="654346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3400" spc="-100" dirty="0">
                    <a:solidFill>
                      <a:srgbClr val="0F3165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01</a:t>
                </a:r>
                <a:endParaRPr lang="ko-KR" altLang="en-US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endParaRPr>
              </a:p>
            </p:txBody>
          </p:sp>
          <p:cxnSp>
            <p:nvCxnSpPr>
              <p:cNvPr id="40" name="직선 연결선 39">
                <a:extLst>
                  <a:ext uri="{FF2B5EF4-FFF2-40B4-BE49-F238E27FC236}">
                    <a16:creationId xmlns="" xmlns:a16="http://schemas.microsoft.com/office/drawing/2014/main" id="{938CFF9B-8493-4638-9265-3D81A18DF0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18390" y="1888147"/>
                <a:ext cx="0" cy="504000"/>
              </a:xfrm>
              <a:prstGeom prst="line">
                <a:avLst/>
              </a:prstGeom>
              <a:ln w="12700">
                <a:solidFill>
                  <a:srgbClr val="0F316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>
                <a:extLst>
                  <a:ext uri="{FF2B5EF4-FFF2-40B4-BE49-F238E27FC236}">
                    <a16:creationId xmlns="" xmlns:a16="http://schemas.microsoft.com/office/drawing/2014/main" id="{4E59528A-123A-42E9-8153-3E584FF021E0}"/>
                  </a:ext>
                </a:extLst>
              </p:cNvPr>
              <p:cNvSpPr txBox="1"/>
              <p:nvPr/>
            </p:nvSpPr>
            <p:spPr>
              <a:xfrm>
                <a:off x="7906124" y="1786204"/>
                <a:ext cx="301717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4000" dirty="0">
                    <a:solidFill>
                      <a:srgbClr val="0F3165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교육과정 안내</a:t>
                </a:r>
              </a:p>
            </p:txBody>
          </p:sp>
        </p:grpSp>
        <p:grpSp>
          <p:nvGrpSpPr>
            <p:cNvPr id="57" name="그룹 56">
              <a:extLst>
                <a:ext uri="{FF2B5EF4-FFF2-40B4-BE49-F238E27FC236}">
                  <a16:creationId xmlns="" xmlns:a16="http://schemas.microsoft.com/office/drawing/2014/main" id="{358E8566-5BFF-4BCF-A09A-8853BD33D106}"/>
                </a:ext>
              </a:extLst>
            </p:cNvPr>
            <p:cNvGrpSpPr/>
            <p:nvPr/>
          </p:nvGrpSpPr>
          <p:grpSpPr>
            <a:xfrm>
              <a:off x="6761638" y="1813815"/>
              <a:ext cx="4317087" cy="707886"/>
              <a:chOff x="6755288" y="1786204"/>
              <a:chExt cx="4317087" cy="707886"/>
            </a:xfrm>
          </p:grpSpPr>
          <p:sp>
            <p:nvSpPr>
              <p:cNvPr id="58" name="TextBox 57">
                <a:extLst>
                  <a:ext uri="{FF2B5EF4-FFF2-40B4-BE49-F238E27FC236}">
                    <a16:creationId xmlns="" xmlns:a16="http://schemas.microsoft.com/office/drawing/2014/main" id="{1B63497A-9AEE-4650-AB51-394B0E00CACB}"/>
                  </a:ext>
                </a:extLst>
              </p:cNvPr>
              <p:cNvSpPr txBox="1"/>
              <p:nvPr/>
            </p:nvSpPr>
            <p:spPr>
              <a:xfrm>
                <a:off x="6755288" y="1832371"/>
                <a:ext cx="732893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3400" spc="-100" dirty="0">
                    <a:solidFill>
                      <a:srgbClr val="0F3165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02</a:t>
                </a:r>
                <a:endParaRPr lang="ko-KR" altLang="en-US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endParaRPr>
              </a:p>
            </p:txBody>
          </p:sp>
          <p:cxnSp>
            <p:nvCxnSpPr>
              <p:cNvPr id="59" name="직선 연결선 58">
                <a:extLst>
                  <a:ext uri="{FF2B5EF4-FFF2-40B4-BE49-F238E27FC236}">
                    <a16:creationId xmlns="" xmlns:a16="http://schemas.microsoft.com/office/drawing/2014/main" id="{6380BBF9-2A7A-4764-A5E1-D7299552EA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18390" y="1888147"/>
                <a:ext cx="0" cy="504000"/>
              </a:xfrm>
              <a:prstGeom prst="line">
                <a:avLst/>
              </a:prstGeom>
              <a:ln w="12700">
                <a:solidFill>
                  <a:srgbClr val="0F316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>
                <a:extLst>
                  <a:ext uri="{FF2B5EF4-FFF2-40B4-BE49-F238E27FC236}">
                    <a16:creationId xmlns="" xmlns:a16="http://schemas.microsoft.com/office/drawing/2014/main" id="{D950CFA4-0531-4144-A802-AB58E807F042}"/>
                  </a:ext>
                </a:extLst>
              </p:cNvPr>
              <p:cNvSpPr txBox="1"/>
              <p:nvPr/>
            </p:nvSpPr>
            <p:spPr>
              <a:xfrm>
                <a:off x="7906124" y="1786204"/>
                <a:ext cx="316625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4000" dirty="0" smtClean="0">
                    <a:solidFill>
                      <a:srgbClr val="0F3165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제출 서류 안내</a:t>
                </a:r>
                <a:endParaRPr lang="ko-KR" altLang="en-US" sz="4000" dirty="0">
                  <a:solidFill>
                    <a:srgbClr val="0F3165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</p:txBody>
          </p:sp>
        </p:grpSp>
        <p:grpSp>
          <p:nvGrpSpPr>
            <p:cNvPr id="61" name="그룹 60">
              <a:extLst>
                <a:ext uri="{FF2B5EF4-FFF2-40B4-BE49-F238E27FC236}">
                  <a16:creationId xmlns="" xmlns:a16="http://schemas.microsoft.com/office/drawing/2014/main" id="{084841E6-959B-4FE1-8BE6-771D0A5147E5}"/>
                </a:ext>
              </a:extLst>
            </p:cNvPr>
            <p:cNvGrpSpPr/>
            <p:nvPr/>
          </p:nvGrpSpPr>
          <p:grpSpPr>
            <a:xfrm>
              <a:off x="6761638" y="2644211"/>
              <a:ext cx="3273533" cy="1323439"/>
              <a:chOff x="6755288" y="1786204"/>
              <a:chExt cx="3273533" cy="1323439"/>
            </a:xfrm>
          </p:grpSpPr>
          <p:sp>
            <p:nvSpPr>
              <p:cNvPr id="62" name="TextBox 61">
                <a:extLst>
                  <a:ext uri="{FF2B5EF4-FFF2-40B4-BE49-F238E27FC236}">
                    <a16:creationId xmlns="" xmlns:a16="http://schemas.microsoft.com/office/drawing/2014/main" id="{F7451C98-CCAF-4BDE-BC7E-1A70E2DFF8C5}"/>
                  </a:ext>
                </a:extLst>
              </p:cNvPr>
              <p:cNvSpPr txBox="1"/>
              <p:nvPr/>
            </p:nvSpPr>
            <p:spPr>
              <a:xfrm>
                <a:off x="6755288" y="1832371"/>
                <a:ext cx="72648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3400" spc="-100" dirty="0">
                    <a:solidFill>
                      <a:srgbClr val="0F3165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03</a:t>
                </a:r>
                <a:endParaRPr lang="ko-KR" altLang="en-US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endParaRPr>
              </a:p>
            </p:txBody>
          </p:sp>
          <p:cxnSp>
            <p:nvCxnSpPr>
              <p:cNvPr id="63" name="직선 연결선 62">
                <a:extLst>
                  <a:ext uri="{FF2B5EF4-FFF2-40B4-BE49-F238E27FC236}">
                    <a16:creationId xmlns="" xmlns:a16="http://schemas.microsoft.com/office/drawing/2014/main" id="{E6F72C5B-C5CC-494C-B5FC-AED1954CFA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18390" y="1888147"/>
                <a:ext cx="0" cy="504000"/>
              </a:xfrm>
              <a:prstGeom prst="line">
                <a:avLst/>
              </a:prstGeom>
              <a:ln w="12700">
                <a:solidFill>
                  <a:srgbClr val="0F316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="" xmlns:a16="http://schemas.microsoft.com/office/drawing/2014/main" id="{225D2096-D580-43B6-9EE4-BF1D194E8CEB}"/>
                  </a:ext>
                </a:extLst>
              </p:cNvPr>
              <p:cNvSpPr txBox="1"/>
              <p:nvPr/>
            </p:nvSpPr>
            <p:spPr>
              <a:xfrm>
                <a:off x="7906124" y="1786204"/>
                <a:ext cx="2122697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4000" dirty="0" smtClean="0">
                    <a:solidFill>
                      <a:srgbClr val="0F3165"/>
                    </a:solidFill>
                    <a:latin typeface="KoPub돋움체 Light" panose="02020603020101020101" pitchFamily="18" charset="-127"/>
                    <a:ea typeface="KoPub돋움체 Light" panose="02020603020101020101" pitchFamily="18" charset="-127"/>
                  </a:rPr>
                  <a:t>수료 안내</a:t>
                </a:r>
                <a:endParaRPr lang="ko-KR" altLang="en-US" sz="4000" dirty="0">
                  <a:solidFill>
                    <a:srgbClr val="0F3165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  <a:p>
                <a:endParaRPr lang="ko-KR" altLang="en-US" sz="4000" dirty="0">
                  <a:solidFill>
                    <a:srgbClr val="0F3165"/>
                  </a:solidFill>
                  <a:latin typeface="KoPub돋움체 Light" panose="02020603020101020101" pitchFamily="18" charset="-127"/>
                  <a:ea typeface="KoPub돋움체 Light" panose="02020603020101020101" pitchFamily="18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3240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="" xmlns:a16="http://schemas.microsoft.com/office/drawing/2014/main" id="{6D70B20E-5086-4E6C-996B-C976AF7EB6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" y="0"/>
            <a:ext cx="12189631" cy="6858000"/>
          </a:xfrm>
          <a:prstGeom prst="rect">
            <a:avLst/>
          </a:prstGeom>
        </p:spPr>
      </p:pic>
      <p:pic>
        <p:nvPicPr>
          <p:cNvPr id="12" name="그림 11" descr="텍스트이(가) 표시된 사진&#10;&#10;자동 생성된 설명">
            <a:extLst>
              <a:ext uri="{FF2B5EF4-FFF2-40B4-BE49-F238E27FC236}">
                <a16:creationId xmlns="" xmlns:a16="http://schemas.microsoft.com/office/drawing/2014/main" id="{293B0387-1FFC-4849-9CA1-9FB449F8ED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45" y="6153546"/>
            <a:ext cx="2115316" cy="323089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3C7CFF8B-3348-4FCF-8CCC-0904CD153A63}"/>
              </a:ext>
            </a:extLst>
          </p:cNvPr>
          <p:cNvSpPr txBox="1"/>
          <p:nvPr/>
        </p:nvSpPr>
        <p:spPr>
          <a:xfrm>
            <a:off x="1122522" y="2876800"/>
            <a:ext cx="769763" cy="801552"/>
          </a:xfrm>
          <a:prstGeom prst="rect">
            <a:avLst/>
          </a:prstGeom>
          <a:noFill/>
        </p:spPr>
        <p:txBody>
          <a:bodyPr wrap="none" tIns="108000" rtlCol="0">
            <a:spAutoFit/>
          </a:bodyPr>
          <a:lstStyle/>
          <a:p>
            <a:r>
              <a:rPr lang="en-US" altLang="ko-KR" sz="4200" spc="-100" dirty="0">
                <a:solidFill>
                  <a:schemeClr val="bg1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01</a:t>
            </a:r>
            <a:endParaRPr lang="ko-KR" altLang="en-US" sz="4200" spc="-100" dirty="0">
              <a:solidFill>
                <a:schemeClr val="bg1"/>
              </a:solidFill>
              <a:latin typeface="코트라 볼드체" panose="02020603020101020101" pitchFamily="18" charset="-127"/>
              <a:ea typeface="코트라 볼드체" panose="02020603020101020101" pitchFamily="18" charset="-127"/>
              <a:cs typeface="코트라 볼드체" panose="02020603020101020101" pitchFamily="18" charset="-127"/>
            </a:endParaRPr>
          </a:p>
        </p:txBody>
      </p:sp>
      <p:cxnSp>
        <p:nvCxnSpPr>
          <p:cNvPr id="51" name="직선 연결선 50">
            <a:extLst>
              <a:ext uri="{FF2B5EF4-FFF2-40B4-BE49-F238E27FC236}">
                <a16:creationId xmlns="" xmlns:a16="http://schemas.microsoft.com/office/drawing/2014/main" id="{4A668A30-0F2B-4761-9C4F-4DB94E8DBFC7}"/>
              </a:ext>
            </a:extLst>
          </p:cNvPr>
          <p:cNvCxnSpPr>
            <a:cxnSpLocks/>
          </p:cNvCxnSpPr>
          <p:nvPr/>
        </p:nvCxnSpPr>
        <p:spPr>
          <a:xfrm>
            <a:off x="2119290" y="2881576"/>
            <a:ext cx="0" cy="7920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7BFD6D20-D4EF-4AB4-9423-329D575F659B}"/>
              </a:ext>
            </a:extLst>
          </p:cNvPr>
          <p:cNvSpPr txBox="1"/>
          <p:nvPr/>
        </p:nvSpPr>
        <p:spPr>
          <a:xfrm>
            <a:off x="2609967" y="2800523"/>
            <a:ext cx="45833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5600" spc="-100" dirty="0" smtClean="0">
                <a:solidFill>
                  <a:schemeClr val="bg1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교육과정 안내</a:t>
            </a:r>
            <a:endParaRPr lang="ko-KR" altLang="en-US" sz="5600" spc="-100" dirty="0">
              <a:solidFill>
                <a:schemeClr val="bg1"/>
              </a:solidFill>
              <a:latin typeface="코트라 볼드체" panose="02020603020101020101" pitchFamily="18" charset="-127"/>
              <a:ea typeface="코트라 볼드체" panose="02020603020101020101" pitchFamily="18" charset="-127"/>
              <a:cs typeface="코트라 볼드체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76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그룹 38">
            <a:extLst>
              <a:ext uri="{FF2B5EF4-FFF2-40B4-BE49-F238E27FC236}">
                <a16:creationId xmlns="" xmlns:a16="http://schemas.microsoft.com/office/drawing/2014/main" id="{E04DF2CF-3220-4797-9220-67643865D36D}"/>
              </a:ext>
            </a:extLst>
          </p:cNvPr>
          <p:cNvGrpSpPr/>
          <p:nvPr/>
        </p:nvGrpSpPr>
        <p:grpSpPr>
          <a:xfrm>
            <a:off x="485866" y="363263"/>
            <a:ext cx="3328498" cy="615553"/>
            <a:chOff x="485866" y="881056"/>
            <a:chExt cx="3328498" cy="615553"/>
          </a:xfrm>
        </p:grpSpPr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6EF91712-FC2F-45C1-A0E1-60471266C2BE}"/>
                </a:ext>
              </a:extLst>
            </p:cNvPr>
            <p:cNvSpPr txBox="1"/>
            <p:nvPr/>
          </p:nvSpPr>
          <p:spPr>
            <a:xfrm>
              <a:off x="1015200" y="881056"/>
              <a:ext cx="2799164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교육과정 개요</a:t>
              </a:r>
              <a:endParaRPr lang="ko-KR" altLang="en-US" sz="18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422D3A67-1843-4953-9CCD-F30CB1D8D558}"/>
                </a:ext>
              </a:extLst>
            </p:cNvPr>
            <p:cNvSpPr txBox="1"/>
            <p:nvPr/>
          </p:nvSpPr>
          <p:spPr>
            <a:xfrm>
              <a:off x="485866" y="881056"/>
              <a:ext cx="48603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1.</a:t>
              </a:r>
              <a:endParaRPr lang="ko-KR" altLang="en-US" sz="34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</p:grpSp>
      <p:pic>
        <p:nvPicPr>
          <p:cNvPr id="71" name="Picture 17">
            <a:extLst>
              <a:ext uri="{FF2B5EF4-FFF2-40B4-BE49-F238E27FC236}">
                <a16:creationId xmlns="" xmlns:a16="http://schemas.microsoft.com/office/drawing/2014/main" id="{37CEEDBB-E77F-43B9-8A34-901B2FB959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69" t="1" r="1" b="14159"/>
          <a:stretch/>
        </p:blipFill>
        <p:spPr bwMode="auto">
          <a:xfrm flipH="1">
            <a:off x="1060201" y="1265194"/>
            <a:ext cx="10073186" cy="514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직사각형 72">
            <a:extLst>
              <a:ext uri="{FF2B5EF4-FFF2-40B4-BE49-F238E27FC236}">
                <a16:creationId xmlns="" xmlns:a16="http://schemas.microsoft.com/office/drawing/2014/main" id="{CB673EAC-A527-4FF9-A809-5731DDB3EC02}"/>
              </a:ext>
            </a:extLst>
          </p:cNvPr>
          <p:cNvSpPr/>
          <p:nvPr/>
        </p:nvSpPr>
        <p:spPr>
          <a:xfrm>
            <a:off x="1778918" y="3988253"/>
            <a:ext cx="8216652" cy="2424904"/>
          </a:xfrm>
          <a:prstGeom prst="rect">
            <a:avLst/>
          </a:prstGeom>
          <a:solidFill>
            <a:srgbClr val="EBEFF6"/>
          </a:solidFill>
          <a:ln>
            <a:noFill/>
          </a:ln>
        </p:spPr>
        <p:txBody>
          <a:bodyPr wrap="square" lIns="144000" tIns="52144" rIns="144000" bIns="52144" anchor="ctr" anchorCtr="0">
            <a:noAutofit/>
          </a:bodyPr>
          <a:lstStyle/>
          <a:p>
            <a:pPr marL="223838" indent="-223838" fontAlgn="base" latinLnBrk="0">
              <a:lnSpc>
                <a:spcPct val="110000"/>
              </a:lnSpc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buFont typeface="Wingdings 2" panose="05020102010507070707" pitchFamily="18" charset="2"/>
              <a:buChar char=""/>
              <a:tabLst>
                <a:tab pos="5955727" algn="l"/>
              </a:tabLst>
            </a:pPr>
            <a:endParaRPr lang="ko-KR" altLang="en-US" sz="15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="" xmlns:a16="http://schemas.microsoft.com/office/drawing/2014/main" id="{E7463BFE-4139-4912-AD58-0A7DA85362CC}"/>
              </a:ext>
            </a:extLst>
          </p:cNvPr>
          <p:cNvGrpSpPr/>
          <p:nvPr/>
        </p:nvGrpSpPr>
        <p:grpSpPr>
          <a:xfrm>
            <a:off x="1675659" y="3687048"/>
            <a:ext cx="1823190" cy="539657"/>
            <a:chOff x="1675659" y="4131891"/>
            <a:chExt cx="1823190" cy="539657"/>
          </a:xfrm>
        </p:grpSpPr>
        <p:sp>
          <p:nvSpPr>
            <p:cNvPr id="97" name="양쪽 모서리가 둥근 사각형 22">
              <a:extLst>
                <a:ext uri="{FF2B5EF4-FFF2-40B4-BE49-F238E27FC236}">
                  <a16:creationId xmlns="" xmlns:a16="http://schemas.microsoft.com/office/drawing/2014/main" id="{AB8B8D18-F259-4A66-A27A-863F6C368EE5}"/>
                </a:ext>
              </a:extLst>
            </p:cNvPr>
            <p:cNvSpPr/>
            <p:nvPr/>
          </p:nvSpPr>
          <p:spPr>
            <a:xfrm rot="5400000" flipH="1">
              <a:off x="2571621" y="3653784"/>
              <a:ext cx="290560" cy="1563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17BA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직사각형 97">
              <a:extLst>
                <a:ext uri="{FF2B5EF4-FFF2-40B4-BE49-F238E27FC236}">
                  <a16:creationId xmlns="" xmlns:a16="http://schemas.microsoft.com/office/drawing/2014/main" id="{E947D7A4-1938-4D77-BE62-A2642D8778C4}"/>
                </a:ext>
              </a:extLst>
            </p:cNvPr>
            <p:cNvSpPr/>
            <p:nvPr/>
          </p:nvSpPr>
          <p:spPr>
            <a:xfrm>
              <a:off x="2393617" y="4312622"/>
              <a:ext cx="692497" cy="2462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/>
            <a:p>
              <a:pPr fontAlgn="base"/>
              <a:r>
                <a:rPr lang="ko-KR" altLang="en-US" sz="16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선발방법</a:t>
              </a:r>
              <a:endParaRPr lang="ko-KR" altLang="en-US" sz="1600" spc="-5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pic>
          <p:nvPicPr>
            <p:cNvPr id="99" name="그림 98">
              <a:extLst>
                <a:ext uri="{FF2B5EF4-FFF2-40B4-BE49-F238E27FC236}">
                  <a16:creationId xmlns="" xmlns:a16="http://schemas.microsoft.com/office/drawing/2014/main" id="{2060A983-4918-4DAD-BAF2-3E43E1D553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5659" y="4131891"/>
              <a:ext cx="582262" cy="539657"/>
            </a:xfrm>
            <a:prstGeom prst="rect">
              <a:avLst/>
            </a:prstGeom>
          </p:spPr>
        </p:pic>
      </p:grpSp>
      <p:grpSp>
        <p:nvGrpSpPr>
          <p:cNvPr id="9" name="그룹 8">
            <a:extLst>
              <a:ext uri="{FF2B5EF4-FFF2-40B4-BE49-F238E27FC236}">
                <a16:creationId xmlns="" xmlns:a16="http://schemas.microsoft.com/office/drawing/2014/main" id="{F5F687F9-929B-4097-B443-E612818F79FD}"/>
              </a:ext>
            </a:extLst>
          </p:cNvPr>
          <p:cNvGrpSpPr/>
          <p:nvPr/>
        </p:nvGrpSpPr>
        <p:grpSpPr>
          <a:xfrm>
            <a:off x="1675659" y="1486773"/>
            <a:ext cx="1823190" cy="539657"/>
            <a:chOff x="1675659" y="1931616"/>
            <a:chExt cx="1823190" cy="539657"/>
          </a:xfrm>
        </p:grpSpPr>
        <p:sp>
          <p:nvSpPr>
            <p:cNvPr id="93" name="양쪽 모서리가 둥근 사각형 22">
              <a:extLst>
                <a:ext uri="{FF2B5EF4-FFF2-40B4-BE49-F238E27FC236}">
                  <a16:creationId xmlns="" xmlns:a16="http://schemas.microsoft.com/office/drawing/2014/main" id="{EFBB2A11-CBD7-4823-ADCF-162ECAD68142}"/>
                </a:ext>
              </a:extLst>
            </p:cNvPr>
            <p:cNvSpPr/>
            <p:nvPr/>
          </p:nvSpPr>
          <p:spPr>
            <a:xfrm rot="5400000" flipH="1">
              <a:off x="2571621" y="1453509"/>
              <a:ext cx="290560" cy="1563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17BA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직사각형 93">
              <a:extLst>
                <a:ext uri="{FF2B5EF4-FFF2-40B4-BE49-F238E27FC236}">
                  <a16:creationId xmlns="" xmlns:a16="http://schemas.microsoft.com/office/drawing/2014/main" id="{7AEC6482-7A3A-4F15-9B25-F96FD48E8A90}"/>
                </a:ext>
              </a:extLst>
            </p:cNvPr>
            <p:cNvSpPr/>
            <p:nvPr/>
          </p:nvSpPr>
          <p:spPr>
            <a:xfrm>
              <a:off x="2393617" y="2112347"/>
              <a:ext cx="692497" cy="2462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/>
            <a:p>
              <a:pPr fontAlgn="base"/>
              <a:r>
                <a:rPr lang="ko-KR" altLang="en-US" sz="1600" spc="-50" dirty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교육일정</a:t>
              </a:r>
            </a:p>
          </p:txBody>
        </p:sp>
        <p:pic>
          <p:nvPicPr>
            <p:cNvPr id="95" name="그림 94">
              <a:extLst>
                <a:ext uri="{FF2B5EF4-FFF2-40B4-BE49-F238E27FC236}">
                  <a16:creationId xmlns="" xmlns:a16="http://schemas.microsoft.com/office/drawing/2014/main" id="{17C8C7CC-351F-4104-BACD-23B2748B0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5659" y="1931616"/>
              <a:ext cx="582262" cy="539657"/>
            </a:xfrm>
            <a:prstGeom prst="rect">
              <a:avLst/>
            </a:prstGeom>
          </p:spPr>
        </p:pic>
      </p:grpSp>
      <p:grpSp>
        <p:nvGrpSpPr>
          <p:cNvPr id="3" name="그룹 2">
            <a:extLst>
              <a:ext uri="{FF2B5EF4-FFF2-40B4-BE49-F238E27FC236}">
                <a16:creationId xmlns="" xmlns:a16="http://schemas.microsoft.com/office/drawing/2014/main" id="{7A5BE044-B878-4C14-8C55-AF2F2C376FF4}"/>
              </a:ext>
            </a:extLst>
          </p:cNvPr>
          <p:cNvGrpSpPr/>
          <p:nvPr/>
        </p:nvGrpSpPr>
        <p:grpSpPr>
          <a:xfrm>
            <a:off x="1675659" y="2726960"/>
            <a:ext cx="1823190" cy="539657"/>
            <a:chOff x="1675659" y="2769816"/>
            <a:chExt cx="1823190" cy="539657"/>
          </a:xfrm>
        </p:grpSpPr>
        <p:sp>
          <p:nvSpPr>
            <p:cNvPr id="101" name="양쪽 모서리가 둥근 사각형 22">
              <a:extLst>
                <a:ext uri="{FF2B5EF4-FFF2-40B4-BE49-F238E27FC236}">
                  <a16:creationId xmlns="" xmlns:a16="http://schemas.microsoft.com/office/drawing/2014/main" id="{CC75C731-A7ED-4D89-8E08-9574583378AE}"/>
                </a:ext>
              </a:extLst>
            </p:cNvPr>
            <p:cNvSpPr/>
            <p:nvPr/>
          </p:nvSpPr>
          <p:spPr>
            <a:xfrm rot="5400000" flipH="1">
              <a:off x="2571621" y="2291709"/>
              <a:ext cx="290560" cy="1563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17BA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직사각형 101">
              <a:extLst>
                <a:ext uri="{FF2B5EF4-FFF2-40B4-BE49-F238E27FC236}">
                  <a16:creationId xmlns="" xmlns:a16="http://schemas.microsoft.com/office/drawing/2014/main" id="{7BB1AEC2-26EF-4E69-9CF6-681C8DA477DD}"/>
                </a:ext>
              </a:extLst>
            </p:cNvPr>
            <p:cNvSpPr/>
            <p:nvPr/>
          </p:nvSpPr>
          <p:spPr>
            <a:xfrm>
              <a:off x="2393617" y="2950547"/>
              <a:ext cx="692497" cy="2462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/>
            <a:p>
              <a:pPr fontAlgn="base"/>
              <a:r>
                <a:rPr lang="ko-KR" altLang="en-US" sz="1600" spc="-50" dirty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교육대상</a:t>
              </a:r>
            </a:p>
          </p:txBody>
        </p:sp>
        <p:pic>
          <p:nvPicPr>
            <p:cNvPr id="103" name="그림 102">
              <a:extLst>
                <a:ext uri="{FF2B5EF4-FFF2-40B4-BE49-F238E27FC236}">
                  <a16:creationId xmlns="" xmlns:a16="http://schemas.microsoft.com/office/drawing/2014/main" id="{4C8A3430-72E6-4792-B179-3A65C0B75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5659" y="2769816"/>
              <a:ext cx="582262" cy="539657"/>
            </a:xfrm>
            <a:prstGeom prst="rect">
              <a:avLst/>
            </a:prstGeom>
          </p:spPr>
        </p:pic>
      </p:grpSp>
      <p:sp>
        <p:nvSpPr>
          <p:cNvPr id="104" name="직사각형 103">
            <a:extLst>
              <a:ext uri="{FF2B5EF4-FFF2-40B4-BE49-F238E27FC236}">
                <a16:creationId xmlns="" xmlns:a16="http://schemas.microsoft.com/office/drawing/2014/main" id="{0559E3FB-0329-4C17-BD3A-4D035527F181}"/>
              </a:ext>
            </a:extLst>
          </p:cNvPr>
          <p:cNvSpPr/>
          <p:nvPr/>
        </p:nvSpPr>
        <p:spPr>
          <a:xfrm>
            <a:off x="1943239" y="4216853"/>
            <a:ext cx="4468238" cy="1413357"/>
          </a:xfrm>
          <a:prstGeom prst="rect">
            <a:avLst/>
          </a:prstGeom>
          <a:noFill/>
          <a:ln>
            <a:noFill/>
          </a:ln>
        </p:spPr>
        <p:txBody>
          <a:bodyPr wrap="none" lIns="144000" tIns="52144" rIns="144000" bIns="52144" anchor="t" anchorCtr="0">
            <a:spAutoFit/>
          </a:bodyPr>
          <a:lstStyle/>
          <a:p>
            <a:pPr marL="223838" indent="-223838"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buFont typeface="Wingdings 2" panose="05020102010507070707" pitchFamily="18" charset="2"/>
              <a:buChar char=""/>
              <a:tabLst>
                <a:tab pos="5955727" algn="l"/>
              </a:tabLst>
            </a:pP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선발기준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우선순위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에 따른 선착순 선발</a:t>
            </a:r>
            <a:endParaRPr lang="en-US" altLang="ko-KR" sz="15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 -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1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순위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500" dirty="0" err="1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비재직자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 또는 졸업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예정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)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맑은 고딕" panose="020B0503020000020004" pitchFamily="50" charset="-127"/>
              </a:rPr>
              <a:t>자</a:t>
            </a:r>
            <a:endParaRPr lang="en-US" altLang="ko-KR" sz="1500" dirty="0" smtClean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rgbClr val="FF0000"/>
              </a:solidFill>
              <a:latin typeface="맑은 고딕" panose="020B0503020000020004" pitchFamily="50" charset="-127"/>
            </a:endParaRP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 - 2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순위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대학교 또는 대학원 재학생</a:t>
            </a:r>
            <a:endParaRPr lang="en-US" altLang="ko-KR" sz="1500" dirty="0" smtClean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</a:endParaRP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- 3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순위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기타 사유로 필요하다고 인정되는 경우</a:t>
            </a:r>
            <a:endParaRPr lang="en-US" altLang="ko-KR" sz="15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</a:endParaRPr>
          </a:p>
        </p:txBody>
      </p:sp>
      <p:sp>
        <p:nvSpPr>
          <p:cNvPr id="105" name="직사각형 104">
            <a:extLst>
              <a:ext uri="{FF2B5EF4-FFF2-40B4-BE49-F238E27FC236}">
                <a16:creationId xmlns="" xmlns:a16="http://schemas.microsoft.com/office/drawing/2014/main" id="{B493BE5D-D1AB-44FB-A623-AA227BB94354}"/>
              </a:ext>
            </a:extLst>
          </p:cNvPr>
          <p:cNvSpPr/>
          <p:nvPr/>
        </p:nvSpPr>
        <p:spPr>
          <a:xfrm>
            <a:off x="2259287" y="2057131"/>
            <a:ext cx="5500572" cy="926044"/>
          </a:xfrm>
          <a:prstGeom prst="rect">
            <a:avLst/>
          </a:prstGeom>
          <a:noFill/>
          <a:ln>
            <a:noFill/>
          </a:ln>
        </p:spPr>
        <p:txBody>
          <a:bodyPr wrap="none" lIns="144000" tIns="52144" rIns="144000" bIns="52144" anchor="t" anchorCtr="0">
            <a:spAutoFit/>
          </a:bodyPr>
          <a:lstStyle/>
          <a:p>
            <a:pPr marL="223838" indent="-223838"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buFont typeface="Wingdings 2" panose="05020102010507070707" pitchFamily="18" charset="2"/>
              <a:buChar char=""/>
              <a:tabLst>
                <a:tab pos="5955727" algn="l"/>
              </a:tabLst>
            </a:pP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전 체 기 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8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월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19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일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목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</a:t>
            </a:r>
            <a:r>
              <a:rPr lang="en-US" altLang="ko-KR" sz="1500" dirty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~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9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월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10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일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/ 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매주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목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- 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비대면 라이브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과정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(40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시간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+ 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사이버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3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과정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(29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시간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병행 학습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/>
            </a:r>
            <a:b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</a:b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 </a:t>
            </a:r>
            <a:endParaRPr lang="ko-KR" altLang="en-US" sz="15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pic>
        <p:nvPicPr>
          <p:cNvPr id="107" name="Picture 70" descr="C:\Users\APPLE\Desktop\psxtg019908 [변환됨]-02.png">
            <a:extLst>
              <a:ext uri="{FF2B5EF4-FFF2-40B4-BE49-F238E27FC236}">
                <a16:creationId xmlns="" xmlns:a16="http://schemas.microsoft.com/office/drawing/2014/main" id="{88DEE29E-84C1-43D9-9537-24AF26D0C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8461" y="2434022"/>
            <a:ext cx="1661882" cy="16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직사각형 44">
            <a:extLst>
              <a:ext uri="{FF2B5EF4-FFF2-40B4-BE49-F238E27FC236}">
                <a16:creationId xmlns="" xmlns:a16="http://schemas.microsoft.com/office/drawing/2014/main" id="{B493BE5D-D1AB-44FB-A623-AA227BB94354}"/>
              </a:ext>
            </a:extLst>
          </p:cNvPr>
          <p:cNvSpPr/>
          <p:nvPr/>
        </p:nvSpPr>
        <p:spPr>
          <a:xfrm>
            <a:off x="2257921" y="3207720"/>
            <a:ext cx="3094785" cy="336139"/>
          </a:xfrm>
          <a:prstGeom prst="rect">
            <a:avLst/>
          </a:prstGeom>
          <a:noFill/>
          <a:ln>
            <a:noFill/>
          </a:ln>
        </p:spPr>
        <p:txBody>
          <a:bodyPr wrap="none" lIns="144000" tIns="52144" rIns="144000" bIns="52144" anchor="t" anchorCtr="0">
            <a:spAutoFit/>
          </a:bodyPr>
          <a:lstStyle/>
          <a:p>
            <a:pPr marL="223838" indent="-223838"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buFont typeface="Wingdings 2" panose="05020102010507070707" pitchFamily="18" charset="2"/>
              <a:buChar char=""/>
              <a:tabLst>
                <a:tab pos="5955727" algn="l"/>
              </a:tabLst>
            </a:pP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화장품 생산 분야 취업 희망자</a:t>
            </a:r>
            <a:endParaRPr lang="en-US" altLang="ko-KR" sz="1500" b="1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="" xmlns:a16="http://schemas.microsoft.com/office/drawing/2014/main" id="{0559E3FB-0329-4C17-BD3A-4D035527F181}"/>
              </a:ext>
            </a:extLst>
          </p:cNvPr>
          <p:cNvSpPr/>
          <p:nvPr/>
        </p:nvSpPr>
        <p:spPr>
          <a:xfrm>
            <a:off x="6209274" y="4168201"/>
            <a:ext cx="3581778" cy="1413357"/>
          </a:xfrm>
          <a:prstGeom prst="rect">
            <a:avLst/>
          </a:prstGeom>
          <a:noFill/>
          <a:ln>
            <a:noFill/>
          </a:ln>
        </p:spPr>
        <p:txBody>
          <a:bodyPr wrap="none" lIns="144000" tIns="52144" rIns="144000" bIns="52144" anchor="t" anchorCtr="0">
            <a:spAutoFit/>
          </a:bodyPr>
          <a:lstStyle/>
          <a:p>
            <a:pPr marL="223838" indent="-223838"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buFont typeface="Wingdings 2" panose="05020102010507070707" pitchFamily="18" charset="2"/>
              <a:buChar char=""/>
              <a:tabLst>
                <a:tab pos="5955727" algn="l"/>
              </a:tabLst>
            </a:pP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선발일정</a:t>
            </a:r>
            <a:endParaRPr lang="en-US" altLang="ko-KR" sz="1500" dirty="0" smtClean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</a:endParaRP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 - 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수강신청 마감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 8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월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10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일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화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</a:t>
            </a: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- 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선발심사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 8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월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11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일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수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</a:t>
            </a:r>
          </a:p>
          <a:p>
            <a:pPr fontAlgn="base" latinLnBrk="0">
              <a:spcBef>
                <a:spcPts val="1000"/>
              </a:spcBef>
              <a:spcAft>
                <a:spcPct val="0"/>
              </a:spcAft>
              <a:buClr>
                <a:srgbClr val="345691"/>
              </a:buClr>
              <a:tabLst>
                <a:tab pos="5955727" algn="l"/>
              </a:tabLst>
            </a:pPr>
            <a:r>
              <a:rPr lang="en-US" altLang="ko-KR" sz="1500" dirty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- 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대상자발표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 8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월 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11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일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수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)~12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일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목</a:t>
            </a:r>
            <a:r>
              <a:rPr lang="en-US" altLang="ko-KR" sz="1500" dirty="0" smtClean="0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)</a:t>
            </a:r>
            <a:endParaRPr lang="en-US" altLang="ko-KR" sz="1500" dirty="0">
              <a:ln>
                <a:solidFill>
                  <a:schemeClr val="bg1">
                    <a:lumMod val="75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6369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그룹 32">
            <a:extLst>
              <a:ext uri="{FF2B5EF4-FFF2-40B4-BE49-F238E27FC236}">
                <a16:creationId xmlns="" xmlns:a16="http://schemas.microsoft.com/office/drawing/2014/main" id="{0D46A0F8-7D29-4723-BCA3-F9BEE50B632A}"/>
              </a:ext>
            </a:extLst>
          </p:cNvPr>
          <p:cNvGrpSpPr/>
          <p:nvPr/>
        </p:nvGrpSpPr>
        <p:grpSpPr>
          <a:xfrm>
            <a:off x="485866" y="363263"/>
            <a:ext cx="5533887" cy="615553"/>
            <a:chOff x="485866" y="881056"/>
            <a:chExt cx="5533887" cy="615553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5BE6411A-9BBF-4656-8C71-5F6D840C7225}"/>
                </a:ext>
              </a:extLst>
            </p:cNvPr>
            <p:cNvSpPr txBox="1"/>
            <p:nvPr/>
          </p:nvSpPr>
          <p:spPr>
            <a:xfrm>
              <a:off x="880205" y="881056"/>
              <a:ext cx="513954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교과목 </a:t>
              </a:r>
              <a:r>
                <a:rPr lang="ko-KR" altLang="en-US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구성</a:t>
              </a:r>
              <a:r>
                <a:rPr lang="en-US" altLang="ko-KR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 </a:t>
              </a:r>
              <a:r>
                <a:rPr lang="ko-KR" altLang="en-US" sz="12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* 기관 사정에 따라 일부 변동될 수 있습니다</a:t>
              </a:r>
              <a:r>
                <a:rPr lang="en-US" altLang="ko-KR" sz="12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.</a:t>
              </a:r>
              <a:endParaRPr lang="ko-KR" altLang="en-US" sz="8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F8D81F73-8E10-4D1B-8200-65546C35315B}"/>
                </a:ext>
              </a:extLst>
            </p:cNvPr>
            <p:cNvSpPr txBox="1"/>
            <p:nvPr/>
          </p:nvSpPr>
          <p:spPr>
            <a:xfrm>
              <a:off x="485866" y="881056"/>
              <a:ext cx="48603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1.</a:t>
              </a: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="" xmlns:a16="http://schemas.microsoft.com/office/drawing/2014/main" id="{F5F687F9-929B-4097-B443-E612818F79FD}"/>
              </a:ext>
            </a:extLst>
          </p:cNvPr>
          <p:cNvGrpSpPr/>
          <p:nvPr/>
        </p:nvGrpSpPr>
        <p:grpSpPr>
          <a:xfrm>
            <a:off x="6407037" y="867548"/>
            <a:ext cx="1823190" cy="539657"/>
            <a:chOff x="1675659" y="1931616"/>
            <a:chExt cx="1823190" cy="539657"/>
          </a:xfrm>
        </p:grpSpPr>
        <p:sp>
          <p:nvSpPr>
            <p:cNvPr id="106" name="양쪽 모서리가 둥근 사각형 22">
              <a:extLst>
                <a:ext uri="{FF2B5EF4-FFF2-40B4-BE49-F238E27FC236}">
                  <a16:creationId xmlns="" xmlns:a16="http://schemas.microsoft.com/office/drawing/2014/main" id="{EFBB2A11-CBD7-4823-ADCF-162ECAD68142}"/>
                </a:ext>
              </a:extLst>
            </p:cNvPr>
            <p:cNvSpPr/>
            <p:nvPr/>
          </p:nvSpPr>
          <p:spPr>
            <a:xfrm rot="5400000" flipH="1">
              <a:off x="2571621" y="1453509"/>
              <a:ext cx="290560" cy="1563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17BA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직사각형 108">
              <a:extLst>
                <a:ext uri="{FF2B5EF4-FFF2-40B4-BE49-F238E27FC236}">
                  <a16:creationId xmlns="" xmlns:a16="http://schemas.microsoft.com/office/drawing/2014/main" id="{7AEC6482-7A3A-4F15-9B25-F96FD48E8A90}"/>
                </a:ext>
              </a:extLst>
            </p:cNvPr>
            <p:cNvSpPr/>
            <p:nvPr/>
          </p:nvSpPr>
          <p:spPr>
            <a:xfrm>
              <a:off x="2393617" y="2112347"/>
              <a:ext cx="572273" cy="2462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/>
            <a:p>
              <a:pPr fontAlgn="base"/>
              <a:r>
                <a:rPr lang="en-US" altLang="ko-KR" sz="16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6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사이버</a:t>
              </a:r>
              <a:endParaRPr lang="ko-KR" altLang="en-US" sz="1600" spc="-5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pic>
          <p:nvPicPr>
            <p:cNvPr id="124" name="그림 123">
              <a:extLst>
                <a:ext uri="{FF2B5EF4-FFF2-40B4-BE49-F238E27FC236}">
                  <a16:creationId xmlns="" xmlns:a16="http://schemas.microsoft.com/office/drawing/2014/main" id="{17C8C7CC-351F-4104-BACD-23B2748B0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5659" y="1931616"/>
              <a:ext cx="582262" cy="539657"/>
            </a:xfrm>
            <a:prstGeom prst="rect">
              <a:avLst/>
            </a:prstGeom>
          </p:spPr>
        </p:pic>
      </p:grpSp>
      <p:grpSp>
        <p:nvGrpSpPr>
          <p:cNvPr id="125" name="그룹 124">
            <a:extLst>
              <a:ext uri="{FF2B5EF4-FFF2-40B4-BE49-F238E27FC236}">
                <a16:creationId xmlns="" xmlns:a16="http://schemas.microsoft.com/office/drawing/2014/main" id="{F5F687F9-929B-4097-B443-E612818F79FD}"/>
              </a:ext>
            </a:extLst>
          </p:cNvPr>
          <p:cNvGrpSpPr/>
          <p:nvPr/>
        </p:nvGrpSpPr>
        <p:grpSpPr>
          <a:xfrm>
            <a:off x="134017" y="874316"/>
            <a:ext cx="1823190" cy="539657"/>
            <a:chOff x="1675659" y="1931616"/>
            <a:chExt cx="1823190" cy="539657"/>
          </a:xfrm>
        </p:grpSpPr>
        <p:sp>
          <p:nvSpPr>
            <p:cNvPr id="126" name="양쪽 모서리가 둥근 사각형 22">
              <a:extLst>
                <a:ext uri="{FF2B5EF4-FFF2-40B4-BE49-F238E27FC236}">
                  <a16:creationId xmlns="" xmlns:a16="http://schemas.microsoft.com/office/drawing/2014/main" id="{EFBB2A11-CBD7-4823-ADCF-162ECAD68142}"/>
                </a:ext>
              </a:extLst>
            </p:cNvPr>
            <p:cNvSpPr/>
            <p:nvPr/>
          </p:nvSpPr>
          <p:spPr>
            <a:xfrm rot="5400000" flipH="1">
              <a:off x="2571621" y="1453509"/>
              <a:ext cx="290560" cy="15638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17BA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7" name="직사각형 126">
              <a:extLst>
                <a:ext uri="{FF2B5EF4-FFF2-40B4-BE49-F238E27FC236}">
                  <a16:creationId xmlns="" xmlns:a16="http://schemas.microsoft.com/office/drawing/2014/main" id="{7AEC6482-7A3A-4F15-9B25-F96FD48E8A90}"/>
                </a:ext>
              </a:extLst>
            </p:cNvPr>
            <p:cNvSpPr/>
            <p:nvPr/>
          </p:nvSpPr>
          <p:spPr>
            <a:xfrm>
              <a:off x="2393617" y="2112347"/>
              <a:ext cx="572273" cy="2462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spAutoFit/>
            </a:bodyPr>
            <a:lstStyle/>
            <a:p>
              <a:pPr fontAlgn="base"/>
              <a:r>
                <a:rPr lang="en-US" altLang="ko-KR" sz="16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16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라이브</a:t>
              </a:r>
              <a:endParaRPr lang="en-US" altLang="ko-KR" sz="1600" spc="-50" dirty="0" smtClean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pic>
          <p:nvPicPr>
            <p:cNvPr id="128" name="그림 127">
              <a:extLst>
                <a:ext uri="{FF2B5EF4-FFF2-40B4-BE49-F238E27FC236}">
                  <a16:creationId xmlns="" xmlns:a16="http://schemas.microsoft.com/office/drawing/2014/main" id="{17C8C7CC-351F-4104-BACD-23B2748B0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5659" y="1931616"/>
              <a:ext cx="582262" cy="539657"/>
            </a:xfrm>
            <a:prstGeom prst="rect">
              <a:avLst/>
            </a:prstGeom>
          </p:spPr>
        </p:pic>
      </p:grp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1613" y="1413973"/>
            <a:ext cx="4486275" cy="467677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866" y="1436143"/>
            <a:ext cx="5404188" cy="465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628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="" xmlns:a16="http://schemas.microsoft.com/office/drawing/2014/main" id="{6A5FE427-B1CA-4784-A816-965E5E7FA906}"/>
              </a:ext>
            </a:extLst>
          </p:cNvPr>
          <p:cNvGrpSpPr/>
          <p:nvPr/>
        </p:nvGrpSpPr>
        <p:grpSpPr>
          <a:xfrm>
            <a:off x="1978" y="0"/>
            <a:ext cx="12189631" cy="6858000"/>
            <a:chOff x="1978" y="0"/>
            <a:chExt cx="12189631" cy="6858000"/>
          </a:xfrm>
        </p:grpSpPr>
        <p:pic>
          <p:nvPicPr>
            <p:cNvPr id="7" name="그림 6">
              <a:extLst>
                <a:ext uri="{FF2B5EF4-FFF2-40B4-BE49-F238E27FC236}">
                  <a16:creationId xmlns="" xmlns:a16="http://schemas.microsoft.com/office/drawing/2014/main" id="{A81C44F3-C8C1-42A4-9C53-013733F83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8" y="0"/>
              <a:ext cx="12189631" cy="6858000"/>
            </a:xfrm>
            <a:prstGeom prst="rect">
              <a:avLst/>
            </a:prstGeom>
          </p:spPr>
        </p:pic>
        <p:grpSp>
          <p:nvGrpSpPr>
            <p:cNvPr id="10" name="그룹 9">
              <a:extLst>
                <a:ext uri="{FF2B5EF4-FFF2-40B4-BE49-F238E27FC236}">
                  <a16:creationId xmlns="" xmlns:a16="http://schemas.microsoft.com/office/drawing/2014/main" id="{272D6052-7516-4751-A41F-96F35BF7F63E}"/>
                </a:ext>
              </a:extLst>
            </p:cNvPr>
            <p:cNvGrpSpPr/>
            <p:nvPr/>
          </p:nvGrpSpPr>
          <p:grpSpPr>
            <a:xfrm>
              <a:off x="1122522" y="2800523"/>
              <a:ext cx="6070751" cy="954107"/>
              <a:chOff x="1122522" y="2053763"/>
              <a:chExt cx="6070751" cy="954107"/>
            </a:xfrm>
          </p:grpSpPr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4E711A87-AEBE-452F-B037-2BC596D85F0C}"/>
                  </a:ext>
                </a:extLst>
              </p:cNvPr>
              <p:cNvSpPr txBox="1"/>
              <p:nvPr/>
            </p:nvSpPr>
            <p:spPr>
              <a:xfrm>
                <a:off x="1122522" y="2130040"/>
                <a:ext cx="697627" cy="801552"/>
              </a:xfrm>
              <a:prstGeom prst="rect">
                <a:avLst/>
              </a:prstGeom>
              <a:noFill/>
            </p:spPr>
            <p:txBody>
              <a:bodyPr wrap="none" tIns="108000" rtlCol="0">
                <a:spAutoFit/>
              </a:bodyPr>
              <a:lstStyle/>
              <a:p>
                <a:r>
                  <a:rPr lang="en-US" altLang="ko-KR" sz="4200" spc="-100" dirty="0" smtClean="0">
                    <a:solidFill>
                      <a:schemeClr val="bg1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02</a:t>
                </a:r>
                <a:endParaRPr lang="ko-KR" altLang="en-US" sz="4200" spc="-100" dirty="0">
                  <a:solidFill>
                    <a:schemeClr val="bg1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endParaRPr>
              </a:p>
            </p:txBody>
          </p:sp>
          <p:cxnSp>
            <p:nvCxnSpPr>
              <p:cNvPr id="13" name="직선 연결선 12">
                <a:extLst>
                  <a:ext uri="{FF2B5EF4-FFF2-40B4-BE49-F238E27FC236}">
                    <a16:creationId xmlns="" xmlns:a16="http://schemas.microsoft.com/office/drawing/2014/main" id="{7EA43B9A-4195-4354-A251-CBC50A65A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9290" y="2134816"/>
                <a:ext cx="0" cy="79200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CE0C5982-6654-4A16-BE33-6D0D337E4518}"/>
                  </a:ext>
                </a:extLst>
              </p:cNvPr>
              <p:cNvSpPr txBox="1"/>
              <p:nvPr/>
            </p:nvSpPr>
            <p:spPr>
              <a:xfrm>
                <a:off x="2609967" y="2053763"/>
                <a:ext cx="4583306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5600" spc="-100" dirty="0" smtClean="0">
                    <a:solidFill>
                      <a:schemeClr val="bg1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제출서류 </a:t>
                </a:r>
                <a:r>
                  <a:rPr lang="ko-KR" altLang="en-US" sz="5600" spc="-100" dirty="0">
                    <a:solidFill>
                      <a:schemeClr val="bg1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안내</a:t>
                </a:r>
              </a:p>
            </p:txBody>
          </p:sp>
        </p:grpSp>
        <p:pic>
          <p:nvPicPr>
            <p:cNvPr id="11" name="그림 10" descr="텍스트이(가) 표시된 사진&#10;&#10;자동 생성된 설명">
              <a:extLst>
                <a:ext uri="{FF2B5EF4-FFF2-40B4-BE49-F238E27FC236}">
                  <a16:creationId xmlns="" xmlns:a16="http://schemas.microsoft.com/office/drawing/2014/main" id="{43558BFC-4AE5-41E3-BFE6-8AA5BE477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745" y="6153546"/>
              <a:ext cx="2115316" cy="3230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78455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>
            <a:extLst>
              <a:ext uri="{FF2B5EF4-FFF2-40B4-BE49-F238E27FC236}">
                <a16:creationId xmlns="" xmlns:a16="http://schemas.microsoft.com/office/drawing/2014/main" id="{BAFE669D-4DE8-419D-A3BD-0605A4D6EAD1}"/>
              </a:ext>
            </a:extLst>
          </p:cNvPr>
          <p:cNvGrpSpPr/>
          <p:nvPr/>
        </p:nvGrpSpPr>
        <p:grpSpPr>
          <a:xfrm>
            <a:off x="485866" y="1015200"/>
            <a:ext cx="10737924" cy="4516914"/>
            <a:chOff x="1042185" y="1669318"/>
            <a:chExt cx="4570096" cy="4536000"/>
          </a:xfrm>
        </p:grpSpPr>
        <p:sp>
          <p:nvSpPr>
            <p:cNvPr id="95" name="모서리가 둥근 직사각형 5">
              <a:extLst>
                <a:ext uri="{FF2B5EF4-FFF2-40B4-BE49-F238E27FC236}">
                  <a16:creationId xmlns="" xmlns:a16="http://schemas.microsoft.com/office/drawing/2014/main" id="{7B2354EC-1AF8-4A37-AE5B-3D0F1ABC4471}"/>
                </a:ext>
              </a:extLst>
            </p:cNvPr>
            <p:cNvSpPr/>
            <p:nvPr/>
          </p:nvSpPr>
          <p:spPr>
            <a:xfrm>
              <a:off x="1042185" y="1669318"/>
              <a:ext cx="4570096" cy="4536000"/>
            </a:xfrm>
            <a:prstGeom prst="roundRect">
              <a:avLst>
                <a:gd name="adj" fmla="val 3258"/>
              </a:avLst>
            </a:prstGeom>
            <a:solidFill>
              <a:srgbClr val="345691"/>
            </a:solidFill>
            <a:ln w="168275">
              <a:noFill/>
            </a:ln>
            <a:effectLst>
              <a:outerShdw dist="114300" dir="2700000" algn="tl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/>
              <a:endParaRPr lang="ko-KR" altLang="en-US"/>
            </a:p>
          </p:txBody>
        </p:sp>
        <p:sp>
          <p:nvSpPr>
            <p:cNvPr id="96" name="모서리가 둥근 직사각형 7">
              <a:extLst>
                <a:ext uri="{FF2B5EF4-FFF2-40B4-BE49-F238E27FC236}">
                  <a16:creationId xmlns="" xmlns:a16="http://schemas.microsoft.com/office/drawing/2014/main" id="{CC37A21F-EE4A-4EE7-8904-E3FA45714D91}"/>
                </a:ext>
              </a:extLst>
            </p:cNvPr>
            <p:cNvSpPr/>
            <p:nvPr/>
          </p:nvSpPr>
          <p:spPr>
            <a:xfrm>
              <a:off x="1203384" y="1831968"/>
              <a:ext cx="4246479" cy="4174736"/>
            </a:xfrm>
            <a:prstGeom prst="roundRect">
              <a:avLst>
                <a:gd name="adj" fmla="val 1424"/>
              </a:avLst>
            </a:prstGeom>
            <a:solidFill>
              <a:schemeClr val="bg1"/>
            </a:solidFill>
            <a:ln w="168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/>
              <a:endParaRPr lang="ko-KR" altLang="en-US"/>
            </a:p>
          </p:txBody>
        </p:sp>
      </p:grpSp>
      <p:grpSp>
        <p:nvGrpSpPr>
          <p:cNvPr id="53" name="그룹 52">
            <a:extLst>
              <a:ext uri="{FF2B5EF4-FFF2-40B4-BE49-F238E27FC236}">
                <a16:creationId xmlns="" xmlns:a16="http://schemas.microsoft.com/office/drawing/2014/main" id="{149514B3-3153-4BC4-9DF2-9FBA3DC447BF}"/>
              </a:ext>
            </a:extLst>
          </p:cNvPr>
          <p:cNvGrpSpPr/>
          <p:nvPr/>
        </p:nvGrpSpPr>
        <p:grpSpPr>
          <a:xfrm>
            <a:off x="485866" y="363263"/>
            <a:ext cx="2367956" cy="615553"/>
            <a:chOff x="485866" y="881056"/>
            <a:chExt cx="2367956" cy="615553"/>
          </a:xfrm>
        </p:grpSpPr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9C2D391E-8D77-482B-976F-D0E38B782F78}"/>
                </a:ext>
              </a:extLst>
            </p:cNvPr>
            <p:cNvSpPr txBox="1"/>
            <p:nvPr/>
          </p:nvSpPr>
          <p:spPr>
            <a:xfrm>
              <a:off x="880205" y="881056"/>
              <a:ext cx="197361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제출 서류</a:t>
              </a:r>
              <a:endParaRPr lang="ko-KR" altLang="en-US" sz="18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="" xmlns:a16="http://schemas.microsoft.com/office/drawing/2014/main" id="{C4E11005-EC34-483C-9433-3C8EF122F20E}"/>
                </a:ext>
              </a:extLst>
            </p:cNvPr>
            <p:cNvSpPr txBox="1"/>
            <p:nvPr/>
          </p:nvSpPr>
          <p:spPr>
            <a:xfrm>
              <a:off x="485866" y="881056"/>
              <a:ext cx="486030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400" spc="-100" dirty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2</a:t>
              </a:r>
              <a:r>
                <a:rPr lang="en-US" altLang="ko-KR" sz="3400" spc="-100" dirty="0" smtClean="0">
                  <a:solidFill>
                    <a:srgbClr val="0F3165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rPr>
                <a:t>.</a:t>
              </a:r>
              <a:endParaRPr lang="ko-KR" altLang="en-US" sz="3400" spc="-100" dirty="0">
                <a:solidFill>
                  <a:srgbClr val="0F3165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endParaRPr>
            </a:p>
          </p:txBody>
        </p:sp>
      </p:grpSp>
      <p:grpSp>
        <p:nvGrpSpPr>
          <p:cNvPr id="64" name="그룹 63">
            <a:extLst>
              <a:ext uri="{FF2B5EF4-FFF2-40B4-BE49-F238E27FC236}">
                <a16:creationId xmlns="" xmlns:a16="http://schemas.microsoft.com/office/drawing/2014/main" id="{3A21A272-2C6A-4578-B645-BD6A6C7761CA}"/>
              </a:ext>
            </a:extLst>
          </p:cNvPr>
          <p:cNvGrpSpPr/>
          <p:nvPr/>
        </p:nvGrpSpPr>
        <p:grpSpPr>
          <a:xfrm>
            <a:off x="864618" y="1166105"/>
            <a:ext cx="3556657" cy="577437"/>
            <a:chOff x="12238271" y="3565227"/>
            <a:chExt cx="3375843" cy="568979"/>
          </a:xfrm>
        </p:grpSpPr>
        <p:sp>
          <p:nvSpPr>
            <p:cNvPr id="65" name="모서리가 둥근 직사각형 101">
              <a:extLst>
                <a:ext uri="{FF2B5EF4-FFF2-40B4-BE49-F238E27FC236}">
                  <a16:creationId xmlns="" xmlns:a16="http://schemas.microsoft.com/office/drawing/2014/main" id="{73A52D37-2797-44A5-B7BA-D0A8E84F0D65}"/>
                </a:ext>
              </a:extLst>
            </p:cNvPr>
            <p:cNvSpPr/>
            <p:nvPr/>
          </p:nvSpPr>
          <p:spPr>
            <a:xfrm>
              <a:off x="12460174" y="3699662"/>
              <a:ext cx="3153940" cy="341639"/>
            </a:xfrm>
            <a:prstGeom prst="roundRect">
              <a:avLst>
                <a:gd name="adj" fmla="val 50000"/>
              </a:avLst>
            </a:prstGeom>
            <a:solidFill>
              <a:srgbClr val="617B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6000" tIns="0" rIns="0" bIns="0" rtlCol="0" anchor="ctr"/>
            <a:lstStyle/>
            <a:p>
              <a:pPr fontAlgn="base"/>
              <a:r>
                <a:rPr lang="ko-KR" altLang="en-US" sz="20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수강신청 시 제출</a:t>
              </a:r>
              <a:r>
                <a:rPr lang="en-US" altLang="ko-KR" sz="2000" spc="-50" dirty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 </a:t>
              </a:r>
              <a:r>
                <a:rPr lang="ko-KR" altLang="en-US" sz="20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해주세요</a:t>
              </a:r>
              <a:r>
                <a:rPr lang="en-US" altLang="ko-KR" sz="2000" spc="-50" dirty="0" smtClean="0">
                  <a:ln>
                    <a:solidFill>
                      <a:srgbClr val="4472C4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</a:rPr>
                <a:t>!</a:t>
              </a:r>
              <a:endParaRPr lang="en-US" altLang="ko-KR" sz="2000" spc="-5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endParaRPr>
            </a:p>
          </p:txBody>
        </p:sp>
        <p:pic>
          <p:nvPicPr>
            <p:cNvPr id="66" name="그림 65">
              <a:extLst>
                <a:ext uri="{FF2B5EF4-FFF2-40B4-BE49-F238E27FC236}">
                  <a16:creationId xmlns="" xmlns:a16="http://schemas.microsoft.com/office/drawing/2014/main" id="{9C9638E4-5E0D-40CD-B6A8-0768ED6DD8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38271" y="3565227"/>
              <a:ext cx="628983" cy="568979"/>
            </a:xfrm>
            <a:prstGeom prst="rect">
              <a:avLst/>
            </a:prstGeom>
          </p:spPr>
        </p:pic>
      </p:grpSp>
      <p:sp>
        <p:nvSpPr>
          <p:cNvPr id="67" name="직사각형 66">
            <a:extLst>
              <a:ext uri="{FF2B5EF4-FFF2-40B4-BE49-F238E27FC236}">
                <a16:creationId xmlns="" xmlns:a16="http://schemas.microsoft.com/office/drawing/2014/main" id="{4F48AB34-971D-46EB-BD2D-92C68AE169E7}"/>
              </a:ext>
            </a:extLst>
          </p:cNvPr>
          <p:cNvSpPr/>
          <p:nvPr/>
        </p:nvSpPr>
        <p:spPr>
          <a:xfrm>
            <a:off x="-4762" y="5742679"/>
            <a:ext cx="12198350" cy="1115321"/>
          </a:xfrm>
          <a:prstGeom prst="rect">
            <a:avLst/>
          </a:prstGeom>
          <a:solidFill>
            <a:srgbClr val="FFEE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117">
            <a:extLst>
              <a:ext uri="{FF2B5EF4-FFF2-40B4-BE49-F238E27FC236}">
                <a16:creationId xmlns="" xmlns:a16="http://schemas.microsoft.com/office/drawing/2014/main" id="{77F6095E-E086-4691-B7E3-1913BB745A21}"/>
              </a:ext>
            </a:extLst>
          </p:cNvPr>
          <p:cNvSpPr/>
          <p:nvPr/>
        </p:nvSpPr>
        <p:spPr>
          <a:xfrm>
            <a:off x="1359447" y="5886653"/>
            <a:ext cx="10242553" cy="827371"/>
          </a:xfrm>
          <a:custGeom>
            <a:avLst/>
            <a:gdLst>
              <a:gd name="connsiteX0" fmla="*/ 0 w 9241474"/>
              <a:gd name="connsiteY0" fmla="*/ 56164 h 1099958"/>
              <a:gd name="connsiteX1" fmla="*/ 56164 w 9241474"/>
              <a:gd name="connsiteY1" fmla="*/ 0 h 1099958"/>
              <a:gd name="connsiteX2" fmla="*/ 9185310 w 9241474"/>
              <a:gd name="connsiteY2" fmla="*/ 0 h 1099958"/>
              <a:gd name="connsiteX3" fmla="*/ 9241474 w 9241474"/>
              <a:gd name="connsiteY3" fmla="*/ 56164 h 1099958"/>
              <a:gd name="connsiteX4" fmla="*/ 9241474 w 9241474"/>
              <a:gd name="connsiteY4" fmla="*/ 1043794 h 1099958"/>
              <a:gd name="connsiteX5" fmla="*/ 9185310 w 9241474"/>
              <a:gd name="connsiteY5" fmla="*/ 1099958 h 1099958"/>
              <a:gd name="connsiteX6" fmla="*/ 56164 w 9241474"/>
              <a:gd name="connsiteY6" fmla="*/ 1099958 h 1099958"/>
              <a:gd name="connsiteX7" fmla="*/ 0 w 9241474"/>
              <a:gd name="connsiteY7" fmla="*/ 1043794 h 1099958"/>
              <a:gd name="connsiteX8" fmla="*/ 0 w 9241474"/>
              <a:gd name="connsiteY8" fmla="*/ 56164 h 1099958"/>
              <a:gd name="connsiteX0" fmla="*/ 56164 w 9241474"/>
              <a:gd name="connsiteY0" fmla="*/ 1099958 h 1191398"/>
              <a:gd name="connsiteX1" fmla="*/ 0 w 9241474"/>
              <a:gd name="connsiteY1" fmla="*/ 1043794 h 1191398"/>
              <a:gd name="connsiteX2" fmla="*/ 0 w 9241474"/>
              <a:gd name="connsiteY2" fmla="*/ 56164 h 1191398"/>
              <a:gd name="connsiteX3" fmla="*/ 56164 w 9241474"/>
              <a:gd name="connsiteY3" fmla="*/ 0 h 1191398"/>
              <a:gd name="connsiteX4" fmla="*/ 9185310 w 9241474"/>
              <a:gd name="connsiteY4" fmla="*/ 0 h 1191398"/>
              <a:gd name="connsiteX5" fmla="*/ 9241474 w 9241474"/>
              <a:gd name="connsiteY5" fmla="*/ 56164 h 1191398"/>
              <a:gd name="connsiteX6" fmla="*/ 9241474 w 9241474"/>
              <a:gd name="connsiteY6" fmla="*/ 1043794 h 1191398"/>
              <a:gd name="connsiteX7" fmla="*/ 9185310 w 9241474"/>
              <a:gd name="connsiteY7" fmla="*/ 1099958 h 1191398"/>
              <a:gd name="connsiteX8" fmla="*/ 147604 w 9241474"/>
              <a:gd name="connsiteY8" fmla="*/ 1191398 h 1191398"/>
              <a:gd name="connsiteX0" fmla="*/ 56164 w 9241474"/>
              <a:gd name="connsiteY0" fmla="*/ 1099958 h 1099958"/>
              <a:gd name="connsiteX1" fmla="*/ 0 w 9241474"/>
              <a:gd name="connsiteY1" fmla="*/ 1043794 h 1099958"/>
              <a:gd name="connsiteX2" fmla="*/ 0 w 9241474"/>
              <a:gd name="connsiteY2" fmla="*/ 56164 h 1099958"/>
              <a:gd name="connsiteX3" fmla="*/ 56164 w 9241474"/>
              <a:gd name="connsiteY3" fmla="*/ 0 h 1099958"/>
              <a:gd name="connsiteX4" fmla="*/ 9185310 w 9241474"/>
              <a:gd name="connsiteY4" fmla="*/ 0 h 1099958"/>
              <a:gd name="connsiteX5" fmla="*/ 9241474 w 9241474"/>
              <a:gd name="connsiteY5" fmla="*/ 56164 h 1099958"/>
              <a:gd name="connsiteX6" fmla="*/ 9241474 w 9241474"/>
              <a:gd name="connsiteY6" fmla="*/ 1043794 h 1099958"/>
              <a:gd name="connsiteX7" fmla="*/ 9185310 w 9241474"/>
              <a:gd name="connsiteY7" fmla="*/ 1099958 h 1099958"/>
              <a:gd name="connsiteX0" fmla="*/ 0 w 9241474"/>
              <a:gd name="connsiteY0" fmla="*/ 1043794 h 1099958"/>
              <a:gd name="connsiteX1" fmla="*/ 0 w 9241474"/>
              <a:gd name="connsiteY1" fmla="*/ 56164 h 1099958"/>
              <a:gd name="connsiteX2" fmla="*/ 56164 w 9241474"/>
              <a:gd name="connsiteY2" fmla="*/ 0 h 1099958"/>
              <a:gd name="connsiteX3" fmla="*/ 9185310 w 9241474"/>
              <a:gd name="connsiteY3" fmla="*/ 0 h 1099958"/>
              <a:gd name="connsiteX4" fmla="*/ 9241474 w 9241474"/>
              <a:gd name="connsiteY4" fmla="*/ 56164 h 1099958"/>
              <a:gd name="connsiteX5" fmla="*/ 9241474 w 9241474"/>
              <a:gd name="connsiteY5" fmla="*/ 1043794 h 1099958"/>
              <a:gd name="connsiteX6" fmla="*/ 9185310 w 9241474"/>
              <a:gd name="connsiteY6" fmla="*/ 1099958 h 1099958"/>
              <a:gd name="connsiteX0" fmla="*/ 0 w 9241474"/>
              <a:gd name="connsiteY0" fmla="*/ 1043794 h 1043794"/>
              <a:gd name="connsiteX1" fmla="*/ 0 w 9241474"/>
              <a:gd name="connsiteY1" fmla="*/ 56164 h 1043794"/>
              <a:gd name="connsiteX2" fmla="*/ 56164 w 9241474"/>
              <a:gd name="connsiteY2" fmla="*/ 0 h 1043794"/>
              <a:gd name="connsiteX3" fmla="*/ 9185310 w 9241474"/>
              <a:gd name="connsiteY3" fmla="*/ 0 h 1043794"/>
              <a:gd name="connsiteX4" fmla="*/ 9241474 w 9241474"/>
              <a:gd name="connsiteY4" fmla="*/ 56164 h 1043794"/>
              <a:gd name="connsiteX5" fmla="*/ 9241474 w 9241474"/>
              <a:gd name="connsiteY5" fmla="*/ 1043794 h 104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1474" h="1043794">
                <a:moveTo>
                  <a:pt x="0" y="1043794"/>
                </a:moveTo>
                <a:lnTo>
                  <a:pt x="0" y="56164"/>
                </a:lnTo>
                <a:cubicBezTo>
                  <a:pt x="0" y="25145"/>
                  <a:pt x="25145" y="0"/>
                  <a:pt x="56164" y="0"/>
                </a:cubicBezTo>
                <a:lnTo>
                  <a:pt x="9185310" y="0"/>
                </a:lnTo>
                <a:cubicBezTo>
                  <a:pt x="9216329" y="0"/>
                  <a:pt x="9241474" y="25145"/>
                  <a:pt x="9241474" y="56164"/>
                </a:cubicBezTo>
                <a:lnTo>
                  <a:pt x="9241474" y="1043794"/>
                </a:lnTo>
              </a:path>
            </a:pathLst>
          </a:custGeom>
          <a:solidFill>
            <a:schemeClr val="bg1"/>
          </a:solidFill>
          <a:ln w="19050">
            <a:noFill/>
          </a:ln>
          <a:effectLst>
            <a:outerShdw dist="50800" dir="16200000" rotWithShape="0">
              <a:srgbClr val="AB2E1B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ko-KR" altLang="en-US" sz="2000" dirty="0" smtClean="0">
                <a:solidFill>
                  <a:srgbClr val="345691"/>
                </a:solidFill>
              </a:rPr>
              <a:t>서류 제출 문의 및 오류 발생 시 연락주세요</a:t>
            </a:r>
            <a:r>
              <a:rPr lang="en-US" altLang="ko-KR" sz="2000" dirty="0" smtClean="0">
                <a:solidFill>
                  <a:srgbClr val="345691"/>
                </a:solidFill>
              </a:rPr>
              <a:t>!</a:t>
            </a:r>
            <a:r>
              <a:rPr lang="ko-KR" altLang="en-US" sz="2000" dirty="0" smtClean="0">
                <a:solidFill>
                  <a:srgbClr val="345691"/>
                </a:solidFill>
              </a:rPr>
              <a:t> </a:t>
            </a:r>
            <a:r>
              <a:rPr lang="en-US" altLang="ko-KR" sz="2000" dirty="0" smtClean="0">
                <a:solidFill>
                  <a:srgbClr val="345691"/>
                </a:solidFill>
              </a:rPr>
              <a:t>(</a:t>
            </a:r>
            <a:r>
              <a:rPr lang="ko-KR" altLang="en-US" sz="2000" dirty="0" smtClean="0">
                <a:solidFill>
                  <a:srgbClr val="345691"/>
                </a:solidFill>
              </a:rPr>
              <a:t>박준휘</a:t>
            </a:r>
            <a:r>
              <a:rPr lang="en-US" altLang="ko-KR" sz="2000" dirty="0" smtClean="0">
                <a:solidFill>
                  <a:srgbClr val="345691"/>
                </a:solidFill>
              </a:rPr>
              <a:t>_02-3299-1403)</a:t>
            </a:r>
            <a:endParaRPr lang="ko-KR" altLang="en-US" sz="2000" dirty="0">
              <a:solidFill>
                <a:srgbClr val="345691"/>
              </a:solidFill>
            </a:endParaRPr>
          </a:p>
        </p:txBody>
      </p:sp>
      <p:sp>
        <p:nvSpPr>
          <p:cNvPr id="106" name="직사각형 105">
            <a:extLst>
              <a:ext uri="{FF2B5EF4-FFF2-40B4-BE49-F238E27FC236}">
                <a16:creationId xmlns="" xmlns:a16="http://schemas.microsoft.com/office/drawing/2014/main" id="{2EC5F9B7-8668-4658-9477-F1FCE2EB8688}"/>
              </a:ext>
            </a:extLst>
          </p:cNvPr>
          <p:cNvSpPr/>
          <p:nvPr/>
        </p:nvSpPr>
        <p:spPr>
          <a:xfrm>
            <a:off x="1089822" y="1755287"/>
            <a:ext cx="9380470" cy="3722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 indent="-180975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buBlip>
                <a:blip r:embed="rId3"/>
              </a:buBlip>
              <a:tabLst>
                <a:tab pos="1007852" algn="l"/>
                <a:tab pos="8062813" algn="r"/>
              </a:tabLst>
            </a:pP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교육신청서</a:t>
            </a:r>
            <a:r>
              <a:rPr kumimoji="1" lang="ko-KR" altLang="en-US" sz="15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en-US" altLang="ko-KR" sz="105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*</a:t>
            </a:r>
            <a:r>
              <a:rPr kumimoji="1" lang="ko-KR" altLang="en-US" sz="105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취업희망기업 자기소개서 포함</a:t>
            </a:r>
            <a:endParaRPr kumimoji="1" lang="en-US" altLang="ko-KR" sz="1050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180975" lvl="1" indent="-180975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buBlip>
                <a:blip r:embed="rId3"/>
              </a:buBlip>
              <a:tabLst>
                <a:tab pos="1007852" algn="l"/>
                <a:tab pos="8062813" algn="r"/>
              </a:tabLst>
            </a:pP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뫼비우스 Bold" pitchFamily="2" charset="-127"/>
              </a:rPr>
              <a:t>개인정보 수집</a:t>
            </a:r>
            <a:r>
              <a:rPr kumimoji="1" lang="en-US" altLang="ko-KR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뫼비우스 Bold" pitchFamily="2" charset="-127"/>
              </a:rPr>
              <a:t>/</a:t>
            </a: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뫼비우스 Bold" pitchFamily="2" charset="-127"/>
              </a:rPr>
              <a:t>이용 동의서</a:t>
            </a:r>
            <a:endParaRPr kumimoji="1" lang="en-US" altLang="ko-KR" sz="1600" b="1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cs typeface="뫼비우스 Bold" pitchFamily="2" charset="-127"/>
            </a:endParaRPr>
          </a:p>
          <a:p>
            <a:pPr marL="180975" lvl="1" indent="-180975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buBlip>
                <a:blip r:embed="rId3"/>
              </a:buBlip>
              <a:tabLst>
                <a:tab pos="1007852" algn="l"/>
                <a:tab pos="8062813" algn="r"/>
              </a:tabLst>
            </a:pP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뫼비우스 Bold" pitchFamily="2" charset="-127"/>
              </a:rPr>
              <a:t>화상강의 및 </a:t>
            </a:r>
            <a:r>
              <a:rPr kumimoji="1" lang="ko-KR" altLang="en-US" sz="1600" b="1" dirty="0" err="1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뫼비우스 Bold" pitchFamily="2" charset="-127"/>
              </a:rPr>
              <a:t>콘텐츠</a:t>
            </a: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cs typeface="뫼비우스 Bold" pitchFamily="2" charset="-127"/>
              </a:rPr>
              <a:t> 활용 보안서약서</a:t>
            </a:r>
            <a:endParaRPr kumimoji="1" lang="ko-KR" altLang="en-US" sz="1600" b="1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180975" lvl="1" indent="-180975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buBlip>
                <a:blip r:embed="rId3"/>
              </a:buBlip>
              <a:tabLst>
                <a:tab pos="1007852" algn="l"/>
                <a:tab pos="8062813" algn="r"/>
              </a:tabLst>
            </a:pP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졸업</a:t>
            </a:r>
            <a:r>
              <a:rPr kumimoji="1" lang="en-US" altLang="ko-KR" sz="16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(</a:t>
            </a:r>
            <a:r>
              <a:rPr kumimoji="1" lang="ko-KR" altLang="en-US" sz="16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예정</a:t>
            </a:r>
            <a:r>
              <a:rPr kumimoji="1" lang="en-US" altLang="ko-KR" sz="16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)</a:t>
            </a: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증명서 </a:t>
            </a:r>
            <a:r>
              <a:rPr kumimoji="1" lang="ko-KR" altLang="en-US" sz="105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*재학생의 경우 재학증명서로 대체</a:t>
            </a:r>
            <a:endParaRPr kumimoji="1" lang="en-US" altLang="ko-KR" sz="1600" b="1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0" lvl="1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- </a:t>
            </a:r>
            <a:r>
              <a:rPr kumimoji="1" lang="ko-KR" altLang="en-US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기 졸업자 </a:t>
            </a:r>
            <a:r>
              <a:rPr kumimoji="1" lang="en-US" altLang="ko-KR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: </a:t>
            </a:r>
            <a:r>
              <a:rPr kumimoji="1" lang="ko-KR" altLang="en-US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최종학력 졸업 증명서</a:t>
            </a:r>
            <a:endParaRPr kumimoji="1" lang="en-US" altLang="ko-KR" sz="1400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0" lvl="1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- </a:t>
            </a: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22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년 </a:t>
            </a: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2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월 </a:t>
            </a:r>
            <a:r>
              <a:rPr kumimoji="1" lang="ko-KR" altLang="en-US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졸업 예정자 </a:t>
            </a:r>
            <a:r>
              <a:rPr kumimoji="1" lang="en-US" altLang="ko-KR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: </a:t>
            </a:r>
            <a:r>
              <a:rPr kumimoji="1" lang="ko-KR" altLang="en-US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졸업 예정 증명서</a:t>
            </a:r>
            <a:endParaRPr kumimoji="1" lang="en-US" altLang="ko-KR" sz="1400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180975" lvl="1" indent="-180975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buBlip>
                <a:blip r:embed="rId3"/>
              </a:buBlip>
              <a:tabLst>
                <a:tab pos="1007852" algn="l"/>
                <a:tab pos="8062813" algn="r"/>
              </a:tabLst>
            </a:pPr>
            <a:r>
              <a:rPr kumimoji="1" lang="ko-KR" altLang="en-US" sz="160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건강보험 자격득실 확인서 </a:t>
            </a:r>
            <a:r>
              <a:rPr kumimoji="1" lang="ko-KR" altLang="en-US" sz="105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*현 재직 여부를 확인하기 위함</a:t>
            </a:r>
            <a:r>
              <a:rPr kumimoji="1" lang="en-US" altLang="ko-KR" sz="1050" b="1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.</a:t>
            </a:r>
          </a:p>
          <a:p>
            <a:pPr marL="0" lvl="1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- 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국민건강보험</a:t>
            </a:r>
            <a:r>
              <a:rPr kumimoji="1" lang="en-US" altLang="ko-KR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접속 </a:t>
            </a: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(</a:t>
            </a:r>
            <a:r>
              <a:rPr lang="en-US" altLang="ko-KR" sz="1400" dirty="0" smtClean="0">
                <a:hlinkClick r:id="rId4"/>
              </a:rPr>
              <a:t>https</a:t>
            </a:r>
            <a:r>
              <a:rPr lang="en-US" altLang="ko-KR" sz="1400" dirty="0">
                <a:hlinkClick r:id="rId4"/>
              </a:rPr>
              <a:t>://</a:t>
            </a:r>
            <a:r>
              <a:rPr lang="en-US" altLang="ko-KR" sz="1400" dirty="0" smtClean="0">
                <a:hlinkClick r:id="rId4"/>
              </a:rPr>
              <a:t>www.nhis.or.kr/nhis/index.do</a:t>
            </a:r>
            <a:r>
              <a:rPr lang="en-US" altLang="ko-KR" sz="1400" dirty="0" smtClean="0"/>
              <a:t>)</a:t>
            </a:r>
            <a:endParaRPr lang="en-US" altLang="ko-KR" sz="1400" dirty="0"/>
          </a:p>
          <a:p>
            <a:pPr marL="0" lvl="1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- 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자격득실확인서 발급 클릭</a:t>
            </a:r>
            <a:endParaRPr kumimoji="1" lang="en-US" altLang="ko-KR" sz="1400" dirty="0" smtClean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0" lvl="1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4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</a:t>
            </a: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- 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주민번호 </a:t>
            </a:r>
            <a:r>
              <a:rPr kumimoji="1" lang="ko-KR" altLang="en-US" sz="1400" dirty="0" err="1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미표시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후 조회</a:t>
            </a:r>
            <a:endParaRPr kumimoji="1" lang="en-US" altLang="ko-KR" sz="1400" dirty="0" smtClean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  <a:p>
            <a:pPr marL="0" lvl="1" defTabSz="1067672" fontAlgn="base" latinLnBrk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 - PDF </a:t>
            </a:r>
            <a:r>
              <a:rPr kumimoji="1" lang="ko-KR" altLang="en-US" sz="14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파일로 다운로드</a:t>
            </a:r>
            <a:endParaRPr kumimoji="1" lang="en-US" altLang="ko-KR" sz="1400" dirty="0">
              <a:ln>
                <a:solidFill>
                  <a:srgbClr val="ADADAD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뫼비우스 Bold" pitchFamily="2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="" xmlns:a16="http://schemas.microsoft.com/office/drawing/2014/main" id="{B42A2774-2AFC-4FB9-9088-12904B3410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65" y="5753782"/>
            <a:ext cx="1403320" cy="1093109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4994157" y="1213875"/>
            <a:ext cx="5702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defTabSz="1067672" fontAlgn="base" latinLnBrk="0">
              <a:spcBef>
                <a:spcPts val="300"/>
              </a:spcBef>
              <a:spcAft>
                <a:spcPct val="0"/>
              </a:spcAft>
              <a:buClr>
                <a:srgbClr val="333333"/>
              </a:buClr>
              <a:buSzPct val="120000"/>
              <a:tabLst>
                <a:tab pos="1007852" algn="l"/>
                <a:tab pos="8062813" algn="r"/>
              </a:tabLst>
            </a:pPr>
            <a:r>
              <a:rPr kumimoji="1" lang="en-US" altLang="ko-KR" sz="15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뫼비우스 Bold" pitchFamily="2" charset="-127"/>
              </a:rPr>
              <a:t>※</a:t>
            </a:r>
            <a:r>
              <a:rPr kumimoji="1" lang="ko-KR" altLang="en-US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파일명</a:t>
            </a:r>
            <a:r>
              <a:rPr kumimoji="1" lang="en-US" altLang="ko-KR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 : </a:t>
            </a:r>
            <a:r>
              <a:rPr kumimoji="1" lang="ko-KR" altLang="en-US" sz="28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성명</a:t>
            </a:r>
            <a:r>
              <a:rPr kumimoji="1" lang="en-US" altLang="ko-KR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_</a:t>
            </a:r>
            <a:r>
              <a:rPr kumimoji="1" lang="ko-KR" altLang="en-US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화장품 </a:t>
            </a:r>
            <a:r>
              <a:rPr kumimoji="1" lang="ko-KR" altLang="en-US" sz="1600" dirty="0" smtClean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생산 </a:t>
            </a:r>
            <a:r>
              <a:rPr kumimoji="1" lang="ko-KR" altLang="en-US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입문과정</a:t>
            </a:r>
            <a:r>
              <a:rPr kumimoji="1" lang="en-US" altLang="ko-KR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_</a:t>
            </a:r>
            <a:r>
              <a:rPr kumimoji="1" lang="ko-KR" altLang="en-US" sz="1600" dirty="0" err="1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서류명</a:t>
            </a:r>
            <a:r>
              <a:rPr kumimoji="1" lang="ko-KR" altLang="en-US" sz="1600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 </a:t>
            </a:r>
            <a:r>
              <a:rPr kumimoji="1" lang="ko-KR" altLang="en-US" sz="16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으로</a:t>
            </a:r>
            <a:r>
              <a:rPr kumimoji="1" lang="ko-KR" altLang="en-US" sz="28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 </a:t>
            </a:r>
            <a:r>
              <a:rPr kumimoji="1" lang="ko-KR" altLang="en-US" sz="16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제출</a:t>
            </a:r>
            <a:r>
              <a:rPr kumimoji="1" lang="ko-KR" altLang="en-US" sz="2800" b="1" dirty="0">
                <a:ln>
                  <a:solidFill>
                    <a:srgbClr val="ADADAD">
                      <a:alpha val="0"/>
                    </a:srgbClr>
                  </a:solidFill>
                </a:ln>
                <a:solidFill>
                  <a:srgbClr val="FF0000"/>
                </a:solidFill>
                <a:latin typeface="코트라 볼드체" panose="02020603020101020101" pitchFamily="18" charset="-127"/>
                <a:ea typeface="코트라 볼드체" panose="02020603020101020101" pitchFamily="18" charset="-127"/>
                <a:cs typeface="코트라 볼드체" panose="02020603020101020101" pitchFamily="18" charset="-127"/>
              </a:rPr>
              <a:t> </a:t>
            </a:r>
            <a:endParaRPr kumimoji="1" lang="en-US" altLang="ko-KR" sz="2800" b="1" dirty="0">
              <a:ln>
                <a:solidFill>
                  <a:srgbClr val="ADADAD">
                    <a:alpha val="0"/>
                  </a:srgbClr>
                </a:solidFill>
              </a:ln>
              <a:solidFill>
                <a:srgbClr val="FF0000"/>
              </a:solidFill>
              <a:latin typeface="코트라 볼드체" panose="02020603020101020101" pitchFamily="18" charset="-127"/>
              <a:ea typeface="코트라 볼드체" panose="02020603020101020101" pitchFamily="18" charset="-127"/>
              <a:cs typeface="코트라 볼드체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2867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="" xmlns:a16="http://schemas.microsoft.com/office/drawing/2014/main" id="{6A5FE427-B1CA-4784-A816-965E5E7FA906}"/>
              </a:ext>
            </a:extLst>
          </p:cNvPr>
          <p:cNvGrpSpPr/>
          <p:nvPr/>
        </p:nvGrpSpPr>
        <p:grpSpPr>
          <a:xfrm>
            <a:off x="1978" y="0"/>
            <a:ext cx="12189631" cy="6858000"/>
            <a:chOff x="1978" y="0"/>
            <a:chExt cx="12189631" cy="6858000"/>
          </a:xfrm>
        </p:grpSpPr>
        <p:pic>
          <p:nvPicPr>
            <p:cNvPr id="7" name="그림 6">
              <a:extLst>
                <a:ext uri="{FF2B5EF4-FFF2-40B4-BE49-F238E27FC236}">
                  <a16:creationId xmlns="" xmlns:a16="http://schemas.microsoft.com/office/drawing/2014/main" id="{A81C44F3-C8C1-42A4-9C53-013733F83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8" y="0"/>
              <a:ext cx="12189631" cy="6858000"/>
            </a:xfrm>
            <a:prstGeom prst="rect">
              <a:avLst/>
            </a:prstGeom>
          </p:spPr>
        </p:pic>
        <p:grpSp>
          <p:nvGrpSpPr>
            <p:cNvPr id="10" name="그룹 9">
              <a:extLst>
                <a:ext uri="{FF2B5EF4-FFF2-40B4-BE49-F238E27FC236}">
                  <a16:creationId xmlns="" xmlns:a16="http://schemas.microsoft.com/office/drawing/2014/main" id="{272D6052-7516-4751-A41F-96F35BF7F63E}"/>
                </a:ext>
              </a:extLst>
            </p:cNvPr>
            <p:cNvGrpSpPr/>
            <p:nvPr/>
          </p:nvGrpSpPr>
          <p:grpSpPr>
            <a:xfrm>
              <a:off x="1122522" y="2800523"/>
              <a:ext cx="4660108" cy="954107"/>
              <a:chOff x="1122522" y="2053763"/>
              <a:chExt cx="4660108" cy="954107"/>
            </a:xfrm>
          </p:grpSpPr>
          <p:sp>
            <p:nvSpPr>
              <p:cNvPr id="12" name="TextBox 11">
                <a:extLst>
                  <a:ext uri="{FF2B5EF4-FFF2-40B4-BE49-F238E27FC236}">
                    <a16:creationId xmlns="" xmlns:a16="http://schemas.microsoft.com/office/drawing/2014/main" id="{4E711A87-AEBE-452F-B037-2BC596D85F0C}"/>
                  </a:ext>
                </a:extLst>
              </p:cNvPr>
              <p:cNvSpPr txBox="1"/>
              <p:nvPr/>
            </p:nvSpPr>
            <p:spPr>
              <a:xfrm>
                <a:off x="1122522" y="2130040"/>
                <a:ext cx="697627" cy="801552"/>
              </a:xfrm>
              <a:prstGeom prst="rect">
                <a:avLst/>
              </a:prstGeom>
              <a:noFill/>
            </p:spPr>
            <p:txBody>
              <a:bodyPr wrap="none" tIns="108000" rtlCol="0">
                <a:spAutoFit/>
              </a:bodyPr>
              <a:lstStyle/>
              <a:p>
                <a:r>
                  <a:rPr lang="en-US" altLang="ko-KR" sz="4200" spc="-100" dirty="0" smtClean="0">
                    <a:solidFill>
                      <a:schemeClr val="bg1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03</a:t>
                </a:r>
                <a:endParaRPr lang="ko-KR" altLang="en-US" sz="4200" spc="-100" dirty="0">
                  <a:solidFill>
                    <a:schemeClr val="bg1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endParaRPr>
              </a:p>
            </p:txBody>
          </p:sp>
          <p:cxnSp>
            <p:nvCxnSpPr>
              <p:cNvPr id="13" name="직선 연결선 12">
                <a:extLst>
                  <a:ext uri="{FF2B5EF4-FFF2-40B4-BE49-F238E27FC236}">
                    <a16:creationId xmlns="" xmlns:a16="http://schemas.microsoft.com/office/drawing/2014/main" id="{7EA43B9A-4195-4354-A251-CBC50A65A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9290" y="2134816"/>
                <a:ext cx="0" cy="79200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CE0C5982-6654-4A16-BE33-6D0D337E4518}"/>
                  </a:ext>
                </a:extLst>
              </p:cNvPr>
              <p:cNvSpPr txBox="1"/>
              <p:nvPr/>
            </p:nvSpPr>
            <p:spPr>
              <a:xfrm>
                <a:off x="2609967" y="2053763"/>
                <a:ext cx="3172663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5600" spc="-100" dirty="0" smtClean="0">
                    <a:solidFill>
                      <a:schemeClr val="bg1"/>
                    </a:solidFill>
                    <a:latin typeface="코트라 볼드체" panose="02020603020101020101" pitchFamily="18" charset="-127"/>
                    <a:ea typeface="코트라 볼드체" panose="02020603020101020101" pitchFamily="18" charset="-127"/>
                    <a:cs typeface="코트라 볼드체" panose="02020603020101020101" pitchFamily="18" charset="-127"/>
                  </a:rPr>
                  <a:t>수료 안내</a:t>
                </a:r>
                <a:endParaRPr lang="ko-KR" altLang="en-US" sz="5600" spc="-100" dirty="0">
                  <a:solidFill>
                    <a:schemeClr val="bg1"/>
                  </a:solidFill>
                  <a:latin typeface="코트라 볼드체" panose="02020603020101020101" pitchFamily="18" charset="-127"/>
                  <a:ea typeface="코트라 볼드체" panose="02020603020101020101" pitchFamily="18" charset="-127"/>
                  <a:cs typeface="코트라 볼드체" panose="02020603020101020101" pitchFamily="18" charset="-127"/>
                </a:endParaRPr>
              </a:p>
            </p:txBody>
          </p:sp>
        </p:grpSp>
        <p:pic>
          <p:nvPicPr>
            <p:cNvPr id="11" name="그림 10" descr="텍스트이(가) 표시된 사진&#10;&#10;자동 생성된 설명">
              <a:extLst>
                <a:ext uri="{FF2B5EF4-FFF2-40B4-BE49-F238E27FC236}">
                  <a16:creationId xmlns="" xmlns:a16="http://schemas.microsoft.com/office/drawing/2014/main" id="{43558BFC-4AE5-41E3-BFE6-8AA5BE477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745" y="6153546"/>
              <a:ext cx="2115316" cy="3230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8610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500" dirty="0">
            <a:solidFill>
              <a:schemeClr val="tx1">
                <a:lumMod val="85000"/>
                <a:lumOff val="15000"/>
              </a:schemeClr>
            </a:solidFill>
            <a:latin typeface="KoPub돋움체 Bold"/>
            <a:ea typeface="KoPub돋움체 Bold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MS PGothic"/>
        <a:font script="Hang" typeface="맑은 고딕"/>
        <a:font script="Hans" typeface="SimSun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391</Words>
  <Application>Microsoft Office PowerPoint</Application>
  <PresentationFormat>사용자 지정</PresentationFormat>
  <Paragraphs>71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22" baseType="lpstr">
      <vt:lpstr>KoPub돋움체 Bold</vt:lpstr>
      <vt:lpstr>KoPub돋움체 Light</vt:lpstr>
      <vt:lpstr>KoPub돋움체 Medium</vt:lpstr>
      <vt:lpstr>맑은 고딕</vt:lpstr>
      <vt:lpstr>뫼비우스 Bold</vt:lpstr>
      <vt:lpstr>코트라 고딕체</vt:lpstr>
      <vt:lpstr>코트라 볼드체</vt:lpstr>
      <vt:lpstr>Arial</vt:lpstr>
      <vt:lpstr>Calibri</vt:lpstr>
      <vt:lpstr>Calibri Light</vt:lpstr>
      <vt:lpstr>Wingdings 2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디자인페이지</dc:creator>
  <cp:lastModifiedBy>user</cp:lastModifiedBy>
  <cp:revision>576</cp:revision>
  <dcterms:created xsi:type="dcterms:W3CDTF">2017-05-03T16:20:03Z</dcterms:created>
  <dcterms:modified xsi:type="dcterms:W3CDTF">2021-07-29T06:30:46Z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Fasoo_Trace_ID" pid="5">
    <vt:lpwstr>eyJub2RlMSI6eyJkc2QiOiIwMTAwMDAwMDAwMDAxNjQ2IiwibG9nVGltZSI6IjIwMjEtMDctMjhUMDE6MjI6MjRaIiwicElEIjoxLCJ0cmFjZUlkIjoiQ0FBNENBRDNCOEQ3NDc1MjhBNzgwMjhBRUIxQ0QyOEUiLCJ1c2VyQ29kZSI6InBqaDAxMTcifSwibm9kZTIiOnsiZHNkIjoiMDAwMDAwMDAwMDAwMDAwMCIsImxvZ1RpbWUiOiIyMDIxLTA3LTI4VDAxOjM2OjI0WiIsInBJRCI6MjA0OCwidHJhY2VJZCI6IjQ3ODAyREE4MkE4NDQzOTBCNkM0Q0VFMjQ1M0YxQjdGIiwidXNlckNvZGUiOiJwamgwMTE3In0sIm5vZGUzIjp7ImRzZCI6IjAxMDAwMDAwMDAwMDE2NDYiLCJsb2dUaW1lIjoiMjAyMS0wNy0yOFQwMTo1OToyNFoiLCJwSUQiOjEsInRyYWNlSWQiOiI1NUMyRkI5MjcwREM0NTlEQjYzOUQ2MEIwMTc2M0VGRSIsInVzZXJDb2RlIjoicGpoMDExNyJ9LCJub2RlNCI6eyJkc2QiOiIwMTAwMDAwMDAwMDAxNjQ2IiwibG9nVGltZSI6IjIwMjEtMDctMjlUMDY6Mjg6NTdaIiwicElEIjoxLCJ0cmFjZUlkIjoiQTQ3REVDQjk1MDQ0NEVBMEFFODRENUFFQTg0NkY2NzAiLCJ1c2VyQ29kZSI6InBqaDAxMTcifSwibm9kZTUiOnsiZHNkIjoiMDAwMDAwMDAwMDAwMDAwMCIsImxvZ1RpbWUiOiIyMDIxLTA3LTI5VDA2OjI5OjU3WiIsInBJRCI6MjA0OCwidHJhY2VJZCI6IkY3RUQ2RTJDOEJENTREQkU4OTkwNENGRkQ0NjI0N0FFIiwidXNlckNvZGUiOiJwamgwMTE3In0sIm5vZGVDb3VudCI6NX0=</vt:lpwstr>
  </property>
  <property fmtid="{D5CDD505-2E9C-101B-9397-08002B2CF9AE}" name="FDRClass" pid="6">
    <vt:lpwstr>0</vt:lpwstr>
  </property>
  <property fmtid="{D5CDD505-2E9C-101B-9397-08002B2CF9AE}" name="FDRSet" pid="7">
    <vt:lpwstr>manual</vt:lpwstr>
  </property>
</Properties>
</file>