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6797675" cy="9928225"/>
  <p:custDataLst>
    <p:tags r:id="rId5"/>
  </p:custDataLst>
  <p:defaultTextStyle>
    <a:defPPr>
      <a:defRPr lang="ko-KR"/>
    </a:defPPr>
    <a:lvl1pPr algn="ctr" rtl="0" fontAlgn="base" latinLnBrk="1">
      <a:lnSpc>
        <a:spcPct val="105000"/>
      </a:lnSpc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1pPr>
    <a:lvl2pPr marL="457200" algn="ctr" rtl="0" fontAlgn="base" latinLnBrk="1">
      <a:lnSpc>
        <a:spcPct val="105000"/>
      </a:lnSpc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2pPr>
    <a:lvl3pPr marL="914400" algn="ctr" rtl="0" fontAlgn="base" latinLnBrk="1">
      <a:lnSpc>
        <a:spcPct val="105000"/>
      </a:lnSpc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3pPr>
    <a:lvl4pPr marL="1371600" algn="ctr" rtl="0" fontAlgn="base" latinLnBrk="1">
      <a:lnSpc>
        <a:spcPct val="105000"/>
      </a:lnSpc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4pPr>
    <a:lvl5pPr marL="1828800" algn="ctr" rtl="0" fontAlgn="base" latinLnBrk="1">
      <a:lnSpc>
        <a:spcPct val="105000"/>
      </a:lnSpc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5pPr>
    <a:lvl6pPr marL="2286000" algn="l" defTabSz="914400" rtl="0" eaLnBrk="1" latinLnBrk="1" hangingPunct="1"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6pPr>
    <a:lvl7pPr marL="2743200" algn="l" defTabSz="914400" rtl="0" eaLnBrk="1" latinLnBrk="1" hangingPunct="1"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7pPr>
    <a:lvl8pPr marL="3200400" algn="l" defTabSz="914400" rtl="0" eaLnBrk="1" latinLnBrk="1" hangingPunct="1"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8pPr>
    <a:lvl9pPr marL="3657600" algn="l" defTabSz="914400" rtl="0" eaLnBrk="1" latinLnBrk="1" hangingPunct="1">
      <a:defRPr kumimoji="1" sz="2400" b="1" kern="1200">
        <a:solidFill>
          <a:schemeClr val="tx1"/>
        </a:solidFill>
        <a:latin typeface="HY울릉도L" pitchFamily="18" charset="-127"/>
        <a:ea typeface="HY울릉도L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9">
          <p15:clr>
            <a:srgbClr val="A4A3A4"/>
          </p15:clr>
        </p15:guide>
        <p15:guide id="2" pos="384">
          <p15:clr>
            <a:srgbClr val="A4A3A4"/>
          </p15:clr>
        </p15:guide>
        <p15:guide id="3" pos="411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2F2F2"/>
    <a:srgbClr val="009DA2"/>
    <a:srgbClr val="EE8334"/>
    <a:srgbClr val="D54159"/>
    <a:srgbClr val="73529E"/>
    <a:srgbClr val="FF9900"/>
    <a:srgbClr val="FF0000"/>
    <a:srgbClr val="D8D3E0"/>
    <a:srgbClr val="EDE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01" autoAdjust="0"/>
    <p:restoredTop sz="94660"/>
  </p:normalViewPr>
  <p:slideViewPr>
    <p:cSldViewPr>
      <p:cViewPr>
        <p:scale>
          <a:sx n="150" d="100"/>
          <a:sy n="150" d="100"/>
        </p:scale>
        <p:origin x="946" y="-355"/>
      </p:cViewPr>
      <p:guideLst>
        <p:guide orient="horz" pos="6239"/>
        <p:guide pos="384"/>
        <p:guide pos="411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452" y="-72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6" tIns="45998" rIns="91996" bIns="45998" numCol="1" anchor="t" anchorCtr="0" compatLnSpc="1">
            <a:prstTxWarp prst="textNoShape">
              <a:avLst/>
            </a:prstTxWarp>
          </a:bodyPr>
          <a:lstStyle>
            <a:lvl1pPr algn="l" defTabSz="920428">
              <a:defRPr sz="1300"/>
            </a:lvl1pPr>
          </a:lstStyle>
          <a:p>
            <a:endParaRPr lang="en-US" altLang="ko-KR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6" tIns="45998" rIns="91996" bIns="45998" numCol="1" anchor="t" anchorCtr="0" compatLnSpc="1">
            <a:prstTxWarp prst="textNoShape">
              <a:avLst/>
            </a:prstTxWarp>
          </a:bodyPr>
          <a:lstStyle>
            <a:lvl1pPr algn="r" defTabSz="920428">
              <a:defRPr sz="1300"/>
            </a:lvl1pPr>
          </a:lstStyle>
          <a:p>
            <a:endParaRPr lang="en-US" altLang="ko-KR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17"/>
            <a:ext cx="2946400" cy="49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6" tIns="45998" rIns="91996" bIns="45998" numCol="1" anchor="b" anchorCtr="0" compatLnSpc="1">
            <a:prstTxWarp prst="textNoShape">
              <a:avLst/>
            </a:prstTxWarp>
          </a:bodyPr>
          <a:lstStyle>
            <a:lvl1pPr algn="l" defTabSz="920428">
              <a:defRPr sz="1300"/>
            </a:lvl1pPr>
          </a:lstStyle>
          <a:p>
            <a:endParaRPr lang="en-US" altLang="ko-KR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0217"/>
            <a:ext cx="2946400" cy="49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6" tIns="45998" rIns="91996" bIns="45998" numCol="1" anchor="b" anchorCtr="0" compatLnSpc="1">
            <a:prstTxWarp prst="textNoShape">
              <a:avLst/>
            </a:prstTxWarp>
          </a:bodyPr>
          <a:lstStyle>
            <a:lvl1pPr algn="r" defTabSz="920428">
              <a:defRPr sz="1300"/>
            </a:lvl1pPr>
          </a:lstStyle>
          <a:p>
            <a:fld id="{0757B8FC-DC68-4A8F-B51D-682783548FA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7435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0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8" dist="17961" dir="13500000">
              <a:srgbClr val="C0C0C0">
                <a:gamma/>
                <a:shade val="60000"/>
                <a:invGamma/>
              </a:srgbClr>
            </a:prstShdw>
          </a:effectLst>
        </p:spPr>
        <p:txBody>
          <a:bodyPr vert="horz" wrap="none" lIns="91996" tIns="45998" rIns="91996" bIns="45998" numCol="1" anchor="ctr" anchorCtr="0" compatLnSpc="1">
            <a:prstTxWarp prst="textNoShape">
              <a:avLst/>
            </a:prstTxWarp>
          </a:bodyPr>
          <a:lstStyle>
            <a:lvl1pPr algn="l" defTabSz="920428">
              <a:defRPr sz="1300"/>
            </a:lvl1pPr>
          </a:lstStyle>
          <a:p>
            <a:endParaRPr lang="en-US" altLang="ko-KR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80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8" dist="17961" dir="13500000">
              <a:srgbClr val="C0C0C0">
                <a:gamma/>
                <a:shade val="60000"/>
                <a:invGamma/>
              </a:srgbClr>
            </a:prstShdw>
          </a:effectLst>
        </p:spPr>
        <p:txBody>
          <a:bodyPr vert="horz" wrap="none" lIns="91996" tIns="45998" rIns="91996" bIns="45998" numCol="1" anchor="ctr" anchorCtr="0" compatLnSpc="1">
            <a:prstTxWarp prst="textNoShape">
              <a:avLst/>
            </a:prstTxWarp>
          </a:bodyPr>
          <a:lstStyle>
            <a:lvl1pPr algn="r" defTabSz="920428">
              <a:defRPr sz="1300"/>
            </a:lvl1pPr>
          </a:lstStyle>
          <a:p>
            <a:endParaRPr lang="en-US" altLang="ko-KR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1375" y="744538"/>
            <a:ext cx="25765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1" y="4716706"/>
            <a:ext cx="4981575" cy="44677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8" dist="17961" dir="13500000">
              <a:srgbClr val="C0C0C0">
                <a:gamma/>
                <a:shade val="60000"/>
                <a:invGamma/>
              </a:srgbClr>
            </a:prstShdw>
          </a:effectLst>
        </p:spPr>
        <p:txBody>
          <a:bodyPr vert="horz" wrap="none" lIns="91996" tIns="45998" rIns="91996" bIns="459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문자열 유형을 편집하려면 누르십시오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세째 수준</a:t>
            </a:r>
          </a:p>
          <a:p>
            <a:pPr lvl="3"/>
            <a:r>
              <a:rPr lang="ko-KR" altLang="en-US"/>
              <a:t>네째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217"/>
            <a:ext cx="2946400" cy="4980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8" dist="17961" dir="13500000">
              <a:srgbClr val="C0C0C0">
                <a:gamma/>
                <a:shade val="60000"/>
                <a:invGamma/>
              </a:srgbClr>
            </a:prstShdw>
          </a:effectLst>
        </p:spPr>
        <p:txBody>
          <a:bodyPr vert="horz" wrap="none" lIns="91996" tIns="45998" rIns="91996" bIns="45998" numCol="1" anchor="b" anchorCtr="0" compatLnSpc="1">
            <a:prstTxWarp prst="textNoShape">
              <a:avLst/>
            </a:prstTxWarp>
          </a:bodyPr>
          <a:lstStyle>
            <a:lvl1pPr algn="l" defTabSz="920428">
              <a:defRPr sz="1300"/>
            </a:lvl1pPr>
          </a:lstStyle>
          <a:p>
            <a:endParaRPr lang="en-US" altLang="ko-KR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0217"/>
            <a:ext cx="2946400" cy="4980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8" dist="17961" dir="13500000">
              <a:srgbClr val="C0C0C0">
                <a:gamma/>
                <a:shade val="60000"/>
                <a:invGamma/>
              </a:srgbClr>
            </a:prstShdw>
          </a:effectLst>
        </p:spPr>
        <p:txBody>
          <a:bodyPr vert="horz" wrap="none" lIns="91996" tIns="45998" rIns="91996" bIns="45998" numCol="1" anchor="b" anchorCtr="0" compatLnSpc="1">
            <a:prstTxWarp prst="textNoShape">
              <a:avLst/>
            </a:prstTxWarp>
          </a:bodyPr>
          <a:lstStyle>
            <a:lvl1pPr algn="r" defTabSz="920428">
              <a:defRPr sz="1300"/>
            </a:lvl1pPr>
          </a:lstStyle>
          <a:p>
            <a:fld id="{FA41A48E-1007-4E58-A5FE-6E7BFCAB213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6369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FE9F9-28EF-4A79-8E4F-F388E65C1BB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E3E1C-6A31-467E-89B2-43275D2D524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8E19D-E317-4BC3-978C-95819365CFB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84F87-56F7-4E3A-8D98-FAC9F43FDE9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56A95-0548-40FE-B5A7-5D5616D97C4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76551-C971-4189-A1DD-DDBF7FECAB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571CF-8E24-4142-80C4-A3ED0A83E74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E4287-CEB5-4E8C-93EC-94721BD48B4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4B4CA-189F-48B1-A2B2-52C6B07FE3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B37-F511-4B26-AD92-EC702425C16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96400-0078-44A1-BF9D-099D7378400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유형을 편집하려면 누르십시오</a:t>
            </a:r>
            <a:r>
              <a:rPr lang="en-US" altLang="ko-KR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문자열 유형을 편집하려면 누르십시오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세째 수준</a:t>
            </a:r>
          </a:p>
          <a:p>
            <a:pPr lvl="3"/>
            <a:r>
              <a:rPr lang="ko-KR" altLang="en-US"/>
              <a:t>네째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400" b="0">
                <a:latin typeface="+mn-lt"/>
                <a:ea typeface="+mn-ea"/>
              </a:defRPr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latin typeface="+mn-lt"/>
                <a:ea typeface="+mn-ea"/>
              </a:defRPr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latin typeface="+mn-lt"/>
                <a:ea typeface="+mn-ea"/>
              </a:defRPr>
            </a:lvl1pPr>
          </a:lstStyle>
          <a:p>
            <a:fld id="{062DCE77-78C2-4287-94B5-B0432BC5574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32" name="Text Box 20"/>
          <p:cNvSpPr txBox="1">
            <a:spLocks noChangeArrowheads="1"/>
          </p:cNvSpPr>
          <p:nvPr/>
        </p:nvSpPr>
        <p:spPr bwMode="auto">
          <a:xfrm>
            <a:off x="323850" y="2165421"/>
            <a:ext cx="62103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	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     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1.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귀교의 일익 번창하심과 귀하의 건승을 기원합니다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just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                 2.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한국능률협회컨설팅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(KMAC)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은 진단평가 기반의 국내 최대 종합경영컨설팅회사로서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제조 및 서비스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공공 등 전 부문에 걸친 경영혁신의 방향성을 제시하며 국가산업발전에 기여하고 있습니다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just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                 3.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당사에서는 진단 및 컨설팅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대외인증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진흥사업을 수행하고 있으며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관련하여 다양한 경험을 해보고 싶은 열망이 있는 체험형 인턴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(RA)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을 다음과 같이 </a:t>
            </a:r>
            <a:r>
              <a:rPr lang="ko-KR" altLang="en-US" sz="900" b="0" dirty="0" err="1">
                <a:latin typeface="나눔고딕" pitchFamily="50" charset="-127"/>
                <a:ea typeface="나눔고딕" pitchFamily="50" charset="-127"/>
              </a:rPr>
              <a:t>모집하오니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관심있는 학생들의 많은 지원을 바랍니다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900" dirty="0">
              <a:latin typeface="나눔고딕" pitchFamily="50" charset="-127"/>
              <a:ea typeface="나눔고딕" pitchFamily="50" charset="-127"/>
            </a:endParaRPr>
          </a:p>
          <a:p>
            <a:pPr latinLnBrk="0">
              <a:lnSpc>
                <a:spcPct val="100000"/>
              </a:lnSpc>
              <a:buFontTx/>
              <a:buChar char="-"/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 latinLnBrk="0">
              <a:lnSpc>
                <a:spcPct val="100000"/>
              </a:lnSpc>
              <a:tabLst>
                <a:tab pos="381000" algn="l"/>
                <a:tab pos="984250" algn="l"/>
              </a:tabLst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marL="171450" indent="-171450" latinLnBrk="0">
              <a:lnSpc>
                <a:spcPct val="100000"/>
              </a:lnSpc>
              <a:buFontTx/>
              <a:buChar char="-"/>
              <a:tabLst>
                <a:tab pos="381000" algn="l"/>
                <a:tab pos="984250" algn="l"/>
              </a:tabLst>
            </a:pPr>
            <a:endParaRPr lang="en-US" altLang="ko-KR" sz="9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12" name="Text Box 88"/>
          <p:cNvSpPr txBox="1">
            <a:spLocks noChangeArrowheads="1"/>
          </p:cNvSpPr>
          <p:nvPr/>
        </p:nvSpPr>
        <p:spPr bwMode="auto">
          <a:xfrm>
            <a:off x="2090212" y="9247740"/>
            <a:ext cx="2664296" cy="620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dist">
              <a:lnSpc>
                <a:spcPct val="70000"/>
              </a:lnSpc>
              <a:spcBef>
                <a:spcPct val="50000"/>
              </a:spcBef>
            </a:pPr>
            <a:r>
              <a:rPr lang="ko-KR" altLang="en-US" sz="1800" dirty="0">
                <a:latin typeface="Arial" charset="0"/>
                <a:ea typeface="HY견고딕" pitchFamily="18" charset="-127"/>
              </a:rPr>
              <a:t>한국능률협회컨설팅</a:t>
            </a:r>
          </a:p>
          <a:p>
            <a:pPr algn="dist">
              <a:lnSpc>
                <a:spcPct val="70000"/>
              </a:lnSpc>
              <a:spcBef>
                <a:spcPct val="50000"/>
              </a:spcBef>
            </a:pPr>
            <a:r>
              <a:rPr lang="ko-KR" altLang="en-US" sz="1800" dirty="0">
                <a:latin typeface="Arial" charset="0"/>
                <a:ea typeface="HY견고딕" pitchFamily="18" charset="-127"/>
              </a:rPr>
              <a:t>대표이사 한수희</a:t>
            </a:r>
          </a:p>
        </p:txBody>
      </p:sp>
      <p:sp>
        <p:nvSpPr>
          <p:cNvPr id="179237" name="Rectangle 1061"/>
          <p:cNvSpPr>
            <a:spLocks noChangeArrowheads="1"/>
          </p:cNvSpPr>
          <p:nvPr/>
        </p:nvSpPr>
        <p:spPr bwMode="auto">
          <a:xfrm>
            <a:off x="152400" y="1048197"/>
            <a:ext cx="6553200" cy="95250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9238" name="Rectangle 1062"/>
          <p:cNvSpPr>
            <a:spLocks noChangeArrowheads="1"/>
          </p:cNvSpPr>
          <p:nvPr/>
        </p:nvSpPr>
        <p:spPr bwMode="auto">
          <a:xfrm>
            <a:off x="152400" y="511622"/>
            <a:ext cx="3810000" cy="211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dist" eaLnBrk="0" latinLnBrk="0" hangingPunct="0">
              <a:lnSpc>
                <a:spcPct val="100000"/>
              </a:lnSpc>
            </a:pPr>
            <a:r>
              <a:rPr lang="en-US" altLang="ko-KR" sz="800" b="0" dirty="0">
                <a:latin typeface="나눔고딕" pitchFamily="50" charset="-127"/>
                <a:ea typeface="나눔고딕" pitchFamily="50" charset="-127"/>
              </a:rPr>
              <a:t>07241 </a:t>
            </a:r>
            <a:r>
              <a:rPr lang="ko-KR" altLang="en-US" sz="800" b="0" dirty="0">
                <a:latin typeface="나눔고딕" pitchFamily="50" charset="-127"/>
                <a:ea typeface="나눔고딕" pitchFamily="50" charset="-127"/>
              </a:rPr>
              <a:t>서울특별시 영등포구 </a:t>
            </a:r>
            <a:r>
              <a:rPr lang="ko-KR" altLang="en-US" sz="800" b="0" dirty="0" err="1">
                <a:latin typeface="나눔고딕" pitchFamily="50" charset="-127"/>
                <a:ea typeface="나눔고딕" pitchFamily="50" charset="-127"/>
              </a:rPr>
              <a:t>영등포공원로</a:t>
            </a:r>
            <a:r>
              <a:rPr lang="ko-KR" altLang="en-US" sz="800" b="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800" b="0" dirty="0">
                <a:latin typeface="나눔고딕" pitchFamily="50" charset="-127"/>
                <a:ea typeface="나눔고딕" pitchFamily="50" charset="-127"/>
              </a:rPr>
              <a:t>101(</a:t>
            </a:r>
            <a:r>
              <a:rPr lang="ko-KR" altLang="en-US" sz="800" b="0" dirty="0">
                <a:latin typeface="나눔고딕" pitchFamily="50" charset="-127"/>
                <a:ea typeface="나눔고딕" pitchFamily="50" charset="-127"/>
              </a:rPr>
              <a:t>여의도동</a:t>
            </a:r>
            <a:r>
              <a:rPr lang="en-US" altLang="ko-KR" sz="800" b="0" dirty="0">
                <a:latin typeface="나눔고딕" pitchFamily="50" charset="-127"/>
                <a:ea typeface="나눔고딕" pitchFamily="50" charset="-127"/>
              </a:rPr>
              <a:t>) CCMM B/D 8</a:t>
            </a:r>
            <a:r>
              <a:rPr lang="ko-KR" altLang="en-US" sz="800" b="0" dirty="0">
                <a:latin typeface="나눔고딕" pitchFamily="50" charset="-127"/>
                <a:ea typeface="나눔고딕" pitchFamily="50" charset="-127"/>
              </a:rPr>
              <a:t>층</a:t>
            </a:r>
            <a:endParaRPr lang="en-US" altLang="ko-KR" sz="800" b="0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79239" name="Picture 1063" descr="로고 검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261938" y="200472"/>
            <a:ext cx="1136650" cy="341313"/>
          </a:xfrm>
          <a:prstGeom prst="rect">
            <a:avLst/>
          </a:prstGeom>
          <a:noFill/>
        </p:spPr>
      </p:pic>
      <p:sp>
        <p:nvSpPr>
          <p:cNvPr id="179240" name="Line 1064"/>
          <p:cNvSpPr>
            <a:spLocks noChangeShapeType="1"/>
          </p:cNvSpPr>
          <p:nvPr/>
        </p:nvSpPr>
        <p:spPr bwMode="auto">
          <a:xfrm>
            <a:off x="152400" y="2072680"/>
            <a:ext cx="65532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9241" name="Rectangle 1065"/>
          <p:cNvSpPr>
            <a:spLocks noChangeArrowheads="1"/>
          </p:cNvSpPr>
          <p:nvPr/>
        </p:nvSpPr>
        <p:spPr bwMode="auto">
          <a:xfrm>
            <a:off x="152400" y="798960"/>
            <a:ext cx="6553200" cy="211137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latinLnBrk="0" hangingPunct="0">
              <a:lnSpc>
                <a:spcPct val="100000"/>
              </a:lnSpc>
            </a:pP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고객가치컨설팅센터 이주형 컨설턴트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/ TEL: (02)3786-0621 / FAX: (02)3786-0333 / E-mail: juhyung@kmac.co.kr</a:t>
            </a:r>
          </a:p>
        </p:txBody>
      </p:sp>
      <p:graphicFrame>
        <p:nvGraphicFramePr>
          <p:cNvPr id="179242" name="Group 1066"/>
          <p:cNvGraphicFramePr>
            <a:graphicFrameLocks noGrp="1"/>
          </p:cNvGraphicFramePr>
          <p:nvPr/>
        </p:nvGraphicFramePr>
        <p:xfrm>
          <a:off x="5305425" y="395735"/>
          <a:ext cx="1290125" cy="306388"/>
        </p:xfrm>
        <a:graphic>
          <a:graphicData uri="http://schemas.openxmlformats.org/drawingml/2006/table">
            <a:tbl>
              <a:tblPr/>
              <a:tblGrid>
                <a:gridCol w="446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9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대표전화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:</a:t>
                      </a:r>
                    </a:p>
                  </a:txBody>
                  <a:tcPr marL="18000" marR="18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(02)3786-0114</a:t>
                      </a:r>
                    </a:p>
                  </a:txBody>
                  <a:tcPr marL="18000" marR="18000" marT="0" marB="0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FAX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:</a:t>
                      </a:r>
                    </a:p>
                  </a:txBody>
                  <a:tcPr marL="18000" marR="18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(02)3786-0333</a:t>
                      </a:r>
                    </a:p>
                  </a:txBody>
                  <a:tcPr marL="18000" marR="18000" marT="0" marB="0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9346" name="Rectangle 1170"/>
          <p:cNvSpPr>
            <a:spLocks noChangeArrowheads="1"/>
          </p:cNvSpPr>
          <p:nvPr/>
        </p:nvSpPr>
        <p:spPr bwMode="auto">
          <a:xfrm>
            <a:off x="1355725" y="322710"/>
            <a:ext cx="1295547" cy="2139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8" dist="17961" dir="13500000">
              <a:srgbClr val="C0C0C0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 algn="l"/>
            <a:r>
              <a:rPr lang="en-US" altLang="ko-KR" sz="800" b="0">
                <a:latin typeface="나눔고딕" pitchFamily="50" charset="-127"/>
                <a:ea typeface="나눔고딕" pitchFamily="50" charset="-127"/>
              </a:rPr>
              <a:t>http://www.kmac.co.kr</a:t>
            </a: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44218"/>
              </p:ext>
            </p:extLst>
          </p:nvPr>
        </p:nvGraphicFramePr>
        <p:xfrm>
          <a:off x="215855" y="1218200"/>
          <a:ext cx="6462801" cy="77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1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6952"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문서번호</a:t>
                      </a: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kern="1200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:</a:t>
                      </a:r>
                      <a:endParaRPr lang="ko-KR" altLang="en-US" sz="1100" b="1" kern="1200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kern="1200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KMAC </a:t>
                      </a:r>
                      <a:r>
                        <a:rPr lang="ko-KR" altLang="en-US" sz="1100" b="1" kern="1200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제</a:t>
                      </a:r>
                      <a:r>
                        <a:rPr lang="en-US" altLang="ko-KR" sz="1100" b="1" kern="1200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2021-906</a:t>
                      </a:r>
                      <a:endParaRPr lang="ko-KR" altLang="en-US" sz="1100" b="1" kern="1200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b="1" kern="1200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2021. 6. 8</a:t>
                      </a:r>
                      <a:endParaRPr lang="ko-KR" altLang="en-US" sz="1100" b="1" kern="1200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952"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수신</a:t>
                      </a: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u="none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:</a:t>
                      </a:r>
                      <a:endParaRPr lang="ko-KR" altLang="en-US" sz="1100" b="1" u="none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각 대학 취업지원센터</a:t>
                      </a: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b="1" u="none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[</a:t>
                      </a:r>
                      <a:r>
                        <a:rPr lang="ko-KR" altLang="en-US" sz="1100" b="1" u="none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직인생략</a:t>
                      </a:r>
                      <a:r>
                        <a:rPr lang="en-US" altLang="ko-KR" sz="1100" b="1" u="none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]</a:t>
                      </a:r>
                      <a:endParaRPr lang="ko-KR" altLang="en-US" sz="1100" b="1" u="none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952"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제목</a:t>
                      </a: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: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2021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년도 하반기 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KMAC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고객가치컨설팅센터 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RA(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인턴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)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채용 협조의 건</a:t>
                      </a:r>
                    </a:p>
                  </a:txBody>
                  <a:tcPr marL="36000" marR="36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가는각진제목체" pitchFamily="18" charset="-127"/>
                        <a:ea typeface="가는각진제목체" pitchFamily="18" charset="-127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 Box 26">
            <a:extLst>
              <a:ext uri="{FF2B5EF4-FFF2-40B4-BE49-F238E27FC236}">
                <a16:creationId xmlns:a16="http://schemas.microsoft.com/office/drawing/2014/main" id="{9CD94BC3-D50C-43D0-96F9-389150486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70" y="3287791"/>
            <a:ext cx="5918780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-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다      음 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–</a:t>
            </a: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marL="176213" indent="-176213" algn="l">
              <a:lnSpc>
                <a:spcPct val="100000"/>
              </a:lnSpc>
              <a:buAutoNum type="arabicPeriod"/>
            </a:pP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지원자격</a:t>
            </a:r>
            <a:br>
              <a:rPr lang="en-US" altLang="ko-KR" sz="900" b="0" dirty="0">
                <a:latin typeface="나눔고딕" pitchFamily="50" charset="-127"/>
                <a:ea typeface="나눔고딕" pitchFamily="50" charset="-127"/>
              </a:rPr>
            </a:b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-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국내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외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년제 대학 휴학생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전공무관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)  *</a:t>
            </a: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2.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상세 모집 내용</a:t>
            </a: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1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1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1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1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3.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근무기간 및 근무시간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- 2021.07 ~ 2021.12 (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채용 후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6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개월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상호협의 하 연장가능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-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월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~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금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08:30 ~ 17:30(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공휴일 제외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근무지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서울시 영등포구 </a:t>
            </a:r>
            <a:r>
              <a:rPr lang="ko-KR" altLang="en-US" sz="900" b="0" dirty="0" err="1">
                <a:latin typeface="나눔고딕" pitchFamily="50" charset="-127"/>
                <a:ea typeface="나눔고딕" pitchFamily="50" charset="-127"/>
              </a:rPr>
              <a:t>여의공원로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101, CCMM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빌딩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8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층 고객가치컨설팅센터</a:t>
            </a:r>
            <a:endParaRPr lang="en-US" altLang="ko-KR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                 (5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호선 </a:t>
            </a:r>
            <a:r>
              <a:rPr lang="ko-KR" altLang="en-US" sz="900" b="0" dirty="0" err="1">
                <a:latin typeface="나눔고딕" pitchFamily="50" charset="-127"/>
                <a:ea typeface="나눔고딕" pitchFamily="50" charset="-127"/>
              </a:rPr>
              <a:t>여의나루역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9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호선 국회의사당 도보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10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분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5. </a:t>
            </a:r>
            <a:r>
              <a:rPr lang="ko-KR" altLang="en-US" sz="900" b="0" dirty="0" err="1">
                <a:latin typeface="나눔고딕" pitchFamily="50" charset="-127"/>
                <a:ea typeface="나눔고딕" pitchFamily="50" charset="-127"/>
              </a:rPr>
              <a:t>월급여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: 210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만 원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900" b="0" dirty="0" err="1">
                <a:latin typeface="나눔고딕" pitchFamily="50" charset="-127"/>
                <a:ea typeface="나눔고딕" pitchFamily="50" charset="-127"/>
              </a:rPr>
              <a:t>세전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   * </a:t>
            </a:r>
            <a:r>
              <a:rPr lang="ko-KR" altLang="en-US" sz="900" b="0" dirty="0" err="1">
                <a:latin typeface="나눔고딕" pitchFamily="50" charset="-127"/>
                <a:ea typeface="나눔고딕" pitchFamily="50" charset="-127"/>
              </a:rPr>
              <a:t>중식비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 포함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근로소득원천징수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/ 4</a:t>
            </a:r>
            <a:r>
              <a:rPr lang="ko-KR" altLang="en-US" sz="900" b="0" dirty="0" err="1">
                <a:latin typeface="나눔고딕" pitchFamily="50" charset="-127"/>
                <a:ea typeface="나눔고딕" pitchFamily="50" charset="-127"/>
              </a:rPr>
              <a:t>대보험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 적용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휴대전화 통신비 별도 지원</a:t>
            </a:r>
          </a:p>
          <a:p>
            <a:pPr algn="l">
              <a:lnSpc>
                <a:spcPct val="100000"/>
              </a:lnSpc>
            </a:pP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    * 한국능률협회컨설팅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(KMAC)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은 최저임금제도를 준수합니다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l">
              <a:lnSpc>
                <a:spcPct val="100000"/>
              </a:lnSpc>
            </a:pPr>
            <a:endParaRPr lang="ko-KR" altLang="en-US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6.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접수기간 및 전형방법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- </a:t>
            </a:r>
            <a:r>
              <a:rPr lang="en-US" altLang="ko-KR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2021</a:t>
            </a:r>
            <a:r>
              <a:rPr lang="ko-KR" altLang="en-US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7</a:t>
            </a:r>
            <a:r>
              <a:rPr lang="ko-KR" altLang="en-US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일</a:t>
            </a:r>
            <a:r>
              <a:rPr lang="en-US" altLang="ko-KR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일</a:t>
            </a:r>
            <a:r>
              <a:rPr lang="en-US" altLang="ko-KR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) 24</a:t>
            </a:r>
            <a:r>
              <a:rPr lang="ko-KR" altLang="en-US" sz="900" b="0" dirty="0">
                <a:solidFill>
                  <a:srgbClr val="C00000"/>
                </a:solidFill>
                <a:latin typeface="나눔고딕" pitchFamily="50" charset="-127"/>
                <a:ea typeface="나눔고딕" pitchFamily="50" charset="-127"/>
              </a:rPr>
              <a:t>시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까지 이메일 접수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(juhyung@kmac.co.kr)</a:t>
            </a:r>
            <a:br>
              <a:rPr lang="en-US" altLang="ko-KR" sz="900" b="0" dirty="0">
                <a:latin typeface="나눔고딕" pitchFamily="50" charset="-127"/>
                <a:ea typeface="나눔고딕" pitchFamily="50" charset="-127"/>
              </a:rPr>
            </a:b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-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입사지원 → 서류전형 → 면접전형 → 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7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월 입사 예정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서류전형 합격자에 한하여 개별연락 및 면접진행 예정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7.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구비서류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- </a:t>
            </a:r>
            <a:r>
              <a:rPr lang="ko-KR" altLang="en-US" sz="900" b="0" dirty="0">
                <a:solidFill>
                  <a:schemeClr val="accent2"/>
                </a:solidFill>
                <a:latin typeface="나눔고딕" pitchFamily="50" charset="-127"/>
                <a:ea typeface="나눔고딕" pitchFamily="50" charset="-127"/>
              </a:rPr>
              <a:t>입사지원서</a:t>
            </a:r>
            <a:r>
              <a:rPr lang="en-US" altLang="ko-KR" sz="900" b="0" dirty="0">
                <a:solidFill>
                  <a:schemeClr val="accent2"/>
                </a:solidFill>
                <a:latin typeface="나눔고딕" pitchFamily="50" charset="-127"/>
                <a:ea typeface="나눔고딕" pitchFamily="50" charset="-127"/>
              </a:rPr>
              <a:t>(KMAC </a:t>
            </a:r>
            <a:r>
              <a:rPr lang="ko-KR" altLang="en-US" sz="900" b="0" dirty="0">
                <a:solidFill>
                  <a:schemeClr val="accent2"/>
                </a:solidFill>
                <a:latin typeface="나눔고딕" pitchFamily="50" charset="-127"/>
                <a:ea typeface="나눔고딕" pitchFamily="50" charset="-127"/>
              </a:rPr>
              <a:t>양식 다운로드</a:t>
            </a:r>
            <a:r>
              <a:rPr lang="en-US" altLang="ko-KR" sz="900" b="0" dirty="0">
                <a:solidFill>
                  <a:schemeClr val="accent2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sz="900" b="0" dirty="0">
                <a:solidFill>
                  <a:schemeClr val="accent2"/>
                </a:solidFill>
                <a:latin typeface="나눔고딕" pitchFamily="50" charset="-127"/>
                <a:ea typeface="나눔고딕" pitchFamily="50" charset="-127"/>
              </a:rPr>
              <a:t>작성하여 아래 이메일로 제출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-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면접통과시 휴학증명서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또는 수료증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 지참</a:t>
            </a:r>
          </a:p>
          <a:p>
            <a:pPr algn="l">
              <a:lnSpc>
                <a:spcPct val="100000"/>
              </a:lnSpc>
            </a:pPr>
            <a:endParaRPr lang="ko-KR" altLang="en-US" sz="900" b="0" dirty="0"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8.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문의사항 연락처</a:t>
            </a:r>
          </a:p>
          <a:p>
            <a:pPr algn="l">
              <a:lnSpc>
                <a:spcPct val="100000"/>
              </a:lnSpc>
            </a:pP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 - KMAC </a:t>
            </a:r>
            <a:r>
              <a:rPr lang="ko-KR" altLang="en-US" sz="900" b="0" dirty="0">
                <a:latin typeface="나눔고딕" pitchFamily="50" charset="-127"/>
                <a:ea typeface="나눔고딕" pitchFamily="50" charset="-127"/>
              </a:rPr>
              <a:t>고객가치컨설팅센터 이주형</a:t>
            </a:r>
            <a:r>
              <a:rPr lang="en-US" altLang="ko-KR" sz="900" b="0" dirty="0">
                <a:latin typeface="나눔고딕" pitchFamily="50" charset="-127"/>
                <a:ea typeface="나눔고딕" pitchFamily="50" charset="-127"/>
              </a:rPr>
              <a:t>(juhyung@kmac.co.kr / 02-3786-0621)</a:t>
            </a:r>
          </a:p>
        </p:txBody>
      </p:sp>
      <p:graphicFrame>
        <p:nvGraphicFramePr>
          <p:cNvPr id="17" name="표 5">
            <a:extLst>
              <a:ext uri="{FF2B5EF4-FFF2-40B4-BE49-F238E27FC236}">
                <a16:creationId xmlns:a16="http://schemas.microsoft.com/office/drawing/2014/main" id="{E17803A8-FDAD-4E63-8E3F-3554ABDBEF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915948"/>
              </p:ext>
            </p:extLst>
          </p:nvPr>
        </p:nvGraphicFramePr>
        <p:xfrm>
          <a:off x="692696" y="4228760"/>
          <a:ext cx="5689054" cy="1766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780">
                  <a:extLst>
                    <a:ext uri="{9D8B030D-6E8A-4147-A177-3AD203B41FA5}">
                      <a16:colId xmlns:a16="http://schemas.microsoft.com/office/drawing/2014/main" val="829878908"/>
                    </a:ext>
                  </a:extLst>
                </a:gridCol>
                <a:gridCol w="893388">
                  <a:extLst>
                    <a:ext uri="{9D8B030D-6E8A-4147-A177-3AD203B41FA5}">
                      <a16:colId xmlns:a16="http://schemas.microsoft.com/office/drawing/2014/main" val="2029790884"/>
                    </a:ext>
                  </a:extLst>
                </a:gridCol>
                <a:gridCol w="2556284">
                  <a:extLst>
                    <a:ext uri="{9D8B030D-6E8A-4147-A177-3AD203B41FA5}">
                      <a16:colId xmlns:a16="http://schemas.microsoft.com/office/drawing/2014/main" val="2470903302"/>
                    </a:ext>
                  </a:extLst>
                </a:gridCol>
                <a:gridCol w="1620602">
                  <a:extLst>
                    <a:ext uri="{9D8B030D-6E8A-4147-A177-3AD203B41FA5}">
                      <a16:colId xmlns:a16="http://schemas.microsoft.com/office/drawing/2014/main" val="3440596046"/>
                    </a:ext>
                  </a:extLst>
                </a:gridCol>
              </a:tblGrid>
              <a:tr h="200874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모집분야</a:t>
                      </a:r>
                    </a:p>
                  </a:txBody>
                  <a:tcPr marL="90842" marR="90842" marT="45421" marB="4542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lang="ko-KR" altLang="en-US" sz="900" b="1" kern="1200" dirty="0">
                          <a:solidFill>
                            <a:schemeClr val="tx1"/>
                          </a:solidFill>
                          <a:latin typeface="나눔명조" panose="02020603020101020101" pitchFamily="18" charset="-127"/>
                          <a:ea typeface="나눔명조" panose="02020603020101020101" pitchFamily="18" charset="-127"/>
                          <a:cs typeface="+mn-cs"/>
                        </a:rPr>
                        <a:t>모집분야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주요 업무</a:t>
                      </a:r>
                    </a:p>
                  </a:txBody>
                  <a:tcPr marL="89670" marR="89670" marT="44835" marB="448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자격요건 및 우대사항</a:t>
                      </a:r>
                    </a:p>
                  </a:txBody>
                  <a:tcPr marL="89670" marR="89670" marT="44835" marB="448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043321"/>
                  </a:ext>
                </a:extLst>
              </a:tr>
              <a:tr h="15166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고객가치컨설팅센터</a:t>
                      </a:r>
                    </a:p>
                  </a:txBody>
                  <a:tcPr marL="90842" marR="90842" marT="45421" marB="4542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해외마케팅</a:t>
                      </a: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홍보전략</a:t>
                      </a: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채널전략 등 </a:t>
                      </a:r>
                    </a:p>
                  </a:txBody>
                  <a:tcPr marL="89670" marR="89670" marT="44835" marB="448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8900" indent="-8890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중소기업 해외 판로지원 사업과 관련하여 해외마케팅</a:t>
                      </a:r>
                      <a:r>
                        <a:rPr lang="en-US" altLang="ko-KR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해외진출 전략 수립</a:t>
                      </a:r>
                      <a:endParaRPr lang="en-US" altLang="ko-KR" sz="7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88900" indent="-8890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민간</a:t>
                      </a:r>
                      <a:r>
                        <a:rPr lang="en-US" altLang="ko-KR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공공기관의 중장기 홍보 전략 수립 및 실행계획 도출</a:t>
                      </a:r>
                      <a:endParaRPr lang="en-US" altLang="ko-KR" sz="7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88900" indent="-8890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기타 부서 업무 지원</a:t>
                      </a:r>
                    </a:p>
                  </a:txBody>
                  <a:tcPr marL="89670" marR="89670" marT="44835" marB="448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8900" indent="-88900" algn="l" defTabSz="6858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MS Office(PPT, EXCEL, WORD) 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및 한글</a:t>
                      </a:r>
                      <a:r>
                        <a:rPr lang="en-US" altLang="ko-KR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(HWP) 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등 문서작성 스킬이 우수한 분</a:t>
                      </a:r>
                      <a:endParaRPr lang="en-US" altLang="ko-KR" sz="7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88900" indent="-88900" algn="l" defTabSz="685800" rtl="0" eaLnBrk="1" latinLnBrk="0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신속한 자료 </a:t>
                      </a:r>
                      <a:r>
                        <a:rPr lang="ko-KR" altLang="en-US" sz="7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서치</a:t>
                      </a:r>
                      <a:r>
                        <a:rPr lang="en-US" altLang="ko-KR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및 요약정리에 능통하신 분</a:t>
                      </a:r>
                      <a:endParaRPr lang="en-US" altLang="ko-KR" sz="7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88900" indent="-88900" algn="l" defTabSz="685800" rtl="0" eaLnBrk="1" latinLnBrk="0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대외지향적인 성격으로 원활한 커뮤니케이션 스킬을 보유한 분</a:t>
                      </a:r>
                      <a:endParaRPr lang="en-US" altLang="ko-KR" sz="7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88900" indent="-88900" algn="l" defTabSz="6858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7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7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우대</a:t>
                      </a:r>
                      <a:r>
                        <a:rPr lang="en-US" altLang="ko-KR" sz="7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영어가 능통하신 분</a:t>
                      </a:r>
                      <a:r>
                        <a:rPr lang="en-US" altLang="ko-KR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번역</a:t>
                      </a:r>
                      <a:r>
                        <a:rPr lang="en-US" altLang="ko-KR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  <a:p>
                      <a:pPr marL="88900" indent="-88900" algn="l" defTabSz="6858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7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7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우대</a:t>
                      </a:r>
                      <a:r>
                        <a:rPr lang="en-US" altLang="ko-KR" sz="7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영상 제작</a:t>
                      </a:r>
                      <a:r>
                        <a:rPr lang="en-US" altLang="ko-KR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7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편집이 가능한 분</a:t>
                      </a:r>
                    </a:p>
                  </a:txBody>
                  <a:tcPr marL="89670" marR="89670" marT="44835" marB="448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9000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0C0C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1100" dirty="0" smtClean="0">
            <a:latin typeface="가는각진제목체" pitchFamily="18" charset="-127"/>
            <a:ea typeface="가는각진제목체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13500000" algn="ctr" rotWithShape="0">
            <a:srgbClr val="C0C0C0">
              <a:gamma/>
              <a:shade val="60000"/>
              <a:invGamma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L" pitchFamily="18" charset="-127"/>
            <a:ea typeface="HY울릉도L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12304</TotalTime>
  <Words>471</Words>
  <Application>Microsoft Office PowerPoint</Application>
  <PresentationFormat>A4 용지(210x297mm)</PresentationFormat>
  <Paragraphs>90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HY울릉도L</vt:lpstr>
      <vt:lpstr>나눔고딕</vt:lpstr>
      <vt:lpstr>맑은 고딕</vt:lpstr>
      <vt:lpstr>Arial</vt:lpstr>
      <vt:lpstr>Times New Roman</vt:lpstr>
      <vt:lpstr>기본 디자인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"공명욱" &lt;mwkong@kmac.co.kr&gt;</dc:creator>
  <cp:lastModifiedBy>이주형</cp:lastModifiedBy>
  <cp:revision>711</cp:revision>
  <cp:lastPrinted>2021-06-03T05:54:37Z</cp:lastPrinted>
  <dcterms:created xsi:type="dcterms:W3CDTF">2000-06-01T00:11:31Z</dcterms:created>
  <dcterms:modified xsi:type="dcterms:W3CDTF">2021-06-24T01:44:29Z</dcterms:modified>
</cp:coreProperties>
</file>