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07" r:id="rId2"/>
  </p:sldMasterIdLst>
  <p:notesMasterIdLst>
    <p:notesMasterId r:id="rId18"/>
  </p:notesMasterIdLst>
  <p:sldIdLst>
    <p:sldId id="302" r:id="rId3"/>
    <p:sldId id="326" r:id="rId4"/>
    <p:sldId id="328" r:id="rId5"/>
    <p:sldId id="329" r:id="rId6"/>
    <p:sldId id="330" r:id="rId7"/>
    <p:sldId id="312" r:id="rId8"/>
    <p:sldId id="322" r:id="rId9"/>
    <p:sldId id="331" r:id="rId10"/>
    <p:sldId id="314" r:id="rId11"/>
    <p:sldId id="324" r:id="rId12"/>
    <p:sldId id="325" r:id="rId13"/>
    <p:sldId id="320" r:id="rId14"/>
    <p:sldId id="321" r:id="rId15"/>
    <p:sldId id="332" r:id="rId16"/>
    <p:sldId id="333" r:id="rId1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43" autoAdjust="0"/>
    <p:restoredTop sz="94660"/>
  </p:normalViewPr>
  <p:slideViewPr>
    <p:cSldViewPr showGuides="1">
      <p:cViewPr varScale="1">
        <p:scale>
          <a:sx n="127" d="100"/>
          <a:sy n="127" d="100"/>
        </p:scale>
        <p:origin x="1350" y="114"/>
      </p:cViewPr>
      <p:guideLst>
        <p:guide orient="horz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A10D9-8244-40EE-A712-1FB85E781EED}" type="datetimeFigureOut">
              <a:rPr lang="ko-KR" altLang="en-US" smtClean="0"/>
              <a:pPr/>
              <a:t>2021-01-26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E97AA-ECAE-49C2-89C7-3913479CA1B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713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24D3-D097-4408-9E9C-18F08758DB2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D6327-28B5-4EB8-8307-2004A9438F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D6327-28B5-4EB8-8307-2004A9438F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D6327-28B5-4EB8-8307-2004A9438F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D6327-28B5-4EB8-8307-2004A9438F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928690" y="119063"/>
            <a:ext cx="5254625" cy="498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endParaRPr lang="ko-KR" altLang="en-US" sz="2400" b="1">
              <a:solidFill>
                <a:srgbClr val="333399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8685215" y="188913"/>
            <a:ext cx="1208087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09860" y="6492877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DFC27-CA43-40BA-9043-EDEE62DC9DA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grpSp>
        <p:nvGrpSpPr>
          <p:cNvPr id="2" name="그룹 11"/>
          <p:cNvGrpSpPr/>
          <p:nvPr userDrawn="1"/>
        </p:nvGrpSpPr>
        <p:grpSpPr>
          <a:xfrm>
            <a:off x="-4762" y="620688"/>
            <a:ext cx="9910763" cy="5904656"/>
            <a:chOff x="-4763" y="738188"/>
            <a:chExt cx="9910763" cy="5786437"/>
          </a:xfrm>
        </p:grpSpPr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-4763" y="738188"/>
              <a:ext cx="9910763" cy="69850"/>
            </a:xfrm>
            <a:prstGeom prst="rect">
              <a:avLst/>
            </a:prstGeom>
            <a:gradFill rotWithShape="1">
              <a:gsLst>
                <a:gs pos="0">
                  <a:srgbClr val="819295"/>
                </a:gs>
                <a:gs pos="100000">
                  <a:srgbClr val="819295">
                    <a:gamma/>
                    <a:tint val="2117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 userDrawn="1"/>
          </p:nvSpPr>
          <p:spPr bwMode="auto">
            <a:xfrm>
              <a:off x="6350" y="6524625"/>
              <a:ext cx="9899650" cy="0"/>
            </a:xfrm>
            <a:prstGeom prst="line">
              <a:avLst/>
            </a:prstGeom>
            <a:noFill/>
            <a:ln w="9525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-4762" y="620688"/>
            <a:ext cx="9910763" cy="5904656"/>
            <a:chOff x="-4763" y="738188"/>
            <a:chExt cx="9910763" cy="5786437"/>
          </a:xfrm>
        </p:grpSpPr>
        <p:sp>
          <p:nvSpPr>
            <p:cNvPr id="8" name="Rectangle 10"/>
            <p:cNvSpPr>
              <a:spLocks noChangeArrowheads="1"/>
            </p:cNvSpPr>
            <p:nvPr userDrawn="1"/>
          </p:nvSpPr>
          <p:spPr bwMode="auto">
            <a:xfrm>
              <a:off x="-4763" y="738188"/>
              <a:ext cx="9910763" cy="69850"/>
            </a:xfrm>
            <a:prstGeom prst="rect">
              <a:avLst/>
            </a:prstGeom>
            <a:gradFill rotWithShape="1">
              <a:gsLst>
                <a:gs pos="0">
                  <a:srgbClr val="819295"/>
                </a:gs>
                <a:gs pos="100000">
                  <a:srgbClr val="819295">
                    <a:gamma/>
                    <a:tint val="2117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Line 14"/>
            <p:cNvSpPr>
              <a:spLocks noChangeShapeType="1"/>
            </p:cNvSpPr>
            <p:nvPr userDrawn="1"/>
          </p:nvSpPr>
          <p:spPr bwMode="auto">
            <a:xfrm>
              <a:off x="6350" y="6524625"/>
              <a:ext cx="9899650" cy="0"/>
            </a:xfrm>
            <a:prstGeom prst="line">
              <a:avLst/>
            </a:prstGeom>
            <a:noFill/>
            <a:ln w="9525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D6327-28B5-4EB8-8307-2004A9438F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D6327-28B5-4EB8-8307-2004A9438F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D6327-28B5-4EB8-8307-2004A9438F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D6327-28B5-4EB8-8307-2004A9438F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D6327-28B5-4EB8-8307-2004A9438F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D6327-28B5-4EB8-8307-2004A9438F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924D3-D097-4408-9E9C-18F08758DB22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90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피티라인은 프리젠테이션 디자인의 트랜드를 선도합니다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  <a:latin typeface="굴림" pitchFamily="50" charset="-127"/>
              </a:defRPr>
            </a:lvl1pPr>
          </a:lstStyle>
          <a:p>
            <a:pPr>
              <a:defRPr/>
            </a:pPr>
            <a:fld id="{74ED6327-28B5-4EB8-8307-2004A9438F2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654" r:id="rId2"/>
  </p:sldLayoutIdLst>
  <p:transition/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HY견고딕" pitchFamily="18" charset="-127"/>
          <a:ea typeface="HY견고딕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HY견고딕" pitchFamily="18" charset="-127"/>
          <a:ea typeface="HY견고딕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HY견고딕" pitchFamily="18" charset="-127"/>
          <a:ea typeface="HY견고딕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HY견고딕" pitchFamily="18" charset="-127"/>
          <a:ea typeface="HY견고딕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2000">
          <a:solidFill>
            <a:schemeClr val="bg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ED6327-28B5-4EB8-8307-2004A9438F2F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grpSp>
        <p:nvGrpSpPr>
          <p:cNvPr id="7" name="그룹 11"/>
          <p:cNvGrpSpPr/>
          <p:nvPr userDrawn="1"/>
        </p:nvGrpSpPr>
        <p:grpSpPr>
          <a:xfrm>
            <a:off x="-4762" y="620688"/>
            <a:ext cx="9910763" cy="5904656"/>
            <a:chOff x="-4763" y="738188"/>
            <a:chExt cx="9910763" cy="5786437"/>
          </a:xfrm>
        </p:grpSpPr>
        <p:sp>
          <p:nvSpPr>
            <p:cNvPr id="8" name="Rectangle 10"/>
            <p:cNvSpPr>
              <a:spLocks noChangeArrowheads="1"/>
            </p:cNvSpPr>
            <p:nvPr userDrawn="1"/>
          </p:nvSpPr>
          <p:spPr bwMode="auto">
            <a:xfrm>
              <a:off x="-4763" y="738188"/>
              <a:ext cx="9910763" cy="69850"/>
            </a:xfrm>
            <a:prstGeom prst="rect">
              <a:avLst/>
            </a:prstGeom>
            <a:gradFill rotWithShape="1">
              <a:gsLst>
                <a:gs pos="0">
                  <a:srgbClr val="819295"/>
                </a:gs>
                <a:gs pos="100000">
                  <a:srgbClr val="819295">
                    <a:gamma/>
                    <a:tint val="21176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Line 14"/>
            <p:cNvSpPr>
              <a:spLocks noChangeShapeType="1"/>
            </p:cNvSpPr>
            <p:nvPr userDrawn="1"/>
          </p:nvSpPr>
          <p:spPr bwMode="auto">
            <a:xfrm>
              <a:off x="6350" y="6524625"/>
              <a:ext cx="9899650" cy="0"/>
            </a:xfrm>
            <a:prstGeom prst="line">
              <a:avLst/>
            </a:prstGeom>
            <a:noFill/>
            <a:ln w="9525">
              <a:solidFill>
                <a:srgbClr val="33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9"/>
          <p:cNvSpPr txBox="1">
            <a:spLocks noChangeArrowheads="1"/>
          </p:cNvSpPr>
          <p:nvPr/>
        </p:nvSpPr>
        <p:spPr bwMode="auto">
          <a:xfrm>
            <a:off x="632520" y="2420888"/>
            <a:ext cx="9906001" cy="8371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00004D"/>
            </a:prst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ko-KR" altLang="en-US" sz="4000" spc="-150" dirty="0">
                <a:solidFill>
                  <a:schemeClr val="tx2"/>
                </a:solidFill>
                <a:latin typeface="+mj-lt"/>
                <a:ea typeface="HY헤드라인M" panose="02030600000101010101" pitchFamily="18" charset="-127"/>
              </a:rPr>
              <a:t>취업 </a:t>
            </a:r>
            <a:r>
              <a:rPr lang="ko-KR" altLang="en-US" sz="4000" spc="-150" dirty="0" err="1">
                <a:solidFill>
                  <a:schemeClr val="tx2"/>
                </a:solidFill>
                <a:latin typeface="+mj-lt"/>
                <a:ea typeface="HY헤드라인M" panose="02030600000101010101" pitchFamily="18" charset="-127"/>
              </a:rPr>
              <a:t>올인원</a:t>
            </a:r>
            <a:r>
              <a:rPr lang="en-US" altLang="ko-KR" sz="4000" spc="-150" dirty="0">
                <a:solidFill>
                  <a:schemeClr val="tx2"/>
                </a:solidFill>
                <a:latin typeface="+mj-lt"/>
                <a:ea typeface="HY헤드라인M" panose="02030600000101010101" pitchFamily="18" charset="-127"/>
              </a:rPr>
              <a:t> </a:t>
            </a:r>
            <a:r>
              <a:rPr lang="en-US" altLang="ko-KR" sz="4400" b="1" spc="-150" dirty="0" smtClean="0">
                <a:solidFill>
                  <a:schemeClr val="tx2"/>
                </a:solidFill>
                <a:latin typeface="+mj-lt"/>
                <a:ea typeface="HY헤드라인M" panose="02030600000101010101" pitchFamily="18" charset="-127"/>
              </a:rPr>
              <a:t>7</a:t>
            </a:r>
            <a:r>
              <a:rPr lang="ko-KR" altLang="en-US" sz="4000" spc="-150" dirty="0" smtClean="0">
                <a:solidFill>
                  <a:schemeClr val="tx2"/>
                </a:solidFill>
                <a:latin typeface="+mj-lt"/>
                <a:ea typeface="HY헤드라인M" panose="02030600000101010101" pitchFamily="18" charset="-127"/>
              </a:rPr>
              <a:t>기 커리큘럼</a:t>
            </a:r>
            <a:endParaRPr lang="ko-KR" altLang="en-US" sz="4000" spc="-150" dirty="0">
              <a:solidFill>
                <a:schemeClr val="tx2"/>
              </a:solidFill>
              <a:latin typeface="+mj-lt"/>
              <a:ea typeface="HY헤드라인M" panose="02030600000101010101" pitchFamily="18" charset="-127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gray">
          <a:xfrm>
            <a:off x="1712640" y="3184525"/>
            <a:ext cx="8162971" cy="13382"/>
          </a:xfrm>
          <a:prstGeom prst="line">
            <a:avLst/>
          </a:prstGeom>
          <a:noFill/>
          <a:ln w="28575">
            <a:solidFill>
              <a:srgbClr val="003366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blackWhite">
          <a:xfrm>
            <a:off x="6510339" y="3184525"/>
            <a:ext cx="3395662" cy="244475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latinLnBrk="0" hangingPunct="0"/>
            <a:endParaRPr kumimoji="0" lang="ko-KR" altLang="ko-KR" sz="1200" b="1" i="1">
              <a:solidFill>
                <a:schemeClr val="bg1"/>
              </a:solidFill>
              <a:ea typeface="바탕" pitchFamily="18" charset="-127"/>
              <a:cs typeface="Arial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640632" y="1988840"/>
            <a:ext cx="2664296" cy="4985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00004D"/>
            </a:prstShdw>
          </a:effec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ko-KR" sz="2400" b="1" i="1" dirty="0">
                <a:solidFill>
                  <a:srgbClr val="0000FF"/>
                </a:solidFill>
                <a:latin typeface="+mj-lt"/>
                <a:ea typeface="HY견고딕" pitchFamily="18" charset="-127"/>
              </a:rPr>
              <a:t>2021</a:t>
            </a:r>
            <a:r>
              <a:rPr lang="ko-KR" altLang="en-US" sz="2400" i="1" dirty="0">
                <a:solidFill>
                  <a:srgbClr val="0000FF"/>
                </a:solidFill>
                <a:latin typeface="+mj-lt"/>
                <a:ea typeface="HY견고딕" pitchFamily="18" charset="-127"/>
              </a:rPr>
              <a:t>년도 상반기</a:t>
            </a:r>
          </a:p>
        </p:txBody>
      </p:sp>
    </p:spTree>
    <p:extLst>
      <p:ext uri="{BB962C8B-B14F-4D97-AF65-F5344CB8AC3E}">
        <p14:creationId xmlns:p14="http://schemas.microsoft.com/office/powerpoint/2010/main" val="319557901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FC27-CA43-40BA-9043-EDEE62DC9DA7}" type="slidenum">
              <a:rPr lang="ko-KR" altLang="en-US" sz="105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altLang="ko-KR" sz="1050" dirty="0">
              <a:solidFill>
                <a:schemeClr val="tx1"/>
              </a:solidFill>
            </a:endParaRPr>
          </a:p>
        </p:txBody>
      </p:sp>
      <p:graphicFrame>
        <p:nvGraphicFramePr>
          <p:cNvPr id="7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56850"/>
              </p:ext>
            </p:extLst>
          </p:nvPr>
        </p:nvGraphicFramePr>
        <p:xfrm>
          <a:off x="560512" y="980728"/>
          <a:ext cx="8712968" cy="1296144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모듈명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맑은 고딕" panose="020B0503020000020004" pitchFamily="50" charset="-127"/>
                        <a:buNone/>
                      </a:pPr>
                      <a:r>
                        <a:rPr lang="ko-KR" altLang="en-US" sz="1400" b="1" dirty="0">
                          <a:latin typeface="+mj-lt"/>
                        </a:rPr>
                        <a:t>면접 전략 </a:t>
                      </a:r>
                      <a:r>
                        <a:rPr lang="en-US" altLang="ko-KR" sz="1400" b="1" dirty="0">
                          <a:latin typeface="+mj-lt"/>
                        </a:rPr>
                        <a:t>W/S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j-lt"/>
                        </a:rPr>
                        <a:t>교육목표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en-US" altLang="ko-KR" sz="1400" b="1" baseline="0" dirty="0">
                          <a:latin typeface="+mj-lt"/>
                        </a:rPr>
                        <a:t>3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단계 모의 면접 참가자 중심으로 운영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. 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유형별 면접 구성과 평가 기준을 이해하고 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/>
                      </a:r>
                      <a:br>
                        <a:rPr lang="en-US" altLang="ko-KR" sz="1400" b="1" baseline="0" dirty="0">
                          <a:latin typeface="+mj-lt"/>
                        </a:rPr>
                      </a:br>
                      <a:r>
                        <a:rPr lang="ko-KR" altLang="en-US" sz="1400" b="1" baseline="0" dirty="0">
                          <a:latin typeface="+mj-lt"/>
                        </a:rPr>
                        <a:t>주요 면접 스킬을 학습함으로써 면접에 대한 실전 대응력을 강화함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752765"/>
                  </a:ext>
                </a:extLst>
              </a:tr>
            </a:tbl>
          </a:graphicData>
        </a:graphic>
      </p:graphicFrame>
      <p:sp>
        <p:nvSpPr>
          <p:cNvPr id="9" name="Rectangle 153">
            <a:extLst>
              <a:ext uri="{FF2B5EF4-FFF2-40B4-BE49-F238E27FC236}">
                <a16:creationId xmlns:a16="http://schemas.microsoft.com/office/drawing/2014/main" id="{0BF3C177-F256-49CB-BA4F-E4AB8449A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97" y="211118"/>
            <a:ext cx="5233987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교육내용</a:t>
            </a:r>
            <a:endParaRPr kumimoji="0"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Rectangle 153">
            <a:extLst>
              <a:ext uri="{FF2B5EF4-FFF2-40B4-BE49-F238E27FC236}">
                <a16:creationId xmlns:a16="http://schemas.microsoft.com/office/drawing/2014/main" id="{13052ACE-A1EF-4FFC-B0C6-D9A1BEBD5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159" y="211118"/>
            <a:ext cx="3240361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algn="r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kumimoji="0" lang="en-US" altLang="ko-KR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kumimoji="0" lang="ko-KR" altLang="en-US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4612C31-E8C6-46B4-8402-8C7A58BE2B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8648" r="29647" b="11231"/>
          <a:stretch/>
        </p:blipFill>
        <p:spPr>
          <a:xfrm>
            <a:off x="632520" y="2852936"/>
            <a:ext cx="3364187" cy="3456384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698296CD-8EDB-4D59-86B1-062588EBAFB1}"/>
              </a:ext>
            </a:extLst>
          </p:cNvPr>
          <p:cNvSpPr/>
          <p:nvPr/>
        </p:nvSpPr>
        <p:spPr>
          <a:xfrm>
            <a:off x="7099508" y="3540716"/>
            <a:ext cx="1935071" cy="5268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줌 라이브 소그룹 워크샵 </a:t>
            </a:r>
            <a:r>
              <a:rPr lang="en-US" altLang="ko-KR" sz="1200" b="1" dirty="0">
                <a:solidFill>
                  <a:schemeClr val="tx1"/>
                </a:solidFill>
              </a:rPr>
              <a:t>(1</a:t>
            </a:r>
            <a:r>
              <a:rPr lang="ko-KR" altLang="en-US" sz="1200" b="1" dirty="0">
                <a:solidFill>
                  <a:schemeClr val="tx1"/>
                </a:solidFill>
              </a:rPr>
              <a:t>차</a:t>
            </a:r>
            <a:r>
              <a:rPr lang="en-US" altLang="ko-KR" sz="1200" b="1" dirty="0">
                <a:solidFill>
                  <a:schemeClr val="tx1"/>
                </a:solidFill>
              </a:rPr>
              <a:t>)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E21587FC-C97A-407F-9B21-82E635B135E9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>
            <a:off x="6357454" y="3800445"/>
            <a:ext cx="742054" cy="3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오른쪽 화살표 37">
            <a:extLst>
              <a:ext uri="{FF2B5EF4-FFF2-40B4-BE49-F238E27FC236}">
                <a16:creationId xmlns:a16="http://schemas.microsoft.com/office/drawing/2014/main" id="{5029F73D-2050-40CA-A43F-36A066F53F9E}"/>
              </a:ext>
            </a:extLst>
          </p:cNvPr>
          <p:cNvSpPr/>
          <p:nvPr/>
        </p:nvSpPr>
        <p:spPr>
          <a:xfrm>
            <a:off x="4753102" y="2862534"/>
            <a:ext cx="2296616" cy="388708"/>
          </a:xfrm>
          <a:prstGeom prst="rightArrow">
            <a:avLst>
              <a:gd name="adj1" fmla="val 100000"/>
              <a:gd name="adj2" fmla="val 2876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3</a:t>
            </a:r>
            <a:r>
              <a:rPr lang="ko-KR" altLang="en-US" sz="1400" b="1" dirty="0">
                <a:solidFill>
                  <a:schemeClr val="tx1"/>
                </a:solidFill>
              </a:rPr>
              <a:t>단계 </a:t>
            </a:r>
            <a:r>
              <a:rPr lang="en-US" altLang="ko-KR" sz="1400" b="1" dirty="0">
                <a:solidFill>
                  <a:schemeClr val="tx1"/>
                </a:solidFill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</a:rPr>
              <a:t>면접 기본</a:t>
            </a:r>
            <a:r>
              <a:rPr lang="en-US" altLang="ko-KR" sz="1400" b="1" dirty="0">
                <a:solidFill>
                  <a:schemeClr val="tx1"/>
                </a:solidFill>
              </a:rPr>
              <a:t>)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오른쪽 화살표 38">
            <a:extLst>
              <a:ext uri="{FF2B5EF4-FFF2-40B4-BE49-F238E27FC236}">
                <a16:creationId xmlns:a16="http://schemas.microsoft.com/office/drawing/2014/main" id="{999AA102-C3FE-4254-8E87-3CE1EBE2BC5B}"/>
              </a:ext>
            </a:extLst>
          </p:cNvPr>
          <p:cNvSpPr/>
          <p:nvPr/>
        </p:nvSpPr>
        <p:spPr>
          <a:xfrm>
            <a:off x="7057358" y="2862532"/>
            <a:ext cx="2144114" cy="388709"/>
          </a:xfrm>
          <a:prstGeom prst="rightArrow">
            <a:avLst>
              <a:gd name="adj1" fmla="val 100000"/>
              <a:gd name="adj2" fmla="val 28760"/>
            </a:avLst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</a:rPr>
              <a:t>4</a:t>
            </a:r>
            <a:r>
              <a:rPr lang="ko-KR" altLang="en-US" sz="1400" b="1" dirty="0">
                <a:solidFill>
                  <a:schemeClr val="tx1"/>
                </a:solidFill>
              </a:rPr>
              <a:t>단계 </a:t>
            </a:r>
            <a:r>
              <a:rPr lang="en-US" altLang="ko-KR" sz="1400" b="1" dirty="0">
                <a:solidFill>
                  <a:schemeClr val="tx1"/>
                </a:solidFill>
              </a:rPr>
              <a:t>(</a:t>
            </a:r>
            <a:r>
              <a:rPr lang="ko-KR" altLang="en-US" sz="1400" b="1" dirty="0">
                <a:solidFill>
                  <a:schemeClr val="tx1"/>
                </a:solidFill>
              </a:rPr>
              <a:t>면접 전략</a:t>
            </a:r>
            <a:r>
              <a:rPr lang="en-US" altLang="ko-KR" sz="1400" b="1" dirty="0">
                <a:solidFill>
                  <a:schemeClr val="tx1"/>
                </a:solidFill>
              </a:rPr>
              <a:t>)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CDFEC91-2925-4892-AC12-3FE3D32A63E5}"/>
              </a:ext>
            </a:extLst>
          </p:cNvPr>
          <p:cNvGrpSpPr/>
          <p:nvPr/>
        </p:nvGrpSpPr>
        <p:grpSpPr>
          <a:xfrm>
            <a:off x="5257875" y="3429000"/>
            <a:ext cx="1099579" cy="670542"/>
            <a:chOff x="6510317" y="4912832"/>
            <a:chExt cx="947194" cy="1520875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9A071F6F-EF4A-4A9D-A85D-DE305B57775F}"/>
                </a:ext>
              </a:extLst>
            </p:cNvPr>
            <p:cNvSpPr/>
            <p:nvPr/>
          </p:nvSpPr>
          <p:spPr>
            <a:xfrm>
              <a:off x="6636911" y="5076926"/>
              <a:ext cx="820600" cy="1356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1:1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줌 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/>
              </a:r>
              <a:br>
                <a:rPr lang="en-US" altLang="ko-KR" sz="1200" b="1" dirty="0">
                  <a:solidFill>
                    <a:schemeClr val="tx1"/>
                  </a:solidFill>
                </a:rPr>
              </a:br>
              <a:r>
                <a:rPr lang="ko-KR" altLang="en-US" sz="1200" b="1" dirty="0">
                  <a:solidFill>
                    <a:schemeClr val="tx1"/>
                  </a:solidFill>
                </a:rPr>
                <a:t>라이브 코칭</a:t>
              </a: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2483BE05-CE5B-4E86-BE3F-FAB44A59BCB6}"/>
                </a:ext>
              </a:extLst>
            </p:cNvPr>
            <p:cNvSpPr/>
            <p:nvPr/>
          </p:nvSpPr>
          <p:spPr>
            <a:xfrm>
              <a:off x="6573614" y="4994879"/>
              <a:ext cx="820600" cy="1356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1:1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줌 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/>
              </a:r>
              <a:br>
                <a:rPr lang="en-US" altLang="ko-KR" sz="1200" b="1" dirty="0">
                  <a:solidFill>
                    <a:schemeClr val="tx1"/>
                  </a:solidFill>
                </a:rPr>
              </a:br>
              <a:r>
                <a:rPr lang="ko-KR" altLang="en-US" sz="1200" b="1" dirty="0">
                  <a:solidFill>
                    <a:schemeClr val="tx1"/>
                  </a:solidFill>
                </a:rPr>
                <a:t>라이브 코칭</a:t>
              </a: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45A86769-EF06-4BF2-B48D-34426173A3F7}"/>
                </a:ext>
              </a:extLst>
            </p:cNvPr>
            <p:cNvSpPr/>
            <p:nvPr/>
          </p:nvSpPr>
          <p:spPr>
            <a:xfrm>
              <a:off x="6510317" y="4912832"/>
              <a:ext cx="820600" cy="1356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1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차 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13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명 모의 면접</a:t>
              </a:r>
            </a:p>
          </p:txBody>
        </p:sp>
      </p:grpSp>
      <p:sp>
        <p:nvSpPr>
          <p:cNvPr id="34" name="화살표: 아래쪽 33">
            <a:extLst>
              <a:ext uri="{FF2B5EF4-FFF2-40B4-BE49-F238E27FC236}">
                <a16:creationId xmlns:a16="http://schemas.microsoft.com/office/drawing/2014/main" id="{6A599BB0-3883-4832-B0F7-02BA35D9469D}"/>
              </a:ext>
            </a:extLst>
          </p:cNvPr>
          <p:cNvSpPr/>
          <p:nvPr/>
        </p:nvSpPr>
        <p:spPr>
          <a:xfrm>
            <a:off x="6357454" y="5157192"/>
            <a:ext cx="1757938" cy="210527"/>
          </a:xfrm>
          <a:prstGeom prst="downArrow">
            <a:avLst>
              <a:gd name="adj1" fmla="val 99228"/>
              <a:gd name="adj2" fmla="val 10000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5" name="화살표: 오른쪽 34">
            <a:extLst>
              <a:ext uri="{FF2B5EF4-FFF2-40B4-BE49-F238E27FC236}">
                <a16:creationId xmlns:a16="http://schemas.microsoft.com/office/drawing/2014/main" id="{4780DC82-F70D-4814-9D93-CE7602DA7E19}"/>
              </a:ext>
            </a:extLst>
          </p:cNvPr>
          <p:cNvSpPr/>
          <p:nvPr/>
        </p:nvSpPr>
        <p:spPr>
          <a:xfrm>
            <a:off x="4186549" y="3537012"/>
            <a:ext cx="347320" cy="2088232"/>
          </a:xfrm>
          <a:prstGeom prst="rightArrow">
            <a:avLst>
              <a:gd name="adj1" fmla="val 78308"/>
              <a:gd name="adj2" fmla="val 7163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95850A1-84A7-4B4D-9150-D4790D329460}"/>
              </a:ext>
            </a:extLst>
          </p:cNvPr>
          <p:cNvSpPr/>
          <p:nvPr/>
        </p:nvSpPr>
        <p:spPr>
          <a:xfrm>
            <a:off x="7101137" y="4454350"/>
            <a:ext cx="1935071" cy="52681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chemeClr val="tx1"/>
                </a:solidFill>
              </a:rPr>
              <a:t>줌 라이브 소그룹 워크샵 </a:t>
            </a:r>
            <a:r>
              <a:rPr lang="en-US" altLang="ko-KR" sz="1200" b="1" dirty="0">
                <a:solidFill>
                  <a:schemeClr val="tx1"/>
                </a:solidFill>
              </a:rPr>
              <a:t>(2</a:t>
            </a:r>
            <a:r>
              <a:rPr lang="ko-KR" altLang="en-US" sz="1200" b="1" dirty="0">
                <a:solidFill>
                  <a:schemeClr val="tx1"/>
                </a:solidFill>
              </a:rPr>
              <a:t>차</a:t>
            </a:r>
            <a:r>
              <a:rPr lang="en-US" altLang="ko-KR" sz="1200" b="1" dirty="0">
                <a:solidFill>
                  <a:schemeClr val="tx1"/>
                </a:solidFill>
              </a:rPr>
              <a:t>)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A82A8D36-EF82-43DA-87C0-D280842B41EC}"/>
              </a:ext>
            </a:extLst>
          </p:cNvPr>
          <p:cNvCxnSpPr>
            <a:cxnSpLocks/>
            <a:stCxn id="42" idx="3"/>
            <a:endCxn id="39" idx="1"/>
          </p:cNvCxnSpPr>
          <p:nvPr/>
        </p:nvCxnSpPr>
        <p:spPr>
          <a:xfrm>
            <a:off x="6359083" y="4714079"/>
            <a:ext cx="742054" cy="3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DF9F2BF6-8EEE-4C47-9ECD-A0A157FF13C4}"/>
              </a:ext>
            </a:extLst>
          </p:cNvPr>
          <p:cNvGrpSpPr/>
          <p:nvPr/>
        </p:nvGrpSpPr>
        <p:grpSpPr>
          <a:xfrm>
            <a:off x="5259504" y="4342634"/>
            <a:ext cx="1099579" cy="670542"/>
            <a:chOff x="6510317" y="4912832"/>
            <a:chExt cx="947194" cy="1520875"/>
          </a:xfrm>
        </p:grpSpPr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2C0EF16E-9B38-43D9-BAF2-DEE8DE14F04D}"/>
                </a:ext>
              </a:extLst>
            </p:cNvPr>
            <p:cNvSpPr/>
            <p:nvPr/>
          </p:nvSpPr>
          <p:spPr>
            <a:xfrm>
              <a:off x="6636911" y="5076926"/>
              <a:ext cx="820600" cy="1356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1:1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줌 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/>
              </a:r>
              <a:br>
                <a:rPr lang="en-US" altLang="ko-KR" sz="1200" b="1" dirty="0">
                  <a:solidFill>
                    <a:schemeClr val="tx1"/>
                  </a:solidFill>
                </a:rPr>
              </a:br>
              <a:r>
                <a:rPr lang="ko-KR" altLang="en-US" sz="1200" b="1" dirty="0">
                  <a:solidFill>
                    <a:schemeClr val="tx1"/>
                  </a:solidFill>
                </a:rPr>
                <a:t>라이브 코칭</a:t>
              </a: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B3B472E8-F7C2-4902-8471-5A1C28792F25}"/>
                </a:ext>
              </a:extLst>
            </p:cNvPr>
            <p:cNvSpPr/>
            <p:nvPr/>
          </p:nvSpPr>
          <p:spPr>
            <a:xfrm>
              <a:off x="6573614" y="4994879"/>
              <a:ext cx="820600" cy="1356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1:1 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줌 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/>
              </a:r>
              <a:br>
                <a:rPr lang="en-US" altLang="ko-KR" sz="1200" b="1" dirty="0">
                  <a:solidFill>
                    <a:schemeClr val="tx1"/>
                  </a:solidFill>
                </a:rPr>
              </a:br>
              <a:r>
                <a:rPr lang="ko-KR" altLang="en-US" sz="1200" b="1" dirty="0">
                  <a:solidFill>
                    <a:schemeClr val="tx1"/>
                  </a:solidFill>
                </a:rPr>
                <a:t>라이브 코칭</a:t>
              </a: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AB72F794-669F-4A94-9B01-6580E01A14DA}"/>
                </a:ext>
              </a:extLst>
            </p:cNvPr>
            <p:cNvSpPr/>
            <p:nvPr/>
          </p:nvSpPr>
          <p:spPr>
            <a:xfrm>
              <a:off x="6510317" y="4912832"/>
              <a:ext cx="820600" cy="13567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b="1" dirty="0">
                  <a:solidFill>
                    <a:schemeClr val="tx1"/>
                  </a:solidFill>
                </a:rPr>
                <a:t>2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차 </a:t>
              </a:r>
              <a:r>
                <a:rPr lang="en-US" altLang="ko-KR" sz="1200" b="1" dirty="0">
                  <a:solidFill>
                    <a:schemeClr val="tx1"/>
                  </a:solidFill>
                </a:rPr>
                <a:t>13</a:t>
              </a:r>
              <a:r>
                <a:rPr lang="ko-KR" altLang="en-US" sz="1200" b="1" dirty="0">
                  <a:solidFill>
                    <a:schemeClr val="tx1"/>
                  </a:solidFill>
                </a:rPr>
                <a:t>명 모의 면접</a:t>
              </a:r>
            </a:p>
          </p:txBody>
        </p:sp>
      </p:grpSp>
      <p:cxnSp>
        <p:nvCxnSpPr>
          <p:cNvPr id="46" name="연결선: 꺾임 45">
            <a:extLst>
              <a:ext uri="{FF2B5EF4-FFF2-40B4-BE49-F238E27FC236}">
                <a16:creationId xmlns:a16="http://schemas.microsoft.com/office/drawing/2014/main" id="{DBDC5375-3F5F-4DD3-A9FA-9B2B2A6C5464}"/>
              </a:ext>
            </a:extLst>
          </p:cNvPr>
          <p:cNvCxnSpPr>
            <a:stCxn id="15" idx="3"/>
            <a:endCxn id="44" idx="1"/>
          </p:cNvCxnSpPr>
          <p:nvPr/>
        </p:nvCxnSpPr>
        <p:spPr>
          <a:xfrm flipH="1">
            <a:off x="5259504" y="3804125"/>
            <a:ext cx="3775075" cy="837606"/>
          </a:xfrm>
          <a:prstGeom prst="bentConnector5">
            <a:avLst>
              <a:gd name="adj1" fmla="val -6056"/>
              <a:gd name="adj2" fmla="val 47870"/>
              <a:gd name="adj3" fmla="val 1060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C70719B-B505-43F4-BF74-2A9AC79E8674}"/>
              </a:ext>
            </a:extLst>
          </p:cNvPr>
          <p:cNvSpPr txBox="1"/>
          <p:nvPr/>
        </p:nvSpPr>
        <p:spPr>
          <a:xfrm>
            <a:off x="5047407" y="5585392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400" b="1" dirty="0"/>
              <a:t>면접 </a:t>
            </a:r>
            <a:r>
              <a:rPr lang="en-US" altLang="ko-KR" sz="1400" b="1" dirty="0"/>
              <a:t>Skill </a:t>
            </a:r>
            <a:r>
              <a:rPr lang="ko-KR" altLang="en-US" sz="1400" b="1" dirty="0"/>
              <a:t>전반 강의와 심층 </a:t>
            </a:r>
            <a:r>
              <a:rPr lang="en-US" altLang="ko-KR" sz="1400" b="1" dirty="0"/>
              <a:t>Q&amp;A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b="1" dirty="0"/>
              <a:t>3, 4</a:t>
            </a:r>
            <a:r>
              <a:rPr lang="ko-KR" altLang="en-US" sz="1400" b="1" dirty="0"/>
              <a:t>단계 상호 연계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보완을 통한 교육 효과 극대화</a:t>
            </a:r>
          </a:p>
        </p:txBody>
      </p:sp>
    </p:spTree>
    <p:extLst>
      <p:ext uri="{BB962C8B-B14F-4D97-AF65-F5344CB8AC3E}">
        <p14:creationId xmlns:p14="http://schemas.microsoft.com/office/powerpoint/2010/main" val="69411624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09860" y="6420869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DFC27-CA43-40BA-9043-EDEE62DC9DA7}" type="slidenum">
              <a:rPr lang="ko-KR" altLang="en-US" sz="105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altLang="ko-KR" sz="1050" dirty="0">
              <a:solidFill>
                <a:schemeClr val="tx1"/>
              </a:solidFill>
            </a:endParaRPr>
          </a:p>
        </p:txBody>
      </p:sp>
      <p:graphicFrame>
        <p:nvGraphicFramePr>
          <p:cNvPr id="7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42647"/>
              </p:ext>
            </p:extLst>
          </p:nvPr>
        </p:nvGraphicFramePr>
        <p:xfrm>
          <a:off x="704527" y="1556792"/>
          <a:ext cx="8496945" cy="4022500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1740010543"/>
                    </a:ext>
                  </a:extLst>
                </a:gridCol>
                <a:gridCol w="143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6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0302079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655115686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내  용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일시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비고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24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특화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면접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창의 면접 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상황 면접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dirty="0">
                          <a:latin typeface="+mj-lt"/>
                        </a:rPr>
                        <a:t>창의 면접 </a:t>
                      </a:r>
                      <a:r>
                        <a:rPr lang="en-US" altLang="ko-KR" sz="1200" b="1" dirty="0">
                          <a:latin typeface="+mj-lt"/>
                        </a:rPr>
                        <a:t>/ </a:t>
                      </a:r>
                      <a:r>
                        <a:rPr lang="ko-KR" altLang="en-US" sz="1200" b="1" dirty="0">
                          <a:latin typeface="+mj-lt"/>
                        </a:rPr>
                        <a:t>상황 면접 중 참가자 택일</a:t>
                      </a:r>
                      <a:r>
                        <a:rPr lang="en-US" altLang="ko-KR" sz="1200" b="1" dirty="0">
                          <a:latin typeface="+mj-lt"/>
                        </a:rPr>
                        <a:t/>
                      </a:r>
                      <a:br>
                        <a:rPr lang="en-US" altLang="ko-KR" sz="1200" b="1" dirty="0">
                          <a:latin typeface="+mj-lt"/>
                        </a:rPr>
                      </a:br>
                      <a:endParaRPr lang="en-US" altLang="ko-KR" sz="1200" b="1" dirty="0"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dirty="0">
                          <a:latin typeface="+mj-lt"/>
                        </a:rPr>
                        <a:t>창의 면접 운영 </a:t>
                      </a:r>
                      <a:r>
                        <a:rPr lang="en-US" altLang="ko-KR" sz="1200" b="1" dirty="0">
                          <a:latin typeface="+mj-lt"/>
                        </a:rPr>
                        <a:t/>
                      </a:r>
                      <a:br>
                        <a:rPr lang="en-US" altLang="ko-KR" sz="1200" b="1" dirty="0">
                          <a:latin typeface="+mj-lt"/>
                        </a:rPr>
                      </a:br>
                      <a:r>
                        <a:rPr lang="en-US" altLang="ko-KR" sz="1200" b="1" dirty="0">
                          <a:latin typeface="+mj-lt"/>
                        </a:rPr>
                        <a:t>- </a:t>
                      </a:r>
                      <a:r>
                        <a:rPr lang="ko-KR" altLang="en-US" sz="1200" b="1" dirty="0">
                          <a:latin typeface="+mj-lt"/>
                        </a:rPr>
                        <a:t>삼성 그룹 등 창의 면접 운영 기업 맞춤 운영</a:t>
                      </a:r>
                      <a:r>
                        <a:rPr lang="en-US" altLang="ko-KR" sz="1200" b="1" dirty="0">
                          <a:latin typeface="+mj-lt"/>
                        </a:rPr>
                        <a:t/>
                      </a:r>
                      <a:br>
                        <a:rPr lang="en-US" altLang="ko-KR" sz="1200" b="1" dirty="0">
                          <a:latin typeface="+mj-lt"/>
                        </a:rPr>
                      </a:br>
                      <a:r>
                        <a:rPr lang="en-US" altLang="ko-KR" sz="1200" b="1" dirty="0">
                          <a:latin typeface="+mj-lt"/>
                        </a:rPr>
                        <a:t>- </a:t>
                      </a:r>
                      <a:r>
                        <a:rPr lang="ko-KR" altLang="en-US" sz="1200" b="1" dirty="0">
                          <a:latin typeface="+mj-lt"/>
                        </a:rPr>
                        <a:t>창의 면접 주제 부여 및 기획서 작성 </a:t>
                      </a:r>
                      <a:r>
                        <a:rPr lang="en-US" altLang="ko-KR" sz="1200" b="1" dirty="0">
                          <a:latin typeface="+mj-lt"/>
                        </a:rPr>
                        <a:t>(30</a:t>
                      </a:r>
                      <a:r>
                        <a:rPr lang="ko-KR" altLang="en-US" sz="1200" b="1" dirty="0">
                          <a:latin typeface="+mj-lt"/>
                        </a:rPr>
                        <a:t>분</a:t>
                      </a:r>
                      <a:r>
                        <a:rPr lang="en-US" altLang="ko-KR" sz="1200" b="1" dirty="0">
                          <a:latin typeface="+mj-lt"/>
                        </a:rPr>
                        <a:t>)</a:t>
                      </a:r>
                      <a:br>
                        <a:rPr lang="en-US" altLang="ko-KR" sz="1200" b="1" dirty="0">
                          <a:latin typeface="+mj-lt"/>
                        </a:rPr>
                      </a:br>
                      <a:r>
                        <a:rPr lang="en-US" altLang="ko-KR" sz="1200" b="1" dirty="0">
                          <a:latin typeface="+mj-lt"/>
                        </a:rPr>
                        <a:t>- </a:t>
                      </a:r>
                      <a:r>
                        <a:rPr lang="ko-KR" altLang="en-US" sz="1200" b="1" dirty="0" err="1">
                          <a:latin typeface="+mj-lt"/>
                        </a:rPr>
                        <a:t>기획안</a:t>
                      </a:r>
                      <a:r>
                        <a:rPr lang="ko-KR" altLang="en-US" sz="1200" b="1" dirty="0">
                          <a:latin typeface="+mj-lt"/>
                        </a:rPr>
                        <a:t> 발표 및 심층 </a:t>
                      </a:r>
                      <a:r>
                        <a:rPr lang="en-US" altLang="ko-KR" sz="1200" b="1" dirty="0">
                          <a:latin typeface="+mj-lt"/>
                        </a:rPr>
                        <a:t>Q&amp;A</a:t>
                      </a:r>
                      <a:br>
                        <a:rPr lang="en-US" altLang="ko-KR" sz="1200" b="1" dirty="0">
                          <a:latin typeface="+mj-lt"/>
                        </a:rPr>
                      </a:br>
                      <a:endParaRPr lang="en-US" altLang="ko-KR" sz="1200" b="1" dirty="0"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dirty="0">
                          <a:latin typeface="+mj-lt"/>
                        </a:rPr>
                        <a:t>상황 면접 운영</a:t>
                      </a:r>
                      <a:r>
                        <a:rPr lang="en-US" altLang="ko-KR" sz="1200" b="1" dirty="0">
                          <a:latin typeface="+mj-lt"/>
                        </a:rPr>
                        <a:t/>
                      </a:r>
                      <a:br>
                        <a:rPr lang="en-US" altLang="ko-KR" sz="1200" b="1" dirty="0">
                          <a:latin typeface="+mj-lt"/>
                        </a:rPr>
                      </a:br>
                      <a:r>
                        <a:rPr lang="en-US" altLang="ko-KR" sz="1200" b="1" dirty="0">
                          <a:latin typeface="+mj-lt"/>
                        </a:rPr>
                        <a:t>- </a:t>
                      </a:r>
                      <a:r>
                        <a:rPr lang="ko-KR" altLang="en-US" sz="1200" b="1" dirty="0" err="1">
                          <a:latin typeface="+mj-lt"/>
                        </a:rPr>
                        <a:t>현기차</a:t>
                      </a:r>
                      <a:r>
                        <a:rPr lang="ko-KR" altLang="en-US" sz="1200" b="1" dirty="0">
                          <a:latin typeface="+mj-lt"/>
                        </a:rPr>
                        <a:t> </a:t>
                      </a:r>
                      <a:r>
                        <a:rPr lang="en-US" altLang="ko-KR" sz="1200" b="1" dirty="0">
                          <a:latin typeface="+mj-lt"/>
                        </a:rPr>
                        <a:t>/ </a:t>
                      </a:r>
                      <a:r>
                        <a:rPr lang="ko-KR" altLang="en-US" sz="1200" b="1" dirty="0">
                          <a:latin typeface="+mj-lt"/>
                        </a:rPr>
                        <a:t>금융권 </a:t>
                      </a:r>
                      <a:r>
                        <a:rPr lang="en-US" altLang="ko-KR" sz="1200" b="1" dirty="0">
                          <a:latin typeface="+mj-lt"/>
                        </a:rPr>
                        <a:t>/ NCS </a:t>
                      </a:r>
                      <a:r>
                        <a:rPr lang="ko-KR" altLang="en-US" sz="1200" b="1" dirty="0">
                          <a:latin typeface="+mj-lt"/>
                        </a:rPr>
                        <a:t>방식 공기업 맞춤 운영</a:t>
                      </a:r>
                      <a:r>
                        <a:rPr lang="en-US" altLang="ko-KR" sz="1200" b="1" dirty="0">
                          <a:latin typeface="+mj-lt"/>
                        </a:rPr>
                        <a:t/>
                      </a:r>
                      <a:br>
                        <a:rPr lang="en-US" altLang="ko-KR" sz="1200" b="1" dirty="0">
                          <a:latin typeface="+mj-lt"/>
                        </a:rPr>
                      </a:br>
                      <a:r>
                        <a:rPr lang="en-US" altLang="ko-KR" sz="1200" b="1" dirty="0">
                          <a:latin typeface="+mj-lt"/>
                        </a:rPr>
                        <a:t>- </a:t>
                      </a:r>
                      <a:r>
                        <a:rPr lang="ko-KR" altLang="en-US" sz="1200" b="1" dirty="0">
                          <a:latin typeface="+mj-lt"/>
                        </a:rPr>
                        <a:t>상황 면접 주제 부여 및 기획서 작성 </a:t>
                      </a:r>
                      <a:r>
                        <a:rPr lang="en-US" altLang="ko-KR" sz="1200" b="1" dirty="0">
                          <a:latin typeface="+mj-lt"/>
                        </a:rPr>
                        <a:t>(30</a:t>
                      </a:r>
                      <a:r>
                        <a:rPr lang="ko-KR" altLang="en-US" sz="1200" b="1" dirty="0">
                          <a:latin typeface="+mj-lt"/>
                        </a:rPr>
                        <a:t>분</a:t>
                      </a:r>
                      <a:r>
                        <a:rPr lang="en-US" altLang="ko-KR" sz="1200" b="1" dirty="0">
                          <a:latin typeface="+mj-lt"/>
                        </a:rPr>
                        <a:t>)</a:t>
                      </a:r>
                      <a:br>
                        <a:rPr lang="en-US" altLang="ko-KR" sz="1200" b="1" dirty="0">
                          <a:latin typeface="+mj-lt"/>
                        </a:rPr>
                      </a:br>
                      <a:r>
                        <a:rPr lang="en-US" altLang="ko-KR" sz="1200" b="1" dirty="0">
                          <a:latin typeface="+mj-lt"/>
                        </a:rPr>
                        <a:t>- </a:t>
                      </a:r>
                      <a:r>
                        <a:rPr lang="ko-KR" altLang="en-US" sz="1200" b="1" dirty="0" err="1">
                          <a:latin typeface="+mj-lt"/>
                        </a:rPr>
                        <a:t>기획안</a:t>
                      </a:r>
                      <a:r>
                        <a:rPr lang="ko-KR" altLang="en-US" sz="1200" b="1" dirty="0">
                          <a:latin typeface="+mj-lt"/>
                        </a:rPr>
                        <a:t> 발표 및 심층 </a:t>
                      </a:r>
                      <a:r>
                        <a:rPr lang="en-US" altLang="ko-KR" sz="1200" b="1" dirty="0">
                          <a:latin typeface="+mj-lt"/>
                        </a:rPr>
                        <a:t>Q&amp;A</a:t>
                      </a:r>
                      <a:endParaRPr lang="ko-KR" altLang="en-US" sz="12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5/3 13:00 ~ 18:00 (4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회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)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순수 면접 시간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4H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  <a:sym typeface="Wingdings" panose="05000000000000000000" pitchFamily="2" charset="2"/>
                        </a:rPr>
                        <a:t>휴식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  <a:sym typeface="Wingdings" panose="05000000000000000000" pitchFamily="2" charset="2"/>
                        </a:rPr>
                        <a:t> </a:t>
                      </a:r>
                      <a:b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  <a:sym typeface="Wingdings" panose="05000000000000000000" pitchFamily="2" charset="2"/>
                        </a:rPr>
                      </a:b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  <a:sym typeface="Wingdings" panose="05000000000000000000" pitchFamily="2" charset="2"/>
                        </a:rPr>
                        <a:t>시간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  <a:sym typeface="Wingdings" panose="05000000000000000000" pitchFamily="2" charset="2"/>
                        </a:rPr>
                        <a:t>,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  <a:sym typeface="Wingdings" panose="05000000000000000000" pitchFamily="2" charset="2"/>
                        </a:rPr>
                        <a:t>준비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  <a:sym typeface="Wingdings" panose="05000000000000000000" pitchFamily="2" charset="2"/>
                        </a:rPr>
                        <a:t/>
                      </a:r>
                      <a:b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  <a:sym typeface="Wingdings" panose="05000000000000000000" pitchFamily="2" charset="2"/>
                        </a:rPr>
                      </a:b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  <a:sym typeface="Wingdings" panose="05000000000000000000" pitchFamily="2" charset="2"/>
                        </a:rPr>
                        <a:t>시간 제외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 Box 152"/>
          <p:cNvSpPr txBox="1">
            <a:spLocks noChangeArrowheads="1"/>
          </p:cNvSpPr>
          <p:nvPr/>
        </p:nvSpPr>
        <p:spPr bwMode="auto">
          <a:xfrm>
            <a:off x="704528" y="1124744"/>
            <a:ext cx="30963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+mj-lt"/>
                <a:ea typeface="굴림" panose="020B0600000101010101" pitchFamily="50" charset="-127"/>
              </a:rPr>
              <a:t>• 5</a:t>
            </a:r>
            <a:r>
              <a:rPr lang="ko-KR" altLang="en-US" sz="1600" b="1" dirty="0">
                <a:latin typeface="+mj-lt"/>
              </a:rPr>
              <a:t>단계 </a:t>
            </a:r>
            <a:r>
              <a:rPr lang="en-US" altLang="ko-KR" sz="1600" b="1" dirty="0">
                <a:latin typeface="+mj-lt"/>
              </a:rPr>
              <a:t>(</a:t>
            </a:r>
            <a:r>
              <a:rPr lang="ko-KR" altLang="en-US" sz="1600" b="1" dirty="0">
                <a:latin typeface="+mj-lt"/>
              </a:rPr>
              <a:t>특화 면접</a:t>
            </a:r>
            <a:r>
              <a:rPr lang="en-US" altLang="ko-KR" sz="1600" b="1" dirty="0">
                <a:latin typeface="+mj-lt"/>
              </a:rPr>
              <a:t>) </a:t>
            </a:r>
            <a:r>
              <a:rPr lang="ko-KR" altLang="en-US" sz="1600" b="1" dirty="0">
                <a:latin typeface="+mj-lt"/>
              </a:rPr>
              <a:t>교육 계획</a:t>
            </a:r>
          </a:p>
          <a:p>
            <a:r>
              <a:rPr lang="ko-KR" altLang="en-US" sz="1600" b="1" u="sng" dirty="0">
                <a:latin typeface="+mj-lt"/>
                <a:ea typeface="맑은 고딕" pitchFamily="50" charset="-127"/>
              </a:rPr>
              <a:t>  </a:t>
            </a:r>
          </a:p>
        </p:txBody>
      </p:sp>
      <p:sp>
        <p:nvSpPr>
          <p:cNvPr id="8" name="Rectangle 153">
            <a:extLst>
              <a:ext uri="{FF2B5EF4-FFF2-40B4-BE49-F238E27FC236}">
                <a16:creationId xmlns:a16="http://schemas.microsoft.com/office/drawing/2014/main" id="{FF3EAD5C-25A4-42C8-AA94-3850E2C2C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97" y="211118"/>
            <a:ext cx="5233987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교육내용</a:t>
            </a:r>
            <a:endParaRPr kumimoji="0"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53">
            <a:extLst>
              <a:ext uri="{FF2B5EF4-FFF2-40B4-BE49-F238E27FC236}">
                <a16:creationId xmlns:a16="http://schemas.microsoft.com/office/drawing/2014/main" id="{B98C2B55-ACD3-4D05-B04F-2BE359B3C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159" y="211118"/>
            <a:ext cx="3240361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algn="r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kumimoji="0" lang="en-US" altLang="ko-KR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kumimoji="0" lang="ko-KR" altLang="en-US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</a:p>
        </p:txBody>
      </p:sp>
    </p:spTree>
    <p:extLst>
      <p:ext uri="{BB962C8B-B14F-4D97-AF65-F5344CB8AC3E}">
        <p14:creationId xmlns:p14="http://schemas.microsoft.com/office/powerpoint/2010/main" val="14410823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FC27-CA43-40BA-9043-EDEE62DC9DA7}" type="slidenum">
              <a:rPr lang="ko-KR" altLang="en-US" sz="105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altLang="ko-KR" sz="1050" dirty="0">
              <a:solidFill>
                <a:schemeClr val="tx1"/>
              </a:solidFill>
            </a:endParaRPr>
          </a:p>
        </p:txBody>
      </p:sp>
      <p:graphicFrame>
        <p:nvGraphicFramePr>
          <p:cNvPr id="7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627142"/>
              </p:ext>
            </p:extLst>
          </p:nvPr>
        </p:nvGraphicFramePr>
        <p:xfrm>
          <a:off x="560512" y="980728"/>
          <a:ext cx="8712968" cy="1296144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모듈명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맑은 고딕" panose="020B0503020000020004" pitchFamily="50" charset="-127"/>
                        <a:buNone/>
                      </a:pPr>
                      <a:r>
                        <a:rPr lang="ko-KR" altLang="en-US" sz="1400" b="1" dirty="0">
                          <a:latin typeface="+mj-lt"/>
                        </a:rPr>
                        <a:t>창의</a:t>
                      </a:r>
                      <a:r>
                        <a:rPr lang="en-US" altLang="ko-KR" sz="1400" b="1" dirty="0">
                          <a:latin typeface="+mj-lt"/>
                        </a:rPr>
                        <a:t>/</a:t>
                      </a:r>
                      <a:r>
                        <a:rPr lang="ko-KR" altLang="en-US" sz="1400" b="1" dirty="0">
                          <a:latin typeface="+mj-lt"/>
                        </a:rPr>
                        <a:t>상황 면접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j-lt"/>
                        </a:rPr>
                        <a:t>교육목표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400" b="1" baseline="0" dirty="0">
                          <a:latin typeface="+mj-lt"/>
                        </a:rPr>
                        <a:t>삼성그룹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, </a:t>
                      </a:r>
                      <a:r>
                        <a:rPr lang="ko-KR" altLang="en-US" sz="1400" b="1" baseline="0" dirty="0" err="1">
                          <a:latin typeface="+mj-lt"/>
                        </a:rPr>
                        <a:t>현기차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, 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공기업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, 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금융권 등에서 실시하는 창의 면접 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/ 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상황 면접에 대응할 수 있도록 창의적 </a:t>
                      </a:r>
                      <a:r>
                        <a:rPr lang="ko-KR" altLang="en-US" sz="1400" b="1" baseline="0" dirty="0" err="1">
                          <a:latin typeface="+mj-lt"/>
                        </a:rPr>
                        <a:t>문제해결력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, 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상황  대처 능력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, 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기획서 구성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, 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스피치 능력을 육성함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752765"/>
                  </a:ext>
                </a:extLst>
              </a:tr>
            </a:tbl>
          </a:graphicData>
        </a:graphic>
      </p:graphicFrame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4081" t="3292" r="43538" b="41078"/>
          <a:stretch/>
        </p:blipFill>
        <p:spPr>
          <a:xfrm>
            <a:off x="1099258" y="3928464"/>
            <a:ext cx="2420130" cy="1854205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071116" y="3140968"/>
            <a:ext cx="2448272" cy="504056"/>
          </a:xfrm>
          <a:prstGeom prst="rect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면접 케이스 부여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800872" y="3140968"/>
            <a:ext cx="2448272" cy="504056"/>
          </a:xfrm>
          <a:prstGeom prst="rect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문제해결</a:t>
            </a:r>
            <a:r>
              <a:rPr lang="en-US" altLang="ko-KR" sz="1600" b="1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기획서 작성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6465168" y="3140968"/>
            <a:ext cx="2448272" cy="504056"/>
          </a:xfrm>
          <a:prstGeom prst="rect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발표 및 피드백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1208584" y="6021288"/>
            <a:ext cx="0" cy="360040"/>
          </a:xfrm>
          <a:prstGeom prst="line">
            <a:avLst/>
          </a:prstGeom>
          <a:ln w="28575">
            <a:solidFill>
              <a:srgbClr val="5D6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6321152" y="6021288"/>
            <a:ext cx="0" cy="360040"/>
          </a:xfrm>
          <a:prstGeom prst="line">
            <a:avLst/>
          </a:prstGeom>
          <a:ln w="28575">
            <a:solidFill>
              <a:srgbClr val="5D6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8913440" y="6021288"/>
            <a:ext cx="0" cy="360040"/>
          </a:xfrm>
          <a:prstGeom prst="line">
            <a:avLst/>
          </a:prstGeom>
          <a:ln w="28575">
            <a:solidFill>
              <a:srgbClr val="5D6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>
            <a:off x="1208584" y="6309320"/>
            <a:ext cx="511256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6321152" y="6309320"/>
            <a:ext cx="259228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28865" y="5971875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+mn-ea"/>
              </a:rPr>
              <a:t>30</a:t>
            </a:r>
            <a:r>
              <a:rPr lang="ko-KR" altLang="en-US" sz="1400" b="1" dirty="0">
                <a:latin typeface="+mn-ea"/>
              </a:rPr>
              <a:t>분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28522" y="5949280"/>
            <a:ext cx="572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60</a:t>
            </a:r>
            <a:r>
              <a:rPr lang="ko-KR" altLang="en-US" sz="1400" b="1" dirty="0">
                <a:latin typeface="+mn-ea"/>
              </a:rPr>
              <a:t>분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0712" y="2564904"/>
            <a:ext cx="5134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u="sng" dirty="0"/>
              <a:t>창의</a:t>
            </a:r>
            <a:r>
              <a:rPr lang="en-US" altLang="ko-KR" sz="1600" b="1" u="sng" dirty="0"/>
              <a:t>/</a:t>
            </a:r>
            <a:r>
              <a:rPr lang="ko-KR" altLang="en-US" sz="1600" b="1" u="sng" dirty="0"/>
              <a:t>상황 면접 프로세스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69" y="3956001"/>
            <a:ext cx="2417875" cy="1921271"/>
          </a:xfrm>
          <a:prstGeom prst="rect">
            <a:avLst/>
          </a:prstGeom>
        </p:spPr>
      </p:pic>
      <p:sp>
        <p:nvSpPr>
          <p:cNvPr id="26" name="Rectangle 153">
            <a:extLst>
              <a:ext uri="{FF2B5EF4-FFF2-40B4-BE49-F238E27FC236}">
                <a16:creationId xmlns:a16="http://schemas.microsoft.com/office/drawing/2014/main" id="{AC2A6FB0-E910-4497-ACFB-4EC16B42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97" y="211118"/>
            <a:ext cx="5233987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교육내용</a:t>
            </a:r>
            <a:endParaRPr kumimoji="0"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Rectangle 153">
            <a:extLst>
              <a:ext uri="{FF2B5EF4-FFF2-40B4-BE49-F238E27FC236}">
                <a16:creationId xmlns:a16="http://schemas.microsoft.com/office/drawing/2014/main" id="{233511C4-01F1-4C71-94CA-0A2B32C1C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159" y="211118"/>
            <a:ext cx="3240361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algn="r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kumimoji="0" lang="en-US" altLang="ko-KR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kumimoji="0" lang="ko-KR" altLang="en-US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99ED419-25E0-4D73-9A0A-A64DDAA4E3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t="17801" r="36351" b="12201"/>
          <a:stretch/>
        </p:blipFill>
        <p:spPr>
          <a:xfrm rot="5400000">
            <a:off x="6753455" y="3708214"/>
            <a:ext cx="1922728" cy="24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298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FC27-CA43-40BA-9043-EDEE62DC9DA7}" type="slidenum">
              <a:rPr lang="ko-KR" altLang="en-US" sz="105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 altLang="ko-KR" sz="1050" dirty="0">
              <a:solidFill>
                <a:schemeClr val="tx1"/>
              </a:solidFill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299393"/>
              </p:ext>
            </p:extLst>
          </p:nvPr>
        </p:nvGraphicFramePr>
        <p:xfrm>
          <a:off x="1945918" y="1556793"/>
          <a:ext cx="6208048" cy="4118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0074">
                  <a:extLst>
                    <a:ext uri="{9D8B030D-6E8A-4147-A177-3AD203B41FA5}">
                      <a16:colId xmlns:a16="http://schemas.microsoft.com/office/drawing/2014/main" val="2141615788"/>
                    </a:ext>
                  </a:extLst>
                </a:gridCol>
                <a:gridCol w="1681316">
                  <a:extLst>
                    <a:ext uri="{9D8B030D-6E8A-4147-A177-3AD203B41FA5}">
                      <a16:colId xmlns:a16="http://schemas.microsoft.com/office/drawing/2014/main" val="3477731221"/>
                    </a:ext>
                  </a:extLst>
                </a:gridCol>
                <a:gridCol w="1730477">
                  <a:extLst>
                    <a:ext uri="{9D8B030D-6E8A-4147-A177-3AD203B41FA5}">
                      <a16:colId xmlns:a16="http://schemas.microsoft.com/office/drawing/2014/main" val="2379665696"/>
                    </a:ext>
                  </a:extLst>
                </a:gridCol>
                <a:gridCol w="1396181">
                  <a:extLst>
                    <a:ext uri="{9D8B030D-6E8A-4147-A177-3AD203B41FA5}">
                      <a16:colId xmlns:a16="http://schemas.microsoft.com/office/drawing/2014/main" val="3052961839"/>
                    </a:ext>
                  </a:extLst>
                </a:gridCol>
              </a:tblGrid>
              <a:tr h="33775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j-ea"/>
                          <a:ea typeface="+mj-ea"/>
                        </a:rPr>
                        <a:t>구분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effectLst/>
                          <a:latin typeface="+mj-ea"/>
                          <a:ea typeface="+mj-ea"/>
                        </a:rPr>
                        <a:t>진행실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 err="1">
                          <a:effectLst/>
                          <a:latin typeface="+mj-ea"/>
                          <a:ea typeface="+mj-ea"/>
                        </a:rPr>
                        <a:t>면접실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j-ea"/>
                          <a:ea typeface="+mj-ea"/>
                        </a:rPr>
                        <a:t>비고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923894"/>
                  </a:ext>
                </a:extLst>
              </a:tr>
              <a:tr h="378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+mj-ea"/>
                          <a:ea typeface="+mj-ea"/>
                        </a:rPr>
                        <a:t>13:00~13:30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j-ea"/>
                          <a:ea typeface="+mj-ea"/>
                        </a:rPr>
                        <a:t>면접 준비 </a:t>
                      </a:r>
                      <a:r>
                        <a:rPr lang="en-US" altLang="ko-KR" sz="1400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400" u="none" strike="noStrike" dirty="0" err="1">
                          <a:effectLst/>
                          <a:latin typeface="+mj-ea"/>
                          <a:ea typeface="+mj-ea"/>
                        </a:rPr>
                        <a:t>회차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r>
                        <a:rPr lang="en-US" altLang="ko-KR" sz="1400" u="none" strike="noStrike" dirty="0"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인이 각각     면접</a:t>
                      </a:r>
                      <a:r>
                        <a:rPr lang="ko-KR" alt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준비가 </a:t>
                      </a:r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/>
                      </a:r>
                      <a:b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</a:br>
                      <a:r>
                        <a:rPr lang="ko-KR" alt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가능한 </a:t>
                      </a:r>
                      <a:r>
                        <a:rPr lang="ko-KR" altLang="en-US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진행실</a:t>
                      </a:r>
                      <a:r>
                        <a:rPr lang="ko-KR" alt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확보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656816"/>
                  </a:ext>
                </a:extLst>
              </a:tr>
              <a:tr h="378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+mj-ea"/>
                          <a:ea typeface="+mj-ea"/>
                        </a:rPr>
                        <a:t>13:30~14:00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j-ea"/>
                          <a:ea typeface="+mj-ea"/>
                        </a:rPr>
                        <a:t>면접</a:t>
                      </a:r>
                      <a:r>
                        <a:rPr lang="en-US" altLang="ko-KR" sz="1400" u="none" strike="noStrike" dirty="0">
                          <a:effectLst/>
                          <a:latin typeface="+mj-ea"/>
                          <a:ea typeface="+mj-ea"/>
                        </a:rPr>
                        <a:t>1</a:t>
                      </a:r>
                      <a:r>
                        <a:rPr lang="ko-KR" altLang="en-US" sz="1400" u="none" strike="noStrike" dirty="0" err="1">
                          <a:effectLst/>
                          <a:latin typeface="+mj-ea"/>
                          <a:ea typeface="+mj-ea"/>
                        </a:rPr>
                        <a:t>회차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29119"/>
                  </a:ext>
                </a:extLst>
              </a:tr>
              <a:tr h="378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+mj-ea"/>
                          <a:ea typeface="+mj-ea"/>
                        </a:rPr>
                        <a:t>14:00~14:30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면접 준비</a:t>
                      </a:r>
                      <a:r>
                        <a:rPr lang="en-US" altLang="ko-KR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2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회차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193512"/>
                  </a:ext>
                </a:extLst>
              </a:tr>
              <a:tr h="378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+mj-ea"/>
                          <a:ea typeface="+mj-ea"/>
                        </a:rPr>
                        <a:t>14:30~15:00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latin typeface="+mn-lt"/>
                        </a:rPr>
                        <a:t>-</a:t>
                      </a:r>
                      <a:endParaRPr lang="ko-KR" altLang="en-US" sz="1400" dirty="0">
                        <a:latin typeface="+mn-lt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면접</a:t>
                      </a:r>
                      <a:r>
                        <a:rPr lang="en-US" altLang="ko-K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4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회차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778117"/>
                  </a:ext>
                </a:extLst>
              </a:tr>
              <a:tr h="378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15:00~15:30</a:t>
                      </a: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-</a:t>
                      </a: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499603"/>
                  </a:ext>
                </a:extLst>
              </a:tr>
              <a:tr h="378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+mj-ea"/>
                          <a:ea typeface="+mj-ea"/>
                        </a:rPr>
                        <a:t>15:30~16:00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면접 준비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회차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30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Break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27350"/>
                  </a:ext>
                </a:extLst>
              </a:tr>
              <a:tr h="378122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16:00~16:30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j-ea"/>
                          <a:ea typeface="+mj-ea"/>
                        </a:rPr>
                        <a:t>면접</a:t>
                      </a:r>
                      <a:r>
                        <a:rPr lang="en-US" altLang="ko-KR" sz="1400" u="none" strike="noStrike" dirty="0">
                          <a:effectLst/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400" u="none" strike="noStrike" dirty="0" err="1">
                          <a:effectLst/>
                          <a:latin typeface="+mj-ea"/>
                          <a:ea typeface="+mj-ea"/>
                        </a:rPr>
                        <a:t>회차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187565"/>
                  </a:ext>
                </a:extLst>
              </a:tr>
              <a:tr h="378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+mj-ea"/>
                          <a:ea typeface="+mj-ea"/>
                        </a:rPr>
                        <a:t>16:30~17:00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면접 준비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회차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71088"/>
                  </a:ext>
                </a:extLst>
              </a:tr>
              <a:tr h="378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+mj-ea"/>
                          <a:ea typeface="+mj-ea"/>
                        </a:rPr>
                        <a:t>17:00~17:30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-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u="none" strike="noStrike" dirty="0">
                          <a:effectLst/>
                          <a:latin typeface="+mj-ea"/>
                          <a:ea typeface="+mj-ea"/>
                        </a:rPr>
                        <a:t>면접</a:t>
                      </a:r>
                      <a:r>
                        <a:rPr lang="en-US" altLang="ko-KR" sz="1400" u="none" strike="noStrike" dirty="0">
                          <a:effectLst/>
                          <a:latin typeface="+mj-ea"/>
                          <a:ea typeface="+mj-ea"/>
                        </a:rPr>
                        <a:t>4</a:t>
                      </a:r>
                      <a:r>
                        <a:rPr lang="ko-KR" altLang="en-US" sz="1400" u="none" strike="noStrike" dirty="0" err="1">
                          <a:effectLst/>
                          <a:latin typeface="+mj-ea"/>
                          <a:ea typeface="+mj-ea"/>
                        </a:rPr>
                        <a:t>회차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0047738"/>
                  </a:ext>
                </a:extLst>
              </a:tr>
              <a:tr h="3781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  <a:latin typeface="+mj-ea"/>
                          <a:ea typeface="+mj-ea"/>
                        </a:rPr>
                        <a:t>17:30~18:00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72000" marR="72000" marT="36000" marB="3600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567383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457654" y="1083209"/>
            <a:ext cx="5134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u="sng" dirty="0"/>
              <a:t>창의</a:t>
            </a:r>
            <a:r>
              <a:rPr lang="en-US" altLang="ko-KR" sz="1600" b="1" u="sng" dirty="0"/>
              <a:t>/</a:t>
            </a:r>
            <a:r>
              <a:rPr lang="ko-KR" altLang="en-US" sz="1600" b="1" u="sng" dirty="0"/>
              <a:t>상황 면접 </a:t>
            </a:r>
            <a:r>
              <a:rPr lang="ko-KR" altLang="en-US" sz="1600" b="1" u="sng" dirty="0" err="1"/>
              <a:t>진행시간표</a:t>
            </a:r>
            <a:endParaRPr lang="ko-KR" altLang="en-US" sz="1600" b="1" u="sng" dirty="0"/>
          </a:p>
        </p:txBody>
      </p:sp>
      <p:sp>
        <p:nvSpPr>
          <p:cNvPr id="7" name="Rectangle 153">
            <a:extLst>
              <a:ext uri="{FF2B5EF4-FFF2-40B4-BE49-F238E27FC236}">
                <a16:creationId xmlns:a16="http://schemas.microsoft.com/office/drawing/2014/main" id="{E6A4C4B3-A3CD-49DA-8C40-0434F22AF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97" y="211118"/>
            <a:ext cx="5233987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교육내용</a:t>
            </a:r>
            <a:endParaRPr kumimoji="0"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Rectangle 153">
            <a:extLst>
              <a:ext uri="{FF2B5EF4-FFF2-40B4-BE49-F238E27FC236}">
                <a16:creationId xmlns:a16="http://schemas.microsoft.com/office/drawing/2014/main" id="{16F8E4F5-DE5A-414D-8394-478F142BD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159" y="211118"/>
            <a:ext cx="3240361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algn="r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kumimoji="0" lang="en-US" altLang="ko-KR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kumimoji="0" lang="ko-KR" altLang="en-US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</a:p>
        </p:txBody>
      </p:sp>
    </p:spTree>
    <p:extLst>
      <p:ext uri="{BB962C8B-B14F-4D97-AF65-F5344CB8AC3E}">
        <p14:creationId xmlns:p14="http://schemas.microsoft.com/office/powerpoint/2010/main" val="314507441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09860" y="6420869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DFC27-CA43-40BA-9043-EDEE62DC9DA7}" type="slidenum">
              <a:rPr lang="ko-KR" altLang="en-US" sz="105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 altLang="ko-KR" sz="1050" dirty="0">
              <a:solidFill>
                <a:schemeClr val="tx1"/>
              </a:solidFill>
            </a:endParaRPr>
          </a:p>
        </p:txBody>
      </p:sp>
      <p:graphicFrame>
        <p:nvGraphicFramePr>
          <p:cNvPr id="7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43218"/>
              </p:ext>
            </p:extLst>
          </p:nvPr>
        </p:nvGraphicFramePr>
        <p:xfrm>
          <a:off x="704527" y="1556792"/>
          <a:ext cx="8496945" cy="4668761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1740010543"/>
                    </a:ext>
                  </a:extLst>
                </a:gridCol>
                <a:gridCol w="1080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0302079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655115686"/>
                    </a:ext>
                  </a:extLst>
                </a:gridCol>
              </a:tblGrid>
              <a:tr h="32498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내  용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일시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비고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470">
                <a:tc rowSpan="6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실전 면접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1:1 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면접 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심화 코칭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76213" indent="-176213" algn="l">
                        <a:lnSpc>
                          <a:spcPct val="130000"/>
                        </a:lnSpc>
                        <a:spcBef>
                          <a:spcPts val="1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면접 상황 파악 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면접 준비도 및 코칭 희망 면접 유형</a:t>
                      </a:r>
                    </a:p>
                    <a:p>
                      <a:pPr marL="171450" indent="-171450" algn="l">
                        <a:lnSpc>
                          <a:spcPct val="130000"/>
                        </a:lnSpc>
                        <a:spcBef>
                          <a:spcPts val="1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심층 면접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입장 및 착석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1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 자기소개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자기소개서 기반 질문 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상황 질문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압박 질문 등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마지막 하고 싶은 말</a:t>
                      </a:r>
                      <a:endParaRPr lang="en-US" altLang="ko-KR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algn="l">
                        <a:lnSpc>
                          <a:spcPct val="130000"/>
                        </a:lnSpc>
                        <a:spcBef>
                          <a:spcPts val="1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 코칭 희망 면접 진행</a:t>
                      </a:r>
                    </a:p>
                    <a:p>
                      <a:pPr marL="171450" indent="-171450" algn="l">
                        <a:lnSpc>
                          <a:spcPct val="130000"/>
                        </a:lnSpc>
                        <a:spcBef>
                          <a:spcPts val="1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면접 동영상 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Review</a:t>
                      </a:r>
                    </a:p>
                    <a:p>
                      <a:pPr marL="171450" indent="-171450" algn="l">
                        <a:lnSpc>
                          <a:spcPct val="130000"/>
                        </a:lnSpc>
                        <a:spcBef>
                          <a:spcPts val="1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피드백 및 면접 코칭 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답변 스토리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구성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면접 태도 등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marL="171450" indent="-171450" algn="l">
                        <a:lnSpc>
                          <a:spcPct val="130000"/>
                        </a:lnSpc>
                        <a:spcBef>
                          <a:spcPts val="1200"/>
                        </a:spcBef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보완점 반복 트레이닝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5/06 11:00 ~ 18:00 (5H)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면접 예정자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/>
                      </a:r>
                      <a:b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</a:b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우선 선발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,</a:t>
                      </a:r>
                      <a:b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</a:b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면접실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 동영상 촬영 장비 활용을 통한 코칭 효과 제고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4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itchFamily="50" charset="-127"/>
                          <a:cs typeface="+mn-cs"/>
                        </a:rPr>
                        <a:t>5/07 11:00 ~ 18:00 (5H)</a:t>
                      </a:r>
                      <a:endParaRPr kumimoji="1" lang="ko-KR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420670"/>
                  </a:ext>
                </a:extLst>
              </a:tr>
              <a:tr h="714968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71450" indent="-1714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심층 면접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입장 및 착석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1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 자기소개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자기소개서 기반 질문 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상황 질문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압박 질문 등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마지막 하고 싶은 말</a:t>
                      </a:r>
                      <a:endParaRPr lang="en-US" altLang="ko-KR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 코칭 희망 면접 진행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itchFamily="50" charset="-127"/>
                          <a:cs typeface="+mn-cs"/>
                        </a:rPr>
                        <a:t>5/13 11:00 ~ 18:00 (5H)</a:t>
                      </a:r>
                      <a:endParaRPr kumimoji="1" lang="ko-KR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212594"/>
                  </a:ext>
                </a:extLst>
              </a:tr>
              <a:tr h="7149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itchFamily="50" charset="-127"/>
                          <a:cs typeface="+mn-cs"/>
                        </a:rPr>
                        <a:t>5/14 11:00 ~ 18:00 (5H)</a:t>
                      </a:r>
                      <a:endParaRPr kumimoji="1" lang="ko-KR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728178"/>
                  </a:ext>
                </a:extLst>
              </a:tr>
              <a:tr h="768570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171450" indent="-1714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면접 동영상 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Review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피드백 및 면접 코칭 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답변 스토리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구성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면접 태도 등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itchFamily="50" charset="-127"/>
                          <a:cs typeface="+mn-cs"/>
                        </a:rPr>
                        <a:t>5/20 11:00 ~ 18:00 (5H)</a:t>
                      </a:r>
                      <a:endParaRPr kumimoji="1" lang="ko-KR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822478"/>
                  </a:ext>
                </a:extLst>
              </a:tr>
              <a:tr h="78032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itchFamily="50" charset="-127"/>
                          <a:cs typeface="+mn-cs"/>
                        </a:rPr>
                        <a:t>5/21 11:00 ~ 18:00 (5H)</a:t>
                      </a:r>
                      <a:endParaRPr kumimoji="1" lang="ko-KR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751803"/>
                  </a:ext>
                </a:extLst>
              </a:tr>
            </a:tbl>
          </a:graphicData>
        </a:graphic>
      </p:graphicFrame>
      <p:sp>
        <p:nvSpPr>
          <p:cNvPr id="10" name="Text Box 152"/>
          <p:cNvSpPr txBox="1">
            <a:spLocks noChangeArrowheads="1"/>
          </p:cNvSpPr>
          <p:nvPr/>
        </p:nvSpPr>
        <p:spPr bwMode="auto">
          <a:xfrm>
            <a:off x="704528" y="1124744"/>
            <a:ext cx="30963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+mj-lt"/>
                <a:ea typeface="굴림" panose="020B0600000101010101" pitchFamily="50" charset="-127"/>
              </a:rPr>
              <a:t>• 6</a:t>
            </a:r>
            <a:r>
              <a:rPr lang="ko-KR" altLang="en-US" sz="1600" b="1" dirty="0">
                <a:latin typeface="+mj-lt"/>
              </a:rPr>
              <a:t>단계 </a:t>
            </a:r>
            <a:r>
              <a:rPr lang="en-US" altLang="ko-KR" sz="1600" b="1" dirty="0">
                <a:latin typeface="+mj-lt"/>
              </a:rPr>
              <a:t>(</a:t>
            </a:r>
            <a:r>
              <a:rPr lang="ko-KR" altLang="en-US" sz="1600" b="1" dirty="0">
                <a:latin typeface="+mj-lt"/>
              </a:rPr>
              <a:t>실전 면접</a:t>
            </a:r>
            <a:r>
              <a:rPr lang="en-US" altLang="ko-KR" sz="1600" b="1" dirty="0">
                <a:latin typeface="+mj-lt"/>
              </a:rPr>
              <a:t>) </a:t>
            </a:r>
            <a:r>
              <a:rPr lang="ko-KR" altLang="en-US" sz="1600" b="1" dirty="0">
                <a:latin typeface="+mj-lt"/>
              </a:rPr>
              <a:t>교육 계획</a:t>
            </a:r>
          </a:p>
          <a:p>
            <a:r>
              <a:rPr lang="ko-KR" altLang="en-US" sz="1600" b="1" u="sng" dirty="0">
                <a:latin typeface="+mj-lt"/>
                <a:ea typeface="맑은 고딕" pitchFamily="50" charset="-127"/>
              </a:rPr>
              <a:t>  </a:t>
            </a:r>
          </a:p>
        </p:txBody>
      </p:sp>
      <p:sp>
        <p:nvSpPr>
          <p:cNvPr id="8" name="Rectangle 153">
            <a:extLst>
              <a:ext uri="{FF2B5EF4-FFF2-40B4-BE49-F238E27FC236}">
                <a16:creationId xmlns:a16="http://schemas.microsoft.com/office/drawing/2014/main" id="{FF3EAD5C-25A4-42C8-AA94-3850E2C2C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97" y="211118"/>
            <a:ext cx="5233987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교육내용</a:t>
            </a:r>
            <a:endParaRPr kumimoji="0"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53">
            <a:extLst>
              <a:ext uri="{FF2B5EF4-FFF2-40B4-BE49-F238E27FC236}">
                <a16:creationId xmlns:a16="http://schemas.microsoft.com/office/drawing/2014/main" id="{B98C2B55-ACD3-4D05-B04F-2BE359B3C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159" y="211118"/>
            <a:ext cx="3240361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algn="r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kumimoji="0" lang="en-US" altLang="ko-KR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kumimoji="0" lang="ko-KR" altLang="en-US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</a:p>
        </p:txBody>
      </p:sp>
    </p:spTree>
    <p:extLst>
      <p:ext uri="{BB962C8B-B14F-4D97-AF65-F5344CB8AC3E}">
        <p14:creationId xmlns:p14="http://schemas.microsoft.com/office/powerpoint/2010/main" val="203899388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FC27-CA43-40BA-9043-EDEE62DC9DA7}" type="slidenum">
              <a:rPr lang="ko-KR" altLang="en-US" sz="105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 altLang="ko-KR" sz="1050" dirty="0">
              <a:solidFill>
                <a:schemeClr val="tx1"/>
              </a:solidFill>
            </a:endParaRPr>
          </a:p>
        </p:txBody>
      </p:sp>
      <p:graphicFrame>
        <p:nvGraphicFramePr>
          <p:cNvPr id="7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067451"/>
              </p:ext>
            </p:extLst>
          </p:nvPr>
        </p:nvGraphicFramePr>
        <p:xfrm>
          <a:off x="560512" y="980728"/>
          <a:ext cx="8712968" cy="1296144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모듈명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맑은 고딕" panose="020B0503020000020004" pitchFamily="50" charset="-127"/>
                        <a:buNone/>
                      </a:pPr>
                      <a:r>
                        <a:rPr lang="en-US" altLang="ko-KR" sz="1400" b="1" dirty="0">
                          <a:latin typeface="+mj-lt"/>
                        </a:rPr>
                        <a:t>1:1 </a:t>
                      </a:r>
                      <a:r>
                        <a:rPr lang="ko-KR" altLang="en-US" sz="1400" b="1" dirty="0">
                          <a:latin typeface="+mj-lt"/>
                        </a:rPr>
                        <a:t>면접 심화 코칭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j-lt"/>
                        </a:rPr>
                        <a:t>교육목표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400" b="1" baseline="0" dirty="0">
                          <a:latin typeface="+mj-lt"/>
                        </a:rPr>
                        <a:t>면접 예정자 중심 동영상 촬영 및 리뷰를 통해 본인의 </a:t>
                      </a:r>
                      <a:r>
                        <a:rPr lang="ko-KR" altLang="en-US" sz="1400" b="1" baseline="0" dirty="0" err="1">
                          <a:latin typeface="+mj-lt"/>
                        </a:rPr>
                        <a:t>강약점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 파악을 지원하고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,</a:t>
                      </a: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400" b="1" baseline="0" dirty="0">
                          <a:latin typeface="+mj-lt"/>
                        </a:rPr>
                        <a:t>답변 스토리라인 재구성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, 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약점 반복 연습 등을 통해 면접 실전 대응력을 강화함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.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752765"/>
                  </a:ext>
                </a:extLst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1071116" y="3140968"/>
            <a:ext cx="2448272" cy="504056"/>
          </a:xfrm>
          <a:prstGeom prst="rect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면접</a:t>
            </a:r>
            <a:r>
              <a:rPr lang="en-US" altLang="ko-KR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상황 파악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800872" y="3140968"/>
            <a:ext cx="2448272" cy="504056"/>
          </a:xfrm>
          <a:prstGeom prst="rect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모의 면접 및 영상 촬영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6465168" y="3140968"/>
            <a:ext cx="2448272" cy="504056"/>
          </a:xfrm>
          <a:prstGeom prst="rect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영상 리뷰 및 피드백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1136576" y="6021288"/>
            <a:ext cx="0" cy="360040"/>
          </a:xfrm>
          <a:prstGeom prst="line">
            <a:avLst/>
          </a:prstGeom>
          <a:ln w="28575">
            <a:solidFill>
              <a:srgbClr val="5D6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6321152" y="6021288"/>
            <a:ext cx="0" cy="360040"/>
          </a:xfrm>
          <a:prstGeom prst="line">
            <a:avLst/>
          </a:prstGeom>
          <a:ln w="28575">
            <a:solidFill>
              <a:srgbClr val="5D6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8841432" y="6021288"/>
            <a:ext cx="0" cy="360040"/>
          </a:xfrm>
          <a:prstGeom prst="line">
            <a:avLst/>
          </a:prstGeom>
          <a:ln w="28575">
            <a:solidFill>
              <a:srgbClr val="5D6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cxnSpLocks/>
          </p:cNvCxnSpPr>
          <p:nvPr/>
        </p:nvCxnSpPr>
        <p:spPr>
          <a:xfrm>
            <a:off x="1143126" y="6309320"/>
            <a:ext cx="5178026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>
            <a:cxnSpLocks/>
          </p:cNvCxnSpPr>
          <p:nvPr/>
        </p:nvCxnSpPr>
        <p:spPr>
          <a:xfrm>
            <a:off x="6321152" y="6309320"/>
            <a:ext cx="250191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28865" y="5971875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+mn-ea"/>
              </a:rPr>
              <a:t>45</a:t>
            </a:r>
            <a:r>
              <a:rPr lang="ko-KR" altLang="en-US" sz="1400" b="1" dirty="0">
                <a:latin typeface="+mn-ea"/>
              </a:rPr>
              <a:t>분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28522" y="5949280"/>
            <a:ext cx="572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45</a:t>
            </a:r>
            <a:r>
              <a:rPr lang="ko-KR" altLang="en-US" sz="1400" b="1" dirty="0">
                <a:latin typeface="+mn-ea"/>
              </a:rPr>
              <a:t>분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60712" y="2564904"/>
            <a:ext cx="5134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u="sng" dirty="0"/>
              <a:t>1:1 </a:t>
            </a:r>
            <a:r>
              <a:rPr lang="ko-KR" altLang="en-US" sz="1600" b="1" u="sng" dirty="0"/>
              <a:t>면접 심화 코칭 프로세스</a:t>
            </a:r>
          </a:p>
        </p:txBody>
      </p:sp>
      <p:sp>
        <p:nvSpPr>
          <p:cNvPr id="26" name="Rectangle 153">
            <a:extLst>
              <a:ext uri="{FF2B5EF4-FFF2-40B4-BE49-F238E27FC236}">
                <a16:creationId xmlns:a16="http://schemas.microsoft.com/office/drawing/2014/main" id="{AC2A6FB0-E910-4497-ACFB-4EC16B424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97" y="211118"/>
            <a:ext cx="5233987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교육내용</a:t>
            </a:r>
            <a:endParaRPr kumimoji="0"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Rectangle 153">
            <a:extLst>
              <a:ext uri="{FF2B5EF4-FFF2-40B4-BE49-F238E27FC236}">
                <a16:creationId xmlns:a16="http://schemas.microsoft.com/office/drawing/2014/main" id="{233511C4-01F1-4C71-94CA-0A2B32C1C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159" y="211118"/>
            <a:ext cx="3240361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algn="r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altLang="ko-KR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</a:t>
            </a:r>
            <a:r>
              <a:rPr kumimoji="0" lang="ko-KR" altLang="en-US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FEEAAA5B-2D13-4139-94D3-1C66E36CE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786" y="3749056"/>
            <a:ext cx="2353278" cy="2096192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A71C9058-71C5-404D-AE1B-356DCBA0B7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26" y="3762669"/>
            <a:ext cx="2304252" cy="209619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D449A2B1-E05D-4401-8A42-DA20059A1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9" y="3760353"/>
            <a:ext cx="2353277" cy="20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760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FC27-CA43-40BA-9043-EDEE62DC9DA7}" type="slidenum">
              <a:rPr lang="ko-KR" altLang="en-US" sz="105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 altLang="ko-KR" sz="1050" dirty="0">
              <a:solidFill>
                <a:schemeClr val="tx1"/>
              </a:solidFill>
            </a:endParaRPr>
          </a:p>
        </p:txBody>
      </p:sp>
      <p:sp>
        <p:nvSpPr>
          <p:cNvPr id="8" name="Rectangle 153"/>
          <p:cNvSpPr>
            <a:spLocks noChangeArrowheads="1"/>
          </p:cNvSpPr>
          <p:nvPr/>
        </p:nvSpPr>
        <p:spPr bwMode="auto">
          <a:xfrm>
            <a:off x="416497" y="211118"/>
            <a:ext cx="5233987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개요</a:t>
            </a:r>
            <a:endParaRPr kumimoji="0"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632520" y="1196752"/>
            <a:ext cx="2160240" cy="472320"/>
            <a:chOff x="411480" y="302456"/>
            <a:chExt cx="2217416" cy="47232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모서리가 둥근 직사각형 26"/>
            <p:cNvSpPr/>
            <p:nvPr/>
          </p:nvSpPr>
          <p:spPr>
            <a:xfrm>
              <a:off x="411480" y="302456"/>
              <a:ext cx="2217416" cy="472320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모서리가 둥근 직사각형 4"/>
            <p:cNvSpPr/>
            <p:nvPr/>
          </p:nvSpPr>
          <p:spPr>
            <a:xfrm>
              <a:off x="434537" y="325513"/>
              <a:ext cx="2171302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ctr" defTabSz="8890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ko-KR" altLang="en-US" b="1" i="0" kern="1200" baseline="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프로그램명</a:t>
              </a:r>
              <a:endParaRPr kumimoji="1" lang="ko-KR" altLang="en-US" b="1" i="0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32520" y="3212976"/>
            <a:ext cx="2187323" cy="472320"/>
            <a:chOff x="411480" y="1393616"/>
            <a:chExt cx="2245216" cy="47232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5" name="모서리가 둥근 직사각형 24"/>
            <p:cNvSpPr/>
            <p:nvPr/>
          </p:nvSpPr>
          <p:spPr>
            <a:xfrm>
              <a:off x="411480" y="1393616"/>
              <a:ext cx="2217417" cy="472320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모서리가 둥근 직사각형 6"/>
            <p:cNvSpPr/>
            <p:nvPr/>
          </p:nvSpPr>
          <p:spPr>
            <a:xfrm>
              <a:off x="485394" y="1416673"/>
              <a:ext cx="2171302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</a:rPr>
                <a:t>교육대상</a:t>
              </a:r>
              <a:endParaRPr kumimoji="1" lang="ko-KR" altLang="en-US" b="1" i="0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632520" y="2020576"/>
            <a:ext cx="2160240" cy="472320"/>
            <a:chOff x="411480" y="2484776"/>
            <a:chExt cx="2217416" cy="47232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모서리가 둥근 직사각형 22"/>
            <p:cNvSpPr/>
            <p:nvPr/>
          </p:nvSpPr>
          <p:spPr>
            <a:xfrm>
              <a:off x="411480" y="2484776"/>
              <a:ext cx="2217416" cy="472320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모서리가 둥근 직사각형 8"/>
            <p:cNvSpPr/>
            <p:nvPr/>
          </p:nvSpPr>
          <p:spPr>
            <a:xfrm>
              <a:off x="434537" y="2507833"/>
              <a:ext cx="2171302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algn="ctr" defTabSz="889000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교육목표</a:t>
              </a:r>
              <a:endParaRPr lang="ko-KR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3080792" y="1196752"/>
            <a:ext cx="6408712" cy="472320"/>
            <a:chOff x="0" y="538616"/>
            <a:chExt cx="8229600" cy="76859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0" name="모서리가 둥근 직사각형 29"/>
            <p:cNvSpPr/>
            <p:nvPr/>
          </p:nvSpPr>
          <p:spPr>
            <a:xfrm>
              <a:off x="0" y="538616"/>
              <a:ext cx="8229600" cy="768599"/>
            </a:xfrm>
            <a:prstGeom prst="roundRect">
              <a:avLst/>
            </a:prstGeom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모서리가 둥근 직사각형 4"/>
            <p:cNvSpPr/>
            <p:nvPr/>
          </p:nvSpPr>
          <p:spPr>
            <a:xfrm>
              <a:off x="37520" y="576136"/>
              <a:ext cx="8154560" cy="6935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36000" rIns="108000" bIns="36000" numCol="1" spcCol="1270" anchor="ctr" anchorCtr="0">
              <a:noAutofit/>
            </a:bodyPr>
            <a:lstStyle/>
            <a:p>
              <a:pPr marL="171450" lvl="1" indent="-171450" algn="l" defTabSz="711200" rtl="0" latinLnBrk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en-US" altLang="ko-KR" sz="1400" b="1" kern="1200" dirty="0">
                  <a:latin typeface="+mn-ea"/>
                </a:rPr>
                <a:t>2021 </a:t>
              </a:r>
              <a:r>
                <a:rPr lang="ko-KR" altLang="en-US" sz="1400" b="1" kern="1200" dirty="0">
                  <a:latin typeface="+mn-ea"/>
                </a:rPr>
                <a:t>상반기</a:t>
              </a:r>
              <a:r>
                <a:rPr lang="en-US" altLang="ko-KR" sz="1400" b="1" kern="1200" dirty="0">
                  <a:latin typeface="+mn-ea"/>
                </a:rPr>
                <a:t> </a:t>
              </a:r>
              <a:r>
                <a:rPr lang="ko-KR" altLang="en-US" sz="1400" b="1" kern="1200" dirty="0" err="1">
                  <a:latin typeface="+mn-ea"/>
                </a:rPr>
                <a:t>취업올인원</a:t>
              </a:r>
              <a:r>
                <a:rPr lang="ko-KR" altLang="en-US" sz="1400" b="1" kern="1200" dirty="0">
                  <a:latin typeface="+mn-ea"/>
                </a:rPr>
                <a:t> </a:t>
              </a:r>
              <a:r>
                <a:rPr lang="en-US" altLang="ko-KR" sz="1400" b="1" kern="1200" dirty="0" smtClean="0">
                  <a:latin typeface="+mn-ea"/>
                </a:rPr>
                <a:t>7</a:t>
              </a:r>
              <a:r>
                <a:rPr lang="ko-KR" altLang="en-US" sz="1400" b="1" kern="1200" dirty="0" smtClean="0">
                  <a:latin typeface="+mn-ea"/>
                </a:rPr>
                <a:t>기 프로그램</a:t>
              </a:r>
              <a:endParaRPr lang="ko-KR" sz="1400" b="1" kern="1200" dirty="0">
                <a:latin typeface="+mn-ea"/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3080792" y="3212976"/>
            <a:ext cx="6408712" cy="534091"/>
            <a:chOff x="0" y="538616"/>
            <a:chExt cx="8229600" cy="76859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3" name="모서리가 둥근 직사각형 32"/>
            <p:cNvSpPr/>
            <p:nvPr/>
          </p:nvSpPr>
          <p:spPr>
            <a:xfrm>
              <a:off x="0" y="538616"/>
              <a:ext cx="8229600" cy="768599"/>
            </a:xfrm>
            <a:prstGeom prst="roundRect">
              <a:avLst>
                <a:gd name="adj" fmla="val 10442"/>
              </a:avLst>
            </a:prstGeom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모서리가 둥근 직사각형 4"/>
            <p:cNvSpPr/>
            <p:nvPr/>
          </p:nvSpPr>
          <p:spPr>
            <a:xfrm>
              <a:off x="37520" y="568178"/>
              <a:ext cx="8154559" cy="6935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36000" rIns="108000" bIns="36000" numCol="1" spcCol="1270" anchor="ctr" anchorCtr="0">
              <a:noAutofit/>
            </a:bodyPr>
            <a:lstStyle/>
            <a:p>
              <a:pPr marL="171450" lvl="1" indent="-171450" algn="l" defTabSz="711200" rtl="0" latinLnBrk="1">
                <a:lnSpc>
                  <a:spcPct val="120000"/>
                </a:lnSpc>
                <a:spcBef>
                  <a:spcPts val="60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en-US" altLang="ko-KR" sz="1400" b="1" kern="1200" dirty="0">
                  <a:latin typeface="+mn-ea"/>
                </a:rPr>
                <a:t>2021</a:t>
              </a:r>
              <a:r>
                <a:rPr lang="ko-KR" altLang="en-US" sz="1400" b="1" kern="1200" dirty="0">
                  <a:latin typeface="+mn-ea"/>
                </a:rPr>
                <a:t>년 상</a:t>
              </a:r>
              <a:r>
                <a:rPr lang="ko-KR" altLang="en-US" sz="1400" b="1" dirty="0">
                  <a:latin typeface="+mn-ea"/>
                </a:rPr>
                <a:t>반기</a:t>
              </a:r>
              <a:r>
                <a:rPr lang="ko-KR" altLang="en-US" sz="1400" b="1" kern="1200" dirty="0">
                  <a:latin typeface="+mn-ea"/>
                </a:rPr>
                <a:t> 공채</a:t>
              </a:r>
              <a:r>
                <a:rPr lang="en-US" altLang="ko-KR" sz="1400" b="1" kern="1200" dirty="0">
                  <a:latin typeface="+mn-ea"/>
                </a:rPr>
                <a:t>/</a:t>
              </a:r>
              <a:r>
                <a:rPr lang="ko-KR" altLang="en-US" sz="1400" b="1" kern="1200" dirty="0">
                  <a:latin typeface="+mn-ea"/>
                </a:rPr>
                <a:t>인턴</a:t>
              </a:r>
              <a:r>
                <a:rPr lang="en-US" altLang="ko-KR" sz="1400" b="1" kern="1200" dirty="0">
                  <a:latin typeface="+mn-ea"/>
                </a:rPr>
                <a:t> </a:t>
              </a:r>
              <a:r>
                <a:rPr lang="ko-KR" altLang="en-US" sz="1400" b="1" kern="1200" dirty="0">
                  <a:latin typeface="+mn-ea"/>
                </a:rPr>
                <a:t>지원자 </a:t>
              </a:r>
              <a:r>
                <a:rPr lang="en-US" altLang="ko-KR" sz="1400" b="1" kern="1200" dirty="0">
                  <a:latin typeface="+mn-ea"/>
                </a:rPr>
                <a:t>140</a:t>
              </a:r>
              <a:r>
                <a:rPr lang="ko-KR" altLang="en-US" sz="1400" b="1" kern="1200" dirty="0">
                  <a:latin typeface="+mn-ea"/>
                </a:rPr>
                <a:t>명</a:t>
              </a:r>
              <a:endParaRPr lang="ko-KR" altLang="ko-KR" sz="1400" b="1" dirty="0">
                <a:latin typeface="+mn-ea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3080792" y="1916832"/>
            <a:ext cx="6408712" cy="1008112"/>
            <a:chOff x="0" y="538616"/>
            <a:chExt cx="8229600" cy="76859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6" name="모서리가 둥근 직사각형 35"/>
            <p:cNvSpPr/>
            <p:nvPr/>
          </p:nvSpPr>
          <p:spPr>
            <a:xfrm>
              <a:off x="0" y="538616"/>
              <a:ext cx="8229600" cy="768599"/>
            </a:xfrm>
            <a:prstGeom prst="roundRect">
              <a:avLst/>
            </a:prstGeom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모서리가 둥근 직사각형 4"/>
            <p:cNvSpPr/>
            <p:nvPr/>
          </p:nvSpPr>
          <p:spPr>
            <a:xfrm>
              <a:off x="37520" y="617311"/>
              <a:ext cx="8154559" cy="6350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36000" rIns="108000" bIns="36000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120000"/>
                </a:lnSpc>
                <a:spcBef>
                  <a:spcPts val="60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ko-KR" altLang="en-US" sz="1400" b="1" dirty="0">
                  <a:latin typeface="+mn-ea"/>
                </a:rPr>
                <a:t>입사 서류 작성과 지원 전략 컨설팅을 통한 서류 전형 통과율 제고</a:t>
              </a:r>
              <a:endParaRPr lang="en-US" altLang="ko-KR" sz="1400" b="1" dirty="0">
                <a:latin typeface="+mn-ea"/>
              </a:endParaRPr>
            </a:p>
            <a:p>
              <a:pPr marL="171450" lvl="1" indent="-171450" defTabSz="711200">
                <a:lnSpc>
                  <a:spcPct val="120000"/>
                </a:lnSpc>
                <a:spcBef>
                  <a:spcPts val="60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ko-KR" altLang="en-US" sz="1400" b="1" kern="1200" dirty="0">
                  <a:latin typeface="+mn-ea"/>
                </a:rPr>
                <a:t>심층</a:t>
              </a:r>
              <a:r>
                <a:rPr lang="en-US" altLang="ko-KR" sz="1400" b="1" kern="1200" dirty="0">
                  <a:latin typeface="+mn-ea"/>
                </a:rPr>
                <a:t>, PT</a:t>
              </a:r>
              <a:r>
                <a:rPr lang="ko-KR" altLang="en-US" sz="1400" b="1" kern="1200" dirty="0">
                  <a:latin typeface="+mn-ea"/>
                </a:rPr>
                <a:t>면접과 특화 면접 </a:t>
              </a:r>
              <a:r>
                <a:rPr lang="en-US" altLang="ko-KR" sz="1400" b="1" kern="1200" dirty="0">
                  <a:latin typeface="+mn-ea"/>
                </a:rPr>
                <a:t>(</a:t>
              </a:r>
              <a:r>
                <a:rPr lang="ko-KR" altLang="en-US" sz="1400" b="1" kern="1200" dirty="0" err="1">
                  <a:latin typeface="+mn-ea"/>
                </a:rPr>
                <a:t>창의면접</a:t>
              </a:r>
              <a:r>
                <a:rPr lang="en-US" altLang="ko-KR" sz="1400" b="1" kern="1200" dirty="0">
                  <a:latin typeface="+mn-ea"/>
                </a:rPr>
                <a:t>/</a:t>
              </a:r>
              <a:r>
                <a:rPr lang="ko-KR" altLang="en-US" sz="1400" b="1" kern="1200" dirty="0" err="1">
                  <a:latin typeface="+mn-ea"/>
                </a:rPr>
                <a:t>상황면접</a:t>
              </a:r>
              <a:r>
                <a:rPr lang="en-US" altLang="ko-KR" sz="1400" b="1" kern="1200" dirty="0">
                  <a:latin typeface="+mn-ea"/>
                </a:rPr>
                <a:t>) </a:t>
              </a:r>
              <a:r>
                <a:rPr lang="ko-KR" altLang="en-US" sz="1400" b="1" kern="1200" dirty="0">
                  <a:latin typeface="+mn-ea"/>
                </a:rPr>
                <a:t>대응 역량 강화 </a:t>
              </a:r>
              <a:endParaRPr lang="ko-KR" sz="1400" b="1" kern="1200" dirty="0">
                <a:latin typeface="+mn-ea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6B30E4F-6143-4428-8CE4-9454F00388DE}"/>
              </a:ext>
            </a:extLst>
          </p:cNvPr>
          <p:cNvGrpSpPr/>
          <p:nvPr/>
        </p:nvGrpSpPr>
        <p:grpSpPr>
          <a:xfrm>
            <a:off x="632520" y="4219073"/>
            <a:ext cx="2187323" cy="472320"/>
            <a:chOff x="411480" y="1393616"/>
            <a:chExt cx="2245216" cy="47232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8" name="모서리가 둥근 직사각형 24">
              <a:extLst>
                <a:ext uri="{FF2B5EF4-FFF2-40B4-BE49-F238E27FC236}">
                  <a16:creationId xmlns:a16="http://schemas.microsoft.com/office/drawing/2014/main" id="{5BD9CB10-49D5-4E47-909E-76E9F48634B9}"/>
                </a:ext>
              </a:extLst>
            </p:cNvPr>
            <p:cNvSpPr/>
            <p:nvPr/>
          </p:nvSpPr>
          <p:spPr>
            <a:xfrm>
              <a:off x="411480" y="1393616"/>
              <a:ext cx="2217417" cy="472320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모서리가 둥근 직사각형 6">
              <a:extLst>
                <a:ext uri="{FF2B5EF4-FFF2-40B4-BE49-F238E27FC236}">
                  <a16:creationId xmlns:a16="http://schemas.microsoft.com/office/drawing/2014/main" id="{4B6761FA-7E93-4248-BDEB-A674217A4DE5}"/>
                </a:ext>
              </a:extLst>
            </p:cNvPr>
            <p:cNvSpPr/>
            <p:nvPr/>
          </p:nvSpPr>
          <p:spPr>
            <a:xfrm>
              <a:off x="485394" y="1416673"/>
              <a:ext cx="2171302" cy="4262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ko-KR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itchFamily="50" charset="-127"/>
                </a:rPr>
                <a:t>교육일정</a:t>
              </a:r>
              <a:endParaRPr kumimoji="1" lang="ko-KR" altLang="en-US" b="1" i="0" kern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08B88FB7-B2E3-400C-93A7-599CD65853BD}"/>
              </a:ext>
            </a:extLst>
          </p:cNvPr>
          <p:cNvGrpSpPr/>
          <p:nvPr/>
        </p:nvGrpSpPr>
        <p:grpSpPr>
          <a:xfrm>
            <a:off x="3110010" y="4077072"/>
            <a:ext cx="6408712" cy="2232248"/>
            <a:chOff x="0" y="538616"/>
            <a:chExt cx="8229600" cy="76859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1" name="모서리가 둥근 직사각형 32">
              <a:extLst>
                <a:ext uri="{FF2B5EF4-FFF2-40B4-BE49-F238E27FC236}">
                  <a16:creationId xmlns:a16="http://schemas.microsoft.com/office/drawing/2014/main" id="{0153DFE3-DECA-4355-AC8A-2D2E838723D2}"/>
                </a:ext>
              </a:extLst>
            </p:cNvPr>
            <p:cNvSpPr/>
            <p:nvPr/>
          </p:nvSpPr>
          <p:spPr>
            <a:xfrm>
              <a:off x="0" y="538616"/>
              <a:ext cx="8229600" cy="768599"/>
            </a:xfrm>
            <a:prstGeom prst="roundRect">
              <a:avLst>
                <a:gd name="adj" fmla="val 3822"/>
              </a:avLst>
            </a:prstGeom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모서리가 둥근 직사각형 4">
              <a:extLst>
                <a:ext uri="{FF2B5EF4-FFF2-40B4-BE49-F238E27FC236}">
                  <a16:creationId xmlns:a16="http://schemas.microsoft.com/office/drawing/2014/main" id="{F7BE82B5-8F1B-46B3-8A5A-80F700BF1BBC}"/>
                </a:ext>
              </a:extLst>
            </p:cNvPr>
            <p:cNvSpPr/>
            <p:nvPr/>
          </p:nvSpPr>
          <p:spPr>
            <a:xfrm>
              <a:off x="37520" y="568178"/>
              <a:ext cx="8154559" cy="6935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8000" tIns="36000" rIns="108000" bIns="36000" numCol="1" spcCol="1270" anchor="ctr" anchorCtr="0">
              <a:noAutofit/>
            </a:bodyPr>
            <a:lstStyle/>
            <a:p>
              <a:pPr marL="171450" lvl="1" indent="-171450" algn="l" defTabSz="711200" rtl="0" latinLnBrk="1">
                <a:lnSpc>
                  <a:spcPct val="120000"/>
                </a:lnSpc>
                <a:spcBef>
                  <a:spcPts val="60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en-US" altLang="ko-KR" sz="1400" b="1" dirty="0">
                  <a:latin typeface="+mn-ea"/>
                </a:rPr>
                <a:t>1</a:t>
              </a:r>
              <a:r>
                <a:rPr lang="ko-KR" altLang="en-US" sz="1400" b="1" dirty="0">
                  <a:latin typeface="+mn-ea"/>
                </a:rPr>
                <a:t>단계 입사서류 </a:t>
              </a:r>
              <a:r>
                <a:rPr lang="en-US" altLang="ko-KR" sz="1400" b="1" dirty="0">
                  <a:latin typeface="+mn-ea"/>
                </a:rPr>
                <a:t>: 2021. 2/16, 2/19, 2/22~26 (</a:t>
              </a:r>
              <a:r>
                <a:rPr lang="ko-KR" altLang="en-US" sz="1400" b="1" dirty="0">
                  <a:latin typeface="+mn-ea"/>
                </a:rPr>
                <a:t>총 </a:t>
              </a:r>
              <a:r>
                <a:rPr lang="en-US" altLang="ko-KR" sz="1400" b="1" dirty="0">
                  <a:latin typeface="+mn-ea"/>
                </a:rPr>
                <a:t>36H)</a:t>
              </a:r>
            </a:p>
            <a:p>
              <a:pPr marL="171450" lvl="1" indent="-171450" algn="l" defTabSz="711200" rtl="0" latinLnBrk="1">
                <a:lnSpc>
                  <a:spcPct val="120000"/>
                </a:lnSpc>
                <a:spcBef>
                  <a:spcPts val="60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en-US" altLang="ko-KR" sz="1400" b="1" dirty="0">
                  <a:latin typeface="+mn-ea"/>
                </a:rPr>
                <a:t>2</a:t>
              </a:r>
              <a:r>
                <a:rPr lang="ko-KR" altLang="en-US" sz="1400" b="1" dirty="0">
                  <a:latin typeface="+mn-ea"/>
                </a:rPr>
                <a:t>단계 서류심화 </a:t>
              </a:r>
              <a:r>
                <a:rPr lang="en-US" altLang="ko-KR" sz="1400" b="1" dirty="0">
                  <a:latin typeface="+mn-ea"/>
                </a:rPr>
                <a:t>: 3/5, 3/9~10, 3/12, 3/16~17 (</a:t>
              </a:r>
              <a:r>
                <a:rPr lang="ko-KR" altLang="en-US" sz="1400" b="1" dirty="0">
                  <a:latin typeface="+mn-ea"/>
                </a:rPr>
                <a:t>총 </a:t>
              </a:r>
              <a:r>
                <a:rPr lang="en-US" altLang="ko-KR" sz="1400" b="1" dirty="0">
                  <a:latin typeface="+mn-ea"/>
                </a:rPr>
                <a:t>30H)</a:t>
              </a:r>
            </a:p>
            <a:p>
              <a:pPr marL="171450" lvl="1" indent="-171450" defTabSz="711200">
                <a:lnSpc>
                  <a:spcPct val="120000"/>
                </a:lnSpc>
                <a:spcBef>
                  <a:spcPts val="60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en-US" altLang="ko-KR" sz="1400" b="1" dirty="0">
                  <a:latin typeface="+mn-ea"/>
                </a:rPr>
                <a:t>3</a:t>
              </a:r>
              <a:r>
                <a:rPr lang="ko-KR" altLang="en-US" sz="1400" b="1" dirty="0">
                  <a:latin typeface="+mn-ea"/>
                </a:rPr>
                <a:t>단계 면접기본 </a:t>
              </a:r>
              <a:r>
                <a:rPr lang="en-US" altLang="ko-KR" sz="1400" b="1" dirty="0">
                  <a:latin typeface="+mn-ea"/>
                </a:rPr>
                <a:t>: 3/19, 3/22~26 (</a:t>
              </a:r>
              <a:r>
                <a:rPr lang="ko-KR" altLang="en-US" sz="1400" b="1" dirty="0">
                  <a:latin typeface="+mn-ea"/>
                </a:rPr>
                <a:t>총 </a:t>
              </a:r>
              <a:r>
                <a:rPr lang="en-US" altLang="ko-KR" sz="1400" b="1" dirty="0">
                  <a:latin typeface="+mn-ea"/>
                </a:rPr>
                <a:t>26H)</a:t>
              </a:r>
            </a:p>
            <a:p>
              <a:pPr marL="171450" lvl="1" indent="-171450" defTabSz="711200">
                <a:lnSpc>
                  <a:spcPct val="120000"/>
                </a:lnSpc>
                <a:spcBef>
                  <a:spcPts val="60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en-US" altLang="ko-KR" sz="1400" b="1" dirty="0">
                  <a:latin typeface="+mn-ea"/>
                </a:rPr>
                <a:t>4</a:t>
              </a:r>
              <a:r>
                <a:rPr lang="ko-KR" altLang="en-US" sz="1400" b="1" dirty="0">
                  <a:latin typeface="+mn-ea"/>
                </a:rPr>
                <a:t>단계 면접전략 </a:t>
              </a:r>
              <a:r>
                <a:rPr lang="en-US" altLang="ko-KR" sz="1400" b="1" dirty="0">
                  <a:latin typeface="+mn-ea"/>
                </a:rPr>
                <a:t>: 3/23, 3/26 (</a:t>
              </a:r>
              <a:r>
                <a:rPr lang="ko-KR" altLang="en-US" sz="1400" b="1" dirty="0">
                  <a:latin typeface="+mn-ea"/>
                </a:rPr>
                <a:t>총 </a:t>
              </a:r>
              <a:r>
                <a:rPr lang="en-US" altLang="ko-KR" sz="1400" b="1" dirty="0">
                  <a:latin typeface="+mn-ea"/>
                </a:rPr>
                <a:t>4H)</a:t>
              </a:r>
            </a:p>
            <a:p>
              <a:pPr marL="171450" lvl="1" indent="-171450" defTabSz="711200">
                <a:lnSpc>
                  <a:spcPct val="120000"/>
                </a:lnSpc>
                <a:spcBef>
                  <a:spcPts val="60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en-US" altLang="ko-KR" sz="1400" b="1" dirty="0">
                  <a:latin typeface="+mn-ea"/>
                </a:rPr>
                <a:t>5</a:t>
              </a:r>
              <a:r>
                <a:rPr lang="ko-KR" altLang="en-US" sz="1400" b="1" dirty="0">
                  <a:latin typeface="+mn-ea"/>
                </a:rPr>
                <a:t>단계 특화면접 </a:t>
              </a:r>
              <a:r>
                <a:rPr lang="en-US" altLang="ko-KR" sz="1400" b="1" dirty="0">
                  <a:latin typeface="+mn-ea"/>
                </a:rPr>
                <a:t>: 5/3 (</a:t>
              </a:r>
              <a:r>
                <a:rPr lang="ko-KR" altLang="en-US" sz="1400" b="1" dirty="0">
                  <a:latin typeface="+mn-ea"/>
                </a:rPr>
                <a:t>총 </a:t>
              </a:r>
              <a:r>
                <a:rPr lang="en-US" altLang="ko-KR" sz="1400" b="1" dirty="0">
                  <a:latin typeface="+mn-ea"/>
                </a:rPr>
                <a:t>4H)</a:t>
              </a:r>
            </a:p>
            <a:p>
              <a:pPr marL="171450" lvl="1" indent="-171450" defTabSz="711200">
                <a:lnSpc>
                  <a:spcPct val="120000"/>
                </a:lnSpc>
                <a:spcBef>
                  <a:spcPts val="600"/>
                </a:spcBef>
                <a:spcAft>
                  <a:spcPct val="15000"/>
                </a:spcAft>
                <a:buFont typeface="Wingdings" pitchFamily="2" charset="2"/>
                <a:buChar char="§"/>
              </a:pPr>
              <a:r>
                <a:rPr lang="en-US" altLang="ko-KR" sz="1400" b="1" dirty="0">
                  <a:latin typeface="+mn-ea"/>
                </a:rPr>
                <a:t>6</a:t>
              </a:r>
              <a:r>
                <a:rPr lang="ko-KR" altLang="en-US" sz="1400" b="1" dirty="0">
                  <a:latin typeface="+mn-ea"/>
                </a:rPr>
                <a:t>단계 실전면접  </a:t>
              </a:r>
              <a:r>
                <a:rPr lang="en-US" altLang="ko-KR" sz="1400" b="1" dirty="0">
                  <a:latin typeface="+mn-ea"/>
                </a:rPr>
                <a:t>: 5/6~7, 5/13~14, 5/20~21 (</a:t>
              </a:r>
              <a:r>
                <a:rPr lang="ko-KR" altLang="en-US" sz="1400" b="1" dirty="0">
                  <a:latin typeface="+mn-ea"/>
                </a:rPr>
                <a:t>총 </a:t>
              </a:r>
              <a:r>
                <a:rPr lang="en-US" altLang="ko-KR" sz="1400" b="1" dirty="0">
                  <a:latin typeface="+mn-ea"/>
                </a:rPr>
                <a:t>30H) </a:t>
              </a:r>
              <a:endParaRPr lang="ko-KR" altLang="ko-KR" sz="1400" b="1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344476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FC27-CA43-40BA-9043-EDEE62DC9DA7}" type="slidenum">
              <a:rPr lang="ko-KR" altLang="en-US" sz="105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 altLang="ko-KR" sz="1050" dirty="0">
              <a:solidFill>
                <a:schemeClr val="tx1"/>
              </a:solidFill>
            </a:endParaRPr>
          </a:p>
        </p:txBody>
      </p:sp>
      <p:sp>
        <p:nvSpPr>
          <p:cNvPr id="8" name="Rectangle 153"/>
          <p:cNvSpPr>
            <a:spLocks noChangeArrowheads="1"/>
          </p:cNvSpPr>
          <p:nvPr/>
        </p:nvSpPr>
        <p:spPr bwMode="auto">
          <a:xfrm>
            <a:off x="416497" y="211118"/>
            <a:ext cx="5233987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</a:t>
            </a:r>
            <a:r>
              <a:rPr lang="ko-KR" altLang="en-US" sz="20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개요</a:t>
            </a:r>
            <a:endParaRPr kumimoji="0"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22" name="표 21">
            <a:extLst>
              <a:ext uri="{FF2B5EF4-FFF2-40B4-BE49-F238E27FC236}">
                <a16:creationId xmlns:a16="http://schemas.microsoft.com/office/drawing/2014/main" id="{CA939BD1-E718-4C8A-ABFB-A622C09CF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32264"/>
              </p:ext>
            </p:extLst>
          </p:nvPr>
        </p:nvGraphicFramePr>
        <p:xfrm>
          <a:off x="992559" y="1556792"/>
          <a:ext cx="7920881" cy="46085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5859587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7451867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463529714"/>
                    </a:ext>
                  </a:extLst>
                </a:gridCol>
                <a:gridCol w="1656185">
                  <a:extLst>
                    <a:ext uri="{9D8B030D-6E8A-4147-A177-3AD203B41FA5}">
                      <a16:colId xmlns:a16="http://schemas.microsoft.com/office/drawing/2014/main" val="1432375463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1685210604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2993002815"/>
                    </a:ext>
                  </a:extLst>
                </a:gridCol>
              </a:tblGrid>
              <a:tr h="44100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u="none" strike="noStrike" dirty="0"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구분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모듈명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교육내용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atin typeface="+mj-lt"/>
                        </a:rPr>
                        <a:t>운영방식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교육 인원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교육시간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913334"/>
                  </a:ext>
                </a:extLst>
              </a:tr>
              <a:tr h="513014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latin typeface="+mj-lt"/>
                        </a:rPr>
                        <a:t>1</a:t>
                      </a:r>
                      <a:r>
                        <a:rPr lang="ko-KR" altLang="en-US" sz="1400" b="1" dirty="0">
                          <a:latin typeface="+mj-lt"/>
                        </a:rPr>
                        <a:t>단계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atin typeface="+mj-lt"/>
                        </a:rPr>
                        <a:t>입사서류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/>
                        <a:t>오리엔테이션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/>
                        <a:t>줌 라이브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/>
                        <a:t>36</a:t>
                      </a:r>
                      <a:r>
                        <a:rPr lang="ko-KR" altLang="en-US" sz="1400" b="1" dirty="0"/>
                        <a:t>명 이상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/>
                        <a:t>1H</a:t>
                      </a:r>
                      <a:endParaRPr lang="ko-KR" altLang="en-US" sz="1400" b="1" dirty="0"/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309030"/>
                  </a:ext>
                </a:extLst>
              </a:tr>
              <a:tr h="5829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입사서류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작성 특강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atin typeface="+mj-lt"/>
                        </a:rPr>
                        <a:t>온라인 동영상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36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명 이상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5H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402500"/>
                  </a:ext>
                </a:extLst>
              </a:tr>
              <a:tr h="513014"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1:1 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입사 서류 코칭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atin typeface="+mj-lt"/>
                        </a:rPr>
                        <a:t>줌 라이브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30H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82341"/>
                  </a:ext>
                </a:extLst>
              </a:tr>
              <a:tr h="513014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latin typeface="+mj-lt"/>
                        </a:rPr>
                        <a:t>2</a:t>
                      </a:r>
                      <a:r>
                        <a:rPr lang="ko-KR" altLang="en-US" sz="1400" b="1" dirty="0">
                          <a:latin typeface="+mj-lt"/>
                        </a:rPr>
                        <a:t>단계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atin typeface="+mj-lt"/>
                        </a:rPr>
                        <a:t>서류심화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latin typeface="+mj-lt"/>
                        </a:rPr>
                        <a:t>1:1 </a:t>
                      </a:r>
                      <a:r>
                        <a:rPr lang="ko-KR" altLang="en-US" sz="1400" b="1" dirty="0">
                          <a:latin typeface="+mj-lt"/>
                        </a:rPr>
                        <a:t>서류 심화 코칭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atin typeface="+mj-lt"/>
                        </a:rPr>
                        <a:t>줌 라이브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latin typeface="+mj-lt"/>
                        </a:rPr>
                        <a:t>30</a:t>
                      </a:r>
                      <a:r>
                        <a:rPr lang="ko-KR" altLang="en-US" sz="1400" b="1" dirty="0">
                          <a:latin typeface="+mj-lt"/>
                        </a:rPr>
                        <a:t>명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latin typeface="+mj-lt"/>
                        </a:rPr>
                        <a:t>30H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52636"/>
                  </a:ext>
                </a:extLst>
              </a:tr>
              <a:tr h="513014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latin typeface="+mj-lt"/>
                        </a:rPr>
                        <a:t>3</a:t>
                      </a:r>
                      <a:r>
                        <a:rPr lang="ko-KR" altLang="en-US" sz="1400" b="1" dirty="0">
                          <a:latin typeface="+mj-lt"/>
                        </a:rPr>
                        <a:t>단계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atin typeface="+mj-lt"/>
                        </a:rPr>
                        <a:t>면접기본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PT/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심층 면접 코칭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latin typeface="+mj-lt"/>
                        </a:rPr>
                        <a:t>1:1</a:t>
                      </a:r>
                      <a:r>
                        <a:rPr lang="ko-KR" altLang="en-US" sz="1400" b="1" dirty="0">
                          <a:latin typeface="+mj-lt"/>
                        </a:rPr>
                        <a:t> 대면 코칭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26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26H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984618"/>
                  </a:ext>
                </a:extLst>
              </a:tr>
              <a:tr h="506423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latin typeface="+mj-lt"/>
                        </a:rPr>
                        <a:t>4</a:t>
                      </a:r>
                      <a:r>
                        <a:rPr lang="ko-KR" altLang="en-US" sz="1400" b="1" dirty="0">
                          <a:latin typeface="+mj-lt"/>
                        </a:rPr>
                        <a:t>단계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atin typeface="+mj-lt"/>
                        </a:rPr>
                        <a:t>면접전략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면접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특강 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&amp; 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워크샵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atin typeface="+mj-lt"/>
                        </a:rPr>
                        <a:t>온라인 동영상</a:t>
                      </a:r>
                      <a:r>
                        <a:rPr lang="en-US" altLang="ko-KR" sz="1400" b="1" dirty="0">
                          <a:latin typeface="+mj-lt"/>
                        </a:rPr>
                        <a:t>,    </a:t>
                      </a:r>
                      <a:br>
                        <a:rPr lang="en-US" altLang="ko-KR" sz="1400" b="1" dirty="0">
                          <a:latin typeface="+mj-lt"/>
                        </a:rPr>
                      </a:br>
                      <a:r>
                        <a:rPr lang="en-US" altLang="ko-KR" sz="1400" b="1" dirty="0">
                          <a:latin typeface="+mj-lt"/>
                        </a:rPr>
                        <a:t> </a:t>
                      </a:r>
                      <a:r>
                        <a:rPr lang="ko-KR" altLang="en-US" sz="1400" b="1" dirty="0">
                          <a:latin typeface="+mj-lt"/>
                        </a:rPr>
                        <a:t>줌 라이브 워크샵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26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4H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853100"/>
                  </a:ext>
                </a:extLst>
              </a:tr>
              <a:tr h="513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5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a:t>단계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atin typeface="+mj-lt"/>
                        </a:rPr>
                        <a:t>특화면접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창의 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/ 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상황 면접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1:1 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대면 코칭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ko-KR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4H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837548"/>
                  </a:ext>
                </a:extLst>
              </a:tr>
              <a:tr h="513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ko-KR" alt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  <a:endParaRPr lang="ko-KR" altLang="en-US" dirty="0"/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atin typeface="+mj-lt"/>
                        </a:rPr>
                        <a:t>실전면접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1:1 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면접 심화 코칭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1:1 </a:t>
                      </a:r>
                      <a:r>
                        <a:rPr lang="ko-KR" altLang="en-US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대면 코칭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명</a:t>
                      </a:r>
                      <a:endParaRPr lang="en-US" altLang="ko-KR" sz="14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맑은 고딕" panose="020B0503020000020004" pitchFamily="50" charset="-127"/>
                      </a:endParaRP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</a:rPr>
                        <a:t>30H</a:t>
                      </a:r>
                    </a:p>
                  </a:txBody>
                  <a:tcPr marL="4567" marR="4567" marT="4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312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A23944-DB8B-41CD-97C1-E99E07C66FB3}"/>
              </a:ext>
            </a:extLst>
          </p:cNvPr>
          <p:cNvSpPr txBox="1"/>
          <p:nvPr/>
        </p:nvSpPr>
        <p:spPr>
          <a:xfrm>
            <a:off x="3350808" y="1052736"/>
            <a:ext cx="3239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u="sng" dirty="0"/>
              <a:t>단계별 운영 계획</a:t>
            </a:r>
          </a:p>
        </p:txBody>
      </p:sp>
    </p:spTree>
    <p:extLst>
      <p:ext uri="{BB962C8B-B14F-4D97-AF65-F5344CB8AC3E}">
        <p14:creationId xmlns:p14="http://schemas.microsoft.com/office/powerpoint/2010/main" val="418978829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FC27-CA43-40BA-9043-EDEE62DC9DA7}" type="slidenum">
              <a:rPr lang="ko-KR" altLang="en-US" sz="105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altLang="ko-KR" sz="1050" dirty="0">
              <a:solidFill>
                <a:schemeClr val="tx1"/>
              </a:solidFill>
            </a:endParaRPr>
          </a:p>
        </p:txBody>
      </p:sp>
      <p:sp>
        <p:nvSpPr>
          <p:cNvPr id="8" name="Rectangle 153"/>
          <p:cNvSpPr>
            <a:spLocks noChangeArrowheads="1"/>
          </p:cNvSpPr>
          <p:nvPr/>
        </p:nvSpPr>
        <p:spPr bwMode="auto">
          <a:xfrm>
            <a:off x="416497" y="211118"/>
            <a:ext cx="5233987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교육내용</a:t>
            </a:r>
            <a:endParaRPr kumimoji="0"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7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461805"/>
              </p:ext>
            </p:extLst>
          </p:nvPr>
        </p:nvGraphicFramePr>
        <p:xfrm>
          <a:off x="704528" y="1628800"/>
          <a:ext cx="8496945" cy="4763344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1740010543"/>
                    </a:ext>
                  </a:extLst>
                </a:gridCol>
                <a:gridCol w="143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6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030207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655115686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내  용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일시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비고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027">
                <a:tc rowSpan="8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입사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서류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오리엔테이션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200" b="1" dirty="0" err="1">
                          <a:latin typeface="+mj-lt"/>
                        </a:rPr>
                        <a:t>취업올인원</a:t>
                      </a:r>
                      <a:r>
                        <a:rPr lang="ko-KR" altLang="en-US" sz="1200" b="1" dirty="0">
                          <a:latin typeface="+mj-lt"/>
                        </a:rPr>
                        <a:t> 프로그램 안내</a:t>
                      </a:r>
                      <a:endParaRPr lang="en-US" altLang="ko-KR" sz="1200" b="1" dirty="0"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200" b="1" dirty="0">
                          <a:latin typeface="+mj-lt"/>
                        </a:rPr>
                        <a:t>온라인 교육 수강 방법 및 입사 지원서</a:t>
                      </a:r>
                      <a:r>
                        <a:rPr lang="en-US" altLang="ko-KR" sz="1200" b="1" dirty="0">
                          <a:latin typeface="+mj-lt"/>
                        </a:rPr>
                        <a:t/>
                      </a:r>
                      <a:br>
                        <a:rPr lang="en-US" altLang="ko-KR" sz="1200" b="1" dirty="0">
                          <a:latin typeface="+mj-lt"/>
                        </a:rPr>
                      </a:br>
                      <a:r>
                        <a:rPr lang="ko-KR" altLang="en-US" sz="1200" b="1" dirty="0">
                          <a:latin typeface="+mj-lt"/>
                        </a:rPr>
                        <a:t>컨설팅 준비 방법 안내</a:t>
                      </a:r>
                      <a:endParaRPr lang="en-US" altLang="ko-KR" sz="12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2/16 11:30 ~ 12:30 (1H)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전원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참가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1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입사서류 작성법 특강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200" b="1" dirty="0">
                          <a:latin typeface="+mj-lt"/>
                        </a:rPr>
                        <a:t>기업 채용 시스템 분석</a:t>
                      </a:r>
                      <a:endParaRPr lang="en-US" altLang="ko-KR" sz="1200" b="1" dirty="0"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200" b="1" dirty="0">
                          <a:latin typeface="+mj-lt"/>
                        </a:rPr>
                        <a:t>입사 서류 작성 </a:t>
                      </a:r>
                      <a:r>
                        <a:rPr lang="en-US" altLang="ko-KR" sz="1200" b="1" dirty="0">
                          <a:latin typeface="+mj-lt"/>
                        </a:rPr>
                        <a:t>&amp; 1</a:t>
                      </a:r>
                      <a:r>
                        <a:rPr lang="ko-KR" altLang="en-US" sz="1200" b="1" dirty="0">
                          <a:latin typeface="+mj-lt"/>
                        </a:rPr>
                        <a:t>분 자기소개 특강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2/16 ~ 3/17</a:t>
                      </a:r>
                      <a:b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</a:b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(5H)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가상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대학 지원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637054"/>
                  </a:ext>
                </a:extLst>
              </a:tr>
              <a:tr h="43886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입사 서류 </a:t>
                      </a:r>
                      <a:r>
                        <a:rPr lang="en-US" altLang="ko-KR" sz="1200" b="1" dirty="0"/>
                        <a:t>&amp; </a:t>
                      </a:r>
                      <a:r>
                        <a:rPr lang="ko-KR" altLang="en-US" sz="1200" b="1" dirty="0" err="1"/>
                        <a:t>입사서류</a:t>
                      </a:r>
                      <a:r>
                        <a:rPr lang="ko-KR" altLang="en-US" sz="1200" b="1" dirty="0"/>
                        <a:t> 기반 </a:t>
                      </a:r>
                      <a:r>
                        <a:rPr lang="en-US" altLang="ko-KR" sz="1200" b="1" dirty="0"/>
                        <a:t>1</a:t>
                      </a:r>
                      <a:r>
                        <a:rPr lang="ko-KR" altLang="en-US" sz="1200" b="1" dirty="0"/>
                        <a:t>분 </a:t>
                      </a:r>
                      <a:r>
                        <a:rPr lang="en-US" altLang="ko-KR" sz="1200" b="1" dirty="0"/>
                        <a:t/>
                      </a:r>
                      <a:br>
                        <a:rPr lang="en-US" altLang="ko-KR" sz="1200" b="1" dirty="0"/>
                      </a:br>
                      <a:r>
                        <a:rPr lang="ko-KR" altLang="en-US" sz="1200" b="1" dirty="0"/>
                        <a:t>자기소개 코칭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각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문항별 자소서 내용 검토</a:t>
                      </a:r>
                      <a:endParaRPr lang="en-US" altLang="ko-K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문항별 키워드 도출 및 스토리 라인 재구성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문항별 </a:t>
                      </a: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 </a:t>
                      </a:r>
                      <a:r>
                        <a:rPr lang="ko-KR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도출</a:t>
                      </a: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키워드와 스토리 라인 구성을 통한 </a:t>
                      </a:r>
                      <a:r>
                        <a:rPr lang="ko-KR" altLang="en-US" sz="12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전달력</a:t>
                      </a:r>
                      <a:r>
                        <a:rPr lang="ko-KR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강화</a:t>
                      </a:r>
                      <a:endParaRPr lang="en-US" altLang="ko-K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en-US" altLang="ko-KR" sz="1200" b="1" dirty="0">
                          <a:latin typeface="+mj-lt"/>
                        </a:rPr>
                        <a:t>1</a:t>
                      </a:r>
                      <a:r>
                        <a:rPr lang="ko-KR" altLang="en-US" sz="1200" b="1" dirty="0">
                          <a:latin typeface="+mj-lt"/>
                        </a:rPr>
                        <a:t>분 자기소개 스크립트 진단 및 스피치 </a:t>
                      </a:r>
                      <a:r>
                        <a:rPr lang="en-US" altLang="ko-KR" sz="1200" b="1" dirty="0">
                          <a:latin typeface="+mj-lt"/>
                        </a:rPr>
                        <a:t/>
                      </a:r>
                      <a:br>
                        <a:rPr lang="en-US" altLang="ko-KR" sz="1200" b="1" dirty="0">
                          <a:latin typeface="+mj-lt"/>
                        </a:rPr>
                      </a:br>
                      <a:r>
                        <a:rPr lang="ko-KR" altLang="en-US" sz="1200" b="1" dirty="0">
                          <a:latin typeface="+mj-lt"/>
                        </a:rPr>
                        <a:t>코칭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2/19 10:00 ~ 16:00 (5H)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1:1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컨설팅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/>
                      </a:r>
                      <a:b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</a:b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(30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명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75665"/>
                  </a:ext>
                </a:extLst>
              </a:tr>
              <a:tr h="461651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endParaRPr lang="ko-KR" altLang="en-US" sz="12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2/22 10:00 ~ 16:00 (5H)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56724"/>
                  </a:ext>
                </a:extLst>
              </a:tr>
              <a:tr h="461651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endParaRPr lang="ko-KR" altLang="en-US" sz="12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2/23 10:00 ~ 16:00 (5H)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825244"/>
                  </a:ext>
                </a:extLst>
              </a:tr>
              <a:tr h="461651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endParaRPr lang="ko-KR" altLang="en-US" sz="12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2/24 10:00 ~ 16:00 (5H)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938159"/>
                  </a:ext>
                </a:extLst>
              </a:tr>
              <a:tr h="538593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endParaRPr lang="ko-KR" altLang="en-US" sz="12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2/25 10:00 ~ 16:00 (5H)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511188"/>
                  </a:ext>
                </a:extLst>
              </a:tr>
              <a:tr h="384709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endParaRPr lang="ko-KR" altLang="en-US" sz="12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2/26 10:00 ~ 16:00 (5H)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503730"/>
                  </a:ext>
                </a:extLst>
              </a:tr>
            </a:tbl>
          </a:graphicData>
        </a:graphic>
      </p:graphicFrame>
      <p:sp>
        <p:nvSpPr>
          <p:cNvPr id="9" name="Text Box 152"/>
          <p:cNvSpPr txBox="1">
            <a:spLocks noChangeArrowheads="1"/>
          </p:cNvSpPr>
          <p:nvPr/>
        </p:nvSpPr>
        <p:spPr bwMode="auto">
          <a:xfrm>
            <a:off x="704528" y="1124744"/>
            <a:ext cx="30963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+mj-lt"/>
                <a:ea typeface="굴림" panose="020B0600000101010101" pitchFamily="50" charset="-127"/>
              </a:rPr>
              <a:t>• </a:t>
            </a:r>
            <a:r>
              <a:rPr lang="en-US" altLang="ko-KR" sz="1600" b="1" dirty="0">
                <a:latin typeface="+mj-lt"/>
                <a:ea typeface="맑은 고딕" pitchFamily="50" charset="-127"/>
              </a:rPr>
              <a:t>1</a:t>
            </a:r>
            <a:r>
              <a:rPr lang="ko-KR" altLang="en-US" sz="1600" b="1" dirty="0">
                <a:latin typeface="+mj-lt"/>
                <a:ea typeface="맑은 고딕" pitchFamily="50" charset="-127"/>
              </a:rPr>
              <a:t>단계</a:t>
            </a:r>
            <a:r>
              <a:rPr lang="en-US" altLang="ko-KR" sz="1600" b="1" dirty="0">
                <a:latin typeface="+mj-lt"/>
              </a:rPr>
              <a:t> (</a:t>
            </a:r>
            <a:r>
              <a:rPr lang="ko-KR" altLang="en-US" sz="1600" b="1" dirty="0">
                <a:latin typeface="+mj-lt"/>
              </a:rPr>
              <a:t>입사 서류</a:t>
            </a:r>
            <a:r>
              <a:rPr lang="en-US" altLang="ko-KR" sz="1600" b="1" dirty="0">
                <a:latin typeface="+mj-lt"/>
              </a:rPr>
              <a:t>) </a:t>
            </a:r>
            <a:r>
              <a:rPr lang="ko-KR" altLang="en-US" sz="1600" b="1" dirty="0">
                <a:latin typeface="+mj-lt"/>
              </a:rPr>
              <a:t>교육 계획</a:t>
            </a:r>
          </a:p>
          <a:p>
            <a:r>
              <a:rPr lang="ko-KR" altLang="en-US" sz="1600" b="1" u="sng" dirty="0">
                <a:latin typeface="+mj-lt"/>
                <a:ea typeface="맑은 고딕" pitchFamily="50" charset="-127"/>
              </a:rPr>
              <a:t>  </a:t>
            </a:r>
          </a:p>
        </p:txBody>
      </p:sp>
      <p:sp>
        <p:nvSpPr>
          <p:cNvPr id="10" name="Rectangle 153">
            <a:extLst>
              <a:ext uri="{FF2B5EF4-FFF2-40B4-BE49-F238E27FC236}">
                <a16:creationId xmlns:a16="http://schemas.microsoft.com/office/drawing/2014/main" id="{D6320CC3-1BF5-4DA0-B8EA-3A45DA8DB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159" y="211118"/>
            <a:ext cx="3240361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algn="r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kumimoji="0" lang="en-US" altLang="ko-KR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1, 2</a:t>
            </a:r>
            <a:r>
              <a:rPr kumimoji="0" lang="ko-KR" altLang="en-US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</a:p>
        </p:txBody>
      </p:sp>
    </p:spTree>
    <p:extLst>
      <p:ext uri="{BB962C8B-B14F-4D97-AF65-F5344CB8AC3E}">
        <p14:creationId xmlns:p14="http://schemas.microsoft.com/office/powerpoint/2010/main" val="261839459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FC27-CA43-40BA-9043-EDEE62DC9DA7}" type="slidenum">
              <a:rPr lang="ko-KR" altLang="en-US" sz="105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altLang="ko-KR" sz="1050" dirty="0">
              <a:solidFill>
                <a:schemeClr val="tx1"/>
              </a:solidFill>
            </a:endParaRPr>
          </a:p>
        </p:txBody>
      </p:sp>
      <p:sp>
        <p:nvSpPr>
          <p:cNvPr id="8" name="Rectangle 153"/>
          <p:cNvSpPr>
            <a:spLocks noChangeArrowheads="1"/>
          </p:cNvSpPr>
          <p:nvPr/>
        </p:nvSpPr>
        <p:spPr bwMode="auto">
          <a:xfrm>
            <a:off x="416497" y="211118"/>
            <a:ext cx="5233987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교육내용</a:t>
            </a:r>
            <a:endParaRPr kumimoji="0"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7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243432"/>
              </p:ext>
            </p:extLst>
          </p:nvPr>
        </p:nvGraphicFramePr>
        <p:xfrm>
          <a:off x="704528" y="1628800"/>
          <a:ext cx="8496945" cy="4320482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1740010543"/>
                    </a:ext>
                  </a:extLst>
                </a:gridCol>
                <a:gridCol w="143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6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030207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655115686"/>
                    </a:ext>
                  </a:extLst>
                </a:gridCol>
              </a:tblGrid>
              <a:tr h="39893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내  용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일시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비고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657"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latin typeface="+mj-lt"/>
                        </a:rPr>
                        <a:t>2</a:t>
                      </a:r>
                      <a:r>
                        <a:rPr lang="ko-KR" altLang="en-US" sz="1200" b="1" dirty="0">
                          <a:latin typeface="+mj-lt"/>
                        </a:rPr>
                        <a:t>단계</a:t>
                      </a:r>
                      <a:r>
                        <a:rPr lang="en-US" altLang="ko-KR" sz="1200" b="1" dirty="0">
                          <a:latin typeface="+mj-lt"/>
                        </a:rPr>
                        <a:t/>
                      </a:r>
                      <a:br>
                        <a:rPr lang="en-US" altLang="ko-KR" sz="1200" b="1" dirty="0">
                          <a:latin typeface="+mj-lt"/>
                        </a:rPr>
                      </a:br>
                      <a:r>
                        <a:rPr lang="en-US" altLang="ko-KR" sz="1200" b="1" dirty="0">
                          <a:latin typeface="+mj-lt"/>
                        </a:rPr>
                        <a:t/>
                      </a:r>
                      <a:br>
                        <a:rPr lang="en-US" altLang="ko-KR" sz="1200" b="1" dirty="0">
                          <a:latin typeface="+mj-lt"/>
                        </a:rPr>
                      </a:br>
                      <a:r>
                        <a:rPr lang="en-US" altLang="ko-KR" sz="1200" b="1" dirty="0">
                          <a:latin typeface="+mj-lt"/>
                        </a:rPr>
                        <a:t>(</a:t>
                      </a:r>
                      <a:r>
                        <a:rPr lang="ko-KR" altLang="en-US" sz="1200" b="1" dirty="0">
                          <a:latin typeface="+mj-lt"/>
                        </a:rPr>
                        <a:t>서류 심화</a:t>
                      </a:r>
                      <a:r>
                        <a:rPr lang="en-US" altLang="ko-KR" sz="1200" b="1" dirty="0">
                          <a:latin typeface="+mj-lt"/>
                        </a:rPr>
                        <a:t>)</a:t>
                      </a:r>
                      <a:endParaRPr lang="ko-KR" altLang="en-US" sz="1200" b="1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입사서류 작성법 특강</a:t>
                      </a:r>
                    </a:p>
                  </a:txBody>
                  <a:tcPr marT="38100" marB="3810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200" b="1" dirty="0">
                          <a:latin typeface="+mj-lt"/>
                        </a:rPr>
                        <a:t>기업 채용 시스템 분석</a:t>
                      </a:r>
                      <a:endParaRPr lang="en-US" altLang="ko-KR" sz="1200" b="1" dirty="0"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200" b="1" dirty="0">
                          <a:latin typeface="+mj-lt"/>
                        </a:rPr>
                        <a:t>입사 서류 작성 </a:t>
                      </a:r>
                      <a:r>
                        <a:rPr lang="en-US" altLang="ko-KR" sz="1200" b="1" dirty="0">
                          <a:latin typeface="+mj-lt"/>
                        </a:rPr>
                        <a:t>&amp; 1</a:t>
                      </a:r>
                      <a:r>
                        <a:rPr lang="ko-KR" altLang="en-US" sz="1200" b="1" dirty="0">
                          <a:latin typeface="+mj-lt"/>
                        </a:rPr>
                        <a:t>분 자기소개 특강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3/4 ~ 3/17</a:t>
                      </a:r>
                      <a:b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</a:b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(5H)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가상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대학 지원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637054"/>
                  </a:ext>
                </a:extLst>
              </a:tr>
              <a:tr h="48627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/>
                        <a:t>입사 서류 컨설팅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단계 신규 참가자는 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단계와 동일한 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내용으로 컨설팅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en-US" altLang="ko-K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단계 기참가자 컨설팅</a:t>
                      </a: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1</a:t>
                      </a:r>
                      <a:r>
                        <a:rPr lang="ko-KR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단계 컨설팅 내용 자소서 반영 여부 </a:t>
                      </a: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ko-KR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검토</a:t>
                      </a: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및</a:t>
                      </a: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보완 </a:t>
                      </a: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1</a:t>
                      </a:r>
                      <a:r>
                        <a:rPr lang="ko-KR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단계 컨설팅 외 기업 또는 자소서 문항</a:t>
                      </a: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추가 검토 및 컨설팅 </a:t>
                      </a:r>
                      <a:endParaRPr lang="en-US" altLang="ko-KR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3/05 10:00 ~ 16:00 (5H)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1:1 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컨설팅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/>
                      </a:r>
                      <a:b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</a:b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(30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명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75665"/>
                  </a:ext>
                </a:extLst>
              </a:tr>
              <a:tr h="511523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endParaRPr lang="ko-KR" altLang="en-US" sz="12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3/09 10:00 ~ 16:00 (5H)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56724"/>
                  </a:ext>
                </a:extLst>
              </a:tr>
              <a:tr h="511523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endParaRPr lang="ko-KR" altLang="en-US" sz="12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3/10 10:00 ~ 16:00 (5H)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825244"/>
                  </a:ext>
                </a:extLst>
              </a:tr>
              <a:tr h="511523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endParaRPr lang="ko-KR" altLang="en-US" sz="12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3/12 10:00 ~ 16:00 (5H)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938159"/>
                  </a:ext>
                </a:extLst>
              </a:tr>
              <a:tr h="596777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endParaRPr lang="ko-KR" altLang="en-US" sz="12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3/16 10:00 ~ 16:00 (5H)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511188"/>
                  </a:ext>
                </a:extLst>
              </a:tr>
              <a:tr h="426269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/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endParaRPr lang="ko-KR" altLang="en-US" sz="12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3/17 10:00 ~ 16:00 (5H)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503730"/>
                  </a:ext>
                </a:extLst>
              </a:tr>
            </a:tbl>
          </a:graphicData>
        </a:graphic>
      </p:graphicFrame>
      <p:sp>
        <p:nvSpPr>
          <p:cNvPr id="9" name="Text Box 152"/>
          <p:cNvSpPr txBox="1">
            <a:spLocks noChangeArrowheads="1"/>
          </p:cNvSpPr>
          <p:nvPr/>
        </p:nvSpPr>
        <p:spPr bwMode="auto">
          <a:xfrm>
            <a:off x="704528" y="1124744"/>
            <a:ext cx="30963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+mj-lt"/>
                <a:ea typeface="굴림" panose="020B0600000101010101" pitchFamily="50" charset="-127"/>
              </a:rPr>
              <a:t>• </a:t>
            </a:r>
            <a:r>
              <a:rPr lang="en-US" altLang="ko-KR" sz="1600" b="1" dirty="0">
                <a:latin typeface="+mj-lt"/>
                <a:ea typeface="맑은 고딕" pitchFamily="50" charset="-127"/>
              </a:rPr>
              <a:t>2</a:t>
            </a:r>
            <a:r>
              <a:rPr lang="ko-KR" altLang="en-US" sz="1600" b="1" dirty="0">
                <a:latin typeface="+mj-lt"/>
                <a:ea typeface="맑은 고딕" pitchFamily="50" charset="-127"/>
              </a:rPr>
              <a:t>단계</a:t>
            </a:r>
            <a:r>
              <a:rPr lang="en-US" altLang="ko-KR" sz="1600" b="1" dirty="0">
                <a:latin typeface="+mj-lt"/>
              </a:rPr>
              <a:t> (</a:t>
            </a:r>
            <a:r>
              <a:rPr lang="ko-KR" altLang="en-US" sz="1600" b="1" dirty="0">
                <a:latin typeface="+mj-lt"/>
              </a:rPr>
              <a:t>서류 심화</a:t>
            </a:r>
            <a:r>
              <a:rPr lang="en-US" altLang="ko-KR" sz="1600" b="1" dirty="0">
                <a:latin typeface="+mj-lt"/>
              </a:rPr>
              <a:t>) </a:t>
            </a:r>
            <a:r>
              <a:rPr lang="ko-KR" altLang="en-US" sz="1600" b="1" dirty="0">
                <a:latin typeface="+mj-lt"/>
              </a:rPr>
              <a:t>교육 계획</a:t>
            </a:r>
          </a:p>
          <a:p>
            <a:r>
              <a:rPr lang="ko-KR" altLang="en-US" sz="1600" b="1" u="sng" dirty="0">
                <a:latin typeface="+mj-lt"/>
                <a:ea typeface="맑은 고딕" pitchFamily="50" charset="-127"/>
              </a:rPr>
              <a:t>  </a:t>
            </a:r>
          </a:p>
        </p:txBody>
      </p:sp>
      <p:sp>
        <p:nvSpPr>
          <p:cNvPr id="10" name="Rectangle 153">
            <a:extLst>
              <a:ext uri="{FF2B5EF4-FFF2-40B4-BE49-F238E27FC236}">
                <a16:creationId xmlns:a16="http://schemas.microsoft.com/office/drawing/2014/main" id="{D6320CC3-1BF5-4DA0-B8EA-3A45DA8DB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159" y="211118"/>
            <a:ext cx="3240361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algn="r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kumimoji="0" lang="en-US" altLang="ko-KR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1, 2</a:t>
            </a:r>
            <a:r>
              <a:rPr kumimoji="0" lang="ko-KR" altLang="en-US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</a:p>
        </p:txBody>
      </p:sp>
    </p:spTree>
    <p:extLst>
      <p:ext uri="{BB962C8B-B14F-4D97-AF65-F5344CB8AC3E}">
        <p14:creationId xmlns:p14="http://schemas.microsoft.com/office/powerpoint/2010/main" val="157921342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FC27-CA43-40BA-9043-EDEE62DC9DA7}" type="slidenum">
              <a:rPr lang="ko-KR" altLang="en-US" sz="105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altLang="ko-KR" sz="1050" dirty="0">
              <a:solidFill>
                <a:schemeClr val="tx1"/>
              </a:solidFill>
            </a:endParaRPr>
          </a:p>
        </p:txBody>
      </p:sp>
      <p:sp>
        <p:nvSpPr>
          <p:cNvPr id="10" name="Text Box 152"/>
          <p:cNvSpPr txBox="1">
            <a:spLocks noChangeArrowheads="1"/>
          </p:cNvSpPr>
          <p:nvPr/>
        </p:nvSpPr>
        <p:spPr bwMode="auto">
          <a:xfrm>
            <a:off x="704527" y="980728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+mj-lt"/>
                <a:ea typeface="굴림" panose="020B0600000101010101" pitchFamily="50" charset="-127"/>
              </a:rPr>
              <a:t>• </a:t>
            </a:r>
            <a:r>
              <a:rPr lang="en-US" altLang="ko-KR" sz="1600" b="1" dirty="0">
                <a:latin typeface="+mj-lt"/>
                <a:ea typeface="맑은 고딕" pitchFamily="50" charset="-127"/>
              </a:rPr>
              <a:t>3</a:t>
            </a:r>
            <a:r>
              <a:rPr lang="ko-KR" altLang="en-US" sz="1600" b="1" dirty="0">
                <a:latin typeface="+mj-lt"/>
                <a:ea typeface="맑은 고딕" pitchFamily="50" charset="-127"/>
              </a:rPr>
              <a:t>단계</a:t>
            </a:r>
            <a:r>
              <a:rPr lang="en-US" altLang="ko-KR" sz="1600" b="1" dirty="0">
                <a:latin typeface="+mj-lt"/>
              </a:rPr>
              <a:t> (</a:t>
            </a:r>
            <a:r>
              <a:rPr lang="ko-KR" altLang="en-US" sz="1600" b="1" dirty="0">
                <a:latin typeface="+mj-lt"/>
              </a:rPr>
              <a:t>면접 기본</a:t>
            </a:r>
            <a:r>
              <a:rPr lang="en-US" altLang="ko-KR" sz="1600" b="1" dirty="0">
                <a:latin typeface="+mj-lt"/>
              </a:rPr>
              <a:t>) </a:t>
            </a:r>
            <a:r>
              <a:rPr lang="ko-KR" altLang="en-US" sz="1600" b="1" dirty="0">
                <a:latin typeface="+mj-lt"/>
              </a:rPr>
              <a:t>교육 계획</a:t>
            </a:r>
            <a:endParaRPr lang="ko-KR" altLang="en-US" sz="1600" b="1" u="sng" dirty="0">
              <a:latin typeface="+mj-lt"/>
              <a:ea typeface="맑은 고딕" pitchFamily="50" charset="-127"/>
            </a:endParaRPr>
          </a:p>
        </p:txBody>
      </p:sp>
      <p:sp>
        <p:nvSpPr>
          <p:cNvPr id="12" name="Rectangle 153"/>
          <p:cNvSpPr>
            <a:spLocks noChangeArrowheads="1"/>
          </p:cNvSpPr>
          <p:nvPr/>
        </p:nvSpPr>
        <p:spPr bwMode="auto">
          <a:xfrm>
            <a:off x="416497" y="211118"/>
            <a:ext cx="5233987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교육내용</a:t>
            </a:r>
            <a:endParaRPr kumimoji="0"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8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491268"/>
              </p:ext>
            </p:extLst>
          </p:nvPr>
        </p:nvGraphicFramePr>
        <p:xfrm>
          <a:off x="734140" y="1412776"/>
          <a:ext cx="8496945" cy="4680521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1740010543"/>
                    </a:ext>
                  </a:extLst>
                </a:gridCol>
                <a:gridCol w="143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2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0302079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655115686"/>
                    </a:ext>
                  </a:extLst>
                </a:gridCol>
              </a:tblGrid>
              <a:tr h="399729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구분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  용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일시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489">
                <a:tc rowSpan="6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단계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/>
                      </a:r>
                      <a:b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/>
                      </a:r>
                      <a:b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면접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/>
                      </a:r>
                      <a:b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기본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PT 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면접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endParaRPr kumimoji="1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심층 면접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코로나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19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상황으로 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1:1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형태로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PT,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심층 면접 통합 운영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(PT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준비 시간 포함 인당 </a:t>
                      </a:r>
                      <a:r>
                        <a:rPr lang="en-US" altLang="ko-KR" sz="1200" b="1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2H)</a:t>
                      </a:r>
                      <a:endParaRPr lang="en-US" altLang="ko-KR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PT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면접 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(1.5H)</a:t>
                      </a:r>
                      <a:b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케이스 분석 및 발표 자료 준비</a:t>
                      </a:r>
                      <a:b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개인별 발표 및 동료 평가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면접관 평가 및 피드백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endParaRPr lang="en-US" altLang="ko-KR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심층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역량 면접 </a:t>
                      </a: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(0.5H)</a:t>
                      </a:r>
                      <a:b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200" b="1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입장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착석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1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분 자기소개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/>
                      </a:r>
                      <a:b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 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인성 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직무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역량 질문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/>
                      </a:r>
                      <a:b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</a:b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- 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압박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  <a:r>
                        <a:rPr lang="ko-KR" altLang="en-US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상황</a:t>
                      </a:r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</a:t>
                      </a:r>
                      <a:r>
                        <a:rPr lang="en-US" altLang="ko-KR" sz="1200" b="1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b="1" kern="1200" baseline="0" dirty="0"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돌발 질문</a:t>
                      </a:r>
                      <a:endParaRPr lang="ko-KR" alt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3/19 10:00 ~ 18:00 (6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1:1 </a:t>
                      </a:r>
                      <a:b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면접 코칭 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5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3/22 14:00 ~ 18:00 (3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856152"/>
                  </a:ext>
                </a:extLst>
              </a:tr>
              <a:tr h="7672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endParaRPr lang="ko-KR" alt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3/23 10:00 ~ 16:00 (4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회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752765"/>
                  </a:ext>
                </a:extLst>
              </a:tr>
              <a:tr h="69056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3/24 10:00 ~ 18:00 (6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627610"/>
                  </a:ext>
                </a:extLst>
              </a:tr>
              <a:tr h="6917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3/25 14:00 ~ 18:00 (3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68770"/>
                  </a:ext>
                </a:extLst>
              </a:tr>
              <a:tr h="766155"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endParaRPr lang="ko-KR" altLang="en-US" sz="1200" b="1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3/26 10:00 ~ 16:00 (4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회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332803"/>
                  </a:ext>
                </a:extLst>
              </a:tr>
            </a:tbl>
          </a:graphicData>
        </a:graphic>
      </p:graphicFrame>
      <p:sp>
        <p:nvSpPr>
          <p:cNvPr id="7" name="Rectangle 153">
            <a:extLst>
              <a:ext uri="{FF2B5EF4-FFF2-40B4-BE49-F238E27FC236}">
                <a16:creationId xmlns:a16="http://schemas.microsoft.com/office/drawing/2014/main" id="{287D2328-1CFE-4987-968D-2D2E5A43D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159" y="211118"/>
            <a:ext cx="3240361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algn="r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kumimoji="0" lang="en-US" altLang="ko-KR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kumimoji="0" lang="ko-KR" altLang="en-US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</a:p>
        </p:txBody>
      </p:sp>
    </p:spTree>
    <p:extLst>
      <p:ext uri="{BB962C8B-B14F-4D97-AF65-F5344CB8AC3E}">
        <p14:creationId xmlns:p14="http://schemas.microsoft.com/office/powerpoint/2010/main" val="83058117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FC27-CA43-40BA-9043-EDEE62DC9DA7}" type="slidenum">
              <a:rPr lang="ko-KR" altLang="en-US" sz="1050">
                <a:solidFill>
                  <a:schemeClr val="tx1"/>
                </a:solidFill>
              </a:rPr>
              <a:pPr>
                <a:defRPr/>
              </a:pPr>
              <a:t>7</a:t>
            </a:fld>
            <a:endParaRPr lang="en-US" altLang="ko-KR" sz="1050" dirty="0">
              <a:solidFill>
                <a:schemeClr val="tx1"/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8975238" y="5589240"/>
            <a:ext cx="0" cy="432048"/>
          </a:xfrm>
          <a:prstGeom prst="line">
            <a:avLst/>
          </a:prstGeom>
          <a:ln w="28575">
            <a:solidFill>
              <a:srgbClr val="5D6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56514" y="5650770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>
                <a:latin typeface="+mn-ea"/>
              </a:rPr>
              <a:t>30</a:t>
            </a:r>
            <a:r>
              <a:rPr lang="ko-KR" altLang="en-US" sz="1400" b="1" dirty="0">
                <a:latin typeface="+mn-ea"/>
              </a:rPr>
              <a:t>분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6536923" y="2780926"/>
            <a:ext cx="2438315" cy="504056"/>
          </a:xfrm>
          <a:prstGeom prst="rect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+mj-lt"/>
              </a:rPr>
              <a:t>PT </a:t>
            </a:r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및 피드백</a:t>
            </a:r>
          </a:p>
        </p:txBody>
      </p:sp>
      <p:graphicFrame>
        <p:nvGraphicFramePr>
          <p:cNvPr id="2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08123"/>
              </p:ext>
            </p:extLst>
          </p:nvPr>
        </p:nvGraphicFramePr>
        <p:xfrm>
          <a:off x="560512" y="980728"/>
          <a:ext cx="8712968" cy="1296144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모듈명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맑은 고딕" panose="020B0503020000020004" pitchFamily="50" charset="-127"/>
                        <a:buNone/>
                      </a:pPr>
                      <a:r>
                        <a:rPr lang="en-US" altLang="ko-KR" sz="1400" b="1" dirty="0">
                          <a:latin typeface="+mj-lt"/>
                        </a:rPr>
                        <a:t>PT</a:t>
                      </a:r>
                      <a:r>
                        <a:rPr lang="ko-KR" altLang="en-US" sz="1400" b="1" dirty="0">
                          <a:latin typeface="+mj-lt"/>
                        </a:rPr>
                        <a:t>면접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j-lt"/>
                        </a:rPr>
                        <a:t>교육목표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400" b="1" dirty="0">
                          <a:latin typeface="+mj-lt"/>
                        </a:rPr>
                        <a:t>금융권</a:t>
                      </a:r>
                      <a:r>
                        <a:rPr lang="en-US" altLang="ko-KR" sz="1400" b="1" dirty="0">
                          <a:latin typeface="+mj-lt"/>
                        </a:rPr>
                        <a:t>,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 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대기업 등 일류기업 지원 희망자들에게 필수적으로 요구되는 분석력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, </a:t>
                      </a:r>
                      <a:r>
                        <a:rPr lang="ko-KR" altLang="en-US" sz="1400" b="1" baseline="0" dirty="0" err="1">
                          <a:latin typeface="+mj-lt"/>
                        </a:rPr>
                        <a:t>문제해결력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, 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기획서 작성 및 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PT 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능력을 종합적으로 진단하고 개발할 수 있도록 지원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752765"/>
                  </a:ext>
                </a:extLst>
              </a:tr>
            </a:tbl>
          </a:graphicData>
        </a:graphic>
      </p:graphicFrame>
      <p:sp>
        <p:nvSpPr>
          <p:cNvPr id="24" name="직사각형 23">
            <a:extLst>
              <a:ext uri="{FF2B5EF4-FFF2-40B4-BE49-F238E27FC236}">
                <a16:creationId xmlns:a16="http://schemas.microsoft.com/office/drawing/2014/main" id="{699B2026-F431-417B-8DD8-2FDDD10E9A12}"/>
              </a:ext>
            </a:extLst>
          </p:cNvPr>
          <p:cNvSpPr/>
          <p:nvPr/>
        </p:nvSpPr>
        <p:spPr>
          <a:xfrm>
            <a:off x="1071116" y="2795516"/>
            <a:ext cx="2448272" cy="489466"/>
          </a:xfrm>
          <a:prstGeom prst="rect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정보수집</a:t>
            </a:r>
            <a:r>
              <a:rPr lang="en-US" altLang="ko-KR" sz="1600" b="1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분석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89CCFF7-E3D5-4B2F-A780-7F88C2ADD57A}"/>
              </a:ext>
            </a:extLst>
          </p:cNvPr>
          <p:cNvSpPr/>
          <p:nvPr/>
        </p:nvSpPr>
        <p:spPr>
          <a:xfrm>
            <a:off x="3800871" y="2795516"/>
            <a:ext cx="2454677" cy="489468"/>
          </a:xfrm>
          <a:prstGeom prst="rect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  <a:effectLst>
            <a:outerShdw blurRad="152400" dist="63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문제해결</a:t>
            </a:r>
            <a:r>
              <a:rPr lang="en-US" altLang="ko-KR" sz="1600" b="1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1600" b="1" dirty="0">
                <a:solidFill>
                  <a:schemeClr val="tx1"/>
                </a:solidFill>
                <a:latin typeface="+mj-lt"/>
              </a:rPr>
              <a:t>보고서작성</a:t>
            </a:r>
          </a:p>
        </p:txBody>
      </p: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8D0C25D8-0C08-46DA-9409-5BABBD35752E}"/>
              </a:ext>
            </a:extLst>
          </p:cNvPr>
          <p:cNvCxnSpPr/>
          <p:nvPr/>
        </p:nvCxnSpPr>
        <p:spPr>
          <a:xfrm>
            <a:off x="1064568" y="5661248"/>
            <a:ext cx="0" cy="360040"/>
          </a:xfrm>
          <a:prstGeom prst="line">
            <a:avLst/>
          </a:prstGeom>
          <a:ln w="28575">
            <a:solidFill>
              <a:srgbClr val="5D6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B85A5F6C-87F6-485B-9748-4B0CF096E8CF}"/>
              </a:ext>
            </a:extLst>
          </p:cNvPr>
          <p:cNvCxnSpPr/>
          <p:nvPr/>
        </p:nvCxnSpPr>
        <p:spPr>
          <a:xfrm>
            <a:off x="6393160" y="5661248"/>
            <a:ext cx="0" cy="360040"/>
          </a:xfrm>
          <a:prstGeom prst="line">
            <a:avLst/>
          </a:prstGeom>
          <a:ln w="28575">
            <a:solidFill>
              <a:srgbClr val="5D6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512F209D-AA7F-427F-B989-00AC554AE418}"/>
              </a:ext>
            </a:extLst>
          </p:cNvPr>
          <p:cNvCxnSpPr>
            <a:cxnSpLocks/>
          </p:cNvCxnSpPr>
          <p:nvPr/>
        </p:nvCxnSpPr>
        <p:spPr>
          <a:xfrm>
            <a:off x="1064568" y="5949280"/>
            <a:ext cx="5328592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B25E1389-DD4A-4547-A6C6-5B18E60B5D8B}"/>
              </a:ext>
            </a:extLst>
          </p:cNvPr>
          <p:cNvCxnSpPr>
            <a:cxnSpLocks/>
          </p:cNvCxnSpPr>
          <p:nvPr/>
        </p:nvCxnSpPr>
        <p:spPr>
          <a:xfrm>
            <a:off x="6393160" y="5949311"/>
            <a:ext cx="2604858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lg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A2CD4C8-B8F3-4075-AB8B-FB916B06B452}"/>
              </a:ext>
            </a:extLst>
          </p:cNvPr>
          <p:cNvSpPr txBox="1"/>
          <p:nvPr/>
        </p:nvSpPr>
        <p:spPr>
          <a:xfrm>
            <a:off x="3656856" y="564150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>
                <a:latin typeface="+mn-ea"/>
              </a:rPr>
              <a:t>50</a:t>
            </a:r>
            <a:r>
              <a:rPr lang="ko-KR" altLang="en-US" sz="1400" b="1" dirty="0">
                <a:latin typeface="+mn-ea"/>
              </a:rPr>
              <a:t>분</a:t>
            </a:r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89B56AB8-F55C-4F4C-8DC0-DE3779C092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 r="29281"/>
          <a:stretch/>
        </p:blipFill>
        <p:spPr>
          <a:xfrm rot="5400000">
            <a:off x="3959608" y="3340341"/>
            <a:ext cx="2124395" cy="2454676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CD1780F3-CBE2-4AF2-8785-05B710B3D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16" y="3504462"/>
            <a:ext cx="2433004" cy="2099192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E7DF7D4F-E9E2-4BFA-B162-A8DAE5DCC5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0" t="31024" r="28485" b="7645"/>
          <a:stretch/>
        </p:blipFill>
        <p:spPr>
          <a:xfrm rot="5400000">
            <a:off x="6712011" y="3337179"/>
            <a:ext cx="2139010" cy="2433004"/>
          </a:xfrm>
          <a:prstGeom prst="rect">
            <a:avLst/>
          </a:prstGeom>
        </p:spPr>
      </p:pic>
      <p:sp>
        <p:nvSpPr>
          <p:cNvPr id="41" name="Rectangle 153">
            <a:extLst>
              <a:ext uri="{FF2B5EF4-FFF2-40B4-BE49-F238E27FC236}">
                <a16:creationId xmlns:a16="http://schemas.microsoft.com/office/drawing/2014/main" id="{331537F7-6D06-4C1C-BC57-28F9EBD7D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97" y="211118"/>
            <a:ext cx="5233987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교육내용</a:t>
            </a:r>
            <a:endParaRPr kumimoji="0"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2" name="Rectangle 153">
            <a:extLst>
              <a:ext uri="{FF2B5EF4-FFF2-40B4-BE49-F238E27FC236}">
                <a16:creationId xmlns:a16="http://schemas.microsoft.com/office/drawing/2014/main" id="{6FC420B4-7EF3-42AE-A56D-9D1700299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159" y="211118"/>
            <a:ext cx="3240361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algn="r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kumimoji="0" lang="en-US" altLang="ko-KR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kumimoji="0" lang="ko-KR" altLang="en-US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</a:p>
        </p:txBody>
      </p:sp>
    </p:spTree>
    <p:extLst>
      <p:ext uri="{BB962C8B-B14F-4D97-AF65-F5344CB8AC3E}">
        <p14:creationId xmlns:p14="http://schemas.microsoft.com/office/powerpoint/2010/main" val="2894867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DFC27-CA43-40BA-9043-EDEE62DC9DA7}" type="slidenum">
              <a:rPr lang="ko-KR" altLang="en-US" sz="1050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altLang="ko-KR" sz="1050" dirty="0">
              <a:solidFill>
                <a:schemeClr val="tx1"/>
              </a:solidFill>
            </a:endParaRPr>
          </a:p>
        </p:txBody>
      </p:sp>
      <p:graphicFrame>
        <p:nvGraphicFramePr>
          <p:cNvPr id="24" name="Group 127">
            <a:extLst>
              <a:ext uri="{FF2B5EF4-FFF2-40B4-BE49-F238E27FC236}">
                <a16:creationId xmlns:a16="http://schemas.microsoft.com/office/drawing/2014/main" id="{781650BB-65BB-40F8-80FE-DF5CDB6A7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368612"/>
              </p:ext>
            </p:extLst>
          </p:nvPr>
        </p:nvGraphicFramePr>
        <p:xfrm>
          <a:off x="560512" y="980728"/>
          <a:ext cx="8712968" cy="1296144"/>
        </p:xfrm>
        <a:graphic>
          <a:graphicData uri="http://schemas.openxmlformats.org/drawingml/2006/table">
            <a:tbl>
              <a:tblPr/>
              <a:tblGrid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모듈명</a:t>
                      </a:r>
                      <a:endParaRPr kumimoji="1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맑은 고딕" panose="020B0503020000020004" pitchFamily="50" charset="-127"/>
                        <a:buNone/>
                      </a:pPr>
                      <a:r>
                        <a:rPr lang="ko-KR" altLang="en-US" sz="1400" b="1" dirty="0">
                          <a:latin typeface="+mj-lt"/>
                        </a:rPr>
                        <a:t>심층 면접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j-lt"/>
                        </a:rPr>
                        <a:t>교육목표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400" b="1" baseline="0" dirty="0">
                          <a:latin typeface="+mj-lt"/>
                        </a:rPr>
                        <a:t>이력서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/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자소서 기반 질문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, 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역량 기반 질문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, 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상황 질문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, 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인성 질문 등 다양한 형태의 면접 질문에 대응할 수 있도록 답변 내용의 적합성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, 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답변 태도와 면접 스피치 진단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, 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피드백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752765"/>
                  </a:ext>
                </a:extLst>
              </a:tr>
            </a:tbl>
          </a:graphicData>
        </a:graphic>
      </p:graphicFrame>
      <p:graphicFrame>
        <p:nvGraphicFramePr>
          <p:cNvPr id="26" name="Group 127">
            <a:extLst>
              <a:ext uri="{FF2B5EF4-FFF2-40B4-BE49-F238E27FC236}">
                <a16:creationId xmlns:a16="http://schemas.microsoft.com/office/drawing/2014/main" id="{816EF2B6-DD52-41F7-8079-1660C6913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126656"/>
              </p:ext>
            </p:extLst>
          </p:nvPr>
        </p:nvGraphicFramePr>
        <p:xfrm>
          <a:off x="3872879" y="2517224"/>
          <a:ext cx="5400601" cy="3833307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485784237"/>
                    </a:ext>
                  </a:extLst>
                </a:gridCol>
              </a:tblGrid>
              <a:tr h="3323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>
                          <a:latin typeface="+mj-lt"/>
                        </a:rPr>
                        <a:t>구분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맑은 고딕" panose="020B0503020000020004" pitchFamily="50" charset="-127"/>
                        <a:buNone/>
                      </a:pPr>
                      <a:r>
                        <a:rPr lang="ko-KR" altLang="en-US" sz="1400" b="1" dirty="0">
                          <a:latin typeface="+mj-lt"/>
                        </a:rPr>
                        <a:t>내  용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맑은 고딕" panose="020B0503020000020004" pitchFamily="50" charset="-127"/>
                        <a:buNone/>
                      </a:pPr>
                      <a:r>
                        <a:rPr lang="ko-KR" altLang="en-US" sz="1400" b="1" dirty="0">
                          <a:latin typeface="+mj-lt"/>
                        </a:rPr>
                        <a:t>비고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752765"/>
                  </a:ext>
                </a:extLst>
              </a:tr>
              <a:tr h="2209549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ko-KR" altLang="en-US" sz="1400" b="1" dirty="0">
                          <a:latin typeface="+mj-lt"/>
                        </a:rPr>
                        <a:t>모의 </a:t>
                      </a:r>
                      <a:r>
                        <a:rPr lang="en-US" altLang="ko-KR" sz="1400" b="1" dirty="0">
                          <a:latin typeface="+mj-lt"/>
                        </a:rPr>
                        <a:t/>
                      </a:r>
                      <a:br>
                        <a:rPr lang="en-US" altLang="ko-KR" sz="1400" b="1" dirty="0">
                          <a:latin typeface="+mj-lt"/>
                        </a:rPr>
                      </a:br>
                      <a:r>
                        <a:rPr lang="ko-KR" altLang="en-US" sz="1400" b="1" dirty="0">
                          <a:latin typeface="+mj-lt"/>
                        </a:rPr>
                        <a:t>면접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400" b="1" dirty="0">
                          <a:latin typeface="+mj-lt"/>
                        </a:rPr>
                        <a:t>입장</a:t>
                      </a:r>
                      <a:r>
                        <a:rPr lang="en-US" altLang="ko-KR" sz="1400" b="1" dirty="0">
                          <a:latin typeface="+mj-lt"/>
                        </a:rPr>
                        <a:t>, </a:t>
                      </a:r>
                      <a:r>
                        <a:rPr lang="ko-KR" altLang="en-US" sz="1400" b="1" dirty="0">
                          <a:latin typeface="+mj-lt"/>
                        </a:rPr>
                        <a:t>착석 및 </a:t>
                      </a:r>
                      <a:r>
                        <a:rPr lang="en-US" altLang="ko-KR" sz="1400" b="1" dirty="0">
                          <a:latin typeface="+mj-lt"/>
                        </a:rPr>
                        <a:t>1</a:t>
                      </a:r>
                      <a:r>
                        <a:rPr lang="ko-KR" altLang="en-US" sz="1400" b="1" dirty="0">
                          <a:latin typeface="+mj-lt"/>
                        </a:rPr>
                        <a:t>분 자기소개</a:t>
                      </a:r>
                      <a:endParaRPr lang="en-US" altLang="ko-KR" sz="1400" b="1" dirty="0"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400" b="1" dirty="0">
                          <a:latin typeface="+mj-lt"/>
                        </a:rPr>
                        <a:t>입사 지원서 기반 심층 질문</a:t>
                      </a:r>
                      <a:endParaRPr lang="en-US" altLang="ko-KR" sz="1400" b="1" dirty="0"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400" b="1" dirty="0">
                          <a:latin typeface="+mj-lt"/>
                        </a:rPr>
                        <a:t>도전</a:t>
                      </a:r>
                      <a:r>
                        <a:rPr lang="en-US" altLang="ko-KR" sz="1400" b="1" dirty="0">
                          <a:latin typeface="+mj-lt"/>
                        </a:rPr>
                        <a:t>, </a:t>
                      </a:r>
                      <a:r>
                        <a:rPr lang="ko-KR" altLang="en-US" sz="1400" b="1" dirty="0">
                          <a:latin typeface="+mj-lt"/>
                        </a:rPr>
                        <a:t>창의</a:t>
                      </a:r>
                      <a:r>
                        <a:rPr lang="en-US" altLang="ko-KR" sz="1400" b="1" dirty="0">
                          <a:latin typeface="+mj-lt"/>
                        </a:rPr>
                        <a:t>, </a:t>
                      </a:r>
                      <a:r>
                        <a:rPr lang="ko-KR" altLang="en-US" sz="1400" b="1" dirty="0">
                          <a:latin typeface="+mj-lt"/>
                        </a:rPr>
                        <a:t>열정 등 역량 기반 질문</a:t>
                      </a:r>
                      <a:endParaRPr lang="en-US" altLang="ko-KR" sz="1400" b="1" dirty="0"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400" b="1" dirty="0">
                          <a:latin typeface="+mj-lt"/>
                        </a:rPr>
                        <a:t>상황 부여 질문</a:t>
                      </a:r>
                      <a:r>
                        <a:rPr lang="en-US" altLang="ko-KR" sz="1400" b="1" dirty="0">
                          <a:latin typeface="+mj-lt"/>
                        </a:rPr>
                        <a:t>, </a:t>
                      </a:r>
                      <a:r>
                        <a:rPr lang="ko-KR" altLang="en-US" sz="1400" b="1" dirty="0">
                          <a:latin typeface="+mj-lt"/>
                        </a:rPr>
                        <a:t>돌발 질문</a:t>
                      </a:r>
                      <a:r>
                        <a:rPr lang="en-US" altLang="ko-KR" sz="1400" b="1" dirty="0">
                          <a:latin typeface="+mj-lt"/>
                        </a:rPr>
                        <a:t>, </a:t>
                      </a:r>
                      <a:r>
                        <a:rPr lang="ko-KR" altLang="en-US" sz="1400" b="1" dirty="0">
                          <a:latin typeface="+mj-lt"/>
                        </a:rPr>
                        <a:t>압박 질문</a:t>
                      </a:r>
                      <a:endParaRPr lang="en-US" altLang="ko-KR" sz="1400" b="1" dirty="0"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400" b="1" dirty="0">
                          <a:latin typeface="+mj-lt"/>
                        </a:rPr>
                        <a:t>마지막으로 하고 싶은 말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맑은 고딕" panose="020B0503020000020004" pitchFamily="50" charset="-127"/>
                        <a:buNone/>
                      </a:pPr>
                      <a:r>
                        <a:rPr lang="en-US" altLang="ko-KR" sz="1400" b="1" dirty="0">
                          <a:latin typeface="+mj-lt"/>
                        </a:rPr>
                        <a:t>30</a:t>
                      </a:r>
                      <a:r>
                        <a:rPr lang="ko-KR" altLang="en-US" sz="1400" b="1" dirty="0">
                          <a:latin typeface="+mj-lt"/>
                        </a:rPr>
                        <a:t>분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158972"/>
                  </a:ext>
                </a:extLst>
              </a:tr>
              <a:tr h="122751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ko-KR" altLang="en-US" sz="1400" b="1" dirty="0">
                          <a:latin typeface="+mj-lt"/>
                        </a:rPr>
                        <a:t>개인별 피드백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400" b="1" dirty="0">
                          <a:latin typeface="+mj-lt"/>
                        </a:rPr>
                        <a:t>면접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 태도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, 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이미지</a:t>
                      </a:r>
                      <a:endParaRPr lang="en-US" altLang="ko-KR" sz="1400" b="1" baseline="0" dirty="0"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맑은 고딕" panose="020B0503020000020004" pitchFamily="50" charset="-127"/>
                        <a:buChar char="-"/>
                      </a:pPr>
                      <a:r>
                        <a:rPr lang="en-US" altLang="ko-KR" sz="1400" b="1" baseline="0" dirty="0">
                          <a:latin typeface="+mj-lt"/>
                        </a:rPr>
                        <a:t>1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분 자기소개 전달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, </a:t>
                      </a:r>
                      <a:r>
                        <a:rPr lang="ko-KR" altLang="en-US" sz="1400" b="1" baseline="0" dirty="0">
                          <a:latin typeface="+mj-lt"/>
                        </a:rPr>
                        <a:t>내용면에서의 적절성</a:t>
                      </a:r>
                      <a:endParaRPr lang="en-US" altLang="ko-KR" sz="1400" b="1" baseline="0" dirty="0"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400" b="1" baseline="0" dirty="0">
                          <a:latin typeface="+mj-lt"/>
                        </a:rPr>
                        <a:t>각 질문 답변 적합성</a:t>
                      </a:r>
                      <a:r>
                        <a:rPr lang="en-US" altLang="ko-KR" sz="1400" b="1" baseline="0" dirty="0">
                          <a:latin typeface="+mj-lt"/>
                        </a:rPr>
                        <a:t>, </a:t>
                      </a:r>
                      <a:r>
                        <a:rPr lang="ko-KR" altLang="en-US" sz="1400" b="1" baseline="0" dirty="0" err="1">
                          <a:latin typeface="+mj-lt"/>
                        </a:rPr>
                        <a:t>전달력</a:t>
                      </a:r>
                      <a:endParaRPr lang="ko-KR" altLang="en-US" sz="14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20000"/>
                        </a:lnSpc>
                        <a:spcBef>
                          <a:spcPts val="600"/>
                        </a:spcBef>
                        <a:buFont typeface="맑은 고딕" panose="020B0503020000020004" pitchFamily="50" charset="-127"/>
                        <a:buNone/>
                      </a:pPr>
                      <a:endParaRPr lang="ko-KR" altLang="en-US" sz="14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352497"/>
                  </a:ext>
                </a:extLst>
              </a:tr>
            </a:tbl>
          </a:graphicData>
        </a:graphic>
      </p:graphicFrame>
      <p:pic>
        <p:nvPicPr>
          <p:cNvPr id="27" name="그림 26">
            <a:extLst>
              <a:ext uri="{FF2B5EF4-FFF2-40B4-BE49-F238E27FC236}">
                <a16:creationId xmlns:a16="http://schemas.microsoft.com/office/drawing/2014/main" id="{77D68165-667E-4137-B06D-1176F4568B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64" y="4533447"/>
            <a:ext cx="2989401" cy="1775873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8709CA3D-1F8B-4BB3-ADAD-BED72168C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19" y="2517223"/>
            <a:ext cx="2989401" cy="1775873"/>
          </a:xfrm>
          <a:prstGeom prst="rect">
            <a:avLst/>
          </a:prstGeom>
        </p:spPr>
      </p:pic>
      <p:sp>
        <p:nvSpPr>
          <p:cNvPr id="29" name="Rectangle 153">
            <a:extLst>
              <a:ext uri="{FF2B5EF4-FFF2-40B4-BE49-F238E27FC236}">
                <a16:creationId xmlns:a16="http://schemas.microsoft.com/office/drawing/2014/main" id="{F449E92C-774F-4C5D-97E8-D615BB82E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97" y="211118"/>
            <a:ext cx="5233987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교육내용</a:t>
            </a:r>
            <a:endParaRPr kumimoji="0"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Rectangle 153">
            <a:extLst>
              <a:ext uri="{FF2B5EF4-FFF2-40B4-BE49-F238E27FC236}">
                <a16:creationId xmlns:a16="http://schemas.microsoft.com/office/drawing/2014/main" id="{47B2F675-8C00-4775-90FD-612ACA03D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159" y="211118"/>
            <a:ext cx="3240361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algn="r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kumimoji="0" lang="en-US" altLang="ko-KR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kumimoji="0" lang="ko-KR" altLang="en-US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</a:p>
        </p:txBody>
      </p:sp>
    </p:spTree>
    <p:extLst>
      <p:ext uri="{BB962C8B-B14F-4D97-AF65-F5344CB8AC3E}">
        <p14:creationId xmlns:p14="http://schemas.microsoft.com/office/powerpoint/2010/main" val="20470161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809860" y="6420869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DFC27-CA43-40BA-9043-EDEE62DC9DA7}" type="slidenum">
              <a:rPr lang="ko-KR" altLang="en-US" sz="105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en-US" altLang="ko-KR" sz="1050" dirty="0">
              <a:solidFill>
                <a:schemeClr val="tx1"/>
              </a:solidFill>
            </a:endParaRPr>
          </a:p>
        </p:txBody>
      </p:sp>
      <p:graphicFrame>
        <p:nvGraphicFramePr>
          <p:cNvPr id="7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825900"/>
              </p:ext>
            </p:extLst>
          </p:nvPr>
        </p:nvGraphicFramePr>
        <p:xfrm>
          <a:off x="704527" y="1556792"/>
          <a:ext cx="8496945" cy="4680521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1740010543"/>
                    </a:ext>
                  </a:extLst>
                </a:gridCol>
                <a:gridCol w="1435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6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0302079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655115686"/>
                    </a:ext>
                  </a:extLst>
                </a:gridCol>
              </a:tblGrid>
              <a:tr h="380897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구분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내  용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일시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비고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30">
                      <a:fgClr>
                        <a:srgbClr val="CCCCFF"/>
                      </a:fgClr>
                      <a:bgClr>
                        <a:srgbClr val="FFFFFF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9812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면접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전략</a:t>
                      </a: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buFont typeface="맑은 고딕" panose="020B0503020000020004" pitchFamily="50" charset="-127"/>
                        <a:buChar char="-"/>
                      </a:pPr>
                      <a:r>
                        <a:rPr lang="en-US" altLang="ko-KR" sz="1200" b="1" baseline="0" dirty="0">
                          <a:latin typeface="+mj-lt"/>
                        </a:rPr>
                        <a:t>3</a:t>
                      </a:r>
                      <a:r>
                        <a:rPr lang="ko-KR" altLang="en-US" sz="1200" b="1" baseline="0" dirty="0">
                          <a:latin typeface="+mj-lt"/>
                        </a:rPr>
                        <a:t>단계 모의 면접 참가자 중심 운영</a:t>
                      </a:r>
                      <a:endParaRPr lang="en-US" altLang="ko-KR" sz="1200" b="1" baseline="0" dirty="0"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200" b="1" baseline="0" dirty="0">
                          <a:latin typeface="+mj-lt"/>
                        </a:rPr>
                        <a:t>각 유형별 면접의 구성과 평가 기준 이해</a:t>
                      </a:r>
                      <a:endParaRPr lang="en-US" altLang="ko-KR" sz="1200" b="1" baseline="0" dirty="0"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buFont typeface="맑은 고딕" panose="020B0503020000020004" pitchFamily="50" charset="-127"/>
                        <a:buChar char="-"/>
                      </a:pPr>
                      <a:r>
                        <a:rPr lang="en-US" altLang="ko-KR" sz="1200" b="1" baseline="0" dirty="0">
                          <a:latin typeface="+mj-lt"/>
                        </a:rPr>
                        <a:t>PT </a:t>
                      </a:r>
                      <a:r>
                        <a:rPr lang="ko-KR" altLang="en-US" sz="1200" b="1" baseline="0" dirty="0">
                          <a:latin typeface="+mj-lt"/>
                        </a:rPr>
                        <a:t>도입 전략</a:t>
                      </a:r>
                      <a:r>
                        <a:rPr lang="en-US" altLang="ko-KR" sz="1200" b="1" baseline="0" dirty="0">
                          <a:latin typeface="+mj-lt"/>
                        </a:rPr>
                        <a:t>, </a:t>
                      </a:r>
                      <a:r>
                        <a:rPr lang="ko-KR" altLang="en-US" sz="1200" b="1" baseline="0" dirty="0">
                          <a:latin typeface="+mj-lt"/>
                        </a:rPr>
                        <a:t>심층 질문 대응 등 주요 면접 </a:t>
                      </a:r>
                      <a:r>
                        <a:rPr lang="en-US" altLang="ko-KR" sz="1200" b="1" baseline="0" dirty="0">
                          <a:latin typeface="+mj-lt"/>
                        </a:rPr>
                        <a:t/>
                      </a:r>
                      <a:br>
                        <a:rPr lang="en-US" altLang="ko-KR" sz="1200" b="1" baseline="0" dirty="0">
                          <a:latin typeface="+mj-lt"/>
                        </a:rPr>
                      </a:br>
                      <a:r>
                        <a:rPr lang="ko-KR" altLang="en-US" sz="1200" b="1" baseline="0" dirty="0">
                          <a:latin typeface="+mj-lt"/>
                        </a:rPr>
                        <a:t>스킬 학습</a:t>
                      </a:r>
                      <a:endParaRPr lang="en-US" altLang="ko-KR" sz="1200" b="1" baseline="0" dirty="0">
                        <a:latin typeface="+mj-lt"/>
                      </a:endParaRPr>
                    </a:p>
                    <a:p>
                      <a:pPr marL="171450" indent="-17145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buFont typeface="맑은 고딕" panose="020B0503020000020004" pitchFamily="50" charset="-127"/>
                        <a:buChar char="-"/>
                      </a:pPr>
                      <a:r>
                        <a:rPr lang="ko-KR" altLang="en-US" sz="1200" b="1" baseline="0" dirty="0">
                          <a:latin typeface="+mj-lt"/>
                        </a:rPr>
                        <a:t>개인별 면접 </a:t>
                      </a:r>
                      <a:r>
                        <a:rPr lang="ko-KR" altLang="en-US" sz="1200" b="1" baseline="0" dirty="0" err="1">
                          <a:latin typeface="+mj-lt"/>
                        </a:rPr>
                        <a:t>강약점과</a:t>
                      </a:r>
                      <a:r>
                        <a:rPr lang="ko-KR" altLang="en-US" sz="1200" b="1" baseline="0" dirty="0">
                          <a:latin typeface="+mj-lt"/>
                        </a:rPr>
                        <a:t>  실전 면접을 위한 보완 방안 코칭</a:t>
                      </a:r>
                      <a:endParaRPr lang="ko-KR" altLang="en-US" sz="1200" b="1" dirty="0">
                        <a:latin typeface="+mj-lt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3/23</a:t>
                      </a:r>
                      <a:b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</a:b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17:00 ~ 19:00</a:t>
                      </a:r>
                      <a:b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</a:b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(2H)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맑은 고딕" pitchFamily="50" charset="-127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2H * 2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회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/>
                      </a:r>
                      <a:b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</a:b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총 </a:t>
                      </a:r>
                      <a:r>
                        <a:rPr kumimoji="1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26</a:t>
                      </a:r>
                      <a:r>
                        <a:rPr kumimoji="1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 pitchFamily="50" charset="-127"/>
                        </a:rPr>
                        <a:t>명 운영</a:t>
                      </a: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98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ko-KR" alt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차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3/26</a:t>
                      </a:r>
                      <a:b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17:00 ~ 19:00</a:t>
                      </a:r>
                      <a:b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altLang="ko-KR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(2H)</a:t>
                      </a:r>
                      <a:endParaRPr kumimoji="1" lang="ko-KR" altLang="en-US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7251142"/>
                  </a:ext>
                </a:extLst>
              </a:tr>
            </a:tbl>
          </a:graphicData>
        </a:graphic>
      </p:graphicFrame>
      <p:sp>
        <p:nvSpPr>
          <p:cNvPr id="8" name="Rectangle 153">
            <a:extLst>
              <a:ext uri="{FF2B5EF4-FFF2-40B4-BE49-F238E27FC236}">
                <a16:creationId xmlns:a16="http://schemas.microsoft.com/office/drawing/2014/main" id="{59F5D174-F705-473F-BC3A-77678D163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97" y="211118"/>
            <a:ext cx="5233987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lang="ko-KR" altLang="en-US" sz="20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교육내용</a:t>
            </a:r>
            <a:endParaRPr kumimoji="0" lang="ko-KR" altLang="en-US" sz="20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Rectangle 153">
            <a:extLst>
              <a:ext uri="{FF2B5EF4-FFF2-40B4-BE49-F238E27FC236}">
                <a16:creationId xmlns:a16="http://schemas.microsoft.com/office/drawing/2014/main" id="{2CE16A6A-4893-47B2-9E94-FF16395CF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3159" y="211118"/>
            <a:ext cx="3240361" cy="431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marL="233363" indent="-233363" algn="r" eaLnBrk="0" latinLnBrk="0" hangingPunct="0">
              <a:lnSpc>
                <a:spcPct val="110000"/>
              </a:lnSpc>
              <a:spcBef>
                <a:spcPct val="50000"/>
              </a:spcBef>
            </a:pPr>
            <a:r>
              <a:rPr kumimoji="0" lang="en-US" altLang="ko-KR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kumimoji="0" lang="ko-KR" altLang="en-US" b="1" i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</a:p>
        </p:txBody>
      </p:sp>
      <p:sp>
        <p:nvSpPr>
          <p:cNvPr id="11" name="Text Box 152">
            <a:extLst>
              <a:ext uri="{FF2B5EF4-FFF2-40B4-BE49-F238E27FC236}">
                <a16:creationId xmlns:a16="http://schemas.microsoft.com/office/drawing/2014/main" id="{EBD2BC56-C449-4564-8F0B-24B79B364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27" y="1146230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latin typeface="+mj-lt"/>
                <a:ea typeface="굴림" panose="020B0600000101010101" pitchFamily="50" charset="-127"/>
              </a:rPr>
              <a:t>• </a:t>
            </a:r>
            <a:r>
              <a:rPr lang="en-US" altLang="ko-KR" sz="1600" b="1" dirty="0">
                <a:latin typeface="+mj-lt"/>
                <a:ea typeface="맑은 고딕" pitchFamily="50" charset="-127"/>
              </a:rPr>
              <a:t>4</a:t>
            </a:r>
            <a:r>
              <a:rPr lang="ko-KR" altLang="en-US" sz="1600" b="1" dirty="0">
                <a:latin typeface="+mj-lt"/>
                <a:ea typeface="맑은 고딕" pitchFamily="50" charset="-127"/>
              </a:rPr>
              <a:t>단계</a:t>
            </a:r>
            <a:r>
              <a:rPr lang="en-US" altLang="ko-KR" sz="1600" b="1" dirty="0">
                <a:latin typeface="+mj-lt"/>
              </a:rPr>
              <a:t> (</a:t>
            </a:r>
            <a:r>
              <a:rPr lang="ko-KR" altLang="en-US" sz="1600" b="1" dirty="0">
                <a:latin typeface="+mj-lt"/>
              </a:rPr>
              <a:t>면접 전략</a:t>
            </a:r>
            <a:r>
              <a:rPr lang="en-US" altLang="ko-KR" sz="1600" b="1" dirty="0">
                <a:latin typeface="+mj-lt"/>
              </a:rPr>
              <a:t>) </a:t>
            </a:r>
            <a:r>
              <a:rPr lang="ko-KR" altLang="en-US" sz="1600" b="1" dirty="0">
                <a:latin typeface="+mj-lt"/>
              </a:rPr>
              <a:t>교육 계획</a:t>
            </a:r>
            <a:endParaRPr lang="ko-KR" altLang="en-US" sz="1600" b="1" u="sng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561254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ptline_033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tline_03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6446</TotalTime>
  <Words>1558</Words>
  <Application>Microsoft Office PowerPoint</Application>
  <PresentationFormat>A4 용지(210x297mm)</PresentationFormat>
  <Paragraphs>322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</vt:vector>
  </HeadingPairs>
  <TitlesOfParts>
    <vt:vector size="24" baseType="lpstr">
      <vt:lpstr>HY견고딕</vt:lpstr>
      <vt:lpstr>HY헤드라인M</vt:lpstr>
      <vt:lpstr>굴림</vt:lpstr>
      <vt:lpstr>맑은 고딕</vt:lpstr>
      <vt:lpstr>바탕</vt:lpstr>
      <vt:lpstr>Arial</vt:lpstr>
      <vt:lpstr>Wingdings</vt:lpstr>
      <vt:lpstr>2_ptline_033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Windows XP</dc:creator>
  <cp:lastModifiedBy>user</cp:lastModifiedBy>
  <cp:revision>281</cp:revision>
  <dcterms:created xsi:type="dcterms:W3CDTF">2011-07-04T14:22:46Z</dcterms:created>
  <dcterms:modified xsi:type="dcterms:W3CDTF">2021-01-26T05:56:45Z</dcterms:modified>
</cp:coreProperties>
</file>