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261" r:id="rId11"/>
    <p:sldId id="305" r:id="rId12"/>
    <p:sldId id="309" r:id="rId13"/>
    <p:sldId id="319" r:id="rId14"/>
    <p:sldId id="322" r:id="rId15"/>
  </p:sldIdLst>
  <p:sldSz cx="9906000" cy="6858000" type="A4"/>
  <p:notesSz cx="6807200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5959"/>
    <a:srgbClr val="909090"/>
    <a:srgbClr val="565656"/>
    <a:srgbClr val="2E4F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71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-570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7020"/>
          </a:xfrm>
          <a:prstGeom prst="rect">
            <a:avLst/>
          </a:prstGeom>
        </p:spPr>
        <p:txBody>
          <a:bodyPr vert="horz" lIns="95493" tIns="47747" rIns="95493" bIns="4774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7020"/>
          </a:xfrm>
          <a:prstGeom prst="rect">
            <a:avLst/>
          </a:prstGeom>
        </p:spPr>
        <p:txBody>
          <a:bodyPr vert="horz" lIns="95493" tIns="47747" rIns="95493" bIns="47747" rtlCol="0"/>
          <a:lstStyle>
            <a:lvl1pPr algn="r">
              <a:defRPr sz="1300"/>
            </a:lvl1pPr>
          </a:lstStyle>
          <a:p>
            <a:fld id="{816C2978-CB34-408F-AA10-F10988F87581}" type="datetimeFigureOut">
              <a:rPr lang="ko-KR" altLang="en-US" smtClean="0"/>
              <a:pPr/>
              <a:t>2013-11-27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49787" cy="497019"/>
          </a:xfrm>
          <a:prstGeom prst="rect">
            <a:avLst/>
          </a:prstGeom>
        </p:spPr>
        <p:txBody>
          <a:bodyPr vert="horz" lIns="95493" tIns="47747" rIns="95493" bIns="4774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08982"/>
            <a:ext cx="2949787" cy="497019"/>
          </a:xfrm>
          <a:prstGeom prst="rect">
            <a:avLst/>
          </a:prstGeom>
        </p:spPr>
        <p:txBody>
          <a:bodyPr vert="horz" lIns="95493" tIns="47747" rIns="95493" bIns="47747" rtlCol="0" anchor="b"/>
          <a:lstStyle>
            <a:lvl1pPr algn="r">
              <a:defRPr sz="1300"/>
            </a:lvl1pPr>
          </a:lstStyle>
          <a:p>
            <a:fld id="{D03A8AA0-8257-4C5B-8AF7-745803B8D6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98381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7020"/>
          </a:xfrm>
          <a:prstGeom prst="rect">
            <a:avLst/>
          </a:prstGeom>
        </p:spPr>
        <p:txBody>
          <a:bodyPr vert="horz" lIns="95493" tIns="47747" rIns="95493" bIns="4774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7020"/>
          </a:xfrm>
          <a:prstGeom prst="rect">
            <a:avLst/>
          </a:prstGeom>
        </p:spPr>
        <p:txBody>
          <a:bodyPr vert="horz" lIns="95493" tIns="47747" rIns="95493" bIns="47747" rtlCol="0"/>
          <a:lstStyle>
            <a:lvl1pPr algn="r">
              <a:defRPr sz="1300"/>
            </a:lvl1pPr>
          </a:lstStyle>
          <a:p>
            <a:fld id="{3B11F63D-88E5-4B1B-B6AC-6D2088FC9DA9}" type="datetimeFigureOut">
              <a:rPr lang="ko-KR" altLang="en-US" smtClean="0"/>
              <a:pPr/>
              <a:t>2013-11-27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3" tIns="47747" rIns="95493" bIns="4774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67263"/>
            <a:ext cx="5445760" cy="3900487"/>
          </a:xfrm>
          <a:prstGeom prst="rect">
            <a:avLst/>
          </a:prstGeom>
        </p:spPr>
        <p:txBody>
          <a:bodyPr vert="horz" lIns="95493" tIns="47747" rIns="95493" bIns="4774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9787" cy="497019"/>
          </a:xfrm>
          <a:prstGeom prst="rect">
            <a:avLst/>
          </a:prstGeom>
        </p:spPr>
        <p:txBody>
          <a:bodyPr vert="horz" lIns="95493" tIns="47747" rIns="95493" bIns="4774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08982"/>
            <a:ext cx="2949787" cy="497019"/>
          </a:xfrm>
          <a:prstGeom prst="rect">
            <a:avLst/>
          </a:prstGeom>
        </p:spPr>
        <p:txBody>
          <a:bodyPr vert="horz" lIns="95493" tIns="47747" rIns="95493" bIns="47747" rtlCol="0" anchor="b"/>
          <a:lstStyle>
            <a:lvl1pPr algn="r">
              <a:defRPr sz="1300"/>
            </a:lvl1pPr>
          </a:lstStyle>
          <a:p>
            <a:fld id="{C24F7775-066A-4971-8476-7742C988B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4550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190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9913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042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4845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11068" y="156899"/>
            <a:ext cx="1599142" cy="46598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6014"/>
            <a:ext cx="9906000" cy="1661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190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83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244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91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3352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067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374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0355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1182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3117-5A98-4ECA-BC0D-15F94C32E9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5537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882" y="2147146"/>
            <a:ext cx="3051000" cy="281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모서리가 둥근 직사각형 1"/>
          <p:cNvSpPr/>
          <p:nvPr/>
        </p:nvSpPr>
        <p:spPr>
          <a:xfrm>
            <a:off x="3296819" y="1934623"/>
            <a:ext cx="6516048" cy="1769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2"/>
                </a:solidFill>
                <a:latin typeface="나눔고딕 ExtraBold" pitchFamily="50" charset="-127"/>
                <a:ea typeface="나눔고딕 ExtraBold" pitchFamily="50" charset="-127"/>
              </a:rPr>
              <a:t>외국어 인재양성 기업 ㈜</a:t>
            </a:r>
            <a:r>
              <a:rPr lang="ko-KR" altLang="en-US" sz="1600" dirty="0" err="1" smtClean="0">
                <a:solidFill>
                  <a:schemeClr val="tx2"/>
                </a:solidFill>
                <a:latin typeface="나눔고딕 ExtraBold" pitchFamily="50" charset="-127"/>
                <a:ea typeface="나눔고딕 ExtraBold" pitchFamily="50" charset="-127"/>
              </a:rPr>
              <a:t>에듀토트</a:t>
            </a:r>
          </a:p>
          <a:p>
            <a:pPr algn="ctr">
              <a:lnSpc>
                <a:spcPct val="150000"/>
              </a:lnSpc>
            </a:pPr>
            <a:r>
              <a:rPr lang="ko-KR" alt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토익스피킹</a:t>
            </a:r>
            <a:r>
              <a:rPr lang="ko-KR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교육 계획</a:t>
            </a:r>
            <a:endParaRPr lang="ko-KR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911" y="4144710"/>
            <a:ext cx="4657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 smtClean="0"/>
              <a:t>교육 운영 전략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 smtClean="0"/>
              <a:t>교육의 </a:t>
            </a:r>
            <a:r>
              <a:rPr lang="ko-KR" altLang="en-US" sz="1600" dirty="0" err="1" smtClean="0"/>
              <a:t>특</a:t>
            </a:r>
            <a:r>
              <a:rPr lang="en-US" altLang="ko-KR" sz="1600" dirty="0" smtClean="0"/>
              <a:t>•</a:t>
            </a:r>
            <a:r>
              <a:rPr lang="ko-KR" altLang="en-US" sz="1600" dirty="0" smtClean="0"/>
              <a:t>장점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 smtClean="0"/>
              <a:t>교육 진행 일정표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 smtClean="0"/>
              <a:t>커리큘럼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5" y="3552580"/>
            <a:ext cx="552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강력한 </a:t>
            </a:r>
            <a:r>
              <a:rPr lang="ko-KR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 시스템 제공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6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5662910" y="1380857"/>
            <a:ext cx="3952590" cy="530781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pc="-150">
              <a:latin typeface="+mj-ea"/>
              <a:ea typeface="+mj-ea"/>
            </a:endParaRPr>
          </a:p>
        </p:txBody>
      </p:sp>
      <p:sp>
        <p:nvSpPr>
          <p:cNvPr id="13" name="AutoShape 63"/>
          <p:cNvSpPr>
            <a:spLocks noChangeArrowheads="1"/>
          </p:cNvSpPr>
          <p:nvPr/>
        </p:nvSpPr>
        <p:spPr bwMode="auto">
          <a:xfrm>
            <a:off x="276256" y="1367627"/>
            <a:ext cx="5332604" cy="532104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pc="-150">
              <a:latin typeface="+mj-ea"/>
              <a:ea typeface="+mj-ea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401893" y="1507067"/>
            <a:ext cx="5094000" cy="5092700"/>
            <a:chOff x="2286000" y="762000"/>
            <a:chExt cx="4705350" cy="4705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grpSpPr>
        <p:sp>
          <p:nvSpPr>
            <p:cNvPr id="3" name="Teardrop 5"/>
            <p:cNvSpPr/>
            <p:nvPr/>
          </p:nvSpPr>
          <p:spPr>
            <a:xfrm rot="5400000">
              <a:off x="228600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3700"/>
                </a:lnSpc>
              </a:pPr>
              <a:endParaRPr lang="en-US" sz="2400" dirty="0">
                <a:latin typeface="+mn-ea"/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2440274" y="916274"/>
              <a:ext cx="1928422" cy="1928422"/>
            </a:xfrm>
            <a:prstGeom prst="ellipse">
              <a:avLst/>
            </a:prstGeom>
            <a:solidFill>
              <a:srgbClr val="5E7B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3700"/>
                </a:lnSpc>
              </a:pPr>
              <a:r>
                <a:rPr lang="en-US" altLang="ko-K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</a:rPr>
                <a:t>50</a:t>
              </a:r>
              <a:r>
                <a:rPr lang="ko-KR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</a:rPr>
                <a:t>시간</a:t>
              </a:r>
              <a:endPara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endParaRPr>
            </a:p>
            <a:p>
              <a:pPr lvl="0" algn="ctr">
                <a:lnSpc>
                  <a:spcPts val="3700"/>
                </a:lnSpc>
              </a:pPr>
              <a:r>
                <a:rPr lang="ko-KR" altLang="en-US" sz="2400" dirty="0" err="1">
                  <a:solidFill>
                    <a:prstClr val="black">
                      <a:lumMod val="95000"/>
                    </a:prstClr>
                  </a:solidFill>
                  <a:latin typeface="맑은 고딕" panose="020B0503020000020004" pitchFamily="50" charset="-127"/>
                </a:rPr>
                <a:t>고집중</a:t>
              </a:r>
              <a:endParaRPr lang="en-US" altLang="ko-KR" sz="2400" dirty="0">
                <a:solidFill>
                  <a:prstClr val="black">
                    <a:lumMod val="95000"/>
                  </a:prstClr>
                </a:solidFill>
                <a:latin typeface="맑은 고딕" panose="020B0503020000020004" pitchFamily="50" charset="-127"/>
              </a:endParaRPr>
            </a:p>
            <a:p>
              <a:pPr lvl="0" algn="ctr">
                <a:lnSpc>
                  <a:spcPts val="3700"/>
                </a:lnSpc>
              </a:pPr>
              <a:r>
                <a:rPr lang="ko-KR" altLang="en-US" sz="2400" dirty="0" smtClean="0">
                  <a:solidFill>
                    <a:prstClr val="black">
                      <a:lumMod val="95000"/>
                    </a:prstClr>
                  </a:solidFill>
                  <a:latin typeface="맑은 고딕" panose="020B0503020000020004" pitchFamily="50" charset="-127"/>
                </a:rPr>
                <a:t>강의</a:t>
              </a:r>
              <a:endParaRPr lang="en-US" altLang="ko-KR" sz="2400" dirty="0">
                <a:solidFill>
                  <a:prstClr val="black">
                    <a:lumMod val="95000"/>
                  </a:prstClr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5" name="Teardrop 10"/>
            <p:cNvSpPr/>
            <p:nvPr/>
          </p:nvSpPr>
          <p:spPr>
            <a:xfrm>
              <a:off x="228600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3700"/>
                </a:lnSpc>
              </a:pPr>
              <a:endParaRPr lang="en-US" sz="2400" dirty="0">
                <a:latin typeface="+mn-ea"/>
              </a:endParaRPr>
            </a:p>
          </p:txBody>
        </p:sp>
        <p:sp>
          <p:nvSpPr>
            <p:cNvPr id="6" name="Oval 11"/>
            <p:cNvSpPr/>
            <p:nvPr/>
          </p:nvSpPr>
          <p:spPr>
            <a:xfrm>
              <a:off x="2440274" y="3384654"/>
              <a:ext cx="1928422" cy="1928422"/>
            </a:xfrm>
            <a:prstGeom prst="ellipse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700"/>
                </a:lnSpc>
              </a:pPr>
              <a:r>
                <a:rPr lang="ko-KR" altLang="en-US" sz="2400" dirty="0" smtClean="0">
                  <a:solidFill>
                    <a:schemeClr val="tx1">
                      <a:lumMod val="95000"/>
                    </a:schemeClr>
                  </a:solidFill>
                  <a:latin typeface="+mn-ea"/>
                </a:rPr>
                <a:t>실전유형</a:t>
              </a:r>
              <a:endParaRPr lang="en-US" altLang="ko-KR" sz="2400" dirty="0" smtClean="0">
                <a:solidFill>
                  <a:schemeClr val="tx1">
                    <a:lumMod val="95000"/>
                  </a:schemeClr>
                </a:solidFill>
                <a:latin typeface="+mn-ea"/>
              </a:endParaRPr>
            </a:p>
            <a:p>
              <a:pPr algn="ctr">
                <a:lnSpc>
                  <a:spcPts val="3700"/>
                </a:lnSpc>
              </a:pPr>
              <a:r>
                <a:rPr lang="ko-KR" altLang="en-US" sz="2400" dirty="0" smtClean="0">
                  <a:solidFill>
                    <a:schemeClr val="tx1">
                      <a:lumMod val="95000"/>
                    </a:schemeClr>
                  </a:solidFill>
                  <a:latin typeface="+mn-ea"/>
                </a:rPr>
                <a:t>테스트</a:t>
              </a:r>
              <a:endParaRPr lang="en-US" sz="2400" dirty="0">
                <a:solidFill>
                  <a:schemeClr val="tx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" name="Teardrop 12"/>
            <p:cNvSpPr/>
            <p:nvPr/>
          </p:nvSpPr>
          <p:spPr>
            <a:xfrm rot="16200000">
              <a:off x="475438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3700"/>
                </a:lnSpc>
              </a:pPr>
              <a:endParaRPr lang="en-US" sz="2400" dirty="0">
                <a:latin typeface="+mn-ea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4908654" y="3384654"/>
              <a:ext cx="1928422" cy="192842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700"/>
                </a:lnSpc>
              </a:pPr>
              <a:r>
                <a:rPr lang="ko-KR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토익</a:t>
              </a:r>
              <a:endPara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>
                <a:lnSpc>
                  <a:spcPts val="3700"/>
                </a:lnSpc>
              </a:pPr>
              <a:r>
                <a:rPr lang="ko-KR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위원회 </a:t>
              </a:r>
              <a:endPara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>
                <a:lnSpc>
                  <a:spcPts val="3700"/>
                </a:lnSpc>
              </a:pPr>
              <a:r>
                <a:rPr lang="ko-KR" altLang="en-US" sz="1600" dirty="0" smtClean="0">
                  <a:solidFill>
                    <a:schemeClr val="tx1">
                      <a:lumMod val="95000"/>
                    </a:schemeClr>
                  </a:solidFill>
                  <a:latin typeface="+mn-ea"/>
                </a:rPr>
                <a:t>오리엔테이션</a:t>
              </a:r>
              <a:endParaRPr lang="en-US" sz="1600" dirty="0">
                <a:solidFill>
                  <a:schemeClr val="tx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" name="Teardrop 16"/>
            <p:cNvSpPr/>
            <p:nvPr/>
          </p:nvSpPr>
          <p:spPr>
            <a:xfrm rot="10800000">
              <a:off x="475438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ts val="3700"/>
                </a:lnSpc>
              </a:pPr>
              <a:endParaRPr lang="en-US" sz="2400" dirty="0">
                <a:latin typeface="+mn-ea"/>
              </a:endParaRPr>
            </a:p>
          </p:txBody>
        </p:sp>
        <p:sp>
          <p:nvSpPr>
            <p:cNvPr id="10" name="Oval 17"/>
            <p:cNvSpPr/>
            <p:nvPr/>
          </p:nvSpPr>
          <p:spPr>
            <a:xfrm>
              <a:off x="4908654" y="916274"/>
              <a:ext cx="1928422" cy="192842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3700"/>
                </a:lnSpc>
              </a:pPr>
              <a:r>
                <a:rPr lang="ko-KR" altLang="en-US" sz="2400" dirty="0">
                  <a:solidFill>
                    <a:prstClr val="black">
                      <a:lumMod val="95000"/>
                    </a:prstClr>
                  </a:solidFill>
                  <a:latin typeface="맑은 고딕" panose="020B0503020000020004" pitchFamily="50" charset="-127"/>
                </a:rPr>
                <a:t>토스</a:t>
              </a:r>
              <a:endParaRPr lang="en-US" altLang="ko-KR" sz="2400" dirty="0">
                <a:solidFill>
                  <a:prstClr val="black">
                    <a:lumMod val="95000"/>
                  </a:prstClr>
                </a:solidFill>
                <a:latin typeface="맑은 고딕" panose="020B0503020000020004" pitchFamily="50" charset="-127"/>
              </a:endParaRPr>
            </a:p>
            <a:p>
              <a:pPr lvl="0" algn="ctr">
                <a:lnSpc>
                  <a:spcPts val="3700"/>
                </a:lnSpc>
              </a:pPr>
              <a:r>
                <a:rPr lang="ko-KR" altLang="en-US" sz="2400" dirty="0">
                  <a:solidFill>
                    <a:prstClr val="black">
                      <a:lumMod val="95000"/>
                    </a:prstClr>
                  </a:solidFill>
                  <a:latin typeface="맑은 고딕" panose="020B0503020000020004" pitchFamily="50" charset="-127"/>
                </a:rPr>
                <a:t>문제유형</a:t>
              </a:r>
              <a:endParaRPr lang="en-US" altLang="ko-KR" sz="2400" dirty="0">
                <a:solidFill>
                  <a:prstClr val="black">
                    <a:lumMod val="95000"/>
                  </a:prstClr>
                </a:solidFill>
                <a:latin typeface="맑은 고딕" panose="020B0503020000020004" pitchFamily="50" charset="-127"/>
              </a:endParaRPr>
            </a:p>
            <a:p>
              <a:pPr lvl="0" algn="ctr">
                <a:lnSpc>
                  <a:spcPts val="3700"/>
                </a:lnSpc>
              </a:pPr>
              <a:r>
                <a:rPr lang="ko-KR" altLang="en-US" sz="2400" dirty="0">
                  <a:solidFill>
                    <a:prstClr val="black">
                      <a:lumMod val="95000"/>
                    </a:prstClr>
                  </a:solidFill>
                  <a:latin typeface="맑은 고딕" panose="020B0503020000020004" pitchFamily="50" charset="-127"/>
                </a:rPr>
                <a:t>완벽대비</a:t>
              </a:r>
              <a:endParaRPr lang="en-US" altLang="ko-KR" sz="2400" dirty="0">
                <a:solidFill>
                  <a:schemeClr val="tx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14" name="AutoShape 65"/>
          <p:cNvSpPr>
            <a:spLocks noChangeArrowheads="1"/>
          </p:cNvSpPr>
          <p:nvPr/>
        </p:nvSpPr>
        <p:spPr bwMode="auto">
          <a:xfrm>
            <a:off x="276257" y="994415"/>
            <a:ext cx="354156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>
                <a:solidFill>
                  <a:prstClr val="white"/>
                </a:solidFill>
              </a:rPr>
              <a:t>강력한 교육 시스템 제공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5011" y="1513682"/>
            <a:ext cx="35433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국민대학교만을 위한 교육 시스템</a:t>
            </a:r>
            <a:endParaRPr lang="en-US" altLang="ko-K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5011" y="2529345"/>
            <a:ext cx="376048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ko-KR" dirty="0" smtClean="0"/>
              <a:t>1. 50</a:t>
            </a:r>
            <a:r>
              <a:rPr lang="ko-KR" altLang="en-US" dirty="0" smtClean="0"/>
              <a:t>시간 </a:t>
            </a:r>
            <a:r>
              <a:rPr lang="ko-KR" altLang="en-US" dirty="0" err="1" smtClean="0"/>
              <a:t>고집중</a:t>
            </a:r>
            <a:r>
              <a:rPr lang="ko-KR" altLang="en-US" dirty="0" smtClean="0"/>
              <a:t> 강의</a:t>
            </a:r>
            <a:endParaRPr lang="en-US" altLang="ko-KR" dirty="0" smtClean="0"/>
          </a:p>
          <a:p>
            <a:pPr>
              <a:lnSpc>
                <a:spcPts val="35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  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이론 강의 </a:t>
            </a:r>
            <a:r>
              <a:rPr lang="en-US" altLang="ko-KR" sz="1400" dirty="0" smtClean="0">
                <a:solidFill>
                  <a:srgbClr val="FF0000"/>
                </a:solidFill>
              </a:rPr>
              <a:t>30</a:t>
            </a:r>
            <a:r>
              <a:rPr lang="ko-KR" altLang="en-US" sz="1400" dirty="0" smtClean="0">
                <a:solidFill>
                  <a:srgbClr val="FF0000"/>
                </a:solidFill>
              </a:rPr>
              <a:t>시간 </a:t>
            </a:r>
            <a:r>
              <a:rPr lang="en-US" altLang="ko-KR" sz="1400" dirty="0" smtClean="0">
                <a:solidFill>
                  <a:srgbClr val="FF0000"/>
                </a:solidFill>
              </a:rPr>
              <a:t>+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실전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role play</a:t>
            </a:r>
            <a:r>
              <a:rPr lang="en-US" altLang="ko-KR" sz="1400" dirty="0" smtClean="0">
                <a:solidFill>
                  <a:srgbClr val="FF0000"/>
                </a:solidFill>
              </a:rPr>
              <a:t> 20</a:t>
            </a:r>
            <a:r>
              <a:rPr lang="ko-KR" altLang="en-US" sz="1400" dirty="0" smtClean="0">
                <a:solidFill>
                  <a:srgbClr val="FF0000"/>
                </a:solidFill>
              </a:rPr>
              <a:t>시간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토스 실전 유형문제 완벽대비</a:t>
            </a:r>
            <a:endParaRPr lang="en-US" altLang="ko-KR" dirty="0" smtClean="0"/>
          </a:p>
          <a:p>
            <a:pPr>
              <a:lnSpc>
                <a:spcPts val="35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실전 테스트 시험 </a:t>
            </a:r>
            <a:r>
              <a:rPr lang="en-US" altLang="ko-KR" dirty="0" smtClean="0"/>
              <a:t>2</a:t>
            </a:r>
            <a:r>
              <a:rPr lang="ko-KR" altLang="en-US" dirty="0" smtClean="0"/>
              <a:t>회 진행</a:t>
            </a:r>
            <a:endParaRPr lang="en-US" altLang="ko-KR" dirty="0" smtClean="0"/>
          </a:p>
          <a:p>
            <a:pPr>
              <a:lnSpc>
                <a:spcPts val="35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     </a:t>
            </a:r>
            <a:r>
              <a:rPr lang="ko-KR" altLang="en-US" sz="1400" dirty="0" smtClean="0">
                <a:solidFill>
                  <a:srgbClr val="FF0000"/>
                </a:solidFill>
              </a:rPr>
              <a:t>실전 유형 시험 </a:t>
            </a: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회 무료 진행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</a:pPr>
            <a:r>
              <a:rPr lang="en-US" altLang="ko-KR" sz="1400" dirty="0" smtClean="0">
                <a:solidFill>
                  <a:srgbClr val="FF0000"/>
                </a:solidFill>
              </a:rPr>
              <a:t>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</a:rPr>
              <a:t>학내 컴퓨터실에 실전 시험 유형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셋팅</a:t>
            </a:r>
            <a:r>
              <a:rPr lang="ko-KR" altLang="en-US" sz="1200" dirty="0" smtClean="0">
                <a:solidFill>
                  <a:srgbClr val="FF0000"/>
                </a:solidFill>
              </a:rPr>
              <a:t> 후 진행</a:t>
            </a:r>
            <a:r>
              <a:rPr lang="en-US" altLang="ko-KR" sz="1200" dirty="0" smtClean="0">
                <a:solidFill>
                  <a:srgbClr val="FF0000"/>
                </a:solidFill>
              </a:rPr>
              <a:t>)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</a:pPr>
            <a:r>
              <a:rPr lang="en-US" altLang="ko-KR" dirty="0" smtClean="0">
                <a:solidFill>
                  <a:prstClr val="black"/>
                </a:solidFill>
              </a:rPr>
              <a:t>4. </a:t>
            </a:r>
            <a:r>
              <a:rPr lang="ko-KR" altLang="en-US" dirty="0" smtClean="0">
                <a:solidFill>
                  <a:prstClr val="black"/>
                </a:solidFill>
              </a:rPr>
              <a:t>토익위원회 오리엔테이션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>
              <a:lnSpc>
                <a:spcPts val="35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   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토익스피킹</a:t>
            </a:r>
            <a:r>
              <a:rPr lang="ko-KR" altLang="en-US" sz="1400" dirty="0" smtClean="0">
                <a:solidFill>
                  <a:srgbClr val="FF0000"/>
                </a:solidFill>
              </a:rPr>
              <a:t> 진행 기관에서 개강일 </a:t>
            </a:r>
            <a:r>
              <a:rPr lang="en-US" altLang="ko-KR" sz="1400" dirty="0" smtClean="0">
                <a:solidFill>
                  <a:srgbClr val="FF0000"/>
                </a:solidFill>
              </a:rPr>
              <a:t>OT</a:t>
            </a:r>
            <a:r>
              <a:rPr lang="ko-KR" altLang="en-US" sz="1400" dirty="0" smtClean="0">
                <a:solidFill>
                  <a:srgbClr val="FF0000"/>
                </a:solidFill>
              </a:rPr>
              <a:t>진행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5011" y="1883014"/>
            <a:ext cx="35433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토익스피킹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사관학교</a:t>
            </a:r>
            <a:endParaRPr lang="en-US" altLang="ko-K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/ 7</a:t>
            </a: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급 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목표반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8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63"/>
          <p:cNvSpPr>
            <a:spLocks noChangeArrowheads="1"/>
          </p:cNvSpPr>
          <p:nvPr/>
        </p:nvSpPr>
        <p:spPr bwMode="auto">
          <a:xfrm>
            <a:off x="5555330" y="1380857"/>
            <a:ext cx="3952590" cy="530781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pc="-150">
              <a:latin typeface="+mj-ea"/>
              <a:ea typeface="+mj-ea"/>
            </a:endParaRPr>
          </a:p>
        </p:txBody>
      </p:sp>
      <p:sp>
        <p:nvSpPr>
          <p:cNvPr id="24" name="아래쪽 화살표 148"/>
          <p:cNvSpPr/>
          <p:nvPr/>
        </p:nvSpPr>
        <p:spPr>
          <a:xfrm rot="16200000">
            <a:off x="1316017" y="1684854"/>
            <a:ext cx="3817265" cy="519344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24698" y="1048112"/>
            <a:ext cx="167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>
              <a:defRPr/>
            </a:pPr>
            <a:r>
              <a:rPr lang="ko-KR" altLang="en-US" sz="2000" b="1" kern="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프로그램 특징</a:t>
            </a:r>
            <a:endParaRPr lang="ko-KR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>
            <a:off x="627925" y="2724292"/>
            <a:ext cx="3459981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ts val="2900"/>
              </a:lnSpc>
            </a:pPr>
            <a:r>
              <a:rPr lang="ko-KR" altLang="en-US" b="1" spc="-150" dirty="0" err="1" smtClean="0">
                <a:solidFill>
                  <a:schemeClr val="bg1"/>
                </a:solidFill>
                <a:latin typeface="+mj-ea"/>
              </a:rPr>
              <a:t>토익스피킹</a:t>
            </a:r>
            <a:r>
              <a:rPr lang="en-US" altLang="ko-KR" b="1" spc="-15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b="1" spc="-150" dirty="0" smtClean="0">
                <a:solidFill>
                  <a:schemeClr val="bg1"/>
                </a:solidFill>
                <a:latin typeface="+mj-ea"/>
              </a:rPr>
              <a:t>6</a:t>
            </a:r>
            <a:r>
              <a:rPr lang="ko-KR" altLang="en-US" b="1" spc="-150" dirty="0" smtClean="0">
                <a:solidFill>
                  <a:schemeClr val="bg1"/>
                </a:solidFill>
                <a:latin typeface="+mj-ea"/>
              </a:rPr>
              <a:t>급</a:t>
            </a:r>
            <a:r>
              <a:rPr lang="en-US" altLang="ko-KR" b="1" spc="-15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b="1" spc="-150" dirty="0" smtClean="0">
                <a:solidFill>
                  <a:schemeClr val="bg1"/>
                </a:solidFill>
                <a:latin typeface="+mj-ea"/>
              </a:rPr>
              <a:t>| 7</a:t>
            </a:r>
            <a:r>
              <a:rPr lang="ko-KR" altLang="en-US" b="1" spc="-150" dirty="0" smtClean="0">
                <a:solidFill>
                  <a:schemeClr val="bg1"/>
                </a:solidFill>
                <a:latin typeface="+mj-ea"/>
              </a:rPr>
              <a:t>급 </a:t>
            </a:r>
            <a:r>
              <a:rPr lang="ko-KR" altLang="en-US" b="1" spc="-150" dirty="0" err="1" smtClean="0">
                <a:solidFill>
                  <a:schemeClr val="bg1"/>
                </a:solidFill>
                <a:latin typeface="+mj-ea"/>
              </a:rPr>
              <a:t>목표반</a:t>
            </a:r>
            <a:endParaRPr lang="ko-KR" altLang="en-US" b="1" spc="-15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AutoShape 63"/>
          <p:cNvSpPr>
            <a:spLocks noChangeArrowheads="1"/>
          </p:cNvSpPr>
          <p:nvPr/>
        </p:nvSpPr>
        <p:spPr bwMode="auto">
          <a:xfrm>
            <a:off x="627926" y="3110734"/>
            <a:ext cx="4186121" cy="203388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pc="-150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926" y="3194174"/>
            <a:ext cx="41861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defRPr/>
            </a:pPr>
            <a:r>
              <a:rPr lang="en-US" altLang="ko-KR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1.  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토익 </a:t>
            </a:r>
            <a:r>
              <a:rPr lang="ko-KR" altLang="en-US" sz="1600" b="1" spc="-150" dirty="0" err="1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스피킹의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 </a:t>
            </a:r>
            <a:r>
              <a:rPr lang="ko-KR" altLang="en-US" sz="1600" b="1" spc="-150" dirty="0" smtClean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실전  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유형 익히기</a:t>
            </a:r>
          </a:p>
          <a:p>
            <a:pPr>
              <a:lnSpc>
                <a:spcPct val="150000"/>
              </a:lnSpc>
              <a:spcBef>
                <a:spcPts val="400"/>
              </a:spcBef>
              <a:defRPr/>
            </a:pPr>
            <a:r>
              <a:rPr lang="en-US" altLang="ko-KR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2.  Skill Course 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병행으로 고득점의 기틀 마련</a:t>
            </a:r>
            <a:endParaRPr lang="en-US" altLang="ko-KR" sz="1600" b="1" spc="-150" dirty="0">
              <a:ln w="13500">
                <a:noFill/>
                <a:prstDash val="solid"/>
              </a:ln>
              <a:latin typeface="나눔고딕" charset="-127"/>
              <a:ea typeface="나눔고딕" charset="-127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defRPr/>
            </a:pPr>
            <a:r>
              <a:rPr lang="en-US" altLang="ko-KR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3.  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기출 유형별 정리로 </a:t>
            </a:r>
            <a:r>
              <a:rPr lang="ko-KR" altLang="en-US" sz="1600" b="1" spc="-150" dirty="0" err="1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토익스피킹의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 고득점과 </a:t>
            </a:r>
            <a:endParaRPr lang="en-US" altLang="ko-KR" sz="1600" b="1" spc="-150" dirty="0">
              <a:ln w="13500">
                <a:noFill/>
                <a:prstDash val="solid"/>
              </a:ln>
              <a:latin typeface="나눔고딕" charset="-127"/>
              <a:ea typeface="나눔고딕" charset="-127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defRPr/>
            </a:pPr>
            <a:r>
              <a:rPr lang="en-US" altLang="ko-KR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      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말하기의 </a:t>
            </a:r>
            <a:r>
              <a:rPr lang="ko-KR" altLang="en-US" sz="1600" b="1" spc="-150" dirty="0" err="1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능숙도를</a:t>
            </a:r>
            <a:r>
              <a:rPr lang="ko-KR" altLang="en-US" sz="1600" b="1" spc="-150" dirty="0">
                <a:ln w="13500">
                  <a:noFill/>
                  <a:prstDash val="solid"/>
                </a:ln>
                <a:latin typeface="나눔고딕" charset="-127"/>
                <a:ea typeface="나눔고딕" charset="-127"/>
              </a:rPr>
              <a:t> 길러 주는 과정</a:t>
            </a:r>
            <a:endParaRPr lang="ko-KR" altLang="en-US" sz="1600" spc="-1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7431" y="1513682"/>
            <a:ext cx="35433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전문 테스트 시험 진행</a:t>
            </a:r>
            <a:endParaRPr lang="en-US" altLang="ko-K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47431" y="2221251"/>
            <a:ext cx="3760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>
                <a:solidFill>
                  <a:srgbClr val="FF0000"/>
                </a:solidFill>
              </a:rPr>
              <a:t>다수 실전 폼 보유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>
                <a:solidFill>
                  <a:srgbClr val="FF0000"/>
                </a:solidFill>
              </a:rPr>
              <a:t>실제와 같은 전문 시험 진행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>
                <a:solidFill>
                  <a:srgbClr val="FF0000"/>
                </a:solidFill>
              </a:rPr>
              <a:t>전문 </a:t>
            </a:r>
            <a:r>
              <a:rPr lang="ko-KR" altLang="en-US" dirty="0" err="1" smtClean="0">
                <a:solidFill>
                  <a:srgbClr val="FF0000"/>
                </a:solidFill>
              </a:rPr>
              <a:t>채점단</a:t>
            </a:r>
            <a:r>
              <a:rPr lang="ko-KR" altLang="en-US" dirty="0" smtClean="0">
                <a:solidFill>
                  <a:srgbClr val="FF0000"/>
                </a:solidFill>
              </a:rPr>
              <a:t> 보유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>
                <a:solidFill>
                  <a:srgbClr val="FF0000"/>
                </a:solidFill>
              </a:rPr>
              <a:t>선 컴퓨터 채점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       </a:t>
            </a:r>
            <a:r>
              <a:rPr lang="en-US" altLang="ko-KR" dirty="0" smtClean="0">
                <a:solidFill>
                  <a:schemeClr val="accent5"/>
                </a:solidFill>
              </a:rPr>
              <a:t>(</a:t>
            </a:r>
            <a:r>
              <a:rPr lang="ko-KR" altLang="en-US" dirty="0" smtClean="0">
                <a:solidFill>
                  <a:schemeClr val="accent5"/>
                </a:solidFill>
              </a:rPr>
              <a:t>정확성</a:t>
            </a:r>
            <a:r>
              <a:rPr lang="en-US" altLang="ko-KR" dirty="0" smtClean="0">
                <a:solidFill>
                  <a:schemeClr val="accent5"/>
                </a:solidFill>
              </a:rPr>
              <a:t>, </a:t>
            </a:r>
            <a:r>
              <a:rPr lang="ko-KR" altLang="en-US" dirty="0" smtClean="0">
                <a:solidFill>
                  <a:schemeClr val="accent5"/>
                </a:solidFill>
              </a:rPr>
              <a:t>일관성 확보</a:t>
            </a:r>
            <a:r>
              <a:rPr lang="en-US" altLang="ko-KR" dirty="0" smtClean="0">
                <a:solidFill>
                  <a:schemeClr val="accent5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accent5"/>
                </a:solidFill>
              </a:rPr>
              <a:t> </a:t>
            </a:r>
            <a:r>
              <a:rPr lang="en-US" altLang="ko-KR" dirty="0" smtClean="0">
                <a:solidFill>
                  <a:schemeClr val="accent5"/>
                </a:solidFill>
              </a:rPr>
              <a:t>      3</a:t>
            </a:r>
            <a:r>
              <a:rPr lang="ko-KR" altLang="en-US" dirty="0" smtClean="0">
                <a:solidFill>
                  <a:schemeClr val="accent5"/>
                </a:solidFill>
              </a:rPr>
              <a:t>인 전문가 채점 방식</a:t>
            </a:r>
            <a:endParaRPr lang="en-US" altLang="ko-KR" dirty="0" smtClean="0">
              <a:solidFill>
                <a:schemeClr val="accent5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accent5"/>
                </a:solidFill>
              </a:rPr>
              <a:t> </a:t>
            </a:r>
            <a:r>
              <a:rPr lang="en-US" altLang="ko-KR" dirty="0" smtClean="0">
                <a:solidFill>
                  <a:schemeClr val="accent5"/>
                </a:solidFill>
              </a:rPr>
              <a:t>      </a:t>
            </a:r>
            <a:r>
              <a:rPr lang="ko-KR" altLang="en-US" dirty="0" smtClean="0">
                <a:solidFill>
                  <a:schemeClr val="accent5"/>
                </a:solidFill>
              </a:rPr>
              <a:t>평균 채점 방식으로 신뢰도 확보</a:t>
            </a:r>
            <a:endParaRPr lang="en-US" altLang="ko-KR" sz="1400" b="1" dirty="0" smtClean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7431" y="1883014"/>
            <a:ext cx="354330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신뢰도 높은 채점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5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97" y="2075935"/>
            <a:ext cx="7765775" cy="397709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24698" y="1048112"/>
            <a:ext cx="271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>
              <a:defRPr/>
            </a:pPr>
            <a:r>
              <a:rPr lang="en-US" altLang="ko-KR" sz="2000" b="1" kern="0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r>
              <a:rPr lang="en-US" altLang="ko-KR" sz="2000" b="1" kern="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2000" b="1" kern="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커리큘럼</a:t>
            </a:r>
            <a:r>
              <a:rPr lang="en-US" altLang="ko-KR" sz="2000" b="1" kern="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000" b="1" kern="0" spc="-15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토익스피킹</a:t>
            </a:r>
            <a:r>
              <a:rPr lang="en-US" altLang="ko-KR" sz="2000" b="1" kern="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ko-KR" altLang="en-US" sz="2000" b="1" kern="0" spc="-15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3" y="1995082"/>
            <a:ext cx="1449296" cy="14134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01" y="4083534"/>
            <a:ext cx="1391898" cy="1356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101" y="3408504"/>
            <a:ext cx="139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50</a:t>
            </a:r>
            <a:r>
              <a:rPr lang="ko-KR" altLang="en-US" sz="1600" dirty="0" smtClean="0">
                <a:solidFill>
                  <a:srgbClr val="FF0000"/>
                </a:solidFill>
              </a:rPr>
              <a:t>시간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ko-KR" altLang="en-US" sz="1600" dirty="0" err="1" smtClean="0">
                <a:solidFill>
                  <a:srgbClr val="FF0000"/>
                </a:solidFill>
              </a:rPr>
              <a:t>고집중</a:t>
            </a:r>
            <a:r>
              <a:rPr lang="ko-KR" altLang="en-US" sz="1600" dirty="0" smtClean="0">
                <a:solidFill>
                  <a:srgbClr val="FF0000"/>
                </a:solidFill>
              </a:rPr>
              <a:t> 강좌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01" y="5468257"/>
            <a:ext cx="139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50</a:t>
            </a:r>
            <a:r>
              <a:rPr lang="ko-KR" altLang="en-US" sz="1600" dirty="0" smtClean="0">
                <a:solidFill>
                  <a:srgbClr val="FF0000"/>
                </a:solidFill>
              </a:rPr>
              <a:t>시간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ko-KR" altLang="en-US" sz="1600" dirty="0" err="1" smtClean="0">
                <a:solidFill>
                  <a:srgbClr val="FF0000"/>
                </a:solidFill>
              </a:rPr>
              <a:t>고집중</a:t>
            </a:r>
            <a:r>
              <a:rPr lang="ko-KR" altLang="en-US" sz="1600" dirty="0" smtClean="0">
                <a:solidFill>
                  <a:srgbClr val="FF0000"/>
                </a:solidFill>
              </a:rPr>
              <a:t> 강좌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9101" y="2075935"/>
            <a:ext cx="1331461" cy="22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tx1"/>
                </a:solidFill>
              </a:rPr>
              <a:t>토익스피킹</a:t>
            </a:r>
            <a:r>
              <a:rPr lang="en-US" altLang="ko-KR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6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급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9538" y="4108248"/>
            <a:ext cx="1331461" cy="268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tx1"/>
                </a:solidFill>
              </a:rPr>
              <a:t>토익스피킹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7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급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944" y="1568495"/>
            <a:ext cx="524122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4</a:t>
            </a:r>
            <a:r>
              <a:rPr lang="ko-KR" altLang="en-US" b="1" dirty="0" smtClean="0">
                <a:solidFill>
                  <a:schemeClr val="bg1"/>
                </a:solidFill>
              </a:rPr>
              <a:t>주 강의 </a:t>
            </a:r>
            <a:r>
              <a:rPr lang="en-US" altLang="ko-KR" b="1" dirty="0" smtClean="0">
                <a:solidFill>
                  <a:schemeClr val="bg1"/>
                </a:solidFill>
              </a:rPr>
              <a:t>| </a:t>
            </a:r>
            <a:r>
              <a:rPr lang="ko-KR" altLang="en-US" b="1" dirty="0" smtClean="0">
                <a:solidFill>
                  <a:schemeClr val="bg1"/>
                </a:solidFill>
              </a:rPr>
              <a:t>매일 </a:t>
            </a:r>
            <a:r>
              <a:rPr lang="en-US" altLang="ko-KR" b="1" dirty="0" smtClean="0">
                <a:solidFill>
                  <a:schemeClr val="bg1"/>
                </a:solidFill>
              </a:rPr>
              <a:t>2.5</a:t>
            </a:r>
            <a:r>
              <a:rPr lang="ko-KR" altLang="en-US" b="1" dirty="0" smtClean="0">
                <a:solidFill>
                  <a:schemeClr val="bg1"/>
                </a:solidFill>
              </a:rPr>
              <a:t>시간 </a:t>
            </a:r>
            <a:r>
              <a:rPr lang="en-US" altLang="ko-KR" b="1" dirty="0" smtClean="0">
                <a:solidFill>
                  <a:schemeClr val="bg1"/>
                </a:solidFill>
              </a:rPr>
              <a:t>| </a:t>
            </a:r>
            <a:r>
              <a:rPr lang="ko-KR" altLang="en-US" b="1" dirty="0" smtClean="0">
                <a:solidFill>
                  <a:schemeClr val="bg1"/>
                </a:solidFill>
              </a:rPr>
              <a:t>강사 개별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코칭</a:t>
            </a:r>
            <a:r>
              <a:rPr lang="ko-KR" altLang="en-US" b="1" dirty="0" smtClean="0">
                <a:solidFill>
                  <a:schemeClr val="bg1"/>
                </a:solidFill>
              </a:rPr>
              <a:t> 지도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8398" y="1568495"/>
            <a:ext cx="25245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2060"/>
                </a:solidFill>
              </a:rPr>
              <a:t>총 </a:t>
            </a:r>
            <a:r>
              <a:rPr lang="en-US" altLang="ko-KR" b="1" dirty="0" smtClean="0">
                <a:solidFill>
                  <a:srgbClr val="002060"/>
                </a:solidFill>
              </a:rPr>
              <a:t>50</a:t>
            </a:r>
            <a:r>
              <a:rPr lang="ko-KR" altLang="en-US" b="1" dirty="0" smtClean="0">
                <a:solidFill>
                  <a:srgbClr val="002060"/>
                </a:solidFill>
              </a:rPr>
              <a:t>시간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고집중</a:t>
            </a:r>
            <a:r>
              <a:rPr lang="ko-KR" altLang="en-US" b="1" dirty="0" smtClean="0">
                <a:solidFill>
                  <a:srgbClr val="002060"/>
                </a:solidFill>
              </a:rPr>
              <a:t> 강의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4698" y="1048112"/>
            <a:ext cx="3717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>
              <a:defRPr/>
            </a:pPr>
            <a:r>
              <a:rPr lang="ko-KR" altLang="en-US" sz="2000" b="1" kern="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국민대학교만의 특화된 강사 배치</a:t>
            </a:r>
            <a:endParaRPr lang="ko-KR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627925" y="1524142"/>
            <a:ext cx="5519782" cy="386442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대기업 전문 </a:t>
            </a: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토익스피킹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강사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|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강의 만족도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98.89%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31123" y="2098250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pc="-150" dirty="0" err="1" smtClean="0">
                <a:solidFill>
                  <a:schemeClr val="tx2"/>
                </a:solidFill>
                <a:latin typeface="양재참숯체B" pitchFamily="18" charset="-127"/>
                <a:ea typeface="양재참숯체B" pitchFamily="18" charset="-127"/>
              </a:rPr>
              <a:t>최근하</a:t>
            </a:r>
            <a:r>
              <a:rPr lang="ko-KR" altLang="en-US" sz="2400" spc="-150" dirty="0" smtClean="0">
                <a:solidFill>
                  <a:schemeClr val="tx2"/>
                </a:solidFill>
                <a:latin typeface="양재참숯체B" pitchFamily="18" charset="-127"/>
                <a:ea typeface="양재참숯체B" pitchFamily="18" charset="-127"/>
              </a:rPr>
              <a:t> </a:t>
            </a:r>
            <a:r>
              <a:rPr lang="ko-KR" altLang="en-US" sz="2400" spc="-150" dirty="0">
                <a:solidFill>
                  <a:schemeClr val="tx2"/>
                </a:solidFill>
                <a:latin typeface="양재참숯체B" pitchFamily="18" charset="-127"/>
                <a:ea typeface="양재참숯체B" pitchFamily="18" charset="-127"/>
              </a:rPr>
              <a:t>강사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1972" y="2467705"/>
            <a:ext cx="59229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LG </a:t>
            </a:r>
            <a:r>
              <a:rPr lang="ko-KR" altLang="en-US" sz="2000" dirty="0" err="1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토익스피킹</a:t>
            </a:r>
            <a:r>
              <a:rPr lang="en-US" altLang="ko-KR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강의</a:t>
            </a:r>
            <a:endParaRPr lang="en-US" altLang="ko-KR" sz="2000" dirty="0" smtClean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SK planet </a:t>
            </a:r>
            <a:r>
              <a:rPr lang="ko-KR" altLang="en-US" sz="2000" dirty="0" err="1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토익스피킹</a:t>
            </a: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강의</a:t>
            </a:r>
            <a:endParaRPr lang="en-US" altLang="ko-KR" sz="2000" dirty="0" smtClean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한양대학교 </a:t>
            </a:r>
            <a:r>
              <a:rPr lang="ko-KR" altLang="en-US" sz="2000" dirty="0" err="1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토익스피킹</a:t>
            </a: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강의</a:t>
            </a:r>
            <a:endParaRPr lang="en-US" altLang="ko-KR" sz="2000" dirty="0" smtClean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홍익대학교 </a:t>
            </a:r>
            <a:r>
              <a:rPr lang="ko-KR" altLang="en-US" sz="2000" dirty="0" err="1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토익스피킹</a:t>
            </a: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강의</a:t>
            </a:r>
            <a:endParaRPr lang="en-US" altLang="ko-KR" sz="2000" dirty="0" smtClean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서울시립대학교 강의</a:t>
            </a:r>
            <a:endParaRPr lang="en-US" altLang="ko-KR" sz="2000" dirty="0" smtClean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세종연구소</a:t>
            </a:r>
            <a:r>
              <a:rPr lang="en-US" altLang="ko-KR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강의</a:t>
            </a:r>
            <a:endParaRPr lang="en-US" altLang="ko-KR" sz="2000" dirty="0" smtClean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한화 </a:t>
            </a:r>
            <a:r>
              <a:rPr lang="en-US" altLang="ko-KR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S&amp;C </a:t>
            </a:r>
            <a:r>
              <a:rPr lang="ko-KR" altLang="en-US" sz="2000" dirty="0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강의</a:t>
            </a:r>
            <a:endParaRPr lang="ko-KR" altLang="en-US" sz="2000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25817" y="2163536"/>
            <a:ext cx="1593289" cy="304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강의 경력 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085" y="2634273"/>
            <a:ext cx="1317355" cy="149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62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65882" y="3648916"/>
            <a:ext cx="652614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2013 </a:t>
            </a:r>
            <a:r>
              <a:rPr lang="ko-KR" altLang="en-US" sz="2000" spc="-15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동계 방학에 뚜렷한 목적의식을 가지고 도전하시는 학생들의</a:t>
            </a:r>
            <a:endParaRPr lang="en-US" altLang="ko-KR" sz="2000" spc="-15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건승을 기원하며</a:t>
            </a:r>
            <a:r>
              <a:rPr lang="en-US" altLang="ko-KR" sz="2000" spc="-15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spc="-15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좋은 교육으로 만족스러운 교육성과를 기대합니다</a:t>
            </a:r>
            <a:r>
              <a:rPr lang="en-US" altLang="ko-KR" sz="2000" spc="-15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spc="-15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열공하십시오</a:t>
            </a:r>
            <a:r>
              <a:rPr lang="en-US" altLang="ko-KR" sz="2000" spc="-15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^^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867650" y="133350"/>
            <a:ext cx="19431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99" y="1696813"/>
            <a:ext cx="183180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75" y="3768729"/>
            <a:ext cx="2128652" cy="68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054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56" y="1380856"/>
            <a:ext cx="7879493" cy="5477143"/>
          </a:xfrm>
          <a:prstGeom prst="rect">
            <a:avLst/>
          </a:prstGeom>
        </p:spPr>
      </p:pic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7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92" y="1380858"/>
            <a:ext cx="6287338" cy="5382408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2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92" y="1380857"/>
            <a:ext cx="6287337" cy="5477143"/>
          </a:xfrm>
          <a:prstGeom prst="rect">
            <a:avLst/>
          </a:prstGeom>
        </p:spPr>
      </p:pic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3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17" y="1380858"/>
            <a:ext cx="6265213" cy="5477142"/>
          </a:xfrm>
          <a:prstGeom prst="rect">
            <a:avLst/>
          </a:prstGeom>
        </p:spPr>
      </p:pic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92" y="1380857"/>
            <a:ext cx="6287338" cy="5477143"/>
          </a:xfrm>
          <a:prstGeom prst="rect">
            <a:avLst/>
          </a:prstGeom>
        </p:spPr>
      </p:pic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3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92" y="1380857"/>
            <a:ext cx="6287338" cy="5477143"/>
          </a:xfrm>
          <a:prstGeom prst="rect">
            <a:avLst/>
          </a:prstGeom>
        </p:spPr>
      </p:pic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80" y="1380857"/>
            <a:ext cx="6279350" cy="5477143"/>
          </a:xfrm>
          <a:prstGeom prst="rect">
            <a:avLst/>
          </a:prstGeom>
        </p:spPr>
      </p:pic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2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92" y="1380857"/>
            <a:ext cx="6287337" cy="5477143"/>
          </a:xfrm>
          <a:prstGeom prst="rect">
            <a:avLst/>
          </a:prstGeom>
        </p:spPr>
      </p:pic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276257" y="994415"/>
            <a:ext cx="6000976" cy="3864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E9B56"/>
              </a:gs>
              <a:gs pos="100000">
                <a:srgbClr val="A76925"/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/>
            <a:r>
              <a:rPr lang="ko-KR" altLang="en-US" sz="2400" b="1" dirty="0" smtClean="0">
                <a:solidFill>
                  <a:prstClr val="white"/>
                </a:solidFill>
              </a:rPr>
              <a:t>이제는 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토익스피킹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시대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– 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기업체 활용 내용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6696" y="217141"/>
            <a:ext cx="9020175" cy="368280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토익스피킹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국민체 Bold" panose="02020800000000000000" pitchFamily="18" charset="-127"/>
                <a:ea typeface="국민체 Bold" panose="02020800000000000000" pitchFamily="18" charset="-127"/>
              </a:rPr>
              <a:t>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교육 </a:t>
            </a:r>
            <a:r>
              <a:rPr lang="ko-KR" altLang="en-US" sz="2800" dirty="0" smtClean="0">
                <a:solidFill>
                  <a:sysClr val="windowText" lastClr="000000"/>
                </a:solidFill>
                <a:latin typeface="국민체 Bold" panose="02020800000000000000" pitchFamily="18" charset="-127"/>
                <a:ea typeface="국민체 Bold" panose="02020800000000000000" pitchFamily="18" charset="-127"/>
              </a:rPr>
              <a:t>계획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국민체 Bold" panose="02020800000000000000" pitchFamily="18" charset="-127"/>
              <a:ea typeface="국민체 Bold" panose="020208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4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383</Words>
  <Application>Microsoft Office PowerPoint</Application>
  <PresentationFormat>A4 용지(210x297mm)</PresentationFormat>
  <Paragraphs>88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User</cp:lastModifiedBy>
  <cp:revision>84</cp:revision>
  <cp:lastPrinted>2013-11-12T01:44:25Z</cp:lastPrinted>
  <dcterms:created xsi:type="dcterms:W3CDTF">2013-10-27T17:56:14Z</dcterms:created>
  <dcterms:modified xsi:type="dcterms:W3CDTF">2013-11-27T01:45:47Z</dcterms:modified>
</cp:coreProperties>
</file>