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56" r:id="rId2"/>
    <p:sldId id="358" r:id="rId3"/>
  </p:sldIdLst>
  <p:sldSz cx="9906000" cy="6858000" type="A4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434">
          <p15:clr>
            <a:srgbClr val="A4A3A4"/>
          </p15:clr>
        </p15:guide>
        <p15:guide id="3" orient="horz" pos="1616">
          <p15:clr>
            <a:srgbClr val="A4A3A4"/>
          </p15:clr>
        </p15:guide>
        <p15:guide id="4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9" autoAdjust="0"/>
    <p:restoredTop sz="94660"/>
  </p:normalViewPr>
  <p:slideViewPr>
    <p:cSldViewPr>
      <p:cViewPr varScale="1">
        <p:scale>
          <a:sx n="116" d="100"/>
          <a:sy n="116" d="100"/>
        </p:scale>
        <p:origin x="1182" y="108"/>
      </p:cViewPr>
      <p:guideLst>
        <p:guide orient="horz" pos="2160"/>
        <p:guide orient="horz" pos="1434"/>
        <p:guide orient="horz" pos="1616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7208"/>
    </p:cViewPr>
  </p:sorterViewPr>
  <p:notesViewPr>
    <p:cSldViewPr>
      <p:cViewPr varScale="1">
        <p:scale>
          <a:sx n="78" d="100"/>
          <a:sy n="78" d="100"/>
        </p:scale>
        <p:origin x="-2028" y="-96"/>
      </p:cViewPr>
      <p:guideLst>
        <p:guide orient="horz" pos="2880"/>
        <p:guide pos="2160"/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78AF96E6-2404-43A5-A04E-6A1098459F87}" type="datetimeFigureOut">
              <a:rPr lang="ko-KR" altLang="en-US" smtClean="0"/>
              <a:pPr/>
              <a:t>2013-10-17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23527565-A90A-4395-81EE-A4458812D1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5287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B8C58E12-1F91-48E1-B0C2-924C44A298A4}" type="datetimeFigureOut">
              <a:rPr lang="ko-KR" altLang="en-US" smtClean="0"/>
              <a:pPr/>
              <a:t>2013-10-17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003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1" tIns="45770" rIns="91541" bIns="4577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541" tIns="45770" rIns="91541" bIns="4577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F51590CE-29A1-4FD5-BBEA-498A519B5A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851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5B5C-3149-48A8-85E8-1113A1CAC610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8816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5B5C-3149-48A8-85E8-1113A1CAC610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881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332656"/>
            <a:ext cx="864096" cy="90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0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11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3080792" y="2021092"/>
            <a:ext cx="6408712" cy="1143000"/>
          </a:xfrm>
        </p:spPr>
        <p:txBody>
          <a:bodyPr anchor="t">
            <a:normAutofit/>
          </a:bodyPr>
          <a:lstStyle>
            <a:lvl1pPr algn="l">
              <a:defRPr sz="2800"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0"/>
          </p:nvPr>
        </p:nvSpPr>
        <p:spPr>
          <a:xfrm>
            <a:off x="3080792" y="3284984"/>
            <a:ext cx="6408712" cy="2304256"/>
          </a:xfrm>
        </p:spPr>
        <p:txBody>
          <a:bodyPr>
            <a:noAutofit/>
          </a:bodyPr>
          <a:lstStyle>
            <a:lvl1pPr marL="179388" indent="-179388">
              <a:defRPr sz="2000" b="1">
                <a:solidFill>
                  <a:srgbClr val="0070C0"/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76350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6072" y="178701"/>
            <a:ext cx="7907288" cy="490066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0F2E-0675-4DCF-BDC2-1F7795B4FCAB}" type="datetimeFigureOut">
              <a:rPr lang="ko-KR" altLang="en-US" smtClean="0"/>
              <a:pPr/>
              <a:t>2013-10-17</a:t>
            </a:fld>
            <a:endParaRPr lang="ko-KR" altLang="en-US"/>
          </a:p>
        </p:txBody>
      </p:sp>
      <p:sp>
        <p:nvSpPr>
          <p:cNvPr id="7" name="내용 개체 틀 37"/>
          <p:cNvSpPr>
            <a:spLocks noGrp="1"/>
          </p:cNvSpPr>
          <p:nvPr>
            <p:ph idx="1"/>
          </p:nvPr>
        </p:nvSpPr>
        <p:spPr>
          <a:xfrm>
            <a:off x="415926" y="836712"/>
            <a:ext cx="9074150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 b="0" cap="none" spc="0">
                <a:ln w="127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defRPr>
            </a:lvl1pPr>
          </a:lstStyle>
          <a:p>
            <a:endParaRPr lang="en-US" altLang="ko-KR" dirty="0" smtClean="0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836" y="211113"/>
            <a:ext cx="1790700" cy="409575"/>
          </a:xfrm>
          <a:prstGeom prst="rect">
            <a:avLst/>
          </a:prstGeom>
        </p:spPr>
      </p:pic>
      <p:sp>
        <p:nvSpPr>
          <p:cNvPr id="8" name="슬라이드 번호 개체 틀 5"/>
          <p:cNvSpPr txBox="1">
            <a:spLocks/>
          </p:cNvSpPr>
          <p:nvPr userDrawn="1"/>
        </p:nvSpPr>
        <p:spPr>
          <a:xfrm>
            <a:off x="3797300" y="6659313"/>
            <a:ext cx="2311400" cy="226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2C2BDD-74C0-4C0C-B205-766C8EFD309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0230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0F2E-0675-4DCF-BDC2-1F7795B4FCAB}" type="datetimeFigureOut">
              <a:rPr lang="ko-KR" altLang="en-US" smtClean="0"/>
              <a:pPr/>
              <a:t>2013-10-17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EA20-1E3A-45C1-BB00-BE378101FD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791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3EAAEFDB-7107-4CBC-B538-BABB4AC328C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6" name="Picture 8" descr="T:\HPI컨설팅본부 B\09_워크스마트\쥬츄 잠깐 폴더\copyright1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3" y="6116343"/>
            <a:ext cx="4094823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 descr="뒷표지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9" name="Picture 8" descr="T:\HPI컨설팅본부 B\09_워크스마트\쥬츄 잠깐 폴더\copyright1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90" y="6116343"/>
            <a:ext cx="4094823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1928664" y="2204864"/>
            <a:ext cx="62491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algn="ctr" defTabSz="914400" rtl="0" eaLnBrk="0" latinLnBrk="0" hangingPunct="0">
              <a:defRPr/>
            </a:pPr>
            <a:r>
              <a:rPr lang="ko-KR" altLang="en-US" sz="4000" b="1" kern="1200" dirty="0" smtClean="0">
                <a:ln w="1905"/>
                <a:gradFill>
                  <a:gsLst>
                    <a:gs pos="0">
                      <a:srgbClr val="6EB92C"/>
                    </a:gs>
                    <a:gs pos="78000">
                      <a:srgbClr val="007B67"/>
                    </a:gs>
                    <a:gs pos="100000">
                      <a:srgbClr val="E1D9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맑은 고딕" pitchFamily="50" charset="-127"/>
                <a:cs typeface="+mn-cs"/>
              </a:rPr>
              <a:t>감사합니다</a:t>
            </a:r>
            <a:r>
              <a:rPr lang="en-US" altLang="ko-KR" sz="4000" b="1" kern="1200" dirty="0" smtClean="0">
                <a:ln w="1905"/>
                <a:gradFill>
                  <a:gsLst>
                    <a:gs pos="0">
                      <a:srgbClr val="6EB92C"/>
                    </a:gs>
                    <a:gs pos="78000">
                      <a:srgbClr val="007B67"/>
                    </a:gs>
                    <a:gs pos="100000">
                      <a:srgbClr val="E1D9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맑은 고딕" pitchFamily="50" charset="-127"/>
                <a:cs typeface="+mn-cs"/>
              </a:rPr>
              <a:t>.</a:t>
            </a:r>
          </a:p>
        </p:txBody>
      </p:sp>
      <p:sp>
        <p:nvSpPr>
          <p:cNvPr id="5" name="직사각형 4"/>
          <p:cNvSpPr/>
          <p:nvPr userDrawn="1"/>
        </p:nvSpPr>
        <p:spPr>
          <a:xfrm>
            <a:off x="1828428" y="3934217"/>
            <a:ext cx="62491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1100" dirty="0" smtClean="0">
                <a:ln w="127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※ </a:t>
            </a:r>
            <a:r>
              <a:rPr kumimoji="0" lang="ko-KR" altLang="en-US" sz="1100" dirty="0" smtClean="0">
                <a:ln w="127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본 제안서는 동남보건대학교 </a:t>
            </a:r>
            <a:r>
              <a:rPr kumimoji="0" lang="en-US" altLang="ko-KR" sz="1100" dirty="0" smtClean="0">
                <a:ln w="127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2013</a:t>
            </a:r>
            <a:r>
              <a:rPr kumimoji="0" lang="ko-KR" altLang="en-US" sz="1100" dirty="0" smtClean="0">
                <a:ln w="127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년 취업역량강화캠프 </a:t>
            </a:r>
            <a:r>
              <a:rPr kumimoji="0" lang="ko-KR" altLang="en-US" sz="1100" dirty="0" err="1" smtClean="0">
                <a:ln w="127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니즈에</a:t>
            </a:r>
            <a:r>
              <a:rPr kumimoji="0" lang="ko-KR" altLang="en-US" sz="1100" dirty="0" smtClean="0">
                <a:ln w="127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맞추어 별도의 작업을 통해 </a:t>
            </a:r>
            <a:endParaRPr kumimoji="0" lang="en-US" altLang="ko-KR" sz="1100" dirty="0" smtClean="0">
              <a:ln w="127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kumimoji="0" lang="ko-KR" altLang="en-US" sz="1100" dirty="0" smtClean="0">
                <a:ln w="127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작성되었으며</a:t>
            </a:r>
            <a:r>
              <a:rPr kumimoji="0" lang="en-US" altLang="ko-KR" sz="1100" dirty="0" smtClean="0">
                <a:ln w="127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100" dirty="0" smtClean="0">
                <a:ln w="127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계약 체결 전까지는 엑스퍼트컨설팅의 </a:t>
            </a:r>
            <a:r>
              <a:rPr kumimoji="0" lang="ko-KR" altLang="en-US" sz="1100" dirty="0" err="1" smtClean="0">
                <a:ln w="127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동의없이</a:t>
            </a:r>
            <a:r>
              <a:rPr kumimoji="0" lang="ko-KR" altLang="en-US" sz="1100" dirty="0" smtClean="0">
                <a:ln w="127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활용할 수 없습니다</a:t>
            </a:r>
            <a:r>
              <a:rPr kumimoji="0" lang="en-US" altLang="ko-KR" sz="1100" dirty="0" smtClean="0">
                <a:ln w="127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kumimoji="0" lang="ko-KR" altLang="en-US" sz="1100" dirty="0">
              <a:ln w="127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3611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0472" y="126571"/>
            <a:ext cx="8915400" cy="418058"/>
          </a:xfrm>
        </p:spPr>
        <p:txBody>
          <a:bodyPr>
            <a:noAutofit/>
          </a:bodyPr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슬라이드 번호 개체 틀 12"/>
          <p:cNvSpPr txBox="1">
            <a:spLocks/>
          </p:cNvSpPr>
          <p:nvPr userDrawn="1"/>
        </p:nvSpPr>
        <p:spPr bwMode="auto">
          <a:xfrm>
            <a:off x="0" y="6492878"/>
            <a:ext cx="9906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0" latinLnBrk="1" hangingPunct="0">
              <a:defRPr kumimoji="1" sz="12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742950" indent="-285750" algn="l" defTabSz="914400" rtl="0" eaLnBrk="0" latinLnBrk="1" hangingPunct="0">
              <a:defRPr kumimoji="1" sz="18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143000" indent="-228600" algn="l" defTabSz="914400" rtl="0" eaLnBrk="0" latinLnBrk="1" hangingPunct="0">
              <a:defRPr kumimoji="1" sz="18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600200" indent="-228600" algn="l" defTabSz="914400" rtl="0" eaLnBrk="0" latinLnBrk="1" hangingPunct="0">
              <a:defRPr kumimoji="1" sz="18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2057400" indent="-228600" algn="l" defTabSz="914400" rtl="0" eaLnBrk="0" latinLnBrk="1" hangingPunct="0">
              <a:defRPr kumimoji="1" sz="18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eaLnBrk="1" hangingPunct="1"/>
            <a:fld id="{766892A2-ABB2-46FA-B6F6-4FBC1A57C76D}" type="slidenum">
              <a:rPr kumimoji="0" lang="ko-KR" altLang="en-US" smtClean="0">
                <a:solidFill>
                  <a:srgbClr val="898989"/>
                </a:solidFill>
                <a:latin typeface="맑은 고딕" pitchFamily="50" charset="-127"/>
                <a:ea typeface="맑은 고딕" pitchFamily="50" charset="-127"/>
              </a:rPr>
              <a:pPr algn="ctr" eaLnBrk="1" hangingPunct="1"/>
              <a:t>‹#›</a:t>
            </a:fld>
            <a:endParaRPr kumimoji="0" lang="ko-KR" altLang="en-US" dirty="0" smtClean="0">
              <a:solidFill>
                <a:srgbClr val="898989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135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20F2E-0675-4DCF-BDC2-1F7795B4FCAB}" type="datetimeFigureOut">
              <a:rPr lang="ko-KR" altLang="en-US" smtClean="0"/>
              <a:pPr/>
              <a:t>2013-10-17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CEA20-1E3A-45C1-BB00-BE378101FD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031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61" r:id="rId3"/>
    <p:sldLayoutId id="2147483662" r:id="rId4"/>
    <p:sldLayoutId id="2147483655" r:id="rId5"/>
    <p:sldLayoutId id="2147483664" r:id="rId6"/>
    <p:sldLayoutId id="2147483666" r:id="rId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6723" y="126571"/>
            <a:ext cx="8915400" cy="418058"/>
          </a:xfrm>
        </p:spPr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과정 구성</a:t>
            </a:r>
            <a:r>
              <a:rPr lang="en-US" altLang="ko-KR" dirty="0" smtClean="0"/>
              <a:t>_3</a:t>
            </a:r>
            <a:r>
              <a:rPr lang="ko-KR" altLang="en-US" dirty="0" smtClean="0"/>
              <a:t>시간</a:t>
            </a:r>
            <a:r>
              <a:rPr lang="en-US" altLang="ko-KR" dirty="0" smtClean="0"/>
              <a:t>*6</a:t>
            </a:r>
            <a:r>
              <a:rPr lang="ko-KR" altLang="en-US" dirty="0" smtClean="0"/>
              <a:t>주차</a:t>
            </a:r>
            <a:endParaRPr lang="ko-KR" altLang="en-US" dirty="0"/>
          </a:p>
        </p:txBody>
      </p:sp>
      <p:graphicFrame>
        <p:nvGraphicFramePr>
          <p:cNvPr id="46" name="내용 개체 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5453870"/>
              </p:ext>
            </p:extLst>
          </p:nvPr>
        </p:nvGraphicFramePr>
        <p:xfrm>
          <a:off x="619093" y="928670"/>
          <a:ext cx="8590421" cy="1675683"/>
        </p:xfrm>
        <a:graphic>
          <a:graphicData uri="http://schemas.openxmlformats.org/drawingml/2006/table">
            <a:tbl>
              <a:tblPr firstRow="1" bandRow="1"/>
              <a:tblGrid>
                <a:gridCol w="1553315"/>
                <a:gridCol w="1553315"/>
                <a:gridCol w="3531533"/>
                <a:gridCol w="1270269"/>
                <a:gridCol w="681989"/>
              </a:tblGrid>
              <a:tr h="2222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kern="1200" dirty="0" smtClean="0">
                          <a:ln w="12700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88900">
                              <a:schemeClr val="tx1"/>
                            </a:glow>
                          </a:effectLst>
                          <a:latin typeface="+mn-ea"/>
                          <a:ea typeface="+mn-ea"/>
                          <a:cs typeface="+mn-cs"/>
                        </a:rPr>
                        <a:t>주차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kern="1200" dirty="0" smtClean="0">
                          <a:ln w="12700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88900">
                              <a:schemeClr val="tx1"/>
                            </a:glow>
                          </a:effectLst>
                          <a:latin typeface="+mn-ea"/>
                          <a:ea typeface="+mn-ea"/>
                          <a:cs typeface="+mn-cs"/>
                        </a:rPr>
                        <a:t>단   원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kern="1200" dirty="0" smtClean="0">
                          <a:ln w="12700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88900">
                              <a:schemeClr val="tx1"/>
                            </a:glow>
                          </a:effectLst>
                          <a:latin typeface="+mn-ea"/>
                          <a:ea typeface="+mn-ea"/>
                          <a:cs typeface="+mn-cs"/>
                        </a:rPr>
                        <a:t>주   요   내   용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kern="1200" dirty="0" smtClean="0">
                          <a:ln w="12700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88900">
                              <a:schemeClr val="tx1"/>
                            </a:glow>
                          </a:effectLst>
                          <a:latin typeface="+mn-ea"/>
                          <a:ea typeface="+mn-ea"/>
                          <a:cs typeface="+mn-cs"/>
                        </a:rPr>
                        <a:t>강사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kern="1200" dirty="0" smtClean="0">
                          <a:ln w="12700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88900">
                              <a:schemeClr val="tx1"/>
                            </a:glow>
                          </a:effectLst>
                          <a:latin typeface="+mn-ea"/>
                          <a:ea typeface="+mn-ea"/>
                          <a:cs typeface="+mn-cs"/>
                        </a:rPr>
                        <a:t>시간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42080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1" lang="ko-KR" altLang="en-US" sz="1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주차</a:t>
                      </a:r>
                      <a:endParaRPr kumimoji="1" lang="en-US" altLang="ko-KR" sz="14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i="0" baseline="0" dirty="0" err="1" smtClean="0">
                          <a:solidFill>
                            <a:schemeClr val="tx1"/>
                          </a:solidFill>
                        </a:rPr>
                        <a:t>인사팀의</a:t>
                      </a:r>
                      <a:endParaRPr lang="en-US" altLang="ko-KR" sz="1400" b="1" i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400" b="1" i="0" baseline="0" dirty="0" smtClean="0">
                          <a:solidFill>
                            <a:schemeClr val="tx1"/>
                          </a:solidFill>
                        </a:rPr>
                        <a:t>역할 이해</a:t>
                      </a:r>
                      <a:endParaRPr lang="en-US" altLang="ko-KR" sz="1400" b="1" i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0" lvl="0" indent="-98425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1" lang="ko-KR" altLang="en-US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인사팀의</a:t>
                      </a:r>
                      <a:r>
                        <a:rPr kumimoji="1" lang="ko-KR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역할 </a:t>
                      </a:r>
                      <a:r>
                        <a:rPr kumimoji="1" lang="en-US" altLang="ko-K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(HRD/</a:t>
                      </a:r>
                      <a:r>
                        <a:rPr kumimoji="1" lang="ko-KR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ko-K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HRM</a:t>
                      </a:r>
                      <a:r>
                        <a:rPr kumimoji="1" lang="ko-KR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의 이해</a:t>
                      </a:r>
                      <a:r>
                        <a:rPr kumimoji="1" lang="en-US" altLang="ko-K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98425" marR="0" lvl="0" indent="-98425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1" lang="ko-KR" altLang="en-US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인사팀</a:t>
                      </a:r>
                      <a:r>
                        <a:rPr kumimoji="1" lang="ko-KR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지원의 </a:t>
                      </a:r>
                      <a:r>
                        <a:rPr kumimoji="1" lang="ko-KR" altLang="en-US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트렌드</a:t>
                      </a:r>
                      <a:endParaRPr kumimoji="1" lang="en-US" altLang="ko-KR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08000" marR="36000" marT="36000" marB="36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정강욱</a:t>
                      </a:r>
                      <a:endParaRPr lang="en-US" altLang="ko-KR" sz="1400" b="1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lang="en-US" altLang="ko-KR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3H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내용 개체 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7233562"/>
              </p:ext>
            </p:extLst>
          </p:nvPr>
        </p:nvGraphicFramePr>
        <p:xfrm>
          <a:off x="619095" y="2824887"/>
          <a:ext cx="8590421" cy="1675683"/>
        </p:xfrm>
        <a:graphic>
          <a:graphicData uri="http://schemas.openxmlformats.org/drawingml/2006/table">
            <a:tbl>
              <a:tblPr firstRow="1" bandRow="1"/>
              <a:tblGrid>
                <a:gridCol w="1553315"/>
                <a:gridCol w="1553315"/>
                <a:gridCol w="3531531"/>
                <a:gridCol w="1270271"/>
                <a:gridCol w="681989"/>
              </a:tblGrid>
              <a:tr h="2222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kern="1200" dirty="0" smtClean="0">
                          <a:ln w="12700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88900">
                              <a:schemeClr val="tx1"/>
                            </a:glow>
                          </a:effectLst>
                          <a:latin typeface="+mn-ea"/>
                          <a:ea typeface="+mn-ea"/>
                          <a:cs typeface="+mn-cs"/>
                        </a:rPr>
                        <a:t>주차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kern="1200" dirty="0" smtClean="0">
                          <a:ln w="12700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88900">
                              <a:schemeClr val="tx1"/>
                            </a:glow>
                          </a:effectLst>
                          <a:latin typeface="+mn-ea"/>
                          <a:ea typeface="+mn-ea"/>
                          <a:cs typeface="+mn-cs"/>
                        </a:rPr>
                        <a:t>단   원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kern="1200" dirty="0" smtClean="0">
                          <a:ln w="12700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88900">
                              <a:schemeClr val="tx1"/>
                            </a:glow>
                          </a:effectLst>
                          <a:latin typeface="+mn-ea"/>
                          <a:ea typeface="+mn-ea"/>
                          <a:cs typeface="+mn-cs"/>
                        </a:rPr>
                        <a:t>주   요   내   용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kern="1200" dirty="0" smtClean="0">
                          <a:ln w="12700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88900">
                              <a:schemeClr val="tx1"/>
                            </a:glow>
                          </a:effectLst>
                          <a:latin typeface="+mn-ea"/>
                          <a:ea typeface="+mn-ea"/>
                          <a:cs typeface="+mn-cs"/>
                        </a:rPr>
                        <a:t>강사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kern="1200" dirty="0" smtClean="0">
                          <a:ln w="12700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88900">
                              <a:schemeClr val="tx1"/>
                            </a:glow>
                          </a:effectLst>
                          <a:latin typeface="+mn-ea"/>
                          <a:ea typeface="+mn-ea"/>
                          <a:cs typeface="+mn-cs"/>
                        </a:rPr>
                        <a:t>시간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42080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400" b="1" kern="1200" baseline="0" noProof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400" b="1" kern="1200" baseline="0" noProof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주차</a:t>
                      </a:r>
                      <a:endParaRPr lang="en-US" altLang="ko-KR" sz="1400" b="1" kern="1200" baseline="0" noProof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인사업무</a:t>
                      </a:r>
                      <a:endParaRPr lang="en-US" altLang="ko-KR" sz="1400" b="1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직무 분석 실습</a:t>
                      </a:r>
                      <a:endParaRPr lang="en-US" altLang="ko-KR" sz="1400" b="1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400" b="1" kern="1200" baseline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인사팀의</a:t>
                      </a:r>
                      <a:r>
                        <a:rPr lang="ko-KR" altLang="en-US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다양한 역할</a:t>
                      </a:r>
                      <a:endParaRPr lang="en-US" altLang="ko-KR" sz="1400" b="1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보상</a:t>
                      </a:r>
                      <a:r>
                        <a:rPr lang="en-US" altLang="ko-KR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급여</a:t>
                      </a:r>
                      <a:r>
                        <a:rPr lang="en-US" altLang="ko-KR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배치</a:t>
                      </a:r>
                      <a:r>
                        <a:rPr lang="en-US" altLang="ko-KR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조직개발</a:t>
                      </a:r>
                      <a:r>
                        <a:rPr lang="en-US" altLang="ko-KR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경력개발</a:t>
                      </a:r>
                      <a:r>
                        <a:rPr lang="en-US" altLang="ko-KR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인사교육</a:t>
                      </a:r>
                      <a:r>
                        <a:rPr lang="en-US" altLang="ko-KR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</a:t>
                      </a:r>
                      <a:r>
                        <a:rPr lang="en-US" altLang="ko-KR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8000" marR="0" marT="0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lang="ko-KR" altLang="en-US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정강욱</a:t>
                      </a:r>
                      <a:endParaRPr lang="en-US" altLang="ko-KR" sz="1400" b="1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lang="en-US" altLang="ko-KR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3H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내용 개체 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4567345"/>
              </p:ext>
            </p:extLst>
          </p:nvPr>
        </p:nvGraphicFramePr>
        <p:xfrm>
          <a:off x="632520" y="4797152"/>
          <a:ext cx="8590421" cy="1675683"/>
        </p:xfrm>
        <a:graphic>
          <a:graphicData uri="http://schemas.openxmlformats.org/drawingml/2006/table">
            <a:tbl>
              <a:tblPr firstRow="1" bandRow="1"/>
              <a:tblGrid>
                <a:gridCol w="1553315"/>
                <a:gridCol w="1553315"/>
                <a:gridCol w="3518106"/>
                <a:gridCol w="1283696"/>
                <a:gridCol w="681989"/>
              </a:tblGrid>
              <a:tr h="2222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kern="1200" dirty="0" smtClean="0">
                          <a:ln w="12700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88900">
                              <a:schemeClr val="tx1"/>
                            </a:glow>
                          </a:effectLst>
                          <a:latin typeface="+mn-ea"/>
                          <a:ea typeface="+mn-ea"/>
                          <a:cs typeface="+mn-cs"/>
                        </a:rPr>
                        <a:t>주차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kern="1200" dirty="0" smtClean="0">
                          <a:ln w="12700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88900">
                              <a:schemeClr val="tx1"/>
                            </a:glow>
                          </a:effectLst>
                          <a:latin typeface="+mn-ea"/>
                          <a:ea typeface="+mn-ea"/>
                          <a:cs typeface="+mn-cs"/>
                        </a:rPr>
                        <a:t>단   원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kern="1200" dirty="0" smtClean="0">
                          <a:ln w="12700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88900">
                              <a:schemeClr val="tx1"/>
                            </a:glow>
                          </a:effectLst>
                          <a:latin typeface="+mn-ea"/>
                          <a:ea typeface="+mn-ea"/>
                          <a:cs typeface="+mn-cs"/>
                        </a:rPr>
                        <a:t>주   요   내   용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kern="1200" dirty="0" smtClean="0">
                          <a:ln w="12700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88900">
                              <a:schemeClr val="tx1"/>
                            </a:glow>
                          </a:effectLst>
                          <a:latin typeface="+mn-ea"/>
                          <a:ea typeface="+mn-ea"/>
                          <a:cs typeface="+mn-cs"/>
                        </a:rPr>
                        <a:t>강사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kern="1200" dirty="0" smtClean="0">
                          <a:ln w="12700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88900">
                              <a:schemeClr val="tx1"/>
                            </a:glow>
                          </a:effectLst>
                          <a:latin typeface="+mn-ea"/>
                          <a:ea typeface="+mn-ea"/>
                          <a:cs typeface="+mn-cs"/>
                        </a:rPr>
                        <a:t>시간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42080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400" b="1" kern="1200" baseline="0" noProof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en-US" sz="1400" b="1" kern="1200" baseline="0" noProof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주차</a:t>
                      </a:r>
                      <a:endParaRPr lang="en-US" altLang="ko-KR" sz="1400" b="1" kern="1200" baseline="0" noProof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HRD</a:t>
                      </a:r>
                      <a:r>
                        <a:rPr lang="ko-KR" altLang="en-US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의 이해</a:t>
                      </a:r>
                      <a:endParaRPr lang="en-US" altLang="ko-KR" sz="1400" b="1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&amp;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토크 콘서트</a:t>
                      </a:r>
                      <a:endParaRPr lang="en-US" altLang="ko-KR" sz="1400" b="1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400" b="1" kern="1200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1400" b="1" kern="1200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현대 자동차편</a:t>
                      </a:r>
                      <a:r>
                        <a:rPr lang="en-US" altLang="ko-KR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조직 내 인적자원개발의 이해</a:t>
                      </a:r>
                      <a:endParaRPr lang="en-US" altLang="ko-KR" sz="1400" b="1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역량모델링과 직무분석</a:t>
                      </a:r>
                      <a:endParaRPr lang="en-US" altLang="ko-KR" sz="1400" b="1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교육체계 수립과 프로그램 개발</a:t>
                      </a:r>
                      <a:endParaRPr lang="en-US" altLang="ko-KR" sz="1400" b="1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TALK concert</a:t>
                      </a:r>
                    </a:p>
                  </a:txBody>
                  <a:tcPr marL="78000" marR="0" marT="0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현대 자동차</a:t>
                      </a:r>
                      <a:endParaRPr lang="en-US" altLang="ko-KR" sz="1400" b="1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/(DAUM)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최상근 차장</a:t>
                      </a:r>
                      <a:endParaRPr lang="en-US" altLang="ko-KR" sz="1400" b="1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정주연과장</a:t>
                      </a:r>
                      <a:r>
                        <a:rPr lang="en-US" altLang="ko-KR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lang="en-US" altLang="ko-KR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3H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2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6723" y="126571"/>
            <a:ext cx="8915400" cy="418058"/>
          </a:xfrm>
        </p:spPr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과정 구성</a:t>
            </a:r>
            <a:endParaRPr lang="ko-KR" altLang="en-US" dirty="0"/>
          </a:p>
        </p:txBody>
      </p:sp>
      <p:graphicFrame>
        <p:nvGraphicFramePr>
          <p:cNvPr id="46" name="내용 개체 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395536"/>
              </p:ext>
            </p:extLst>
          </p:nvPr>
        </p:nvGraphicFramePr>
        <p:xfrm>
          <a:off x="619093" y="928670"/>
          <a:ext cx="8590421" cy="1675683"/>
        </p:xfrm>
        <a:graphic>
          <a:graphicData uri="http://schemas.openxmlformats.org/drawingml/2006/table">
            <a:tbl>
              <a:tblPr firstRow="1" bandRow="1"/>
              <a:tblGrid>
                <a:gridCol w="1553315"/>
                <a:gridCol w="1553315"/>
                <a:gridCol w="3864069"/>
                <a:gridCol w="937733"/>
                <a:gridCol w="681989"/>
              </a:tblGrid>
              <a:tr h="2222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kern="1200" dirty="0" smtClean="0">
                          <a:ln w="12700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88900">
                              <a:schemeClr val="tx1"/>
                            </a:glow>
                          </a:effectLst>
                          <a:latin typeface="+mn-ea"/>
                          <a:ea typeface="+mn-ea"/>
                          <a:cs typeface="+mn-cs"/>
                        </a:rPr>
                        <a:t>주차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kern="1200" dirty="0" smtClean="0">
                          <a:ln w="12700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88900">
                              <a:schemeClr val="tx1"/>
                            </a:glow>
                          </a:effectLst>
                          <a:latin typeface="+mn-ea"/>
                          <a:ea typeface="+mn-ea"/>
                          <a:cs typeface="+mn-cs"/>
                        </a:rPr>
                        <a:t>단   원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kern="1200" dirty="0" smtClean="0">
                          <a:ln w="12700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88900">
                              <a:schemeClr val="tx1"/>
                            </a:glow>
                          </a:effectLst>
                          <a:latin typeface="+mn-ea"/>
                          <a:ea typeface="+mn-ea"/>
                          <a:cs typeface="+mn-cs"/>
                        </a:rPr>
                        <a:t>주   요   내   용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kern="1200" dirty="0" smtClean="0">
                          <a:ln w="12700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88900">
                              <a:schemeClr val="tx1"/>
                            </a:glow>
                          </a:effectLst>
                          <a:latin typeface="+mn-ea"/>
                          <a:ea typeface="+mn-ea"/>
                          <a:cs typeface="+mn-cs"/>
                        </a:rPr>
                        <a:t>강사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kern="1200" dirty="0" smtClean="0">
                          <a:ln w="12700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88900">
                              <a:schemeClr val="tx1"/>
                            </a:glow>
                          </a:effectLst>
                          <a:latin typeface="+mn-ea"/>
                          <a:ea typeface="+mn-ea"/>
                          <a:cs typeface="+mn-cs"/>
                        </a:rPr>
                        <a:t>시간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42080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400" b="1" kern="1200" baseline="0" noProof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lang="ko-KR" altLang="en-US" sz="1400" b="1" kern="1200" baseline="0" noProof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주차</a:t>
                      </a:r>
                      <a:endParaRPr lang="en-US" altLang="ko-KR" sz="1400" b="1" kern="1200" baseline="0" noProof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HRM</a:t>
                      </a:r>
                      <a:r>
                        <a:rPr lang="ko-KR" altLang="en-US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의 이해</a:t>
                      </a:r>
                      <a:r>
                        <a:rPr lang="en-US" altLang="ko-KR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&amp;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토크 콘서트</a:t>
                      </a:r>
                      <a:endParaRPr lang="en-US" altLang="ko-KR" sz="1400" b="1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삼성</a:t>
                      </a:r>
                      <a:r>
                        <a:rPr lang="en-US" altLang="ko-KR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편</a:t>
                      </a:r>
                      <a:r>
                        <a:rPr lang="en-US" altLang="ko-KR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400" b="1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HRM</a:t>
                      </a:r>
                      <a:r>
                        <a:rPr lang="ko-KR" altLang="en-US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의 이해</a:t>
                      </a:r>
                      <a:r>
                        <a:rPr lang="en-US" altLang="ko-KR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인사제도 기획 </a:t>
                      </a:r>
                      <a:endParaRPr lang="en-US" altLang="ko-KR" sz="1400" b="1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채용과 배치 시스템의 이해</a:t>
                      </a:r>
                      <a:endParaRPr lang="en-US" altLang="ko-KR" sz="1400" b="1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&amp;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TALK CONCERT</a:t>
                      </a:r>
                    </a:p>
                  </a:txBody>
                  <a:tcPr marL="78000" marR="0" marT="0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삼성</a:t>
                      </a:r>
                      <a:endParaRPr lang="en-US" altLang="ko-KR" sz="1400" b="1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400" b="1" kern="1200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김홍태</a:t>
                      </a:r>
                      <a:endParaRPr lang="en-US" altLang="ko-KR" sz="1400" b="1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lang="en-US" altLang="ko-KR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3H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내용 개체 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020371"/>
              </p:ext>
            </p:extLst>
          </p:nvPr>
        </p:nvGraphicFramePr>
        <p:xfrm>
          <a:off x="619095" y="2824887"/>
          <a:ext cx="8590421" cy="1675683"/>
        </p:xfrm>
        <a:graphic>
          <a:graphicData uri="http://schemas.openxmlformats.org/drawingml/2006/table">
            <a:tbl>
              <a:tblPr firstRow="1" bandRow="1"/>
              <a:tblGrid>
                <a:gridCol w="1553315"/>
                <a:gridCol w="1553315"/>
                <a:gridCol w="3864069"/>
                <a:gridCol w="937733"/>
                <a:gridCol w="681989"/>
              </a:tblGrid>
              <a:tr h="2222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kern="1200" dirty="0" smtClean="0">
                          <a:ln w="12700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88900">
                              <a:schemeClr val="tx1"/>
                            </a:glow>
                          </a:effectLst>
                          <a:latin typeface="+mn-ea"/>
                          <a:ea typeface="+mn-ea"/>
                          <a:cs typeface="+mn-cs"/>
                        </a:rPr>
                        <a:t>주차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kern="1200" dirty="0" smtClean="0">
                          <a:ln w="12700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88900">
                              <a:schemeClr val="tx1"/>
                            </a:glow>
                          </a:effectLst>
                          <a:latin typeface="+mn-ea"/>
                          <a:ea typeface="+mn-ea"/>
                          <a:cs typeface="+mn-cs"/>
                        </a:rPr>
                        <a:t>단   원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kern="1200" dirty="0" smtClean="0">
                          <a:ln w="12700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88900">
                              <a:schemeClr val="tx1"/>
                            </a:glow>
                          </a:effectLst>
                          <a:latin typeface="+mn-ea"/>
                          <a:ea typeface="+mn-ea"/>
                          <a:cs typeface="+mn-cs"/>
                        </a:rPr>
                        <a:t>주   요   내   용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kern="1200" dirty="0" smtClean="0">
                          <a:ln w="12700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88900">
                              <a:schemeClr val="tx1"/>
                            </a:glow>
                          </a:effectLst>
                          <a:latin typeface="+mn-ea"/>
                          <a:ea typeface="+mn-ea"/>
                          <a:cs typeface="+mn-cs"/>
                        </a:rPr>
                        <a:t>강사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kern="1200" dirty="0" smtClean="0">
                          <a:ln w="12700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88900">
                              <a:schemeClr val="tx1"/>
                            </a:glow>
                          </a:effectLst>
                          <a:latin typeface="+mn-ea"/>
                          <a:ea typeface="+mn-ea"/>
                          <a:cs typeface="+mn-cs"/>
                        </a:rPr>
                        <a:t>시간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42080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400" b="1" kern="1200" baseline="0" noProof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lang="ko-KR" altLang="en-US" sz="1400" b="1" kern="1200" baseline="0" noProof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주차</a:t>
                      </a:r>
                      <a:endParaRPr lang="en-US" altLang="ko-KR" sz="1400" b="1" kern="1200" baseline="0" noProof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HRM</a:t>
                      </a:r>
                      <a:r>
                        <a:rPr lang="ko-KR" altLang="en-US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의 이해</a:t>
                      </a:r>
                      <a:r>
                        <a:rPr lang="en-US" altLang="ko-KR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&amp;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토크 콘서트</a:t>
                      </a:r>
                      <a:endParaRPr lang="en-US" altLang="ko-KR" sz="1400" b="1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[SK </a:t>
                      </a:r>
                      <a:r>
                        <a:rPr lang="ko-KR" altLang="en-US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편</a:t>
                      </a:r>
                      <a:r>
                        <a:rPr lang="en-US" altLang="ko-KR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400" b="1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400" b="1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HRM</a:t>
                      </a:r>
                      <a:r>
                        <a:rPr lang="ko-KR" altLang="en-US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의 이해</a:t>
                      </a:r>
                      <a:r>
                        <a:rPr lang="en-US" altLang="ko-KR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성과평가와 보상</a:t>
                      </a:r>
                      <a:r>
                        <a:rPr lang="en-US" altLang="ko-KR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임금관리 및 구성요소</a:t>
                      </a:r>
                      <a:r>
                        <a:rPr lang="en-US" altLang="ko-KR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400" b="1" kern="1200" baseline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인사팀</a:t>
                      </a:r>
                      <a:r>
                        <a:rPr lang="ko-KR" altLang="en-US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내의 경력개발</a:t>
                      </a:r>
                      <a:endParaRPr lang="en-US" altLang="ko-KR" sz="1400" b="1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400" b="1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8000" marR="0" marT="0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SK</a:t>
                      </a:r>
                      <a:r>
                        <a:rPr lang="ko-KR" altLang="en-US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건설</a:t>
                      </a:r>
                      <a:endParaRPr lang="en-US" altLang="ko-KR" sz="1400" b="1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김성우</a:t>
                      </a:r>
                      <a:endParaRPr lang="en-US" altLang="ko-KR" sz="1400" b="1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과장</a:t>
                      </a:r>
                      <a:endParaRPr lang="ko-KR" altLang="en-US" sz="14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lang="en-US" altLang="ko-KR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3H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내용 개체 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8976808"/>
              </p:ext>
            </p:extLst>
          </p:nvPr>
        </p:nvGraphicFramePr>
        <p:xfrm>
          <a:off x="632520" y="4797152"/>
          <a:ext cx="8590421" cy="1675683"/>
        </p:xfrm>
        <a:graphic>
          <a:graphicData uri="http://schemas.openxmlformats.org/drawingml/2006/table">
            <a:tbl>
              <a:tblPr firstRow="1" bandRow="1"/>
              <a:tblGrid>
                <a:gridCol w="1553315"/>
                <a:gridCol w="1553315"/>
                <a:gridCol w="3864069"/>
                <a:gridCol w="937733"/>
                <a:gridCol w="681989"/>
              </a:tblGrid>
              <a:tr h="2222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kern="1200" dirty="0" smtClean="0">
                          <a:ln w="12700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88900">
                              <a:schemeClr val="tx1"/>
                            </a:glow>
                          </a:effectLst>
                          <a:latin typeface="+mn-ea"/>
                          <a:ea typeface="+mn-ea"/>
                          <a:cs typeface="+mn-cs"/>
                        </a:rPr>
                        <a:t>주차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kern="1200" dirty="0" smtClean="0">
                          <a:ln w="12700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88900">
                              <a:schemeClr val="tx1"/>
                            </a:glow>
                          </a:effectLst>
                          <a:latin typeface="+mn-ea"/>
                          <a:ea typeface="+mn-ea"/>
                          <a:cs typeface="+mn-cs"/>
                        </a:rPr>
                        <a:t>단   원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kern="1200" dirty="0" smtClean="0">
                          <a:ln w="12700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88900">
                              <a:schemeClr val="tx1"/>
                            </a:glow>
                          </a:effectLst>
                          <a:latin typeface="+mn-ea"/>
                          <a:ea typeface="+mn-ea"/>
                          <a:cs typeface="+mn-cs"/>
                        </a:rPr>
                        <a:t>주   요   내   용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kern="1200" dirty="0" smtClean="0">
                          <a:ln w="12700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88900">
                              <a:schemeClr val="tx1"/>
                            </a:glow>
                          </a:effectLst>
                          <a:latin typeface="+mn-ea"/>
                          <a:ea typeface="+mn-ea"/>
                          <a:cs typeface="+mn-cs"/>
                        </a:rPr>
                        <a:t>강사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웹윤고딕120"/>
                          <a:ea typeface="-웹윤고딕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kern="1200" dirty="0" smtClean="0">
                          <a:ln w="12700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88900">
                              <a:schemeClr val="tx1"/>
                            </a:glow>
                          </a:effectLst>
                          <a:latin typeface="+mn-ea"/>
                          <a:ea typeface="+mn-ea"/>
                          <a:cs typeface="+mn-cs"/>
                        </a:rPr>
                        <a:t>시간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42080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lang="en-US" altLang="ko-KR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6</a:t>
                      </a:r>
                      <a:r>
                        <a:rPr lang="ko-KR" altLang="en-US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주차</a:t>
                      </a:r>
                      <a:endParaRPr lang="ko-KR" altLang="en-US" sz="14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lang="ko-KR" altLang="en-US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면접실습</a:t>
                      </a:r>
                      <a:endParaRPr lang="en-US" altLang="ko-KR" sz="1400" b="1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lang="ko-KR" altLang="en-US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모의면접 </a:t>
                      </a:r>
                      <a:r>
                        <a:rPr lang="ko-KR" altLang="en-US" sz="1400" b="1" kern="1200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및 피드백</a:t>
                      </a:r>
                      <a:endParaRPr lang="en-US" altLang="ko-KR" sz="1400" b="1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8000" marR="0" marT="0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이수민 컨설턴트</a:t>
                      </a:r>
                      <a:endParaRPr lang="en-US" altLang="ko-KR" sz="1400" b="1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&amp;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400" b="1" kern="1200" baseline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포스코</a:t>
                      </a:r>
                      <a:endParaRPr lang="en-US" altLang="ko-KR" sz="1400" b="1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양정훈</a:t>
                      </a:r>
                      <a:endParaRPr lang="en-US" altLang="ko-KR" sz="1400" b="1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과장</a:t>
                      </a:r>
                      <a:endParaRPr lang="en-US" altLang="ko-KR" sz="1400" b="1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lang="en-US" altLang="ko-KR" sz="14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3H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2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3308</TotalTime>
  <Words>223</Words>
  <Application>Microsoft Office PowerPoint</Application>
  <PresentationFormat>A4 용지(210x297mm)</PresentationFormat>
  <Paragraphs>97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6" baseType="lpstr">
      <vt:lpstr>맑은 고딕</vt:lpstr>
      <vt:lpstr>Arial</vt:lpstr>
      <vt:lpstr>Wingdings</vt:lpstr>
      <vt:lpstr>Office 테마</vt:lpstr>
      <vt:lpstr>1. 과정 구성_3시간*6주차</vt:lpstr>
      <vt:lpstr>1. 과정 구성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227</cp:revision>
  <cp:lastPrinted>2013-10-14T07:26:40Z</cp:lastPrinted>
  <dcterms:created xsi:type="dcterms:W3CDTF">2011-01-31T07:20:03Z</dcterms:created>
  <dcterms:modified xsi:type="dcterms:W3CDTF">2013-10-17T06:13:37Z</dcterms:modified>
</cp:coreProperties>
</file>