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78" r:id="rId6"/>
    <p:sldId id="284" r:id="rId7"/>
    <p:sldId id="286" r:id="rId8"/>
    <p:sldId id="287" r:id="rId9"/>
    <p:sldId id="259" r:id="rId10"/>
    <p:sldId id="260" r:id="rId11"/>
    <p:sldId id="261" r:id="rId12"/>
    <p:sldId id="262" r:id="rId13"/>
    <p:sldId id="263" r:id="rId14"/>
    <p:sldId id="264" r:id="rId15"/>
    <p:sldId id="280" r:id="rId16"/>
    <p:sldId id="281" r:id="rId17"/>
    <p:sldId id="273" r:id="rId18"/>
    <p:sldId id="276" r:id="rId19"/>
  </p:sldIdLst>
  <p:sldSz cx="9144000" cy="6858000" type="screen4x3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TxStyle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TxStyle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TxStyle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TxStyle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0" autoAdjust="0"/>
    <p:restoredTop sz="96738"/>
  </p:normalViewPr>
  <p:slideViewPr>
    <p:cSldViewPr>
      <p:cViewPr varScale="1">
        <p:scale>
          <a:sx n="104" d="100"/>
          <a:sy n="104" d="100"/>
        </p:scale>
        <p:origin x="246" y="114"/>
      </p:cViewPr>
      <p:guideLst>
        <p:guide orient="horz" pos="2152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09CB0-64D6-454A-B416-D5B2D361D1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0FF8F8-B7F4-46A1-881E-03097728B598}">
      <dgm:prSet phldrT="[텍스트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latinLnBrk="1"/>
          <a:r>
            <a:rPr lang="en-US" altLang="ko-KR" dirty="0" smtClean="0"/>
            <a:t>1990</a:t>
          </a:r>
          <a:endParaRPr lang="ko-KR" altLang="en-US" dirty="0"/>
        </a:p>
      </dgm:t>
    </dgm:pt>
    <dgm:pt modelId="{A0BD83D5-CDF6-459A-845E-FE2C82822C02}" type="parTrans" cxnId="{22418A43-3156-4219-84FF-E64B98A18235}">
      <dgm:prSet/>
      <dgm:spPr/>
      <dgm:t>
        <a:bodyPr/>
        <a:lstStyle/>
        <a:p>
          <a:pPr latinLnBrk="1"/>
          <a:endParaRPr lang="ko-KR" altLang="en-US"/>
        </a:p>
      </dgm:t>
    </dgm:pt>
    <dgm:pt modelId="{4A0BC990-DA54-4460-A327-25375F741553}" type="sibTrans" cxnId="{22418A43-3156-4219-84FF-E64B98A18235}">
      <dgm:prSet/>
      <dgm:spPr/>
      <dgm:t>
        <a:bodyPr/>
        <a:lstStyle/>
        <a:p>
          <a:pPr latinLnBrk="1"/>
          <a:endParaRPr lang="ko-KR" altLang="en-US"/>
        </a:p>
      </dgm:t>
    </dgm:pt>
    <dgm:pt modelId="{59C703D2-2F4E-4F11-89BB-5F2F6EAE8B8D}">
      <dgm:prSet phldrT="[텍스트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latinLnBrk="1"/>
          <a:r>
            <a:rPr lang="en-US" altLang="ko-KR" dirty="0" smtClean="0"/>
            <a:t>1996~2002</a:t>
          </a:r>
          <a:endParaRPr lang="ko-KR" altLang="en-US" dirty="0"/>
        </a:p>
      </dgm:t>
    </dgm:pt>
    <dgm:pt modelId="{D813BDBB-5FD8-40D7-BE5E-7AF181EAB672}" type="parTrans" cxnId="{975E07F7-5174-4D78-85E3-603E5560F026}">
      <dgm:prSet/>
      <dgm:spPr/>
      <dgm:t>
        <a:bodyPr/>
        <a:lstStyle/>
        <a:p>
          <a:pPr latinLnBrk="1"/>
          <a:endParaRPr lang="ko-KR" altLang="en-US"/>
        </a:p>
      </dgm:t>
    </dgm:pt>
    <dgm:pt modelId="{2BA032CF-7A83-4D85-B8D4-F2DBDF5EF5EB}" type="sibTrans" cxnId="{975E07F7-5174-4D78-85E3-603E5560F026}">
      <dgm:prSet/>
      <dgm:spPr/>
      <dgm:t>
        <a:bodyPr/>
        <a:lstStyle/>
        <a:p>
          <a:pPr latinLnBrk="1"/>
          <a:endParaRPr lang="ko-KR" altLang="en-US"/>
        </a:p>
      </dgm:t>
    </dgm:pt>
    <dgm:pt modelId="{E120BBD4-7AA9-4BBF-B559-400BAD2F59BE}">
      <dgm:prSet phldrT="[텍스트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206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latinLnBrk="1"/>
          <a:r>
            <a:rPr lang="en-US" altLang="ko-KR" dirty="0" smtClean="0"/>
            <a:t>2019</a:t>
          </a:r>
          <a:endParaRPr lang="ko-KR" altLang="en-US" dirty="0"/>
        </a:p>
      </dgm:t>
    </dgm:pt>
    <dgm:pt modelId="{181A7D50-2C5A-4467-991A-A4C97C871EC6}" type="parTrans" cxnId="{C6843CE6-7C8B-4753-81D4-4C4396F7E09A}">
      <dgm:prSet/>
      <dgm:spPr/>
      <dgm:t>
        <a:bodyPr/>
        <a:lstStyle/>
        <a:p>
          <a:pPr latinLnBrk="1"/>
          <a:endParaRPr lang="ko-KR" altLang="en-US"/>
        </a:p>
      </dgm:t>
    </dgm:pt>
    <dgm:pt modelId="{0D6FFEE7-A296-49D7-8E13-7060E7EDC81D}" type="sibTrans" cxnId="{C6843CE6-7C8B-4753-81D4-4C4396F7E09A}">
      <dgm:prSet/>
      <dgm:spPr/>
      <dgm:t>
        <a:bodyPr/>
        <a:lstStyle/>
        <a:p>
          <a:pPr latinLnBrk="1"/>
          <a:endParaRPr lang="ko-KR" altLang="en-US"/>
        </a:p>
      </dgm:t>
    </dgm:pt>
    <dgm:pt modelId="{07C6E95F-E6C9-4223-91FD-D02831FE9263}">
      <dgm:prSet phldrT="[텍스트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latinLnBrk="1"/>
          <a:r>
            <a:rPr lang="en-US" altLang="ko-KR" dirty="0" smtClean="0"/>
            <a:t>2003~2010</a:t>
          </a:r>
          <a:endParaRPr lang="ko-KR" altLang="en-US" dirty="0"/>
        </a:p>
      </dgm:t>
    </dgm:pt>
    <dgm:pt modelId="{7E14BC7F-BF1C-4BE5-9130-DF4B02537A07}" type="parTrans" cxnId="{5C8B35E1-7C33-4920-93ED-FB7C692E9606}">
      <dgm:prSet/>
      <dgm:spPr/>
      <dgm:t>
        <a:bodyPr/>
        <a:lstStyle/>
        <a:p>
          <a:pPr latinLnBrk="1"/>
          <a:endParaRPr lang="ko-KR" altLang="en-US"/>
        </a:p>
      </dgm:t>
    </dgm:pt>
    <dgm:pt modelId="{3CC762B8-7ECC-4F05-9A11-DA8733DF0138}" type="sibTrans" cxnId="{5C8B35E1-7C33-4920-93ED-FB7C692E9606}">
      <dgm:prSet/>
      <dgm:spPr/>
      <dgm:t>
        <a:bodyPr/>
        <a:lstStyle/>
        <a:p>
          <a:pPr latinLnBrk="1"/>
          <a:endParaRPr lang="ko-KR" altLang="en-US"/>
        </a:p>
      </dgm:t>
    </dgm:pt>
    <dgm:pt modelId="{0711D71C-0CDE-4997-B56F-9BFBD2367260}" type="pres">
      <dgm:prSet presAssocID="{73709CB0-64D6-454A-B416-D5B2D361D16A}" presName="Name0" presStyleCnt="0">
        <dgm:presLayoutVars>
          <dgm:dir/>
          <dgm:animLvl val="lvl"/>
          <dgm:resizeHandles val="exact"/>
        </dgm:presLayoutVars>
      </dgm:prSet>
      <dgm:spPr/>
    </dgm:pt>
    <dgm:pt modelId="{D5BA4F1A-360B-4631-8E5F-4586D6B073B0}" type="pres">
      <dgm:prSet presAssocID="{5D0FF8F8-B7F4-46A1-881E-03097728B598}" presName="parTxOnly" presStyleLbl="node1" presStyleIdx="0" presStyleCnt="4" custScaleX="75711" custLinFactNeighborY="-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D54AF2-B67E-481B-98A7-70F149C75562}" type="pres">
      <dgm:prSet presAssocID="{4A0BC990-DA54-4460-A327-25375F741553}" presName="parTxOnlySpac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B21617B-088B-405F-B085-AF5086ADF5D1}" type="pres">
      <dgm:prSet presAssocID="{59C703D2-2F4E-4F11-89BB-5F2F6EAE8B8D}" presName="parTxOnly" presStyleLbl="node1" presStyleIdx="1" presStyleCnt="4" custScaleX="149600" custLinFactNeighborY="-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31FB75-F525-4CE7-ADE5-D6D78B890DE6}" type="pres">
      <dgm:prSet presAssocID="{2BA032CF-7A83-4D85-B8D4-F2DBDF5EF5EB}" presName="parTxOnlySpac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8CAA398-DDB2-478D-9DA7-BD760D5A0586}" type="pres">
      <dgm:prSet presAssocID="{07C6E95F-E6C9-4223-91FD-D02831FE9263}" presName="parTxOnly" presStyleLbl="node1" presStyleIdx="2" presStyleCnt="4" custScaleX="175969" custLinFactNeighborY="-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75829C-4D5C-4E34-8F7B-334779179851}" type="pres">
      <dgm:prSet presAssocID="{3CC762B8-7ECC-4F05-9A11-DA8733DF0138}" presName="parTxOnlySpac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78172BC-6773-4463-A58F-F4A66BC1E114}" type="pres">
      <dgm:prSet presAssocID="{E120BBD4-7AA9-4BBF-B559-400BAD2F59BE}" presName="parTxOnly" presStyleLbl="node1" presStyleIdx="3" presStyleCnt="4" custLinFactNeighborY="-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2418A43-3156-4219-84FF-E64B98A18235}" srcId="{73709CB0-64D6-454A-B416-D5B2D361D16A}" destId="{5D0FF8F8-B7F4-46A1-881E-03097728B598}" srcOrd="0" destOrd="0" parTransId="{A0BD83D5-CDF6-459A-845E-FE2C82822C02}" sibTransId="{4A0BC990-DA54-4460-A327-25375F741553}"/>
    <dgm:cxn modelId="{176318CB-4D0D-473F-8BB9-D58EE7605EBE}" type="presOf" srcId="{73709CB0-64D6-454A-B416-D5B2D361D16A}" destId="{0711D71C-0CDE-4997-B56F-9BFBD2367260}" srcOrd="0" destOrd="0" presId="urn:microsoft.com/office/officeart/2005/8/layout/chevron1"/>
    <dgm:cxn modelId="{FECBC89C-01D5-4DEE-AF2E-BD4BFE4B1901}" type="presOf" srcId="{5D0FF8F8-B7F4-46A1-881E-03097728B598}" destId="{D5BA4F1A-360B-4631-8E5F-4586D6B073B0}" srcOrd="0" destOrd="0" presId="urn:microsoft.com/office/officeart/2005/8/layout/chevron1"/>
    <dgm:cxn modelId="{7280EFDC-0C2D-43A3-92D8-359AF286C5C5}" type="presOf" srcId="{59C703D2-2F4E-4F11-89BB-5F2F6EAE8B8D}" destId="{8B21617B-088B-405F-B085-AF5086ADF5D1}" srcOrd="0" destOrd="0" presId="urn:microsoft.com/office/officeart/2005/8/layout/chevron1"/>
    <dgm:cxn modelId="{975E07F7-5174-4D78-85E3-603E5560F026}" srcId="{73709CB0-64D6-454A-B416-D5B2D361D16A}" destId="{59C703D2-2F4E-4F11-89BB-5F2F6EAE8B8D}" srcOrd="1" destOrd="0" parTransId="{D813BDBB-5FD8-40D7-BE5E-7AF181EAB672}" sibTransId="{2BA032CF-7A83-4D85-B8D4-F2DBDF5EF5EB}"/>
    <dgm:cxn modelId="{EEA0A604-7A03-4666-ABF8-CB7D95136174}" type="presOf" srcId="{E120BBD4-7AA9-4BBF-B559-400BAD2F59BE}" destId="{178172BC-6773-4463-A58F-F4A66BC1E114}" srcOrd="0" destOrd="0" presId="urn:microsoft.com/office/officeart/2005/8/layout/chevron1"/>
    <dgm:cxn modelId="{78AE34E8-B60E-47BA-907A-995F9F7A897F}" type="presOf" srcId="{07C6E95F-E6C9-4223-91FD-D02831FE9263}" destId="{08CAA398-DDB2-478D-9DA7-BD760D5A0586}" srcOrd="0" destOrd="0" presId="urn:microsoft.com/office/officeart/2005/8/layout/chevron1"/>
    <dgm:cxn modelId="{5C8B35E1-7C33-4920-93ED-FB7C692E9606}" srcId="{73709CB0-64D6-454A-B416-D5B2D361D16A}" destId="{07C6E95F-E6C9-4223-91FD-D02831FE9263}" srcOrd="2" destOrd="0" parTransId="{7E14BC7F-BF1C-4BE5-9130-DF4B02537A07}" sibTransId="{3CC762B8-7ECC-4F05-9A11-DA8733DF0138}"/>
    <dgm:cxn modelId="{C6843CE6-7C8B-4753-81D4-4C4396F7E09A}" srcId="{73709CB0-64D6-454A-B416-D5B2D361D16A}" destId="{E120BBD4-7AA9-4BBF-B559-400BAD2F59BE}" srcOrd="3" destOrd="0" parTransId="{181A7D50-2C5A-4467-991A-A4C97C871EC6}" sibTransId="{0D6FFEE7-A296-49D7-8E13-7060E7EDC81D}"/>
    <dgm:cxn modelId="{F32B2F3E-64B1-4016-A89C-59C56075C2C3}" type="presParOf" srcId="{0711D71C-0CDE-4997-B56F-9BFBD2367260}" destId="{D5BA4F1A-360B-4631-8E5F-4586D6B073B0}" srcOrd="0" destOrd="0" presId="urn:microsoft.com/office/officeart/2005/8/layout/chevron1"/>
    <dgm:cxn modelId="{F7EFD805-BC4D-4B87-BB9E-C81B1223D025}" type="presParOf" srcId="{0711D71C-0CDE-4997-B56F-9BFBD2367260}" destId="{2AD54AF2-B67E-481B-98A7-70F149C75562}" srcOrd="1" destOrd="0" presId="urn:microsoft.com/office/officeart/2005/8/layout/chevron1"/>
    <dgm:cxn modelId="{961DA7F1-6D28-46FD-9EC7-DFD35AFE7703}" type="presParOf" srcId="{0711D71C-0CDE-4997-B56F-9BFBD2367260}" destId="{8B21617B-088B-405F-B085-AF5086ADF5D1}" srcOrd="2" destOrd="0" presId="urn:microsoft.com/office/officeart/2005/8/layout/chevron1"/>
    <dgm:cxn modelId="{164F32F0-D3AF-4E55-A713-C03C860B0560}" type="presParOf" srcId="{0711D71C-0CDE-4997-B56F-9BFBD2367260}" destId="{D731FB75-F525-4CE7-ADE5-D6D78B890DE6}" srcOrd="3" destOrd="0" presId="urn:microsoft.com/office/officeart/2005/8/layout/chevron1"/>
    <dgm:cxn modelId="{575796B7-0766-48C1-A2E7-F789013942C1}" type="presParOf" srcId="{0711D71C-0CDE-4997-B56F-9BFBD2367260}" destId="{08CAA398-DDB2-478D-9DA7-BD760D5A0586}" srcOrd="4" destOrd="0" presId="urn:microsoft.com/office/officeart/2005/8/layout/chevron1"/>
    <dgm:cxn modelId="{EE645695-AF6C-42A3-81D1-0BE41BDD3F0C}" type="presParOf" srcId="{0711D71C-0CDE-4997-B56F-9BFBD2367260}" destId="{5A75829C-4D5C-4E34-8F7B-334779179851}" srcOrd="5" destOrd="0" presId="urn:microsoft.com/office/officeart/2005/8/layout/chevron1"/>
    <dgm:cxn modelId="{E746154A-CC12-457B-8EE2-4FBAFF309D2B}" type="presParOf" srcId="{0711D71C-0CDE-4997-B56F-9BFBD2367260}" destId="{178172BC-6773-4463-A58F-F4A66BC1E114}" srcOrd="6" destOrd="0" presId="urn:microsoft.com/office/officeart/2005/8/layout/chevro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A4F1A-360B-4631-8E5F-4586D6B073B0}">
      <dsp:nvSpPr>
        <dsp:cNvPr id="0" name=""/>
        <dsp:cNvSpPr/>
      </dsp:nvSpPr>
      <dsp:spPr>
        <a:xfrm>
          <a:off x="528" y="208253"/>
          <a:ext cx="1205503" cy="636897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1990</a:t>
          </a:r>
          <a:endParaRPr lang="ko-KR" altLang="en-US" sz="1700" kern="1200" dirty="0"/>
        </a:p>
      </dsp:txBody>
      <dsp:txXfrm>
        <a:off x="318977" y="208253"/>
        <a:ext cx="568606" cy="636897"/>
      </dsp:txXfrm>
    </dsp:sp>
    <dsp:sp modelId="{8B21617B-088B-405F-B085-AF5086ADF5D1}">
      <dsp:nvSpPr>
        <dsp:cNvPr id="0" name=""/>
        <dsp:cNvSpPr/>
      </dsp:nvSpPr>
      <dsp:spPr>
        <a:xfrm>
          <a:off x="1046807" y="208253"/>
          <a:ext cx="2381995" cy="636897"/>
        </a:xfrm>
        <a:prstGeom prst="chevron">
          <a:avLst/>
        </a:prstGeom>
        <a:solidFill>
          <a:srgbClr val="7030A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1996~2002</a:t>
          </a:r>
          <a:endParaRPr lang="ko-KR" altLang="en-US" sz="1700" kern="1200" dirty="0"/>
        </a:p>
      </dsp:txBody>
      <dsp:txXfrm>
        <a:off x="1365256" y="208253"/>
        <a:ext cx="1745098" cy="636897"/>
      </dsp:txXfrm>
    </dsp:sp>
    <dsp:sp modelId="{08CAA398-DDB2-478D-9DA7-BD760D5A0586}">
      <dsp:nvSpPr>
        <dsp:cNvPr id="0" name=""/>
        <dsp:cNvSpPr/>
      </dsp:nvSpPr>
      <dsp:spPr>
        <a:xfrm>
          <a:off x="3269579" y="208253"/>
          <a:ext cx="2801854" cy="636897"/>
        </a:xfrm>
        <a:prstGeom prst="chevron">
          <a:avLst/>
        </a:prstGeom>
        <a:solidFill>
          <a:srgbClr val="00B05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2003~2010</a:t>
          </a:r>
          <a:endParaRPr lang="ko-KR" altLang="en-US" sz="1700" kern="1200" dirty="0"/>
        </a:p>
      </dsp:txBody>
      <dsp:txXfrm>
        <a:off x="3588028" y="208253"/>
        <a:ext cx="2164957" cy="636897"/>
      </dsp:txXfrm>
    </dsp:sp>
    <dsp:sp modelId="{178172BC-6773-4463-A58F-F4A66BC1E114}">
      <dsp:nvSpPr>
        <dsp:cNvPr id="0" name=""/>
        <dsp:cNvSpPr/>
      </dsp:nvSpPr>
      <dsp:spPr>
        <a:xfrm>
          <a:off x="5912209" y="208253"/>
          <a:ext cx="1592243" cy="636897"/>
        </a:xfrm>
        <a:prstGeom prst="chevron">
          <a:avLst/>
        </a:prstGeom>
        <a:solidFill>
          <a:srgbClr val="00206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2019</a:t>
          </a:r>
          <a:endParaRPr lang="ko-KR" altLang="en-US" sz="1700" kern="1200" dirty="0"/>
        </a:p>
      </dsp:txBody>
      <dsp:txXfrm>
        <a:off x="6230658" y="208253"/>
        <a:ext cx="955346" cy="636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5240" cy="499903"/>
          </a:xfrm>
          <a:prstGeom prst="rect">
            <a:avLst/>
          </a:prstGeom>
        </p:spPr>
        <p:txBody>
          <a:bodyPr vert="horz" lIns="92179" tIns="46091" rIns="92179" bIns="46091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112" y="2"/>
            <a:ext cx="2975240" cy="499903"/>
          </a:xfrm>
          <a:prstGeom prst="rect">
            <a:avLst/>
          </a:prstGeom>
        </p:spPr>
        <p:txBody>
          <a:bodyPr vert="horz" lIns="92179" tIns="46091" rIns="92179" bIns="46091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55426D6-A076-4401-B168-3FFFAA355587}" type="datetime1">
              <a:rPr lang="ko-KR" altLang="en-US"/>
              <a:pPr lvl="0">
                <a:defRPr lang="ko-KR" altLang="en-US"/>
              </a:pPr>
              <a:t>2019-11-13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96439"/>
            <a:ext cx="2975240" cy="499903"/>
          </a:xfrm>
          <a:prstGeom prst="rect">
            <a:avLst/>
          </a:prstGeom>
        </p:spPr>
        <p:txBody>
          <a:bodyPr vert="horz" lIns="92179" tIns="46091" rIns="92179" bIns="46091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112" y="9496439"/>
            <a:ext cx="2975240" cy="499903"/>
          </a:xfrm>
          <a:prstGeom prst="rect">
            <a:avLst/>
          </a:prstGeom>
        </p:spPr>
        <p:txBody>
          <a:bodyPr vert="horz" lIns="92179" tIns="46091" rIns="92179" bIns="46091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613DCA8E-61CD-4955-A244-3066B66A6880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35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5240" cy="499903"/>
          </a:xfrm>
          <a:prstGeom prst="rect">
            <a:avLst/>
          </a:prstGeom>
        </p:spPr>
        <p:txBody>
          <a:bodyPr vert="horz" lIns="92179" tIns="46091" rIns="92179" bIns="46091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2" y="2"/>
            <a:ext cx="2975240" cy="499903"/>
          </a:xfrm>
          <a:prstGeom prst="rect">
            <a:avLst/>
          </a:prstGeom>
        </p:spPr>
        <p:txBody>
          <a:bodyPr vert="horz" lIns="92179" tIns="46091" rIns="92179" bIns="46091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3217882-7A5E-491C-A551-32B335B0C829}" type="datetime1">
              <a:rPr lang="ko-KR" altLang="en-US"/>
              <a:pPr lvl="0">
                <a:defRPr lang="ko-KR" altLang="en-US"/>
              </a:pPr>
              <a:t>2019-11-13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9" tIns="46091" rIns="92179" bIns="46091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5" y="4749089"/>
            <a:ext cx="5492750" cy="4499133"/>
          </a:xfrm>
          <a:prstGeom prst="rect">
            <a:avLst/>
          </a:prstGeom>
        </p:spPr>
        <p:txBody>
          <a:bodyPr vert="horz" lIns="92179" tIns="46091" rIns="92179" bIns="46091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96439"/>
            <a:ext cx="2975240" cy="499903"/>
          </a:xfrm>
          <a:prstGeom prst="rect">
            <a:avLst/>
          </a:prstGeom>
        </p:spPr>
        <p:txBody>
          <a:bodyPr vert="horz" lIns="92179" tIns="46091" rIns="92179" bIns="46091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2" y="9496439"/>
            <a:ext cx="2975240" cy="499903"/>
          </a:xfrm>
          <a:prstGeom prst="rect">
            <a:avLst/>
          </a:prstGeom>
        </p:spPr>
        <p:txBody>
          <a:bodyPr vert="horz" lIns="92179" tIns="46091" rIns="92179" bIns="46091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739E310-7976-498C-AB5A-CD3B323697D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613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39E310-7976-498C-AB5A-CD3B323697DA}" type="slidenum">
              <a:rPr lang="ko-KR" altLang="en-US" smtClean="0"/>
              <a:pPr lvl="0">
                <a:defRPr lang="ko-KR" altLang="en-US"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90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ko-KR" altLang="en-US" smtClean="0"/>
              <a:t>많은 학생들이 큰 꿈을 가지고 본교에 입학하고 있습니다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</a:p>
        </p:txBody>
      </p:sp>
      <p:sp>
        <p:nvSpPr>
          <p:cNvPr id="159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A278D9D8-D709-4AC5-9BB6-82D0F0A46EEF}" type="slidenum">
              <a:rPr lang="ko-KR" altLang="en-US"/>
              <a:pPr defTabSz="947738"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280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9300"/>
            <a:ext cx="4999038" cy="37496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39E310-7976-498C-AB5A-CD3B323697DA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2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9300"/>
            <a:ext cx="4999038" cy="37496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7739E310-7976-498C-AB5A-CD3B323697DA}" type="slidenum">
              <a:rPr lang="en-US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8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9300"/>
            <a:ext cx="4999038" cy="37496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39E310-7976-498C-AB5A-CD3B323697DA}" type="slidenum">
              <a:rPr lang="en-US" altLang="en-US"/>
              <a:pPr lvl="0">
                <a:defRPr lang="ko-KR" altLang="en-US"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19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9300"/>
            <a:ext cx="4999038" cy="37496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7739E310-7976-498C-AB5A-CD3B323697DA}" type="slidenum">
              <a:rPr lang="en-US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9300"/>
            <a:ext cx="4999038" cy="37496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7739E310-7976-498C-AB5A-CD3B323697DA}" type="slidenum">
              <a:rPr lang="en-US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5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2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56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69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5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35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1">
              <a:defRPr lang="ko-KR" sz="27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11/13/2019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9" name="사각형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35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458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 latinLnBrk="1">
              <a:defRPr lang="ko-KR" sz="405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 latinLnBrk="1">
              <a:lnSpc>
                <a:spcPct val="150000"/>
              </a:lnSpc>
              <a:spcBef>
                <a:spcPts val="450"/>
              </a:spcBef>
              <a:buNone/>
              <a:defRPr lang="ko-KR" sz="2100">
                <a:solidFill>
                  <a:srgbClr val="D24726"/>
                </a:solidFill>
                <a:latin typeface="+mj-lt"/>
              </a:defRPr>
            </a:lvl1pPr>
            <a:lvl2pPr marL="342900" indent="0" algn="ctr" latinLnBrk="1">
              <a:buNone/>
              <a:defRPr lang="ko-KR" sz="1500"/>
            </a:lvl2pPr>
            <a:lvl3pPr marL="685800" indent="0" algn="ctr" latinLnBrk="1">
              <a:buNone/>
              <a:defRPr lang="ko-KR" sz="1350"/>
            </a:lvl3pPr>
            <a:lvl4pPr marL="1028700" indent="0" algn="ctr" latinLnBrk="1">
              <a:buNone/>
              <a:defRPr lang="ko-KR" sz="1200"/>
            </a:lvl4pPr>
            <a:lvl5pPr marL="1371600" indent="0" algn="ctr" latinLnBrk="1">
              <a:buNone/>
              <a:defRPr lang="ko-KR" sz="1200"/>
            </a:lvl5pPr>
            <a:lvl6pPr marL="1714500" indent="0" algn="ctr" latinLnBrk="1">
              <a:buNone/>
              <a:defRPr lang="ko-KR" sz="1200"/>
            </a:lvl6pPr>
            <a:lvl7pPr marL="2057400" indent="0" algn="ctr" latinLnBrk="1">
              <a:buNone/>
              <a:defRPr lang="ko-KR" sz="1200"/>
            </a:lvl7pPr>
            <a:lvl8pPr marL="2400300" indent="0" algn="ctr" latinLnBrk="1">
              <a:buNone/>
              <a:defRPr lang="ko-KR" sz="1200"/>
            </a:lvl8pPr>
            <a:lvl9pPr marL="2743200" indent="0" algn="ctr" latinLnBrk="1">
              <a:buNone/>
              <a:defRPr lang="ko-KR"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altLang="en-US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사각형 7"/>
          <p:cNvSpPr/>
          <p:nvPr userDrawn="1"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9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62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4219576"/>
            <a:ext cx="9144000" cy="26384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D6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0"/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7" name="사각형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anchor="b">
            <a:normAutofit/>
          </a:bodyPr>
          <a:lstStyle>
            <a:lvl1pPr latinLnBrk="1">
              <a:defRPr lang="ko-KR" sz="27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1" y="1825625"/>
            <a:ext cx="3125815" cy="4351338"/>
          </a:xfrm>
        </p:spPr>
        <p:txBody>
          <a:bodyPr>
            <a:normAutofit/>
          </a:bodyPr>
          <a:lstStyle>
            <a:lvl1pPr marL="0" indent="0" latinLnBrk="1">
              <a:lnSpc>
                <a:spcPct val="150000"/>
              </a:lnSpc>
              <a:spcAft>
                <a:spcPts val="900"/>
              </a:spcAft>
              <a:buNone/>
              <a:defRPr lang="ko-KR" sz="1200">
                <a:solidFill>
                  <a:schemeClr val="bg1">
                    <a:lumMod val="50000"/>
                  </a:schemeClr>
                </a:solidFill>
              </a:defRPr>
            </a:lvl1pPr>
            <a:lvl2pPr latinLnBrk="1">
              <a:lnSpc>
                <a:spcPct val="150000"/>
              </a:lnSpc>
              <a:spcAft>
                <a:spcPts val="900"/>
              </a:spcAft>
              <a:defRPr lang="ko-KR" sz="1050">
                <a:solidFill>
                  <a:schemeClr val="bg1">
                    <a:lumMod val="50000"/>
                  </a:schemeClr>
                </a:solidFill>
              </a:defRPr>
            </a:lvl2pPr>
            <a:lvl3pPr latinLnBrk="1">
              <a:lnSpc>
                <a:spcPct val="150000"/>
              </a:lnSpc>
              <a:spcAft>
                <a:spcPts val="900"/>
              </a:spcAft>
              <a:defRPr lang="ko-KR" sz="900">
                <a:solidFill>
                  <a:schemeClr val="bg1">
                    <a:lumMod val="50000"/>
                  </a:schemeClr>
                </a:solidFill>
              </a:defRPr>
            </a:lvl3pPr>
            <a:lvl4pPr latinLnBrk="1">
              <a:lnSpc>
                <a:spcPct val="150000"/>
              </a:lnSpc>
              <a:spcAft>
                <a:spcPts val="900"/>
              </a:spcAft>
              <a:defRPr lang="ko-KR" sz="825">
                <a:solidFill>
                  <a:schemeClr val="bg1">
                    <a:lumMod val="50000"/>
                  </a:schemeClr>
                </a:solidFill>
              </a:defRPr>
            </a:lvl4pPr>
            <a:lvl5pPr latinLnBrk="1">
              <a:lnSpc>
                <a:spcPct val="150000"/>
              </a:lnSpc>
              <a:spcAft>
                <a:spcPts val="900"/>
              </a:spcAft>
              <a:defRPr lang="ko-KR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8" name="사각형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1" name="자유형 10">
            <a:hlinkClick r:id="rId2" tooltip="자세히"/>
          </p:cNvPr>
          <p:cNvSpPr/>
          <p:nvPr userDrawn="1"/>
        </p:nvSpPr>
        <p:spPr>
          <a:xfrm>
            <a:off x="-680766" y="6176964"/>
            <a:ext cx="323822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557483" y="1208868"/>
            <a:ext cx="8074763" cy="123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557483" y="6425445"/>
            <a:ext cx="8051898" cy="920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432158" y="487453"/>
            <a:ext cx="1237839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350" dirty="0" smtClean="0">
                <a:solidFill>
                  <a:prstClr val="white"/>
                </a:solidFill>
              </a:rPr>
              <a:t>2, 4</a:t>
            </a:r>
            <a:r>
              <a:rPr lang="ko-KR" altLang="en-US" sz="1350" dirty="0" smtClean="0">
                <a:solidFill>
                  <a:prstClr val="white"/>
                </a:solidFill>
              </a:rPr>
              <a:t>년제</a:t>
            </a:r>
            <a:endParaRPr lang="en-US" altLang="ko-KR" sz="1350" dirty="0" smtClean="0">
              <a:solidFill>
                <a:prstClr val="white"/>
              </a:solidFill>
            </a:endParaRPr>
          </a:p>
          <a:p>
            <a:pPr latinLnBrk="0"/>
            <a:r>
              <a:rPr lang="en-US" altLang="ko-KR" sz="1500" dirty="0" smtClean="0">
                <a:solidFill>
                  <a:prstClr val="white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SH </a:t>
            </a:r>
            <a:r>
              <a:rPr lang="ko-KR" altLang="en-US" sz="1500" dirty="0" smtClean="0">
                <a:solidFill>
                  <a:prstClr val="white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서울현대</a:t>
            </a:r>
            <a:endParaRPr lang="ko-KR" altLang="en-US" sz="1500" dirty="0">
              <a:solidFill>
                <a:prstClr val="white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346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 latinLnBrk="1">
              <a:defRPr lang="ko-KR" sz="360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 latinLnBrk="1">
              <a:lnSpc>
                <a:spcPct val="150000"/>
              </a:lnSpc>
              <a:buNone/>
              <a:defRPr lang="ko-KR" sz="2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0" latinLnBrk="1">
              <a:buNone/>
              <a:defRPr lang="ko-KR" sz="1500"/>
            </a:lvl2pPr>
            <a:lvl3pPr marL="685800" indent="0" latinLnBrk="1">
              <a:buNone/>
              <a:defRPr lang="ko-KR" sz="1350"/>
            </a:lvl3pPr>
            <a:lvl4pPr marL="1028700" indent="0" latinLnBrk="1">
              <a:buNone/>
              <a:defRPr lang="ko-KR" sz="1200"/>
            </a:lvl4pPr>
            <a:lvl5pPr marL="1371600" indent="0" latinLnBrk="1">
              <a:buNone/>
              <a:defRPr lang="ko-KR" sz="1200"/>
            </a:lvl5pPr>
            <a:lvl6pPr marL="1714500" indent="0" latinLnBrk="1">
              <a:buNone/>
              <a:defRPr lang="ko-KR" sz="1200"/>
            </a:lvl6pPr>
            <a:lvl7pPr marL="2057400" indent="0" latinLnBrk="1">
              <a:buNone/>
              <a:defRPr lang="ko-KR" sz="1200"/>
            </a:lvl7pPr>
            <a:lvl8pPr marL="2400300" indent="0" latinLnBrk="1">
              <a:buNone/>
              <a:defRPr lang="ko-KR" sz="1200"/>
            </a:lvl8pPr>
            <a:lvl9pPr marL="2743200" indent="0" latinLnBrk="1">
              <a:buNone/>
              <a:defRPr lang="ko-KR" sz="12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사각형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743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1">
              <a:defRPr lang="ko-KR" sz="27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사각형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001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 latinLnBrk="1">
              <a:defRPr lang="ko-KR" sz="27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 latinLnBrk="1">
              <a:buNone/>
              <a:defRPr lang="ko-KR" sz="1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0" latinLnBrk="1">
              <a:buNone/>
              <a:defRPr lang="ko-KR" sz="1500" b="1"/>
            </a:lvl2pPr>
            <a:lvl3pPr marL="685800" indent="0" latinLnBrk="1">
              <a:buNone/>
              <a:defRPr lang="ko-KR" sz="1350" b="1"/>
            </a:lvl3pPr>
            <a:lvl4pPr marL="1028700" indent="0" latinLnBrk="1">
              <a:buNone/>
              <a:defRPr lang="ko-KR" sz="1200" b="1"/>
            </a:lvl4pPr>
            <a:lvl5pPr marL="1371600" indent="0" latinLnBrk="1">
              <a:buNone/>
              <a:defRPr lang="ko-KR" sz="1200" b="1"/>
            </a:lvl5pPr>
            <a:lvl6pPr marL="1714500" indent="0" latinLnBrk="1">
              <a:buNone/>
              <a:defRPr lang="ko-KR" sz="1200" b="1"/>
            </a:lvl6pPr>
            <a:lvl7pPr marL="2057400" indent="0" latinLnBrk="1">
              <a:buNone/>
              <a:defRPr lang="ko-KR" sz="1200" b="1"/>
            </a:lvl7pPr>
            <a:lvl8pPr marL="2400300" indent="0" latinLnBrk="1">
              <a:buNone/>
              <a:defRPr lang="ko-KR" sz="1200" b="1"/>
            </a:lvl8pPr>
            <a:lvl9pPr marL="2743200" indent="0" latinLnBrk="1">
              <a:buNone/>
              <a:defRPr lang="ko-KR" sz="12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1">
              <a:defRPr lang="ko-KR" sz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defRPr lang="ko-KR" sz="105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latinLnBrk="1">
              <a:defRPr lang="ko-KR" sz="9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defRPr lang="ko-KR" sz="825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latinLnBrk="1">
              <a:defRPr lang="ko-KR" sz="825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마스터 텍스트 스타일을 편집합니다</a:t>
            </a:r>
          </a:p>
          <a:p>
            <a:pPr marL="0" lvl="1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둘째 수준</a:t>
            </a:r>
          </a:p>
          <a:p>
            <a:pPr marL="0" lvl="2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셋째 수준</a:t>
            </a:r>
          </a:p>
          <a:p>
            <a:pPr marL="0" lvl="3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넷째 수준</a:t>
            </a:r>
          </a:p>
          <a:p>
            <a:pPr marL="0" lvl="4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 latinLnBrk="1">
              <a:buNone/>
              <a:defRPr lang="ko-KR" sz="18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0" latinLnBrk="1">
              <a:buNone/>
              <a:defRPr lang="ko-KR" sz="1500" b="1"/>
            </a:lvl2pPr>
            <a:lvl3pPr marL="685800" indent="0" latinLnBrk="1">
              <a:buNone/>
              <a:defRPr lang="ko-KR" sz="1350" b="1"/>
            </a:lvl3pPr>
            <a:lvl4pPr marL="1028700" indent="0" latinLnBrk="1">
              <a:buNone/>
              <a:defRPr lang="ko-KR" sz="1200" b="1"/>
            </a:lvl4pPr>
            <a:lvl5pPr marL="1371600" indent="0" latinLnBrk="1">
              <a:buNone/>
              <a:defRPr lang="ko-KR" sz="1200" b="1"/>
            </a:lvl5pPr>
            <a:lvl6pPr marL="1714500" indent="0" latinLnBrk="1">
              <a:buNone/>
              <a:defRPr lang="ko-KR" sz="1200" b="1"/>
            </a:lvl6pPr>
            <a:lvl7pPr marL="2057400" indent="0" latinLnBrk="1">
              <a:buNone/>
              <a:defRPr lang="ko-KR" sz="1200" b="1"/>
            </a:lvl7pPr>
            <a:lvl8pPr marL="2400300" indent="0" latinLnBrk="1">
              <a:buNone/>
              <a:defRPr lang="ko-KR" sz="1200" b="1"/>
            </a:lvl8pPr>
            <a:lvl9pPr marL="2743200" indent="0" latinLnBrk="1">
              <a:buNone/>
              <a:defRPr lang="ko-KR" sz="12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1">
              <a:defRPr lang="ko-KR" sz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defRPr lang="ko-KR" sz="105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latinLnBrk="1">
              <a:defRPr lang="ko-KR" sz="9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defRPr lang="ko-KR" sz="825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latinLnBrk="1">
              <a:defRPr lang="ko-KR" sz="825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마스터 텍스트 스타일을 편집합니다</a:t>
            </a:r>
          </a:p>
          <a:p>
            <a:pPr marL="0" lvl="1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둘째 수준</a:t>
            </a:r>
          </a:p>
          <a:p>
            <a:pPr marL="0" lvl="2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셋째 수준</a:t>
            </a:r>
          </a:p>
          <a:p>
            <a:pPr marL="0" lvl="3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넷째 수준</a:t>
            </a:r>
          </a:p>
          <a:p>
            <a:pPr marL="0" lvl="4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사각형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971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1">
              <a:defRPr lang="ko-KR" sz="27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사각형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18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083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1">
              <a:defRPr lang="ko-KR"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1">
              <a:defRPr lang="ko-KR" sz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defRPr lang="ko-KR" sz="105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latinLnBrk="1">
              <a:defRPr lang="ko-KR" sz="9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defRPr lang="ko-KR" sz="825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latinLnBrk="1">
              <a:defRPr lang="ko-KR" sz="825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마스터 텍스트 스타일을 편집합니다</a:t>
            </a:r>
          </a:p>
          <a:p>
            <a:pPr marL="0" lvl="1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둘째 수준</a:t>
            </a:r>
          </a:p>
          <a:p>
            <a:pPr marL="0" lvl="2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셋째 수준</a:t>
            </a:r>
          </a:p>
          <a:p>
            <a:pPr marL="0" lvl="3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넷째 수준</a:t>
            </a:r>
          </a:p>
          <a:p>
            <a:pPr marL="0" lvl="4" indent="0" latinLnBrk="1">
              <a:lnSpc>
                <a:spcPct val="150000"/>
              </a:lnSpc>
              <a:spcAft>
                <a:spcPts val="900"/>
              </a:spcAft>
              <a:buNone/>
            </a:pPr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1">
              <a:buNone/>
              <a:defRPr lang="ko-KR"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0" latinLnBrk="1">
              <a:buNone/>
              <a:defRPr lang="ko-KR" sz="1050"/>
            </a:lvl2pPr>
            <a:lvl3pPr marL="685800" indent="0" latinLnBrk="1">
              <a:buNone/>
              <a:defRPr lang="ko-KR" sz="900"/>
            </a:lvl3pPr>
            <a:lvl4pPr marL="1028700" indent="0" latinLnBrk="1">
              <a:buNone/>
              <a:defRPr lang="ko-KR" sz="750"/>
            </a:lvl4pPr>
            <a:lvl5pPr marL="1371600" indent="0" latinLnBrk="1">
              <a:buNone/>
              <a:defRPr lang="ko-KR" sz="750"/>
            </a:lvl5pPr>
            <a:lvl6pPr marL="1714500" indent="0" latinLnBrk="1">
              <a:buNone/>
              <a:defRPr lang="ko-KR" sz="750"/>
            </a:lvl6pPr>
            <a:lvl7pPr marL="2057400" indent="0" latinLnBrk="1">
              <a:buNone/>
              <a:defRPr lang="ko-KR" sz="750"/>
            </a:lvl7pPr>
            <a:lvl8pPr marL="2400300" indent="0" latinLnBrk="1">
              <a:buNone/>
              <a:defRPr lang="ko-KR" sz="750"/>
            </a:lvl8pPr>
            <a:lvl9pPr marL="2743200" indent="0" latinLnBrk="1">
              <a:buNone/>
              <a:defRPr lang="ko-KR" sz="75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9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1">
              <a:defRPr lang="ko-KR"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 latinLnBrk="1">
              <a:buNone/>
              <a:defRPr lang="ko-KR"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0" latinLnBrk="1">
              <a:buNone/>
              <a:defRPr lang="ko-KR" sz="2100"/>
            </a:lvl2pPr>
            <a:lvl3pPr marL="685800" indent="0" latinLnBrk="1">
              <a:buNone/>
              <a:defRPr lang="ko-KR" sz="1800"/>
            </a:lvl3pPr>
            <a:lvl4pPr marL="1028700" indent="0" latinLnBrk="1">
              <a:buNone/>
              <a:defRPr lang="ko-KR" sz="1500"/>
            </a:lvl4pPr>
            <a:lvl5pPr marL="1371600" indent="0" latinLnBrk="1">
              <a:buNone/>
              <a:defRPr lang="ko-KR" sz="1500"/>
            </a:lvl5pPr>
            <a:lvl6pPr marL="1714500" indent="0" latinLnBrk="1">
              <a:buNone/>
              <a:defRPr lang="ko-KR" sz="1500"/>
            </a:lvl6pPr>
            <a:lvl7pPr marL="2057400" indent="0" latinLnBrk="1">
              <a:buNone/>
              <a:defRPr lang="ko-KR" sz="1500"/>
            </a:lvl7pPr>
            <a:lvl8pPr marL="2400300" indent="0" latinLnBrk="1">
              <a:buNone/>
              <a:defRPr lang="ko-KR" sz="1500"/>
            </a:lvl8pPr>
            <a:lvl9pPr marL="2743200" indent="0" latinLnBrk="1">
              <a:buNone/>
              <a:defRPr lang="ko-KR"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1">
              <a:buNone/>
              <a:defRPr lang="ko-KR"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0" latinLnBrk="1">
              <a:buNone/>
              <a:defRPr lang="ko-KR" sz="1050"/>
            </a:lvl2pPr>
            <a:lvl3pPr marL="685800" indent="0" latinLnBrk="1">
              <a:buNone/>
              <a:defRPr lang="ko-KR" sz="900"/>
            </a:lvl3pPr>
            <a:lvl4pPr marL="1028700" indent="0" latinLnBrk="1">
              <a:buNone/>
              <a:defRPr lang="ko-KR" sz="750"/>
            </a:lvl4pPr>
            <a:lvl5pPr marL="1371600" indent="0" latinLnBrk="1">
              <a:buNone/>
              <a:defRPr lang="ko-KR" sz="750"/>
            </a:lvl5pPr>
            <a:lvl6pPr marL="1714500" indent="0" latinLnBrk="1">
              <a:buNone/>
              <a:defRPr lang="ko-KR" sz="750"/>
            </a:lvl6pPr>
            <a:lvl7pPr marL="2057400" indent="0" latinLnBrk="1">
              <a:buNone/>
              <a:defRPr lang="ko-KR" sz="750"/>
            </a:lvl7pPr>
            <a:lvl8pPr marL="2400300" indent="0" latinLnBrk="1">
              <a:buNone/>
              <a:defRPr lang="ko-KR" sz="750"/>
            </a:lvl8pPr>
            <a:lvl9pPr marL="2743200" indent="0" latinLnBrk="1">
              <a:buNone/>
              <a:defRPr lang="ko-KR" sz="75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8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1">
              <a:defRPr lang="ko-KR" sz="27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altLang="en-US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사각형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9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 latinLnBrk="1">
              <a:defRPr lang="ko-KR" sz="27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altLang="en-US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사각형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3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69AE-1849-4E15-B21B-83E018DA7ED5}" type="datetimeFigureOut">
              <a:rPr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2019-11-13</a:t>
            </a:fld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1DFFD-2238-495B-9FF3-018B1C45D05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5558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78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46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88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02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93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69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14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32AE-DE33-4436-A03B-EC2B484531E3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844D-E261-4C6C-A715-15C98F838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69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1">
              <a:defRPr lang="ko-KR"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5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1" hangingPunct="1">
        <a:spcBef>
          <a:spcPct val="0"/>
        </a:spcBef>
        <a:buNone/>
        <a:defRPr lang="ko-KR" sz="33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21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5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35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35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lang="ko-KR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1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4.emf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AppData\Local\Microsoft\Windows\INetCache\IE\HPY1NN71\tree01_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58" y="908719"/>
            <a:ext cx="2164084" cy="62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AppData\Local\Microsoft\Windows\INetCache\IE\HPY1NN71\tree01_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3537012"/>
            <a:ext cx="2736304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AppData\Local\Microsoft\Windows\INetCache\IE\HPY1NN71\tree01_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50" y="399894"/>
            <a:ext cx="4083850" cy="67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 descr="학교로고(그림)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15285" y="5181838"/>
            <a:ext cx="897450" cy="85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71"/>
            <a:ext cx="1368152" cy="288999"/>
          </a:xfrm>
          <a:prstGeom prst="rect">
            <a:avLst/>
          </a:prstGeom>
        </p:spPr>
      </p:pic>
      <p:pic>
        <p:nvPicPr>
          <p:cNvPr id="1026" name="Picture 2" descr="C:\Users\Administrator\AppData\Local\Microsoft\Windows\INetCache\IE\HPY1NN71\tree01_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2206006"/>
            <a:ext cx="2953361" cy="49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6619" y="2571134"/>
            <a:ext cx="7818717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5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 육 원  소  개</a:t>
            </a:r>
            <a:endParaRPr lang="en-US" altLang="ko-KR" sz="5000" b="1" spc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32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endParaRPr lang="en-US" altLang="ko-KR" sz="3200" b="1" spc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32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endParaRPr lang="en-US" altLang="ko-KR" sz="3200" b="1" spc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32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국민법률세무교육원</a:t>
            </a:r>
            <a:endParaRPr lang="ko-KR" altLang="en-US" sz="32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19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71"/>
            <a:ext cx="1368152" cy="288999"/>
          </a:xfrm>
          <a:prstGeom prst="rect">
            <a:avLst/>
          </a:prstGeom>
        </p:spPr>
      </p:pic>
      <p:grpSp>
        <p:nvGrpSpPr>
          <p:cNvPr id="15" name="Group 221"/>
          <p:cNvGrpSpPr/>
          <p:nvPr/>
        </p:nvGrpSpPr>
        <p:grpSpPr>
          <a:xfrm>
            <a:off x="467546" y="491632"/>
            <a:ext cx="4141105" cy="584397"/>
            <a:chOff x="1446" y="1636"/>
            <a:chExt cx="2922" cy="472"/>
          </a:xfrm>
        </p:grpSpPr>
        <p:sp>
          <p:nvSpPr>
            <p:cNvPr id="16" name="Oval 69"/>
            <p:cNvSpPr>
              <a:spLocks noChangeArrowheads="1"/>
            </p:cNvSpPr>
            <p:nvPr/>
          </p:nvSpPr>
          <p:spPr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rgbClr val="7030A0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 lang="ko-KR" altLang="en-US"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>
            <a:xfrm>
              <a:off x="1567" y="1640"/>
              <a:ext cx="298" cy="467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2</a:t>
              </a:r>
            </a:p>
          </p:txBody>
        </p:sp>
        <p:sp>
          <p:nvSpPr>
            <p:cNvPr id="29" name="AutoShape 103"/>
            <p:cNvSpPr>
              <a:spLocks noChangeArrowheads="1"/>
            </p:cNvSpPr>
            <p:nvPr/>
          </p:nvSpPr>
          <p:spPr bwMode="gray">
            <a:xfrm>
              <a:off x="1654" y="1696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3300"/>
              </a:solidFill>
              <a:round/>
            </a:ln>
            <a:effectLst/>
          </p:spPr>
          <p:txBody>
            <a:bodyPr vert="eaVert" wrap="none" anchor="ctr"/>
            <a:lstStyle/>
            <a:p>
              <a:pPr>
                <a:defRPr lang="ko-KR" altLang="en-US"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104"/>
            <p:cNvSpPr>
              <a:spLocks noChangeArrowheads="1"/>
            </p:cNvSpPr>
            <p:nvPr/>
          </p:nvSpPr>
          <p:spPr bwMode="gray">
            <a:xfrm rot="1758052">
              <a:off x="1459" y="1669"/>
              <a:ext cx="425" cy="4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 lang="ko-KR" altLang="en-US"/>
              </a:pPr>
              <a:endParaRPr lang="ko-KR" alt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gray">
            <a:xfrm rot="1758052">
              <a:off x="1446" y="1653"/>
              <a:ext cx="419" cy="41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 lang="ko-KR" altLang="en-US"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Text Box 107"/>
            <p:cNvSpPr txBox="1">
              <a:spLocks noChangeArrowheads="1"/>
            </p:cNvSpPr>
            <p:nvPr/>
          </p:nvSpPr>
          <p:spPr bwMode="gray">
            <a:xfrm>
              <a:off x="1999" y="1711"/>
              <a:ext cx="2160" cy="32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 육 원  </a:t>
              </a:r>
              <a:r>
                <a:rPr lang="ko-KR" altLang="en-US" sz="2000" b="1" spc="600" dirty="0">
                  <a:solidFill>
                    <a:srgbClr val="000000"/>
                  </a:solidFill>
                  <a:latin typeface="HY견고딕"/>
                  <a:ea typeface="HY견고딕"/>
                </a:rPr>
                <a:t>소  개</a:t>
              </a:r>
              <a:endParaRPr lang="en-US" altLang="ko-KR" sz="2000" b="1" spc="6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33" name="Picture 216" descr="Picture1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 Box 108"/>
            <p:cNvSpPr txBox="1">
              <a:spLocks noChangeArrowheads="1"/>
            </p:cNvSpPr>
            <p:nvPr/>
          </p:nvSpPr>
          <p:spPr bwMode="gray">
            <a:xfrm>
              <a:off x="1564" y="1694"/>
              <a:ext cx="260" cy="366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 lang="ko-KR" altLang="en-US"/>
              </a:pPr>
              <a:r>
                <a:rPr lang="en-US" altLang="ko-KR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1</a:t>
              </a:r>
              <a:endParaRPr lang="en-US" altLang="ko-KR" sz="2400" b="1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_x373438728"/>
          <p:cNvSpPr>
            <a:spLocks noChangeArrowheads="1"/>
          </p:cNvSpPr>
          <p:nvPr/>
        </p:nvSpPr>
        <p:spPr bwMode="auto">
          <a:xfrm>
            <a:off x="398162" y="1163148"/>
            <a:ext cx="8206286" cy="521817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373472248"/>
          <p:cNvSpPr>
            <a:spLocks noChangeArrowheads="1"/>
          </p:cNvSpPr>
          <p:nvPr/>
        </p:nvSpPr>
        <p:spPr bwMode="auto">
          <a:xfrm>
            <a:off x="910936" y="5656673"/>
            <a:ext cx="2879725" cy="4318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서울특별시 교육청</a:t>
            </a:r>
            <a:endParaRPr kumimoji="1" lang="ko-KR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2016</a:t>
            </a: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년 영등포 진로직업체험지원센터 위촉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374754256" descr="cif00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7" y="1469694"/>
            <a:ext cx="3241755" cy="39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_x374797936"/>
          <p:cNvSpPr>
            <a:spLocks noChangeArrowheads="1"/>
          </p:cNvSpPr>
          <p:nvPr/>
        </p:nvSpPr>
        <p:spPr bwMode="auto">
          <a:xfrm>
            <a:off x="5007479" y="5656673"/>
            <a:ext cx="2879725" cy="4318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국방전직교육원</a:t>
            </a:r>
            <a:r>
              <a:rPr kumimoji="1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교육자문위원 위촉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66" name="_x346730792" descr="EMB000027cc1b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8482" r="10550" b="7892"/>
          <a:stretch>
            <a:fillRect/>
          </a:stretch>
        </p:blipFill>
        <p:spPr bwMode="auto">
          <a:xfrm>
            <a:off x="4737672" y="1461452"/>
            <a:ext cx="3334702" cy="399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71"/>
            <a:ext cx="1368152" cy="288999"/>
          </a:xfrm>
          <a:prstGeom prst="rect">
            <a:avLst/>
          </a:prstGeom>
        </p:spPr>
      </p:pic>
      <p:grpSp>
        <p:nvGrpSpPr>
          <p:cNvPr id="35" name="Group 220"/>
          <p:cNvGrpSpPr/>
          <p:nvPr/>
        </p:nvGrpSpPr>
        <p:grpSpPr>
          <a:xfrm>
            <a:off x="548326" y="496582"/>
            <a:ext cx="3737198" cy="578207"/>
            <a:chOff x="1488" y="1160"/>
            <a:chExt cx="2637" cy="467"/>
          </a:xfrm>
        </p:grpSpPr>
        <p:sp>
          <p:nvSpPr>
            <p:cNvPr id="36" name="Oval 62"/>
            <p:cNvSpPr>
              <a:spLocks noChangeArrowheads="1"/>
            </p:cNvSpPr>
            <p:nvPr/>
          </p:nvSpPr>
          <p:spPr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8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7" name="Text Box 64"/>
            <p:cNvSpPr txBox="1">
              <a:spLocks noChangeArrowheads="1"/>
            </p:cNvSpPr>
            <p:nvPr/>
          </p:nvSpPr>
          <p:spPr>
            <a:xfrm>
              <a:off x="1565" y="1160"/>
              <a:ext cx="298" cy="467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41" name="Text Box 100"/>
            <p:cNvSpPr txBox="1">
              <a:spLocks noChangeArrowheads="1"/>
            </p:cNvSpPr>
            <p:nvPr/>
          </p:nvSpPr>
          <p:spPr bwMode="gray">
            <a:xfrm>
              <a:off x="1965" y="1213"/>
              <a:ext cx="2160" cy="321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 육 원  운  영</a:t>
              </a:r>
              <a:endParaRPr lang="en-US" altLang="ko-KR" sz="2000" b="1" spc="6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42" name="Picture 215" descr="Picture1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488" y="1227"/>
              <a:ext cx="239" cy="243"/>
            </a:xfrm>
            <a:prstGeom prst="rect">
              <a:avLst/>
            </a:prstGeom>
            <a:noFill/>
          </p:spPr>
        </p:pic>
        <p:sp>
          <p:nvSpPr>
            <p:cNvPr id="43" name="Text Box 101"/>
            <p:cNvSpPr txBox="1">
              <a:spLocks noChangeArrowheads="1"/>
            </p:cNvSpPr>
            <p:nvPr/>
          </p:nvSpPr>
          <p:spPr bwMode="gray">
            <a:xfrm>
              <a:off x="1556" y="1209"/>
              <a:ext cx="130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endParaRPr lang="en-US" altLang="ko-KR" sz="24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373368568"/>
          <p:cNvSpPr>
            <a:spLocks noChangeArrowheads="1"/>
          </p:cNvSpPr>
          <p:nvPr/>
        </p:nvSpPr>
        <p:spPr bwMode="auto">
          <a:xfrm>
            <a:off x="644697" y="1186754"/>
            <a:ext cx="7815735" cy="515857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_x373368808"/>
          <p:cNvSpPr>
            <a:spLocks noChangeArrowheads="1"/>
          </p:cNvSpPr>
          <p:nvPr/>
        </p:nvSpPr>
        <p:spPr bwMode="auto">
          <a:xfrm>
            <a:off x="1005769" y="1115109"/>
            <a:ext cx="2702135" cy="431800"/>
          </a:xfrm>
          <a:prstGeom prst="roundRect">
            <a:avLst>
              <a:gd name="adj" fmla="val 1407"/>
            </a:avLst>
          </a:prstGeom>
          <a:gradFill>
            <a:gsLst>
              <a:gs pos="0">
                <a:schemeClr val="bg1"/>
              </a:gs>
              <a:gs pos="9750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</a:gsLst>
            <a:lin ang="5400000" scaled="0"/>
          </a:gra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행정</a:t>
            </a:r>
            <a:r>
              <a:rPr kumimoji="1" lang="ko-KR" alt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법률사</a:t>
            </a:r>
            <a:r>
              <a:rPr kumimoji="1" lang="ko-KR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무원 </a:t>
            </a:r>
            <a:r>
              <a:rPr kumimoji="1" lang="ko-KR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수강평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173" y="1706171"/>
            <a:ext cx="7123223" cy="4362100"/>
          </a:xfrm>
          <a:prstGeom prst="rect">
            <a:avLst/>
          </a:prstGeom>
        </p:spPr>
      </p:pic>
      <p:grpSp>
        <p:nvGrpSpPr>
          <p:cNvPr id="19" name="Group 220"/>
          <p:cNvGrpSpPr/>
          <p:nvPr/>
        </p:nvGrpSpPr>
        <p:grpSpPr>
          <a:xfrm>
            <a:off x="488803" y="489016"/>
            <a:ext cx="4141105" cy="584398"/>
            <a:chOff x="1446" y="1157"/>
            <a:chExt cx="2922" cy="472"/>
          </a:xfrm>
        </p:grpSpPr>
        <p:sp>
          <p:nvSpPr>
            <p:cNvPr id="22" name="AutoShape 95"/>
            <p:cNvSpPr>
              <a:spLocks noChangeArrowheads="1"/>
            </p:cNvSpPr>
            <p:nvPr/>
          </p:nvSpPr>
          <p:spPr bwMode="gray">
            <a:xfrm>
              <a:off x="1654" y="1220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CC00"/>
              </a:solidFill>
              <a:round/>
            </a:ln>
            <a:effectLst/>
          </p:spPr>
          <p:txBody>
            <a:bodyPr vert="eaVert" wrap="none"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8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1" name="Text Box 64"/>
            <p:cNvSpPr txBox="1">
              <a:spLocks noChangeArrowheads="1"/>
            </p:cNvSpPr>
            <p:nvPr/>
          </p:nvSpPr>
          <p:spPr>
            <a:xfrm>
              <a:off x="1568" y="1157"/>
              <a:ext cx="301" cy="47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23" name="Oval 97"/>
            <p:cNvSpPr>
              <a:spLocks noChangeArrowheads="1"/>
            </p:cNvSpPr>
            <p:nvPr/>
          </p:nvSpPr>
          <p:spPr bwMode="gray">
            <a:xfrm rot="1758052">
              <a:off x="1459" y="1191"/>
              <a:ext cx="431" cy="417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4" name="Oval 98"/>
            <p:cNvSpPr>
              <a:spLocks noChangeArrowheads="1"/>
            </p:cNvSpPr>
            <p:nvPr/>
          </p:nvSpPr>
          <p:spPr bwMode="gray">
            <a:xfrm rot="1758052">
              <a:off x="1446" y="1173"/>
              <a:ext cx="423" cy="41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pic>
          <p:nvPicPr>
            <p:cNvPr id="26" name="Picture 215" descr="Picture1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488" y="1227"/>
              <a:ext cx="239" cy="243"/>
            </a:xfrm>
            <a:prstGeom prst="rect">
              <a:avLst/>
            </a:prstGeom>
            <a:noFill/>
          </p:spPr>
        </p:pic>
        <p:sp>
          <p:nvSpPr>
            <p:cNvPr id="27" name="Text Box 101"/>
            <p:cNvSpPr txBox="1">
              <a:spLocks noChangeArrowheads="1"/>
            </p:cNvSpPr>
            <p:nvPr/>
          </p:nvSpPr>
          <p:spPr bwMode="gray">
            <a:xfrm>
              <a:off x="1559" y="1209"/>
              <a:ext cx="256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 smtClean="0"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0000"/>
                      </a:srgbClr>
                    </a:outerShdw>
                  </a:effectLst>
                  <a:ea typeface="굴림"/>
                </a:rPr>
                <a:t>2</a:t>
              </a:r>
              <a:endParaRPr lang="en-US" altLang="ko-KR" sz="24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  <p:sp>
          <p:nvSpPr>
            <p:cNvPr id="25" name="Text Box 100"/>
            <p:cNvSpPr txBox="1">
              <a:spLocks noChangeArrowheads="1"/>
            </p:cNvSpPr>
            <p:nvPr/>
          </p:nvSpPr>
          <p:spPr bwMode="gray">
            <a:xfrm>
              <a:off x="1974" y="1222"/>
              <a:ext cx="2160" cy="32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 육 원   운  영</a:t>
              </a:r>
              <a:endParaRPr lang="ko-KR" altLang="en-US" sz="2000" b="1" spc="3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71"/>
            <a:ext cx="1368152" cy="288999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_x373368568"/>
          <p:cNvSpPr>
            <a:spLocks noChangeArrowheads="1"/>
          </p:cNvSpPr>
          <p:nvPr/>
        </p:nvSpPr>
        <p:spPr bwMode="auto">
          <a:xfrm>
            <a:off x="644697" y="1186754"/>
            <a:ext cx="7815735" cy="515857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_x373368808"/>
          <p:cNvSpPr>
            <a:spLocks noChangeArrowheads="1"/>
          </p:cNvSpPr>
          <p:nvPr/>
        </p:nvSpPr>
        <p:spPr bwMode="auto">
          <a:xfrm>
            <a:off x="792297" y="1135220"/>
            <a:ext cx="2987615" cy="431800"/>
          </a:xfrm>
          <a:prstGeom prst="roundRect">
            <a:avLst>
              <a:gd name="adj" fmla="val 1407"/>
            </a:avLst>
          </a:prstGeom>
          <a:gradFill>
            <a:gsLst>
              <a:gs pos="0">
                <a:schemeClr val="bg1"/>
              </a:gs>
              <a:gs pos="9750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</a:gsLst>
            <a:lin ang="5400000" scaled="0"/>
          </a:gra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b="1" dirty="0" smtClean="0"/>
              <a:t>행정법률사무원 </a:t>
            </a:r>
            <a:r>
              <a:rPr lang="ko-KR" altLang="en-US" b="1" dirty="0" err="1" smtClean="0"/>
              <a:t>수강평</a:t>
            </a:r>
            <a:endParaRPr lang="ko-KR" altLang="en-US" dirty="0">
              <a:effectLst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84" y="1723279"/>
            <a:ext cx="7568836" cy="4514033"/>
          </a:xfrm>
          <a:prstGeom prst="rect">
            <a:avLst/>
          </a:prstGeom>
        </p:spPr>
      </p:pic>
      <p:grpSp>
        <p:nvGrpSpPr>
          <p:cNvPr id="20" name="Group 220"/>
          <p:cNvGrpSpPr/>
          <p:nvPr/>
        </p:nvGrpSpPr>
        <p:grpSpPr>
          <a:xfrm>
            <a:off x="488803" y="489016"/>
            <a:ext cx="4141105" cy="584398"/>
            <a:chOff x="1446" y="1157"/>
            <a:chExt cx="2922" cy="472"/>
          </a:xfrm>
        </p:grpSpPr>
        <p:sp>
          <p:nvSpPr>
            <p:cNvPr id="21" name="AutoShape 95"/>
            <p:cNvSpPr>
              <a:spLocks noChangeArrowheads="1"/>
            </p:cNvSpPr>
            <p:nvPr/>
          </p:nvSpPr>
          <p:spPr bwMode="gray">
            <a:xfrm>
              <a:off x="1654" y="1220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CC00"/>
              </a:solidFill>
              <a:round/>
            </a:ln>
            <a:effectLst/>
          </p:spPr>
          <p:txBody>
            <a:bodyPr vert="eaVert" wrap="none"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Oval 62"/>
            <p:cNvSpPr>
              <a:spLocks noChangeArrowheads="1"/>
            </p:cNvSpPr>
            <p:nvPr/>
          </p:nvSpPr>
          <p:spPr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8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>
            <a:xfrm>
              <a:off x="1568" y="1157"/>
              <a:ext cx="301" cy="47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24" name="Oval 97"/>
            <p:cNvSpPr>
              <a:spLocks noChangeArrowheads="1"/>
            </p:cNvSpPr>
            <p:nvPr/>
          </p:nvSpPr>
          <p:spPr bwMode="gray">
            <a:xfrm rot="1758052">
              <a:off x="1459" y="1191"/>
              <a:ext cx="431" cy="417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5" name="Oval 98"/>
            <p:cNvSpPr>
              <a:spLocks noChangeArrowheads="1"/>
            </p:cNvSpPr>
            <p:nvPr/>
          </p:nvSpPr>
          <p:spPr bwMode="gray">
            <a:xfrm rot="1758052">
              <a:off x="1446" y="1173"/>
              <a:ext cx="423" cy="41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pic>
          <p:nvPicPr>
            <p:cNvPr id="26" name="Picture 215" descr="Picture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488" y="1227"/>
              <a:ext cx="239" cy="243"/>
            </a:xfrm>
            <a:prstGeom prst="rect">
              <a:avLst/>
            </a:prstGeom>
            <a:noFill/>
          </p:spPr>
        </p:pic>
        <p:sp>
          <p:nvSpPr>
            <p:cNvPr id="27" name="Text Box 101"/>
            <p:cNvSpPr txBox="1">
              <a:spLocks noChangeArrowheads="1"/>
            </p:cNvSpPr>
            <p:nvPr/>
          </p:nvSpPr>
          <p:spPr bwMode="gray">
            <a:xfrm>
              <a:off x="1559" y="1209"/>
              <a:ext cx="256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 smtClean="0"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0000"/>
                      </a:srgbClr>
                    </a:outerShdw>
                  </a:effectLst>
                  <a:ea typeface="굴림"/>
                </a:rPr>
                <a:t>2</a:t>
              </a:r>
              <a:endParaRPr lang="en-US" altLang="ko-KR" sz="24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  <p:sp>
          <p:nvSpPr>
            <p:cNvPr id="28" name="Text Box 100"/>
            <p:cNvSpPr txBox="1">
              <a:spLocks noChangeArrowheads="1"/>
            </p:cNvSpPr>
            <p:nvPr/>
          </p:nvSpPr>
          <p:spPr bwMode="gray">
            <a:xfrm>
              <a:off x="1974" y="1222"/>
              <a:ext cx="2160" cy="32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 육 원   운  영</a:t>
              </a:r>
              <a:endParaRPr lang="ko-KR" altLang="en-US" sz="2000" b="1" spc="3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56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71"/>
            <a:ext cx="1368152" cy="288999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_x373368568"/>
          <p:cNvSpPr>
            <a:spLocks noChangeArrowheads="1"/>
          </p:cNvSpPr>
          <p:nvPr/>
        </p:nvSpPr>
        <p:spPr bwMode="auto">
          <a:xfrm>
            <a:off x="644697" y="1186754"/>
            <a:ext cx="7815735" cy="515857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_x373368808"/>
          <p:cNvSpPr>
            <a:spLocks noChangeArrowheads="1"/>
          </p:cNvSpPr>
          <p:nvPr/>
        </p:nvSpPr>
        <p:spPr bwMode="auto">
          <a:xfrm>
            <a:off x="792297" y="1134643"/>
            <a:ext cx="2699583" cy="431800"/>
          </a:xfrm>
          <a:prstGeom prst="roundRect">
            <a:avLst>
              <a:gd name="adj" fmla="val 1407"/>
            </a:avLst>
          </a:prstGeom>
          <a:gradFill>
            <a:gsLst>
              <a:gs pos="0">
                <a:schemeClr val="bg1"/>
              </a:gs>
              <a:gs pos="9750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</a:gsLst>
            <a:lin ang="5400000" scaled="0"/>
          </a:gra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b="1" dirty="0" smtClean="0"/>
              <a:t>법률강제집행</a:t>
            </a:r>
            <a:r>
              <a:rPr lang="ko-KR" altLang="en-US" b="1" dirty="0" smtClean="0">
                <a:solidFill>
                  <a:prstClr val="black"/>
                </a:solidFill>
              </a:rPr>
              <a:t> </a:t>
            </a:r>
            <a:r>
              <a:rPr lang="ko-KR" altLang="en-US" b="1" dirty="0" err="1" smtClean="0">
                <a:solidFill>
                  <a:prstClr val="black"/>
                </a:solidFill>
              </a:rPr>
              <a:t>수강평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97" y="1735918"/>
            <a:ext cx="7471453" cy="4609406"/>
          </a:xfrm>
          <a:prstGeom prst="rect">
            <a:avLst/>
          </a:prstGeom>
        </p:spPr>
      </p:pic>
      <p:grpSp>
        <p:nvGrpSpPr>
          <p:cNvPr id="20" name="Group 220"/>
          <p:cNvGrpSpPr/>
          <p:nvPr/>
        </p:nvGrpSpPr>
        <p:grpSpPr>
          <a:xfrm>
            <a:off x="488803" y="489016"/>
            <a:ext cx="4141105" cy="584398"/>
            <a:chOff x="1446" y="1157"/>
            <a:chExt cx="2922" cy="472"/>
          </a:xfrm>
        </p:grpSpPr>
        <p:sp>
          <p:nvSpPr>
            <p:cNvPr id="21" name="AutoShape 95"/>
            <p:cNvSpPr>
              <a:spLocks noChangeArrowheads="1"/>
            </p:cNvSpPr>
            <p:nvPr/>
          </p:nvSpPr>
          <p:spPr bwMode="gray">
            <a:xfrm>
              <a:off x="1654" y="1220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CC00"/>
              </a:solidFill>
              <a:round/>
            </a:ln>
            <a:effectLst/>
          </p:spPr>
          <p:txBody>
            <a:bodyPr vert="eaVert" wrap="none"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Oval 62"/>
            <p:cNvSpPr>
              <a:spLocks noChangeArrowheads="1"/>
            </p:cNvSpPr>
            <p:nvPr/>
          </p:nvSpPr>
          <p:spPr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8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>
            <a:xfrm>
              <a:off x="1568" y="1157"/>
              <a:ext cx="301" cy="47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24" name="Oval 97"/>
            <p:cNvSpPr>
              <a:spLocks noChangeArrowheads="1"/>
            </p:cNvSpPr>
            <p:nvPr/>
          </p:nvSpPr>
          <p:spPr bwMode="gray">
            <a:xfrm rot="1758052">
              <a:off x="1459" y="1191"/>
              <a:ext cx="431" cy="417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5" name="Oval 98"/>
            <p:cNvSpPr>
              <a:spLocks noChangeArrowheads="1"/>
            </p:cNvSpPr>
            <p:nvPr/>
          </p:nvSpPr>
          <p:spPr bwMode="gray">
            <a:xfrm rot="1758052">
              <a:off x="1446" y="1173"/>
              <a:ext cx="423" cy="41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pic>
          <p:nvPicPr>
            <p:cNvPr id="26" name="Picture 215" descr="Picture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488" y="1227"/>
              <a:ext cx="239" cy="243"/>
            </a:xfrm>
            <a:prstGeom prst="rect">
              <a:avLst/>
            </a:prstGeom>
            <a:noFill/>
          </p:spPr>
        </p:pic>
        <p:sp>
          <p:nvSpPr>
            <p:cNvPr id="27" name="Text Box 101"/>
            <p:cNvSpPr txBox="1">
              <a:spLocks noChangeArrowheads="1"/>
            </p:cNvSpPr>
            <p:nvPr/>
          </p:nvSpPr>
          <p:spPr bwMode="gray">
            <a:xfrm>
              <a:off x="1559" y="1209"/>
              <a:ext cx="256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 smtClean="0"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0000"/>
                      </a:srgbClr>
                    </a:outerShdw>
                  </a:effectLst>
                  <a:ea typeface="굴림"/>
                </a:rPr>
                <a:t>2</a:t>
              </a:r>
              <a:endParaRPr lang="en-US" altLang="ko-KR" sz="24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  <p:sp>
          <p:nvSpPr>
            <p:cNvPr id="28" name="Text Box 100"/>
            <p:cNvSpPr txBox="1">
              <a:spLocks noChangeArrowheads="1"/>
            </p:cNvSpPr>
            <p:nvPr/>
          </p:nvSpPr>
          <p:spPr bwMode="gray">
            <a:xfrm>
              <a:off x="1974" y="1222"/>
              <a:ext cx="2160" cy="32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 육 원   운  영</a:t>
              </a:r>
              <a:endParaRPr lang="ko-KR" altLang="en-US" sz="2000" b="1" spc="3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88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6877"/>
            <a:ext cx="4119903" cy="2320878"/>
          </a:xfrm>
          <a:prstGeom prst="rect">
            <a:avLst/>
          </a:prstGeom>
          <a:ln w="38100" cap="sq">
            <a:noFill/>
            <a:prstDash val="solid"/>
            <a:miter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135619" y="4298613"/>
            <a:ext cx="2556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모의재판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수업 진행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2" y="3645024"/>
            <a:ext cx="4409957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69"/>
            <a:ext cx="1368152" cy="28899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9360"/>
            <a:ext cx="3960440" cy="2231047"/>
          </a:xfrm>
          <a:prstGeom prst="rect">
            <a:avLst/>
          </a:prstGeom>
        </p:spPr>
      </p:pic>
      <p:grpSp>
        <p:nvGrpSpPr>
          <p:cNvPr id="37" name="Group 222"/>
          <p:cNvGrpSpPr/>
          <p:nvPr/>
        </p:nvGrpSpPr>
        <p:grpSpPr>
          <a:xfrm>
            <a:off x="471134" y="476675"/>
            <a:ext cx="4928958" cy="511348"/>
            <a:chOff x="1447" y="2131"/>
            <a:chExt cx="2801" cy="437"/>
          </a:xfrm>
        </p:grpSpPr>
        <p:sp>
          <p:nvSpPr>
            <p:cNvPr id="38" name="Oval 160"/>
            <p:cNvSpPr>
              <a:spLocks noChangeArrowheads="1"/>
            </p:cNvSpPr>
            <p:nvPr/>
          </p:nvSpPr>
          <p:spPr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39" name="Text Box 162"/>
            <p:cNvSpPr txBox="1">
              <a:spLocks noChangeArrowheads="1"/>
            </p:cNvSpPr>
            <p:nvPr/>
          </p:nvSpPr>
          <p:spPr>
            <a:xfrm>
              <a:off x="1567" y="2217"/>
              <a:ext cx="205" cy="2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6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40" name="AutoShape 171"/>
            <p:cNvSpPr>
              <a:spLocks noChangeArrowheads="1"/>
            </p:cNvSpPr>
            <p:nvPr/>
          </p:nvSpPr>
          <p:spPr bwMode="gray">
            <a:xfrm>
              <a:off x="1654" y="2196"/>
              <a:ext cx="259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DE8EF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00B0F0"/>
              </a:solidFill>
              <a:round/>
            </a:ln>
            <a:effectLst/>
          </p:spPr>
          <p:txBody>
            <a:bodyPr vert="eaVert"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41" name="Oval 173"/>
            <p:cNvSpPr>
              <a:spLocks noChangeArrowheads="1"/>
            </p:cNvSpPr>
            <p:nvPr/>
          </p:nvSpPr>
          <p:spPr bwMode="gray">
            <a:xfrm rot="1758052">
              <a:off x="1459" y="2151"/>
              <a:ext cx="431" cy="41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42" name="Text Box 176"/>
            <p:cNvSpPr txBox="1">
              <a:spLocks noChangeArrowheads="1"/>
            </p:cNvSpPr>
            <p:nvPr/>
          </p:nvSpPr>
          <p:spPr bwMode="gray">
            <a:xfrm>
              <a:off x="1786" y="2214"/>
              <a:ext cx="2408" cy="316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1" spc="300" dirty="0">
                  <a:solidFill>
                    <a:srgbClr val="000000"/>
                  </a:solidFill>
                  <a:latin typeface="HY견고딕"/>
                  <a:ea typeface="HY견고딕"/>
                </a:rPr>
                <a:t>교육장면 </a:t>
              </a:r>
              <a:r>
                <a:rPr lang="en-US" altLang="ko-KR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(</a:t>
              </a:r>
              <a:r>
                <a:rPr lang="ko-KR" altLang="en-US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행정법률사무원</a:t>
              </a:r>
              <a:r>
                <a:rPr lang="en-US" altLang="ko-KR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)</a:t>
              </a:r>
              <a:endParaRPr lang="en-US" altLang="ko-KR" b="1" spc="3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43" name="Oval 174"/>
            <p:cNvSpPr>
              <a:spLocks noChangeArrowheads="1"/>
            </p:cNvSpPr>
            <p:nvPr/>
          </p:nvSpPr>
          <p:spPr bwMode="gray">
            <a:xfrm rot="1758052">
              <a:off x="1447" y="2131"/>
              <a:ext cx="416" cy="417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pic>
          <p:nvPicPr>
            <p:cNvPr id="44" name="Picture 217" descr="Picture1"/>
            <p:cNvPicPr>
              <a:picLocks noChangeAspect="1"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488" y="2181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 Box 177"/>
            <p:cNvSpPr txBox="1">
              <a:spLocks noChangeArrowheads="1"/>
            </p:cNvSpPr>
            <p:nvPr/>
          </p:nvSpPr>
          <p:spPr bwMode="gray">
            <a:xfrm>
              <a:off x="1554" y="2160"/>
              <a:ext cx="206" cy="395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3</a:t>
              </a:r>
              <a:endParaRPr lang="ko-KR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ea typeface="굴림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93020" y="5482969"/>
            <a:ext cx="3159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국비지원 교육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  <a:p>
            <a:pPr>
              <a:defRPr lang="ko-KR" altLang="en-US"/>
            </a:pP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“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매월 수당 최대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40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만원 지급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”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2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53" y="1528449"/>
            <a:ext cx="4038666" cy="22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09688"/>
            <a:ext cx="4743616" cy="26682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32140" y="3757220"/>
            <a:ext cx="2802094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도봉등기소 법원경매참여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69"/>
            <a:ext cx="1368152" cy="288999"/>
          </a:xfrm>
          <a:prstGeom prst="rect">
            <a:avLst/>
          </a:prstGeom>
        </p:spPr>
      </p:pic>
      <p:grpSp>
        <p:nvGrpSpPr>
          <p:cNvPr id="22" name="Group 222"/>
          <p:cNvGrpSpPr/>
          <p:nvPr/>
        </p:nvGrpSpPr>
        <p:grpSpPr>
          <a:xfrm>
            <a:off x="471134" y="476675"/>
            <a:ext cx="4928958" cy="511348"/>
            <a:chOff x="1447" y="2131"/>
            <a:chExt cx="2801" cy="437"/>
          </a:xfrm>
        </p:grpSpPr>
        <p:sp>
          <p:nvSpPr>
            <p:cNvPr id="23" name="Oval 160"/>
            <p:cNvSpPr>
              <a:spLocks noChangeArrowheads="1"/>
            </p:cNvSpPr>
            <p:nvPr/>
          </p:nvSpPr>
          <p:spPr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24" name="Text Box 162"/>
            <p:cNvSpPr txBox="1">
              <a:spLocks noChangeArrowheads="1"/>
            </p:cNvSpPr>
            <p:nvPr/>
          </p:nvSpPr>
          <p:spPr>
            <a:xfrm>
              <a:off x="1567" y="2217"/>
              <a:ext cx="205" cy="2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6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25" name="AutoShape 171"/>
            <p:cNvSpPr>
              <a:spLocks noChangeArrowheads="1"/>
            </p:cNvSpPr>
            <p:nvPr/>
          </p:nvSpPr>
          <p:spPr bwMode="gray">
            <a:xfrm>
              <a:off x="1654" y="2196"/>
              <a:ext cx="259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DE8EF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00B0F0"/>
              </a:solidFill>
              <a:round/>
            </a:ln>
            <a:effectLst/>
          </p:spPr>
          <p:txBody>
            <a:bodyPr vert="eaVert"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26" name="Oval 173"/>
            <p:cNvSpPr>
              <a:spLocks noChangeArrowheads="1"/>
            </p:cNvSpPr>
            <p:nvPr/>
          </p:nvSpPr>
          <p:spPr bwMode="gray">
            <a:xfrm rot="1758052">
              <a:off x="1459" y="2151"/>
              <a:ext cx="431" cy="41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27" name="Text Box 176"/>
            <p:cNvSpPr txBox="1">
              <a:spLocks noChangeArrowheads="1"/>
            </p:cNvSpPr>
            <p:nvPr/>
          </p:nvSpPr>
          <p:spPr bwMode="gray">
            <a:xfrm>
              <a:off x="1786" y="2214"/>
              <a:ext cx="2408" cy="316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1" spc="300" dirty="0">
                  <a:solidFill>
                    <a:srgbClr val="000000"/>
                  </a:solidFill>
                  <a:latin typeface="HY견고딕"/>
                  <a:ea typeface="HY견고딕"/>
                </a:rPr>
                <a:t>교육장면 </a:t>
              </a:r>
              <a:r>
                <a:rPr lang="en-US" altLang="ko-KR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(</a:t>
              </a:r>
              <a:r>
                <a:rPr lang="ko-KR" altLang="en-US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법률강제집행사무원</a:t>
              </a:r>
              <a:r>
                <a:rPr lang="en-US" altLang="ko-KR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)</a:t>
              </a:r>
              <a:endParaRPr lang="en-US" altLang="ko-KR" b="1" spc="3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28" name="Oval 174"/>
            <p:cNvSpPr>
              <a:spLocks noChangeArrowheads="1"/>
            </p:cNvSpPr>
            <p:nvPr/>
          </p:nvSpPr>
          <p:spPr bwMode="gray">
            <a:xfrm rot="1758052">
              <a:off x="1447" y="2131"/>
              <a:ext cx="416" cy="417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pic>
          <p:nvPicPr>
            <p:cNvPr id="29" name="Picture 217" descr="Picture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488" y="2181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 Box 177"/>
            <p:cNvSpPr txBox="1">
              <a:spLocks noChangeArrowheads="1"/>
            </p:cNvSpPr>
            <p:nvPr/>
          </p:nvSpPr>
          <p:spPr bwMode="gray">
            <a:xfrm>
              <a:off x="1554" y="2160"/>
              <a:ext cx="206" cy="395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3</a:t>
              </a:r>
              <a:endParaRPr lang="ko-KR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ea typeface="굴림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4" y="1844824"/>
            <a:ext cx="4702811" cy="30278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60962" y="4872658"/>
            <a:ext cx="19050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국비지원 교육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  <a:p>
            <a:pPr>
              <a:defRPr lang="ko-KR" altLang="en-US"/>
            </a:pPr>
            <a:r>
              <a:rPr lang="en-US" altLang="ko-K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“</a:t>
            </a: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매월 수당 </a:t>
            </a:r>
            <a:endParaRPr lang="en-US" altLang="ko-KR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  <a:p>
            <a:pPr>
              <a:defRPr lang="ko-KR" altLang="en-US"/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최대</a:t>
            </a:r>
            <a:r>
              <a:rPr lang="en-US" altLang="ko-K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40</a:t>
            </a: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만원 지급</a:t>
            </a:r>
            <a:r>
              <a:rPr lang="en-US" altLang="ko-K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”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3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33196" y="2655141"/>
            <a:ext cx="32043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ERP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생산정보시스템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수료식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  <a:p>
            <a:pPr algn="ctr">
              <a:defRPr lang="ko-KR" altLang="en-US"/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세무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/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회계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,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인사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)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69"/>
            <a:ext cx="1368152" cy="288999"/>
          </a:xfrm>
          <a:prstGeom prst="rect">
            <a:avLst/>
          </a:prstGeom>
        </p:spPr>
      </p:pic>
      <p:grpSp>
        <p:nvGrpSpPr>
          <p:cNvPr id="37" name="Group 222"/>
          <p:cNvGrpSpPr/>
          <p:nvPr/>
        </p:nvGrpSpPr>
        <p:grpSpPr>
          <a:xfrm>
            <a:off x="471134" y="476675"/>
            <a:ext cx="4928958" cy="511348"/>
            <a:chOff x="1447" y="2131"/>
            <a:chExt cx="2801" cy="437"/>
          </a:xfrm>
        </p:grpSpPr>
        <p:sp>
          <p:nvSpPr>
            <p:cNvPr id="38" name="Oval 160"/>
            <p:cNvSpPr>
              <a:spLocks noChangeArrowheads="1"/>
            </p:cNvSpPr>
            <p:nvPr/>
          </p:nvSpPr>
          <p:spPr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39" name="Text Box 162"/>
            <p:cNvSpPr txBox="1">
              <a:spLocks noChangeArrowheads="1"/>
            </p:cNvSpPr>
            <p:nvPr/>
          </p:nvSpPr>
          <p:spPr>
            <a:xfrm>
              <a:off x="1567" y="2217"/>
              <a:ext cx="205" cy="2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6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40" name="AutoShape 171"/>
            <p:cNvSpPr>
              <a:spLocks noChangeArrowheads="1"/>
            </p:cNvSpPr>
            <p:nvPr/>
          </p:nvSpPr>
          <p:spPr bwMode="gray">
            <a:xfrm>
              <a:off x="1654" y="2196"/>
              <a:ext cx="259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DE8EF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00B0F0"/>
              </a:solidFill>
              <a:round/>
            </a:ln>
            <a:effectLst/>
          </p:spPr>
          <p:txBody>
            <a:bodyPr vert="eaVert"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41" name="Oval 173"/>
            <p:cNvSpPr>
              <a:spLocks noChangeArrowheads="1"/>
            </p:cNvSpPr>
            <p:nvPr/>
          </p:nvSpPr>
          <p:spPr bwMode="gray">
            <a:xfrm rot="1758052">
              <a:off x="1459" y="2151"/>
              <a:ext cx="431" cy="41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42" name="Text Box 176"/>
            <p:cNvSpPr txBox="1">
              <a:spLocks noChangeArrowheads="1"/>
            </p:cNvSpPr>
            <p:nvPr/>
          </p:nvSpPr>
          <p:spPr bwMode="gray">
            <a:xfrm>
              <a:off x="1786" y="2214"/>
              <a:ext cx="2408" cy="316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1" spc="300" dirty="0">
                  <a:solidFill>
                    <a:srgbClr val="000000"/>
                  </a:solidFill>
                  <a:latin typeface="HY견고딕"/>
                  <a:ea typeface="HY견고딕"/>
                </a:rPr>
                <a:t>교육장면 </a:t>
              </a:r>
              <a:r>
                <a:rPr lang="en-US" altLang="ko-KR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(ERP</a:t>
              </a:r>
              <a:r>
                <a:rPr lang="ko-KR" altLang="en-US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생산정보시스템</a:t>
              </a:r>
              <a:r>
                <a:rPr lang="en-US" altLang="ko-KR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)</a:t>
              </a:r>
              <a:endParaRPr lang="en-US" altLang="ko-KR" b="1" spc="3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43" name="Oval 174"/>
            <p:cNvSpPr>
              <a:spLocks noChangeArrowheads="1"/>
            </p:cNvSpPr>
            <p:nvPr/>
          </p:nvSpPr>
          <p:spPr bwMode="gray">
            <a:xfrm rot="1758052">
              <a:off x="1447" y="2131"/>
              <a:ext cx="416" cy="417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pic>
          <p:nvPicPr>
            <p:cNvPr id="44" name="Picture 217" descr="Picture1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488" y="2181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 Box 177"/>
            <p:cNvSpPr txBox="1">
              <a:spLocks noChangeArrowheads="1"/>
            </p:cNvSpPr>
            <p:nvPr/>
          </p:nvSpPr>
          <p:spPr bwMode="gray">
            <a:xfrm>
              <a:off x="1554" y="2160"/>
              <a:ext cx="206" cy="395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3</a:t>
              </a:r>
              <a:endParaRPr lang="ko-KR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ea typeface="굴림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8" y="1245782"/>
            <a:ext cx="4483888" cy="3011310"/>
          </a:xfrm>
          <a:prstGeom prst="rect">
            <a:avLst/>
          </a:prstGeom>
          <a:effectLst>
            <a:outerShdw blurRad="3302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0" y="3380027"/>
            <a:ext cx="3995936" cy="2988332"/>
          </a:xfrm>
          <a:prstGeom prst="rect">
            <a:avLst/>
          </a:prstGeom>
          <a:ln w="50800"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2921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93433" y="5157192"/>
            <a:ext cx="3159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국비지원 교육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  <a:p>
            <a:pPr>
              <a:defRPr lang="ko-KR" altLang="en-US"/>
            </a:pPr>
            <a:r>
              <a:rPr lang="en-US" altLang="ko-K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“</a:t>
            </a: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매월 수당 최대</a:t>
            </a:r>
            <a:r>
              <a:rPr lang="en-US" altLang="ko-K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40</a:t>
            </a: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만원 지급</a:t>
            </a:r>
            <a:r>
              <a:rPr lang="en-US" altLang="ko-K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”</a:t>
            </a:r>
            <a:endParaRPr lang="ko-KR" alt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944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603528" y="1412776"/>
            <a:ext cx="358739" cy="1224136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시설현황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51602"/>
              </p:ext>
            </p:extLst>
          </p:nvPr>
        </p:nvGraphicFramePr>
        <p:xfrm>
          <a:off x="1043611" y="1519253"/>
          <a:ext cx="7404851" cy="78878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33790"/>
                <a:gridCol w="978375"/>
                <a:gridCol w="1188132"/>
                <a:gridCol w="1188132"/>
                <a:gridCol w="1224136"/>
                <a:gridCol w="1296144"/>
                <a:gridCol w="99614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구분</a:t>
                      </a:r>
                      <a:endParaRPr lang="ko-KR" altLang="en-US" sz="1400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상담실</a:t>
                      </a:r>
                      <a:endParaRPr lang="ko-KR" altLang="en-US" sz="1050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행정실</a:t>
                      </a:r>
                      <a:endParaRPr lang="ko-KR" altLang="en-US" sz="1400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컴퓨터실</a:t>
                      </a:r>
                      <a:endParaRPr lang="ko-KR" altLang="en-US" sz="1400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이론실</a:t>
                      </a:r>
                      <a:endParaRPr lang="ko-KR" altLang="en-US" sz="1400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휴게실</a:t>
                      </a:r>
                      <a:endParaRPr lang="ko-KR" altLang="en-US" sz="1400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비고</a:t>
                      </a:r>
                      <a:endParaRPr lang="ko-KR" altLang="en-US" sz="1400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/>
                </a:tc>
              </a:tr>
              <a:tr h="4179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/>
                        <a:t>개수</a:t>
                      </a:r>
                      <a:endParaRPr lang="ko-KR" altLang="en-US" sz="14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 smtClean="0"/>
                        <a:t>1</a:t>
                      </a:r>
                      <a:endParaRPr lang="ko-KR" altLang="en-US" sz="1400" spc="-15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 smtClean="0"/>
                        <a:t>1</a:t>
                      </a:r>
                      <a:endParaRPr lang="ko-KR" altLang="en-US" sz="1400" spc="-15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 smtClean="0"/>
                        <a:t>1</a:t>
                      </a:r>
                      <a:endParaRPr lang="ko-KR" altLang="en-US" sz="1400" spc="-15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 smtClean="0"/>
                        <a:t>1</a:t>
                      </a:r>
                      <a:endParaRPr lang="ko-KR" altLang="en-US" sz="1400" spc="-15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-150" dirty="0" smtClean="0"/>
                        <a:t>1</a:t>
                      </a:r>
                      <a:endParaRPr lang="ko-KR" altLang="en-US" sz="1400" spc="-15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spc="-150" dirty="0"/>
                    </a:p>
                  </a:txBody>
                  <a:tcPr marL="36000" marR="36000" anchor="ctr"/>
                </a:tc>
              </a:tr>
            </a:tbl>
          </a:graphicData>
        </a:graphic>
      </p:graphicFrame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69"/>
            <a:ext cx="1368152" cy="288999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603528" y="3907703"/>
            <a:ext cx="358739" cy="1224136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시설사진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80598"/>
              </p:ext>
            </p:extLst>
          </p:nvPr>
        </p:nvGraphicFramePr>
        <p:xfrm>
          <a:off x="1057052" y="2862301"/>
          <a:ext cx="7416825" cy="331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2275"/>
                <a:gridCol w="2472275"/>
                <a:gridCol w="2472275"/>
              </a:tblGrid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749503" y="5918070"/>
            <a:ext cx="662558" cy="22659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o-KR" altLang="en-US" sz="1000" dirty="0" smtClean="0">
                <a:latin typeface="HY견고딕" pitchFamily="18" charset="-127"/>
                <a:ea typeface="HY견고딕" pitchFamily="18" charset="-127"/>
              </a:rPr>
              <a:t>행 정 실</a:t>
            </a:r>
            <a:endParaRPr lang="ko-KR" altLang="en-US" sz="1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2" y="2871050"/>
            <a:ext cx="2426162" cy="161655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6" y="2871050"/>
            <a:ext cx="2415136" cy="161782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89" y="2871050"/>
            <a:ext cx="2475719" cy="164704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71" y="4536685"/>
            <a:ext cx="2452674" cy="165578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12" y="4536685"/>
            <a:ext cx="2446896" cy="1655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11370" y="4293180"/>
            <a:ext cx="585664" cy="22659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학교전경</a:t>
            </a:r>
            <a:endParaRPr lang="ko-KR" altLang="en-US" sz="1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3256" y="4291894"/>
            <a:ext cx="65573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o-KR" altLang="en-US" sz="10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이론실</a:t>
            </a:r>
            <a:endParaRPr lang="ko-KR" altLang="en-US" sz="1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3565" y="4266441"/>
            <a:ext cx="67114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컴퓨터실</a:t>
            </a:r>
            <a:endParaRPr lang="ko-KR" altLang="en-US" sz="1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3987" y="5804773"/>
            <a:ext cx="5488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산책</a:t>
            </a:r>
            <a:r>
              <a:rPr lang="ko-KR" altLang="en-US" sz="1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0147" y="5899484"/>
            <a:ext cx="662558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o-KR" altLang="en-US" sz="10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행정실</a:t>
            </a:r>
            <a:endParaRPr lang="ko-KR" altLang="en-US" sz="1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99542" y="5899484"/>
            <a:ext cx="662558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휴게실</a:t>
            </a:r>
            <a:endParaRPr lang="ko-KR" altLang="en-US" sz="1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1" y="4536685"/>
            <a:ext cx="2476200" cy="165579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17055" y="5909736"/>
            <a:ext cx="457425" cy="22659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상담실</a:t>
            </a:r>
            <a:endParaRPr lang="ko-KR" altLang="en-US" sz="1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44" name="Group 220"/>
          <p:cNvGrpSpPr/>
          <p:nvPr/>
        </p:nvGrpSpPr>
        <p:grpSpPr>
          <a:xfrm>
            <a:off x="502903" y="576350"/>
            <a:ext cx="4141105" cy="584398"/>
            <a:chOff x="1446" y="1157"/>
            <a:chExt cx="2922" cy="472"/>
          </a:xfrm>
        </p:grpSpPr>
        <p:sp>
          <p:nvSpPr>
            <p:cNvPr id="45" name="Oval 62"/>
            <p:cNvSpPr>
              <a:spLocks noChangeArrowheads="1"/>
            </p:cNvSpPr>
            <p:nvPr/>
          </p:nvSpPr>
          <p:spPr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8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6" name="Text Box 64"/>
            <p:cNvSpPr txBox="1">
              <a:spLocks noChangeArrowheads="1"/>
            </p:cNvSpPr>
            <p:nvPr/>
          </p:nvSpPr>
          <p:spPr>
            <a:xfrm>
              <a:off x="1567" y="1157"/>
              <a:ext cx="299" cy="47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47" name="AutoShape 95"/>
            <p:cNvSpPr>
              <a:spLocks noChangeArrowheads="1"/>
            </p:cNvSpPr>
            <p:nvPr/>
          </p:nvSpPr>
          <p:spPr bwMode="gray">
            <a:xfrm>
              <a:off x="1654" y="1220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chemeClr val="tx2">
                  <a:lumMod val="75000"/>
                </a:schemeClr>
              </a:solidFill>
              <a:round/>
            </a:ln>
            <a:effectLst/>
          </p:spPr>
          <p:txBody>
            <a:bodyPr vert="eaVert" wrap="none"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Oval 97"/>
            <p:cNvSpPr>
              <a:spLocks noChangeArrowheads="1"/>
            </p:cNvSpPr>
            <p:nvPr/>
          </p:nvSpPr>
          <p:spPr bwMode="gray">
            <a:xfrm rot="1758052">
              <a:off x="1459" y="1191"/>
              <a:ext cx="431" cy="41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9" name="Oval 98"/>
            <p:cNvSpPr>
              <a:spLocks noChangeArrowheads="1"/>
            </p:cNvSpPr>
            <p:nvPr/>
          </p:nvSpPr>
          <p:spPr bwMode="gray">
            <a:xfrm rot="1758052">
              <a:off x="1446" y="1173"/>
              <a:ext cx="423" cy="41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0" name="Text Box 100"/>
            <p:cNvSpPr txBox="1">
              <a:spLocks noChangeArrowheads="1"/>
            </p:cNvSpPr>
            <p:nvPr/>
          </p:nvSpPr>
          <p:spPr bwMode="gray">
            <a:xfrm>
              <a:off x="1999" y="1241"/>
              <a:ext cx="2160" cy="297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1" spc="300">
                  <a:solidFill>
                    <a:srgbClr val="000000"/>
                  </a:solidFill>
                  <a:latin typeface="HY견고딕"/>
                  <a:ea typeface="HY견고딕"/>
                </a:rPr>
                <a:t>시   설   현   황</a:t>
              </a:r>
              <a:endParaRPr lang="en-US" altLang="ko-KR" b="1" spc="30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51" name="Picture 215" descr="Picture1"/>
            <p:cNvPicPr>
              <a:picLocks noChangeAspect="1" noChangeArrowheads="1"/>
            </p:cNvPicPr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488" y="1227"/>
              <a:ext cx="239" cy="243"/>
            </a:xfrm>
            <a:prstGeom prst="rect">
              <a:avLst/>
            </a:prstGeom>
            <a:noFill/>
          </p:spPr>
        </p:pic>
        <p:sp>
          <p:nvSpPr>
            <p:cNvPr id="52" name="Text Box 101"/>
            <p:cNvSpPr txBox="1">
              <a:spLocks noChangeArrowheads="1"/>
            </p:cNvSpPr>
            <p:nvPr/>
          </p:nvSpPr>
          <p:spPr bwMode="gray">
            <a:xfrm>
              <a:off x="1558" y="1209"/>
              <a:ext cx="256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4</a:t>
              </a:r>
              <a:endParaRPr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ea typeface="굴림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55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9594" y="1994908"/>
            <a:ext cx="869268" cy="2868188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400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목</a:t>
            </a:r>
            <a:r>
              <a:rPr lang="en-US" altLang="ko-KR" sz="400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/>
            </a:r>
            <a:br>
              <a:rPr lang="en-US" altLang="ko-KR" sz="400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</a:br>
            <a:r>
              <a:rPr lang="en-US" altLang="ko-KR" sz="320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/>
            </a:r>
            <a:br>
              <a:rPr lang="en-US" altLang="ko-KR" sz="320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</a:br>
            <a:r>
              <a:rPr lang="ko-KR" altLang="en-US" sz="400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      차</a:t>
            </a:r>
          </a:p>
        </p:txBody>
      </p:sp>
      <p:grpSp>
        <p:nvGrpSpPr>
          <p:cNvPr id="27" name="Group 221"/>
          <p:cNvGrpSpPr/>
          <p:nvPr/>
        </p:nvGrpSpPr>
        <p:grpSpPr>
          <a:xfrm>
            <a:off x="1907706" y="1303297"/>
            <a:ext cx="4141105" cy="584397"/>
            <a:chOff x="1446" y="1636"/>
            <a:chExt cx="2922" cy="472"/>
          </a:xfrm>
        </p:grpSpPr>
        <p:sp>
          <p:nvSpPr>
            <p:cNvPr id="31" name="Oval 69"/>
            <p:cNvSpPr>
              <a:spLocks noChangeArrowheads="1"/>
            </p:cNvSpPr>
            <p:nvPr/>
          </p:nvSpPr>
          <p:spPr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rgbClr val="7030A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3" name="Text Box 71"/>
            <p:cNvSpPr txBox="1">
              <a:spLocks noChangeArrowheads="1"/>
            </p:cNvSpPr>
            <p:nvPr/>
          </p:nvSpPr>
          <p:spPr>
            <a:xfrm>
              <a:off x="1567" y="1636"/>
              <a:ext cx="303" cy="471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2</a:t>
              </a:r>
            </a:p>
          </p:txBody>
        </p:sp>
        <p:sp>
          <p:nvSpPr>
            <p:cNvPr id="34" name="AutoShape 103"/>
            <p:cNvSpPr>
              <a:spLocks noChangeArrowheads="1"/>
            </p:cNvSpPr>
            <p:nvPr/>
          </p:nvSpPr>
          <p:spPr bwMode="gray">
            <a:xfrm>
              <a:off x="1654" y="1696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3300"/>
              </a:solidFill>
              <a:round/>
            </a:ln>
            <a:effectLst/>
          </p:spPr>
          <p:txBody>
            <a:bodyPr vert="eaVert"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5" name="Oval 104"/>
            <p:cNvSpPr>
              <a:spLocks noChangeArrowheads="1"/>
            </p:cNvSpPr>
            <p:nvPr/>
          </p:nvSpPr>
          <p:spPr bwMode="gray">
            <a:xfrm rot="1758052">
              <a:off x="1459" y="1669"/>
              <a:ext cx="425" cy="4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endParaRPr>
            </a:p>
          </p:txBody>
        </p:sp>
        <p:sp>
          <p:nvSpPr>
            <p:cNvPr id="36" name="Oval 105"/>
            <p:cNvSpPr>
              <a:spLocks noChangeArrowheads="1"/>
            </p:cNvSpPr>
            <p:nvPr/>
          </p:nvSpPr>
          <p:spPr bwMode="gray">
            <a:xfrm rot="1758052">
              <a:off x="1446" y="1653"/>
              <a:ext cx="419" cy="41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7" name="Text Box 107"/>
            <p:cNvSpPr txBox="1">
              <a:spLocks noChangeArrowheads="1"/>
            </p:cNvSpPr>
            <p:nvPr/>
          </p:nvSpPr>
          <p:spPr bwMode="gray">
            <a:xfrm>
              <a:off x="1999" y="1712"/>
              <a:ext cx="2160" cy="32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 육 원  </a:t>
              </a:r>
              <a:r>
                <a:rPr lang="ko-KR" altLang="en-US" sz="2000" b="1" spc="600" dirty="0">
                  <a:solidFill>
                    <a:srgbClr val="000000"/>
                  </a:solidFill>
                  <a:latin typeface="HY견고딕"/>
                  <a:ea typeface="HY견고딕"/>
                </a:rPr>
                <a:t>소  개</a:t>
              </a:r>
              <a:endParaRPr lang="en-US" altLang="ko-KR" sz="2000" b="1" spc="6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38" name="Picture 216" descr="Picture1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Text Box 108"/>
            <p:cNvSpPr txBox="1">
              <a:spLocks noChangeArrowheads="1"/>
            </p:cNvSpPr>
            <p:nvPr/>
          </p:nvSpPr>
          <p:spPr bwMode="gray">
            <a:xfrm>
              <a:off x="1564" y="1689"/>
              <a:ext cx="259" cy="371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1</a:t>
              </a:r>
              <a:endParaRPr lang="en-US" altLang="ko-KR" sz="2400" b="1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71"/>
            <a:ext cx="1368152" cy="288999"/>
          </a:xfrm>
          <a:prstGeom prst="rect">
            <a:avLst/>
          </a:prstGeom>
        </p:spPr>
      </p:pic>
      <p:grpSp>
        <p:nvGrpSpPr>
          <p:cNvPr id="66" name="Group 222"/>
          <p:cNvGrpSpPr/>
          <p:nvPr/>
        </p:nvGrpSpPr>
        <p:grpSpPr>
          <a:xfrm>
            <a:off x="3461962" y="3577821"/>
            <a:ext cx="3601048" cy="646304"/>
            <a:chOff x="1447" y="2111"/>
            <a:chExt cx="2801" cy="522"/>
          </a:xfrm>
        </p:grpSpPr>
        <p:sp>
          <p:nvSpPr>
            <p:cNvPr id="69" name="Oval 160"/>
            <p:cNvSpPr>
              <a:spLocks noChangeArrowheads="1"/>
            </p:cNvSpPr>
            <p:nvPr/>
          </p:nvSpPr>
          <p:spPr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71" name="Text Box 162"/>
            <p:cNvSpPr txBox="1">
              <a:spLocks noChangeArrowheads="1"/>
            </p:cNvSpPr>
            <p:nvPr/>
          </p:nvSpPr>
          <p:spPr>
            <a:xfrm>
              <a:off x="1567" y="2216"/>
              <a:ext cx="204" cy="2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6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72" name="AutoShape 171"/>
            <p:cNvSpPr>
              <a:spLocks noChangeArrowheads="1"/>
            </p:cNvSpPr>
            <p:nvPr/>
          </p:nvSpPr>
          <p:spPr bwMode="gray">
            <a:xfrm>
              <a:off x="1654" y="2196"/>
              <a:ext cx="259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DE8EF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00B0F0"/>
              </a:solidFill>
              <a:round/>
            </a:ln>
            <a:effectLst/>
          </p:spPr>
          <p:txBody>
            <a:bodyPr vert="eaVert"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73" name="Oval 173"/>
            <p:cNvSpPr>
              <a:spLocks noChangeArrowheads="1"/>
            </p:cNvSpPr>
            <p:nvPr/>
          </p:nvSpPr>
          <p:spPr bwMode="gray">
            <a:xfrm rot="1758052">
              <a:off x="1459" y="2151"/>
              <a:ext cx="431" cy="41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74" name="Text Box 176"/>
            <p:cNvSpPr txBox="1">
              <a:spLocks noChangeArrowheads="1"/>
            </p:cNvSpPr>
            <p:nvPr/>
          </p:nvSpPr>
          <p:spPr bwMode="gray">
            <a:xfrm>
              <a:off x="1787" y="2111"/>
              <a:ext cx="2111" cy="52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1" spc="3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 교   육   장   면</a:t>
              </a:r>
              <a:endParaRPr lang="en-US" altLang="ko-KR" b="1" spc="3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75" name="Oval 174"/>
            <p:cNvSpPr>
              <a:spLocks noChangeArrowheads="1"/>
            </p:cNvSpPr>
            <p:nvPr/>
          </p:nvSpPr>
          <p:spPr bwMode="gray">
            <a:xfrm rot="1758052">
              <a:off x="1447" y="2131"/>
              <a:ext cx="416" cy="417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pic>
          <p:nvPicPr>
            <p:cNvPr id="76" name="Picture 217" descr="Picture1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488" y="2181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Text Box 177"/>
            <p:cNvSpPr txBox="1">
              <a:spLocks noChangeArrowheads="1"/>
            </p:cNvSpPr>
            <p:nvPr/>
          </p:nvSpPr>
          <p:spPr bwMode="gray">
            <a:xfrm>
              <a:off x="1555" y="2174"/>
              <a:ext cx="282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3</a:t>
              </a:r>
              <a:endParaRPr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ea typeface="굴림"/>
              </a:endParaRPr>
            </a:p>
          </p:txBody>
        </p:sp>
      </p:grpSp>
      <p:grpSp>
        <p:nvGrpSpPr>
          <p:cNvPr id="89" name="Group 220"/>
          <p:cNvGrpSpPr/>
          <p:nvPr/>
        </p:nvGrpSpPr>
        <p:grpSpPr>
          <a:xfrm>
            <a:off x="2577257" y="2416902"/>
            <a:ext cx="4141105" cy="584398"/>
            <a:chOff x="1446" y="1157"/>
            <a:chExt cx="2922" cy="472"/>
          </a:xfrm>
        </p:grpSpPr>
        <p:sp>
          <p:nvSpPr>
            <p:cNvPr id="90" name="Oval 62"/>
            <p:cNvSpPr>
              <a:spLocks noChangeArrowheads="1"/>
            </p:cNvSpPr>
            <p:nvPr/>
          </p:nvSpPr>
          <p:spPr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8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91" name="Text Box 64"/>
            <p:cNvSpPr txBox="1">
              <a:spLocks noChangeArrowheads="1"/>
            </p:cNvSpPr>
            <p:nvPr/>
          </p:nvSpPr>
          <p:spPr>
            <a:xfrm>
              <a:off x="1568" y="1157"/>
              <a:ext cx="301" cy="47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92" name="AutoShape 95"/>
            <p:cNvSpPr>
              <a:spLocks noChangeArrowheads="1"/>
            </p:cNvSpPr>
            <p:nvPr/>
          </p:nvSpPr>
          <p:spPr bwMode="gray">
            <a:xfrm>
              <a:off x="1654" y="1220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CC00"/>
              </a:solidFill>
              <a:round/>
            </a:ln>
            <a:effectLst/>
          </p:spPr>
          <p:txBody>
            <a:bodyPr vert="eaVert" wrap="none"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Oval 97"/>
            <p:cNvSpPr>
              <a:spLocks noChangeArrowheads="1"/>
            </p:cNvSpPr>
            <p:nvPr/>
          </p:nvSpPr>
          <p:spPr bwMode="gray">
            <a:xfrm rot="1758052">
              <a:off x="1459" y="1191"/>
              <a:ext cx="431" cy="417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94" name="Oval 98"/>
            <p:cNvSpPr>
              <a:spLocks noChangeArrowheads="1"/>
            </p:cNvSpPr>
            <p:nvPr/>
          </p:nvSpPr>
          <p:spPr bwMode="gray">
            <a:xfrm rot="1758052">
              <a:off x="1446" y="1173"/>
              <a:ext cx="423" cy="41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95" name="Text Box 100"/>
            <p:cNvSpPr txBox="1">
              <a:spLocks noChangeArrowheads="1"/>
            </p:cNvSpPr>
            <p:nvPr/>
          </p:nvSpPr>
          <p:spPr bwMode="gray">
            <a:xfrm>
              <a:off x="1999" y="1229"/>
              <a:ext cx="2160" cy="32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 lang="ko-KR" altLang="en-US"/>
              </a:pPr>
              <a:endParaRPr lang="ko-KR" altLang="en-US" sz="2000" b="1" spc="3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96" name="Picture 215" descr="Picture1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488" y="1227"/>
              <a:ext cx="239" cy="243"/>
            </a:xfrm>
            <a:prstGeom prst="rect">
              <a:avLst/>
            </a:prstGeom>
            <a:noFill/>
          </p:spPr>
        </p:pic>
        <p:sp>
          <p:nvSpPr>
            <p:cNvPr id="97" name="Text Box 101"/>
            <p:cNvSpPr txBox="1">
              <a:spLocks noChangeArrowheads="1"/>
            </p:cNvSpPr>
            <p:nvPr/>
          </p:nvSpPr>
          <p:spPr bwMode="gray">
            <a:xfrm>
              <a:off x="1559" y="1209"/>
              <a:ext cx="256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 smtClean="0"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0000"/>
                      </a:srgbClr>
                    </a:outerShdw>
                  </a:effectLst>
                  <a:ea typeface="굴림"/>
                </a:rPr>
                <a:t>2</a:t>
              </a:r>
              <a:endParaRPr lang="en-US" altLang="ko-KR" sz="24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</p:grpSp>
      <p:grpSp>
        <p:nvGrpSpPr>
          <p:cNvPr id="98" name="Group 220"/>
          <p:cNvGrpSpPr/>
          <p:nvPr/>
        </p:nvGrpSpPr>
        <p:grpSpPr>
          <a:xfrm>
            <a:off x="3901338" y="4799409"/>
            <a:ext cx="4141105" cy="584398"/>
            <a:chOff x="1446" y="1157"/>
            <a:chExt cx="2922" cy="472"/>
          </a:xfrm>
        </p:grpSpPr>
        <p:sp>
          <p:nvSpPr>
            <p:cNvPr id="99" name="Oval 62"/>
            <p:cNvSpPr>
              <a:spLocks noChangeArrowheads="1"/>
            </p:cNvSpPr>
            <p:nvPr/>
          </p:nvSpPr>
          <p:spPr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8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00" name="Text Box 64"/>
            <p:cNvSpPr txBox="1">
              <a:spLocks noChangeArrowheads="1"/>
            </p:cNvSpPr>
            <p:nvPr/>
          </p:nvSpPr>
          <p:spPr>
            <a:xfrm>
              <a:off x="1567" y="1157"/>
              <a:ext cx="299" cy="47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1</a:t>
              </a:r>
            </a:p>
          </p:txBody>
        </p:sp>
        <p:sp>
          <p:nvSpPr>
            <p:cNvPr id="101" name="AutoShape 95"/>
            <p:cNvSpPr>
              <a:spLocks noChangeArrowheads="1"/>
            </p:cNvSpPr>
            <p:nvPr/>
          </p:nvSpPr>
          <p:spPr bwMode="gray">
            <a:xfrm>
              <a:off x="1654" y="1220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chemeClr val="tx2">
                  <a:lumMod val="75000"/>
                </a:schemeClr>
              </a:solidFill>
              <a:round/>
            </a:ln>
            <a:effectLst/>
          </p:spPr>
          <p:txBody>
            <a:bodyPr vert="eaVert" wrap="none"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gray">
            <a:xfrm rot="1758052">
              <a:off x="1459" y="1191"/>
              <a:ext cx="431" cy="41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gray">
            <a:xfrm rot="1758052">
              <a:off x="1446" y="1173"/>
              <a:ext cx="423" cy="41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04" name="Text Box 100"/>
            <p:cNvSpPr txBox="1">
              <a:spLocks noChangeArrowheads="1"/>
            </p:cNvSpPr>
            <p:nvPr/>
          </p:nvSpPr>
          <p:spPr bwMode="gray">
            <a:xfrm>
              <a:off x="1999" y="1241"/>
              <a:ext cx="2160" cy="297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1" spc="300">
                  <a:solidFill>
                    <a:srgbClr val="000000"/>
                  </a:solidFill>
                  <a:latin typeface="HY견고딕"/>
                  <a:ea typeface="HY견고딕"/>
                </a:rPr>
                <a:t>시   설   현   황</a:t>
              </a:r>
              <a:endParaRPr lang="en-US" altLang="ko-KR" b="1" spc="30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105" name="Picture 215" descr="Picture1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488" y="1227"/>
              <a:ext cx="239" cy="243"/>
            </a:xfrm>
            <a:prstGeom prst="rect">
              <a:avLst/>
            </a:prstGeom>
            <a:noFill/>
          </p:spPr>
        </p:pic>
        <p:sp>
          <p:nvSpPr>
            <p:cNvPr id="106" name="Text Box 101"/>
            <p:cNvSpPr txBox="1">
              <a:spLocks noChangeArrowheads="1"/>
            </p:cNvSpPr>
            <p:nvPr/>
          </p:nvSpPr>
          <p:spPr bwMode="gray">
            <a:xfrm>
              <a:off x="1558" y="1209"/>
              <a:ext cx="256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4</a:t>
              </a:r>
              <a:endParaRPr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ea typeface="굴림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3493715" y="2544519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b="1" spc="600" dirty="0">
                <a:solidFill>
                  <a:srgbClr val="000000"/>
                </a:solidFill>
                <a:latin typeface="HY견고딕"/>
                <a:ea typeface="HY견고딕"/>
              </a:rPr>
              <a:t>교 육 원  운  영</a:t>
            </a:r>
            <a:endParaRPr lang="en-US" altLang="ko-KR" b="1" spc="600" dirty="0">
              <a:solidFill>
                <a:srgbClr val="000000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250155" y="1344526"/>
            <a:ext cx="7102571" cy="576064"/>
          </a:xfrm>
          <a:prstGeom prst="rect">
            <a:avLst/>
          </a:prstGeom>
          <a:noFill/>
          <a:ln w="19050"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 lang="ko-KR" altLang="en-US"/>
            </a:pPr>
            <a:r>
              <a:rPr lang="ko-KR" altLang="en-US" sz="1500" b="1" dirty="0" smtClean="0">
                <a:solidFill>
                  <a:schemeClr val="tx1"/>
                </a:solidFill>
              </a:rPr>
              <a:t>행정법률사무원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(1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   법률강제집행사무원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(1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  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ERP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생산정보시스템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(5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)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66672"/>
              </p:ext>
            </p:extLst>
          </p:nvPr>
        </p:nvGraphicFramePr>
        <p:xfrm>
          <a:off x="1250154" y="2132856"/>
          <a:ext cx="7116411" cy="35748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87413"/>
                <a:gridCol w="864096"/>
                <a:gridCol w="4536504"/>
                <a:gridCol w="828398"/>
              </a:tblGrid>
              <a:tr h="1274181">
                <a:tc rowSpan="2">
                  <a:txBody>
                    <a:bodyPr/>
                    <a:lstStyle/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1200" b="1" dirty="0" smtClean="0"/>
                        <a:t>국비지원</a:t>
                      </a:r>
                      <a:endParaRPr lang="en-US" altLang="ko-KR" sz="1200" b="1" dirty="0" smtClean="0"/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endParaRPr lang="en-US" altLang="ko-KR" sz="1200" b="1" dirty="0" smtClean="0"/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ko-KR" sz="900" b="1" dirty="0" smtClean="0"/>
                        <a:t>※</a:t>
                      </a:r>
                      <a:r>
                        <a:rPr lang="ko-KR" altLang="en-US" sz="900" b="1" dirty="0" err="1" smtClean="0"/>
                        <a:t>매월훈련</a:t>
                      </a:r>
                      <a:endParaRPr lang="en-US" altLang="ko-KR" sz="900" b="1" dirty="0" smtClean="0"/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“</a:t>
                      </a:r>
                      <a:r>
                        <a:rPr lang="ko-KR" altLang="en-US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수당지급 </a:t>
                      </a:r>
                      <a:endParaRPr lang="en-US" altLang="ko-KR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50800" dist="50800" dir="5400000" algn="ctr" rotWithShape="0">
                            <a:schemeClr val="tx2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최대</a:t>
                      </a:r>
                      <a:r>
                        <a:rPr lang="en-US" altLang="ko-KR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40</a:t>
                      </a:r>
                      <a:r>
                        <a:rPr lang="ko-KR" altLang="en-US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만원</a:t>
                      </a:r>
                      <a:r>
                        <a:rPr lang="en-US" altLang="ko-KR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”</a:t>
                      </a:r>
                    </a:p>
                  </a:txBody>
                  <a:tcPr marL="0" marR="0" marT="36000" marB="36000" anchor="ctr">
                    <a:gradFill flip="none" rotWithShape="1">
                      <a:gsLst>
                        <a:gs pos="0">
                          <a:schemeClr val="bg1"/>
                        </a:gs>
                        <a:gs pos="25000">
                          <a:srgbClr val="F4DCDC"/>
                        </a:gs>
                        <a:gs pos="50000">
                          <a:srgbClr val="EECFCE"/>
                        </a:gs>
                        <a:gs pos="75000">
                          <a:srgbClr val="F4E1E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1100" b="1" dirty="0" smtClean="0"/>
                        <a:t>행정법률</a:t>
                      </a:r>
                      <a:endParaRPr lang="en-US" altLang="ko-KR" sz="1100" b="1" dirty="0" smtClean="0"/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1100" b="1" dirty="0" smtClean="0"/>
                        <a:t>사무원</a:t>
                      </a:r>
                      <a:endParaRPr lang="en-US" altLang="ko-KR" sz="1100" b="1" dirty="0" smtClean="0"/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1100" b="1" dirty="0" smtClean="0"/>
                        <a:t>(1</a:t>
                      </a:r>
                      <a:r>
                        <a:rPr lang="ko-KR" altLang="en-US" sz="1100" b="1" dirty="0" smtClean="0"/>
                        <a:t>개월</a:t>
                      </a:r>
                      <a:r>
                        <a:rPr lang="en-US" altLang="ko-KR" sz="1100" b="1" dirty="0" smtClean="0"/>
                        <a:t>)</a:t>
                      </a:r>
                    </a:p>
                  </a:txBody>
                  <a:tcPr marL="0" marR="0" marT="36000" marB="36000" anchor="ctr">
                    <a:gradFill flip="none" rotWithShape="1">
                      <a:gsLst>
                        <a:gs pos="0">
                          <a:schemeClr val="bg1"/>
                        </a:gs>
                        <a:gs pos="25000">
                          <a:srgbClr val="F4DCDC"/>
                        </a:gs>
                        <a:gs pos="50000">
                          <a:srgbClr val="EECFCE"/>
                        </a:gs>
                        <a:gs pos="75000">
                          <a:srgbClr val="F4E1E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  <a:defRPr lang="ko-KR" altLang="en-US"/>
                      </a:pP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①행정법률사무원으로 법무법인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변호사사무실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err="1" smtClean="0">
                          <a:solidFill>
                            <a:schemeClr val="tx1"/>
                          </a:solidFill>
                        </a:rPr>
                        <a:t>기업체법무팀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법무사사무실 등 </a:t>
                      </a:r>
                      <a:r>
                        <a:rPr lang="ko-KR" altLang="en-US" sz="1100" b="1" spc="110" dirty="0" err="1" smtClean="0">
                          <a:solidFill>
                            <a:schemeClr val="tx1"/>
                          </a:solidFill>
                        </a:rPr>
                        <a:t>법관련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 업계로 취업이 가능하도록 하는데 목표를 둔다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20000"/>
                        </a:lnSpc>
                        <a:defRPr lang="ko-KR" altLang="en-US"/>
                      </a:pP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②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법률관련 업계에서 필요로 하는 민사실무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보전처분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부동산등기실무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상업등기실무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공탁실무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err="1" smtClean="0">
                          <a:solidFill>
                            <a:schemeClr val="tx1"/>
                          </a:solidFill>
                        </a:rPr>
                        <a:t>가사소송실무등의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 행정처리를 할 수 있는 행정법률사무원을 배출하는데 훈련의 목표를 둔다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100" b="1" spc="11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  <a:defRPr lang="ko-KR" altLang="en-US"/>
                      </a:pPr>
                      <a:r>
                        <a:rPr lang="ko-KR" altLang="en-US" sz="1100" b="1" spc="110" dirty="0" smtClean="0">
                          <a:solidFill>
                            <a:schemeClr val="tx2"/>
                          </a:solidFill>
                        </a:rPr>
                        <a:t>교재무료</a:t>
                      </a:r>
                      <a:endParaRPr lang="en-US" altLang="ko-KR" sz="1100" b="1" spc="11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 latinLnBrk="1">
                        <a:lnSpc>
                          <a:spcPct val="120000"/>
                        </a:lnSpc>
                        <a:defRPr lang="ko-KR" altLang="en-US"/>
                      </a:pPr>
                      <a:r>
                        <a:rPr lang="ko-KR" altLang="en-US" sz="1100" b="1" spc="110" dirty="0" smtClean="0">
                          <a:solidFill>
                            <a:schemeClr val="tx2"/>
                          </a:solidFill>
                        </a:rPr>
                        <a:t>  지급</a:t>
                      </a:r>
                      <a:endParaRPr lang="ko-KR" altLang="en-US" sz="1100" b="1" spc="110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36000" marT="36000" marB="36000" anchor="ctr">
                    <a:gradFill>
                      <a:gsLst>
                        <a:gs pos="0">
                          <a:schemeClr val="bg1"/>
                        </a:gs>
                        <a:gs pos="25000">
                          <a:srgbClr val="F4DCDC"/>
                        </a:gs>
                        <a:gs pos="50000">
                          <a:srgbClr val="EECFCE"/>
                        </a:gs>
                        <a:gs pos="75000">
                          <a:srgbClr val="F4E1E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136751">
                <a:tc vMerge="1">
                  <a:txBody>
                    <a:bodyPr/>
                    <a:lstStyle/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gradFill flip="none" rotWithShape="1">
                      <a:gsLst>
                        <a:gs pos="0">
                          <a:schemeClr val="bg1"/>
                        </a:gs>
                        <a:gs pos="25000">
                          <a:srgbClr val="F4DCDC"/>
                        </a:gs>
                        <a:gs pos="50000">
                          <a:srgbClr val="EECFCE"/>
                        </a:gs>
                        <a:gs pos="75000">
                          <a:srgbClr val="F4E1E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법률강제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집행사무원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(1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개월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gradFill flip="none" rotWithShape="1">
                      <a:gsLst>
                        <a:gs pos="0">
                          <a:schemeClr val="bg1"/>
                        </a:gs>
                        <a:gs pos="25000">
                          <a:srgbClr val="F4DCDC"/>
                        </a:gs>
                        <a:gs pos="50000">
                          <a:srgbClr val="EECFCE"/>
                        </a:gs>
                        <a:gs pos="75000">
                          <a:srgbClr val="F4E1E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  <a:defRPr lang="ko-KR" altLang="en-US"/>
                      </a:pP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①법률강제집행사무원으로 법무법인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변호사사무실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err="1" smtClean="0">
                          <a:solidFill>
                            <a:schemeClr val="tx1"/>
                          </a:solidFill>
                        </a:rPr>
                        <a:t>기업체법무팀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법무사사무실 등 </a:t>
                      </a:r>
                      <a:r>
                        <a:rPr lang="ko-KR" altLang="en-US" sz="1100" b="1" spc="110" dirty="0" err="1" smtClean="0">
                          <a:solidFill>
                            <a:schemeClr val="tx1"/>
                          </a:solidFill>
                        </a:rPr>
                        <a:t>법관련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 업계로 취업이 가능하도록 하는데 목표를 둔다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20000"/>
                        </a:lnSpc>
                        <a:defRPr lang="ko-KR" altLang="en-US"/>
                      </a:pP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②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법률관련 업계에서 필요로 하는 민사집행절차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부동산경매이론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실무 등의 행정처리를 할 수 </a:t>
                      </a:r>
                      <a:r>
                        <a:rPr lang="ko-KR" altLang="en-US" sz="1100" b="1" spc="110" dirty="0" err="1" smtClean="0">
                          <a:solidFill>
                            <a:schemeClr val="tx1"/>
                          </a:solidFill>
                        </a:rPr>
                        <a:t>있는법률강제집행사무원을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 배출하는데 훈련의 목표를 둔다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100" b="1" spc="11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100" b="1" spc="110" dirty="0" smtClean="0">
                          <a:solidFill>
                            <a:schemeClr val="tx2"/>
                          </a:solidFill>
                        </a:rPr>
                        <a:t>교재무료</a:t>
                      </a:r>
                      <a:endParaRPr lang="en-US" altLang="ko-KR" sz="1100" b="1" spc="11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100" b="1" spc="110" dirty="0" smtClean="0">
                          <a:solidFill>
                            <a:schemeClr val="tx2"/>
                          </a:solidFill>
                        </a:rPr>
                        <a:t>   지급</a:t>
                      </a:r>
                    </a:p>
                    <a:p>
                      <a:pPr latinLnBrk="1">
                        <a:lnSpc>
                          <a:spcPct val="120000"/>
                        </a:lnSpc>
                        <a:defRPr lang="ko-KR" altLang="en-US"/>
                      </a:pPr>
                      <a:endParaRPr lang="ko-KR" altLang="en-US" sz="1100" b="1" spc="11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 anchor="ctr">
                    <a:noFill/>
                  </a:tcPr>
                </a:tc>
              </a:tr>
              <a:tr h="921671">
                <a:tc>
                  <a:txBody>
                    <a:bodyPr/>
                    <a:lstStyle/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국비무료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ko-KR" sz="900" b="1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ko-KR" altLang="en-US" sz="900" b="1" dirty="0" err="1" smtClean="0">
                          <a:solidFill>
                            <a:schemeClr val="tx1"/>
                          </a:solidFill>
                        </a:rPr>
                        <a:t>매월훈련</a:t>
                      </a:r>
                      <a:endParaRPr lang="en-US" altLang="ko-K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“</a:t>
                      </a:r>
                      <a:r>
                        <a:rPr lang="ko-KR" altLang="en-US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수당지급 </a:t>
                      </a:r>
                      <a:endParaRPr lang="en-US" altLang="ko-KR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50800" dist="50800" dir="5400000" algn="ctr" rotWithShape="0">
                            <a:schemeClr val="tx2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최대</a:t>
                      </a:r>
                      <a:r>
                        <a:rPr lang="en-US" altLang="ko-KR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40</a:t>
                      </a:r>
                      <a:r>
                        <a:rPr lang="ko-KR" altLang="en-US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만원</a:t>
                      </a:r>
                      <a:r>
                        <a:rPr lang="en-US" altLang="ko-KR" sz="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50800" dir="5400000" algn="ctr" rotWithShape="0">
                              <a:schemeClr val="tx2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”</a:t>
                      </a: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endParaRPr lang="en-US" altLang="ko-K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gradFill flip="none" rotWithShape="1">
                      <a:gsLst>
                        <a:gs pos="0">
                          <a:schemeClr val="bg1"/>
                        </a:gs>
                        <a:gs pos="25000">
                          <a:srgbClr val="F4DCDC"/>
                        </a:gs>
                        <a:gs pos="50000">
                          <a:srgbClr val="EECFCE"/>
                        </a:gs>
                        <a:gs pos="75000">
                          <a:srgbClr val="F4E1E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1100" b="1" dirty="0" smtClean="0">
                          <a:solidFill>
                            <a:schemeClr val="dk1"/>
                          </a:solidFill>
                        </a:rPr>
                        <a:t>ERP</a:t>
                      </a:r>
                      <a:r>
                        <a:rPr lang="ko-KR" altLang="en-US" sz="1100" b="1" dirty="0" smtClean="0">
                          <a:solidFill>
                            <a:schemeClr val="dk1"/>
                          </a:solidFill>
                        </a:rPr>
                        <a:t>생산정보</a:t>
                      </a:r>
                      <a:endParaRPr lang="en-US" altLang="ko-KR" sz="1100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1100" b="1" dirty="0" smtClean="0">
                          <a:solidFill>
                            <a:schemeClr val="dk1"/>
                          </a:solidFill>
                        </a:rPr>
                        <a:t>시스템</a:t>
                      </a:r>
                      <a:endParaRPr lang="en-US" altLang="ko-KR" sz="1100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900" b="1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ko-KR" altLang="en-US" sz="900" b="1" dirty="0" smtClean="0">
                          <a:solidFill>
                            <a:schemeClr val="dk1"/>
                          </a:solidFill>
                        </a:rPr>
                        <a:t>세무</a:t>
                      </a:r>
                      <a:r>
                        <a:rPr lang="en-US" altLang="ko-KR" sz="900" b="1" dirty="0" smtClean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ko-KR" altLang="en-US" sz="900" b="1" dirty="0" smtClean="0">
                          <a:solidFill>
                            <a:schemeClr val="dk1"/>
                          </a:solidFill>
                        </a:rPr>
                        <a:t>회계</a:t>
                      </a:r>
                      <a:r>
                        <a:rPr lang="en-US" altLang="ko-KR" sz="900" b="1" dirty="0" smtClean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ko-KR" altLang="en-US" sz="900" b="1" dirty="0" smtClean="0">
                          <a:solidFill>
                            <a:schemeClr val="dk1"/>
                          </a:solidFill>
                        </a:rPr>
                        <a:t>인사</a:t>
                      </a:r>
                      <a:r>
                        <a:rPr lang="en-US" altLang="ko-KR" sz="900" b="1" dirty="0" smtClean="0">
                          <a:solidFill>
                            <a:schemeClr val="dk1"/>
                          </a:solidFill>
                        </a:rPr>
                        <a:t>)</a:t>
                      </a:r>
                    </a:p>
                    <a:p>
                      <a:pPr marL="0" lvl="0" indent="0" algn="ctr" defTabSz="885826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1100" b="1" dirty="0" smtClean="0">
                          <a:solidFill>
                            <a:schemeClr val="dk1"/>
                          </a:solidFill>
                        </a:rPr>
                        <a:t>(5</a:t>
                      </a:r>
                      <a:r>
                        <a:rPr lang="ko-KR" altLang="en-US" sz="1100" b="1" dirty="0" smtClean="0">
                          <a:solidFill>
                            <a:schemeClr val="dk1"/>
                          </a:solidFill>
                        </a:rPr>
                        <a:t>개월</a:t>
                      </a:r>
                      <a:r>
                        <a:rPr lang="en-US" altLang="ko-KR" sz="1100" b="1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gradFill flip="none" rotWithShape="1">
                      <a:gsLst>
                        <a:gs pos="0">
                          <a:schemeClr val="bg1"/>
                        </a:gs>
                        <a:gs pos="25000">
                          <a:srgbClr val="F4DCDC"/>
                        </a:gs>
                        <a:gs pos="50000">
                          <a:srgbClr val="EECFCE"/>
                        </a:gs>
                        <a:gs pos="75000">
                          <a:srgbClr val="F4E1E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  <a:defRPr lang="ko-KR" altLang="en-US"/>
                      </a:pP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기업의 이익을 최대화하기 위해 생산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dirty="0" smtClean="0">
                          <a:solidFill>
                            <a:schemeClr val="tx1"/>
                          </a:solidFill>
                        </a:rPr>
                        <a:t>판매</a:t>
                      </a:r>
                      <a:r>
                        <a:rPr lang="en-US" altLang="ko-KR" sz="1100" b="1" spc="11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100" b="1" spc="110" baseline="0" dirty="0" smtClean="0">
                          <a:solidFill>
                            <a:schemeClr val="tx1"/>
                          </a:solidFill>
                        </a:rPr>
                        <a:t> 물류</a:t>
                      </a:r>
                      <a:r>
                        <a:rPr lang="en-US" altLang="ko-KR" sz="1100" b="1" spc="11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spc="110" baseline="0" dirty="0" smtClean="0">
                          <a:solidFill>
                            <a:schemeClr val="tx1"/>
                          </a:solidFill>
                        </a:rPr>
                        <a:t>회계 등을 파악하여 전사적으로 경영자원으로 활용하며 이를 최적화할 수 있도록 계획과 관리를 위한 정보시스템을 활용하는 </a:t>
                      </a:r>
                      <a:r>
                        <a:rPr lang="ko-KR" altLang="en-US" sz="1100" b="1" spc="110" baseline="0" dirty="0" err="1" smtClean="0">
                          <a:solidFill>
                            <a:schemeClr val="tx1"/>
                          </a:solidFill>
                        </a:rPr>
                        <a:t>실무사</a:t>
                      </a:r>
                      <a:r>
                        <a:rPr lang="ko-KR" altLang="en-US" sz="1100" b="1" spc="110" baseline="0" dirty="0" smtClean="0">
                          <a:solidFill>
                            <a:schemeClr val="tx1"/>
                          </a:solidFill>
                        </a:rPr>
                        <a:t> 양성</a:t>
                      </a:r>
                      <a:endParaRPr lang="ko-KR" altLang="en-US" sz="1100" b="1" spc="11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100" b="1" spc="110" dirty="0" smtClean="0">
                          <a:solidFill>
                            <a:schemeClr val="tx2"/>
                          </a:solidFill>
                        </a:rPr>
                        <a:t>교재무료</a:t>
                      </a:r>
                      <a:endParaRPr lang="en-US" altLang="ko-KR" sz="1100" b="1" spc="11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100" b="1" spc="110" dirty="0" smtClean="0">
                          <a:solidFill>
                            <a:schemeClr val="tx2"/>
                          </a:solidFill>
                        </a:rPr>
                        <a:t>   지급</a:t>
                      </a:r>
                    </a:p>
                    <a:p>
                      <a:pPr latinLnBrk="1">
                        <a:lnSpc>
                          <a:spcPct val="120000"/>
                        </a:lnSpc>
                        <a:defRPr lang="ko-KR" altLang="en-US"/>
                      </a:pPr>
                      <a:endParaRPr lang="ko-KR" altLang="en-US" sz="1100" b="1" spc="11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 anchor="ctr">
                    <a:noFill/>
                  </a:tcPr>
                </a:tc>
              </a:tr>
            </a:tbl>
          </a:graphicData>
        </a:graphic>
      </p:graphicFrame>
      <p:pic>
        <p:nvPicPr>
          <p:cNvPr id="51" name="그림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71"/>
            <a:ext cx="1368152" cy="288999"/>
          </a:xfrm>
          <a:prstGeom prst="rect">
            <a:avLst/>
          </a:prstGeom>
        </p:spPr>
      </p:pic>
      <p:grpSp>
        <p:nvGrpSpPr>
          <p:cNvPr id="15" name="Group 221"/>
          <p:cNvGrpSpPr/>
          <p:nvPr/>
        </p:nvGrpSpPr>
        <p:grpSpPr>
          <a:xfrm>
            <a:off x="467546" y="490390"/>
            <a:ext cx="4141105" cy="584397"/>
            <a:chOff x="1446" y="1635"/>
            <a:chExt cx="2922" cy="472"/>
          </a:xfrm>
        </p:grpSpPr>
        <p:sp>
          <p:nvSpPr>
            <p:cNvPr id="16" name="Oval 69"/>
            <p:cNvSpPr>
              <a:spLocks noChangeArrowheads="1"/>
            </p:cNvSpPr>
            <p:nvPr/>
          </p:nvSpPr>
          <p:spPr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rgbClr val="7030A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>
            <a:xfrm>
              <a:off x="1566" y="1635"/>
              <a:ext cx="298" cy="47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2</a:t>
              </a:r>
            </a:p>
          </p:txBody>
        </p:sp>
        <p:sp>
          <p:nvSpPr>
            <p:cNvPr id="28" name="AutoShape 103"/>
            <p:cNvSpPr>
              <a:spLocks noChangeArrowheads="1"/>
            </p:cNvSpPr>
            <p:nvPr/>
          </p:nvSpPr>
          <p:spPr bwMode="gray">
            <a:xfrm>
              <a:off x="1654" y="1696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3300"/>
              </a:solidFill>
              <a:round/>
            </a:ln>
            <a:effectLst/>
          </p:spPr>
          <p:txBody>
            <a:bodyPr vert="eaVert"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9" name="Oval 104"/>
            <p:cNvSpPr>
              <a:spLocks noChangeArrowheads="1"/>
            </p:cNvSpPr>
            <p:nvPr/>
          </p:nvSpPr>
          <p:spPr bwMode="gray">
            <a:xfrm rot="1758052">
              <a:off x="1459" y="1669"/>
              <a:ext cx="425" cy="4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endParaRPr>
            </a:p>
          </p:txBody>
        </p:sp>
        <p:sp>
          <p:nvSpPr>
            <p:cNvPr id="30" name="Oval 105"/>
            <p:cNvSpPr>
              <a:spLocks noChangeArrowheads="1"/>
            </p:cNvSpPr>
            <p:nvPr/>
          </p:nvSpPr>
          <p:spPr bwMode="gray">
            <a:xfrm rot="1758052">
              <a:off x="1446" y="1653"/>
              <a:ext cx="419" cy="41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1" name="Text Box 107"/>
            <p:cNvSpPr txBox="1">
              <a:spLocks noChangeArrowheads="1"/>
            </p:cNvSpPr>
            <p:nvPr/>
          </p:nvSpPr>
          <p:spPr bwMode="gray">
            <a:xfrm>
              <a:off x="1998" y="1710"/>
              <a:ext cx="2160" cy="32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 육 원  </a:t>
              </a:r>
              <a:r>
                <a:rPr lang="ko-KR" altLang="en-US" sz="2000" b="1" spc="600" dirty="0">
                  <a:solidFill>
                    <a:srgbClr val="000000"/>
                  </a:solidFill>
                  <a:latin typeface="HY견고딕"/>
                  <a:ea typeface="HY견고딕"/>
                </a:rPr>
                <a:t>소  개</a:t>
              </a:r>
              <a:endParaRPr lang="en-US" altLang="ko-KR" sz="2000" b="1" spc="6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32" name="Picture 216" descr="Picture1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 Box 108"/>
            <p:cNvSpPr txBox="1">
              <a:spLocks noChangeArrowheads="1"/>
            </p:cNvSpPr>
            <p:nvPr/>
          </p:nvSpPr>
          <p:spPr bwMode="gray">
            <a:xfrm>
              <a:off x="1563" y="1687"/>
              <a:ext cx="256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1</a:t>
              </a:r>
              <a:endParaRPr lang="en-US" altLang="ko-KR" sz="2400" b="1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</p:grpSp>
      <p:sp>
        <p:nvSpPr>
          <p:cNvPr id="34" name="모서리가 둥근 직사각형 33"/>
          <p:cNvSpPr/>
          <p:nvPr/>
        </p:nvSpPr>
        <p:spPr>
          <a:xfrm>
            <a:off x="690571" y="1277334"/>
            <a:ext cx="369371" cy="1224136"/>
          </a:xfrm>
          <a:prstGeom prst="roundRect">
            <a:avLst>
              <a:gd name="adj" fmla="val 16667"/>
            </a:avLst>
          </a:prstGeom>
          <a:solidFill>
            <a:srgbClr val="F0D5D4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b="1">
                <a:solidFill>
                  <a:schemeClr val="tx1"/>
                </a:solidFill>
              </a:rPr>
              <a:t>개설학과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249849" y="5877272"/>
            <a:ext cx="7102877" cy="468052"/>
          </a:xfrm>
          <a:prstGeom prst="rect">
            <a:avLst/>
          </a:prstGeom>
          <a:noFill/>
          <a:ln w="19050"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 lang="ko-KR" altLang="en-US"/>
            </a:pPr>
            <a:r>
              <a:rPr lang="ko-KR" altLang="en-US" sz="1500" b="1" dirty="0" smtClean="0">
                <a:solidFill>
                  <a:schemeClr val="tx1"/>
                </a:solidFill>
              </a:rPr>
              <a:t>각 과정 취업컨설팅 지원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취업전담지원관 배치 운용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)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1"/>
          <p:cNvGrpSpPr/>
          <p:nvPr/>
        </p:nvGrpSpPr>
        <p:grpSpPr>
          <a:xfrm>
            <a:off x="404917" y="275432"/>
            <a:ext cx="4141105" cy="584397"/>
            <a:chOff x="1446" y="1635"/>
            <a:chExt cx="2922" cy="472"/>
          </a:xfrm>
        </p:grpSpPr>
        <p:sp>
          <p:nvSpPr>
            <p:cNvPr id="5" name="Oval 69"/>
            <p:cNvSpPr>
              <a:spLocks noChangeArrowheads="1"/>
            </p:cNvSpPr>
            <p:nvPr/>
          </p:nvSpPr>
          <p:spPr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rgbClr val="7030A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" name="Text Box 71"/>
            <p:cNvSpPr txBox="1">
              <a:spLocks noChangeArrowheads="1"/>
            </p:cNvSpPr>
            <p:nvPr/>
          </p:nvSpPr>
          <p:spPr>
            <a:xfrm>
              <a:off x="1566" y="1635"/>
              <a:ext cx="298" cy="47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2</a:t>
              </a:r>
            </a:p>
          </p:txBody>
        </p:sp>
        <p:sp>
          <p:nvSpPr>
            <p:cNvPr id="7" name="AutoShape 103"/>
            <p:cNvSpPr>
              <a:spLocks noChangeArrowheads="1"/>
            </p:cNvSpPr>
            <p:nvPr/>
          </p:nvSpPr>
          <p:spPr bwMode="gray">
            <a:xfrm>
              <a:off x="1654" y="1696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3300"/>
              </a:solidFill>
              <a:round/>
            </a:ln>
            <a:effectLst/>
          </p:spPr>
          <p:txBody>
            <a:bodyPr vert="eaVert"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8" name="Oval 104"/>
            <p:cNvSpPr>
              <a:spLocks noChangeArrowheads="1"/>
            </p:cNvSpPr>
            <p:nvPr/>
          </p:nvSpPr>
          <p:spPr bwMode="gray">
            <a:xfrm rot="1758052">
              <a:off x="1459" y="1669"/>
              <a:ext cx="425" cy="4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endParaRPr>
            </a:p>
          </p:txBody>
        </p:sp>
        <p:sp>
          <p:nvSpPr>
            <p:cNvPr id="9" name="Oval 105"/>
            <p:cNvSpPr>
              <a:spLocks noChangeArrowheads="1"/>
            </p:cNvSpPr>
            <p:nvPr/>
          </p:nvSpPr>
          <p:spPr bwMode="gray">
            <a:xfrm rot="1758052">
              <a:off x="1446" y="1653"/>
              <a:ext cx="419" cy="41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0" name="Text Box 107"/>
            <p:cNvSpPr txBox="1">
              <a:spLocks noChangeArrowheads="1"/>
            </p:cNvSpPr>
            <p:nvPr/>
          </p:nvSpPr>
          <p:spPr bwMode="gray">
            <a:xfrm>
              <a:off x="1998" y="1710"/>
              <a:ext cx="2160" cy="32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교육원소개</a:t>
              </a:r>
              <a:r>
                <a:rPr lang="en-US" altLang="ko-KR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(</a:t>
              </a:r>
              <a:r>
                <a:rPr lang="ko-KR" altLang="en-US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조직도</a:t>
              </a:r>
              <a:r>
                <a:rPr lang="en-US" altLang="ko-KR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)</a:t>
              </a:r>
              <a:endParaRPr lang="en-US" altLang="ko-KR" sz="2000" b="1" spc="6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11" name="Picture 216" descr="Picture1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108"/>
            <p:cNvSpPr txBox="1">
              <a:spLocks noChangeArrowheads="1"/>
            </p:cNvSpPr>
            <p:nvPr/>
          </p:nvSpPr>
          <p:spPr bwMode="gray">
            <a:xfrm>
              <a:off x="1563" y="1687"/>
              <a:ext cx="256" cy="37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1</a:t>
              </a:r>
              <a:endParaRPr lang="en-US" altLang="ko-KR" sz="2400" b="1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3595220" y="2536883"/>
            <a:ext cx="1549400" cy="546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원    장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28135" y="3794182"/>
            <a:ext cx="1549400" cy="558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교무행정부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04635" y="3794182"/>
            <a:ext cx="1549400" cy="558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교육훈련부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490710" y="3794182"/>
            <a:ext cx="1549400" cy="558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산학협력부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80894" y="5528747"/>
            <a:ext cx="1741966" cy="546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행정법률사무원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341789" y="5528747"/>
            <a:ext cx="2075091" cy="502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법률강제집행사무원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238490" y="5513746"/>
            <a:ext cx="2053840" cy="515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ERP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생산정보시스템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회계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인사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물류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생산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20" name="직선 연결선 19"/>
          <p:cNvCxnSpPr>
            <a:stCxn id="13" idx="2"/>
            <a:endCxn id="15" idx="0"/>
          </p:cNvCxnSpPr>
          <p:nvPr/>
        </p:nvCxnSpPr>
        <p:spPr>
          <a:xfrm>
            <a:off x="4369920" y="3082983"/>
            <a:ext cx="9415" cy="711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1826635" y="3438582"/>
            <a:ext cx="0" cy="35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endCxn id="16" idx="0"/>
          </p:cNvCxnSpPr>
          <p:nvPr/>
        </p:nvCxnSpPr>
        <p:spPr>
          <a:xfrm>
            <a:off x="7265410" y="3438582"/>
            <a:ext cx="0" cy="35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826635" y="3438582"/>
            <a:ext cx="5438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5" idx="2"/>
          </p:cNvCxnSpPr>
          <p:nvPr/>
        </p:nvCxnSpPr>
        <p:spPr>
          <a:xfrm>
            <a:off x="4379335" y="4352982"/>
            <a:ext cx="0" cy="66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1655676" y="5021481"/>
            <a:ext cx="5724636" cy="29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모서리가 둥근 직사각형 60"/>
          <p:cNvSpPr/>
          <p:nvPr/>
        </p:nvSpPr>
        <p:spPr>
          <a:xfrm>
            <a:off x="2879812" y="1323271"/>
            <a:ext cx="3237204" cy="66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</a:rPr>
              <a:t>재단법인</a:t>
            </a:r>
            <a:r>
              <a:rPr lang="en-US" altLang="ko-KR" b="1" dirty="0" smtClean="0">
                <a:solidFill>
                  <a:schemeClr val="tx1"/>
                </a:solidFill>
              </a:rPr>
              <a:t>)</a:t>
            </a:r>
            <a:r>
              <a:rPr lang="ko-KR" altLang="en-US" b="1" dirty="0" smtClean="0">
                <a:solidFill>
                  <a:schemeClr val="tx1"/>
                </a:solidFill>
              </a:rPr>
              <a:t>서울현대교육재단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이  사  장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4355976" y="1995564"/>
            <a:ext cx="13944" cy="5294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4382719" y="5050697"/>
            <a:ext cx="2374" cy="4871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>
            <a:off x="7379126" y="5046137"/>
            <a:ext cx="2374" cy="4871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1655676" y="5021481"/>
            <a:ext cx="0" cy="4973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77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1328674" y="3099355"/>
            <a:ext cx="6312174" cy="658600"/>
            <a:chOff x="1771565" y="2989473"/>
            <a:chExt cx="8416232" cy="878133"/>
          </a:xfrm>
        </p:grpSpPr>
        <p:cxnSp>
          <p:nvCxnSpPr>
            <p:cNvPr id="14" name="AutoShape 38"/>
            <p:cNvCxnSpPr>
              <a:cxnSpLocks noChangeShapeType="1"/>
            </p:cNvCxnSpPr>
            <p:nvPr/>
          </p:nvCxnSpPr>
          <p:spPr bwMode="auto">
            <a:xfrm>
              <a:off x="2736302" y="3715206"/>
              <a:ext cx="0" cy="0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39"/>
            <p:cNvCxnSpPr>
              <a:cxnSpLocks noChangeShapeType="1"/>
            </p:cNvCxnSpPr>
            <p:nvPr/>
          </p:nvCxnSpPr>
          <p:spPr bwMode="auto">
            <a:xfrm>
              <a:off x="2736302" y="3715206"/>
              <a:ext cx="0" cy="0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8"/>
            <p:cNvCxnSpPr>
              <a:cxnSpLocks noChangeShapeType="1"/>
            </p:cNvCxnSpPr>
            <p:nvPr/>
          </p:nvCxnSpPr>
          <p:spPr bwMode="auto">
            <a:xfrm>
              <a:off x="4851845" y="3724858"/>
              <a:ext cx="0" cy="0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9"/>
            <p:cNvCxnSpPr>
              <a:cxnSpLocks noChangeShapeType="1"/>
            </p:cNvCxnSpPr>
            <p:nvPr/>
          </p:nvCxnSpPr>
          <p:spPr bwMode="auto">
            <a:xfrm>
              <a:off x="4851845" y="3724858"/>
              <a:ext cx="0" cy="0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38"/>
            <p:cNvCxnSpPr>
              <a:cxnSpLocks noChangeShapeType="1"/>
            </p:cNvCxnSpPr>
            <p:nvPr/>
          </p:nvCxnSpPr>
          <p:spPr bwMode="auto">
            <a:xfrm>
              <a:off x="2888702" y="3867606"/>
              <a:ext cx="0" cy="0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39"/>
            <p:cNvCxnSpPr>
              <a:cxnSpLocks noChangeShapeType="1"/>
            </p:cNvCxnSpPr>
            <p:nvPr/>
          </p:nvCxnSpPr>
          <p:spPr bwMode="auto">
            <a:xfrm>
              <a:off x="2888702" y="3867606"/>
              <a:ext cx="0" cy="0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직선 연결선 31"/>
            <p:cNvCxnSpPr/>
            <p:nvPr/>
          </p:nvCxnSpPr>
          <p:spPr>
            <a:xfrm flipV="1">
              <a:off x="1772316" y="3226279"/>
              <a:ext cx="8415480" cy="862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10187796" y="3226279"/>
              <a:ext cx="1" cy="40859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8118193" y="3231450"/>
              <a:ext cx="1" cy="40859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71565" y="3247145"/>
              <a:ext cx="1" cy="40859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3895203" y="3240830"/>
              <a:ext cx="1" cy="40859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5980056" y="2989473"/>
              <a:ext cx="1" cy="65057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417303" y="19356"/>
            <a:ext cx="8058150" cy="921327"/>
          </a:xfrm>
        </p:spPr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                        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재단법인 서울현대 교육재단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계열사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lang="ko-KR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352698" y="2264199"/>
            <a:ext cx="4012285" cy="83886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2341268" y="2396591"/>
            <a:ext cx="400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재단법인서울현대교육재단</a:t>
            </a:r>
            <a:r>
              <a:rPr lang="en-US" altLang="ko-KR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개교</a:t>
            </a:r>
            <a:r>
              <a:rPr lang="en-US" altLang="ko-KR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30</a:t>
            </a:r>
            <a:r>
              <a:rPr lang="ko-KR" altLang="en-US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년</a:t>
            </a:r>
            <a:r>
              <a:rPr lang="en-US" altLang="ko-KR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영등포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〮당산</a:t>
            </a:r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본부</a:t>
            </a:r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))</a:t>
            </a:r>
            <a:endParaRPr lang="ko-KR" altLang="en-US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cxnSp>
        <p:nvCxnSpPr>
          <p:cNvPr id="37" name="AutoShape 35"/>
          <p:cNvCxnSpPr>
            <a:cxnSpLocks noChangeShapeType="1"/>
          </p:cNvCxnSpPr>
          <p:nvPr/>
        </p:nvCxnSpPr>
        <p:spPr bwMode="auto">
          <a:xfrm flipH="1" flipV="1">
            <a:off x="3395996" y="3553264"/>
            <a:ext cx="3572" cy="330994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36"/>
          <p:cNvCxnSpPr>
            <a:cxnSpLocks noChangeShapeType="1"/>
          </p:cNvCxnSpPr>
          <p:nvPr/>
        </p:nvCxnSpPr>
        <p:spPr bwMode="auto">
          <a:xfrm flipH="1" flipV="1">
            <a:off x="3395996" y="3553264"/>
            <a:ext cx="3572" cy="330994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37"/>
          <p:cNvCxnSpPr>
            <a:cxnSpLocks noChangeShapeType="1"/>
          </p:cNvCxnSpPr>
          <p:nvPr/>
        </p:nvCxnSpPr>
        <p:spPr bwMode="auto">
          <a:xfrm flipH="1" flipV="1">
            <a:off x="3395996" y="3553264"/>
            <a:ext cx="3572" cy="330994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모서리가 둥근 직사각형 41"/>
          <p:cNvSpPr/>
          <p:nvPr/>
        </p:nvSpPr>
        <p:spPr>
          <a:xfrm>
            <a:off x="2161123" y="3595923"/>
            <a:ext cx="1550045" cy="124026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3" name="TextBox 42"/>
          <p:cNvSpPr txBox="1"/>
          <p:nvPr/>
        </p:nvSpPr>
        <p:spPr>
          <a:xfrm>
            <a:off x="2275423" y="3768874"/>
            <a:ext cx="1435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 </a:t>
            </a:r>
            <a:r>
              <a:rPr lang="ko-KR" altLang="en-US" sz="9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교양 </a:t>
            </a:r>
            <a:r>
              <a:rPr lang="en-US" altLang="ko-KR" sz="9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</a:t>
            </a:r>
            <a:r>
              <a:rPr lang="ko-KR" altLang="en-US" sz="9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글로벌해외취업</a:t>
            </a:r>
            <a:endParaRPr lang="en-US" altLang="ko-KR" sz="9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한국능력개발</a:t>
            </a:r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직업전문학교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574466" y="3546025"/>
            <a:ext cx="1550045" cy="1290159"/>
            <a:chOff x="765954" y="3585033"/>
            <a:chExt cx="2066727" cy="1720212"/>
          </a:xfrm>
        </p:grpSpPr>
        <p:cxnSp>
          <p:nvCxnSpPr>
            <p:cNvPr id="11" name="AutoShape 35"/>
            <p:cNvCxnSpPr>
              <a:cxnSpLocks noChangeShapeType="1"/>
            </p:cNvCxnSpPr>
            <p:nvPr/>
          </p:nvCxnSpPr>
          <p:spPr bwMode="auto">
            <a:xfrm flipH="1" flipV="1">
              <a:off x="2412452" y="3585033"/>
              <a:ext cx="4762" cy="441325"/>
            </a:xfrm>
            <a:prstGeom prst="straightConnector1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36"/>
            <p:cNvCxnSpPr>
              <a:cxnSpLocks noChangeShapeType="1"/>
            </p:cNvCxnSpPr>
            <p:nvPr/>
          </p:nvCxnSpPr>
          <p:spPr bwMode="auto">
            <a:xfrm flipH="1" flipV="1">
              <a:off x="2412452" y="3585033"/>
              <a:ext cx="4762" cy="441325"/>
            </a:xfrm>
            <a:prstGeom prst="straightConnector1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37"/>
            <p:cNvCxnSpPr>
              <a:cxnSpLocks noChangeShapeType="1"/>
            </p:cNvCxnSpPr>
            <p:nvPr/>
          </p:nvCxnSpPr>
          <p:spPr bwMode="auto">
            <a:xfrm flipH="1" flipV="1">
              <a:off x="2412452" y="3585033"/>
              <a:ext cx="4762" cy="441325"/>
            </a:xfrm>
            <a:prstGeom prst="straightConnector1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" name="모서리가 둥근 직사각형 149"/>
            <p:cNvSpPr/>
            <p:nvPr/>
          </p:nvSpPr>
          <p:spPr>
            <a:xfrm>
              <a:off x="765954" y="3641912"/>
              <a:ext cx="2066727" cy="1663333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54793" y="3913702"/>
              <a:ext cx="19614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 2 . 4</a:t>
              </a:r>
              <a:r>
                <a:rPr lang="ko-KR" altLang="en-US" sz="1200" b="1" dirty="0">
                  <a:solidFill>
                    <a:schemeClr val="bg1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년제</a:t>
              </a:r>
              <a:endParaRPr lang="en-US" altLang="ko-KR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endParaRPr>
            </a:p>
            <a:p>
              <a:pPr algn="ctr"/>
              <a:endParaRPr lang="en-US" altLang="ko-KR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endParaRPr>
            </a:p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서울현대</a:t>
              </a:r>
              <a:endParaRPr lang="en-US" altLang="ko-KR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endParaRPr>
            </a:p>
            <a:p>
              <a:pPr algn="ctr"/>
              <a:endPara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endParaRPr>
            </a:p>
          </p:txBody>
        </p:sp>
        <p:cxnSp>
          <p:nvCxnSpPr>
            <p:cNvPr id="44" name="AutoShape 35"/>
            <p:cNvCxnSpPr>
              <a:cxnSpLocks noChangeShapeType="1"/>
            </p:cNvCxnSpPr>
            <p:nvPr/>
          </p:nvCxnSpPr>
          <p:spPr bwMode="auto">
            <a:xfrm flipH="1" flipV="1">
              <a:off x="2564852" y="3737433"/>
              <a:ext cx="4762" cy="441325"/>
            </a:xfrm>
            <a:prstGeom prst="straightConnector1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36"/>
            <p:cNvCxnSpPr>
              <a:cxnSpLocks noChangeShapeType="1"/>
            </p:cNvCxnSpPr>
            <p:nvPr/>
          </p:nvCxnSpPr>
          <p:spPr bwMode="auto">
            <a:xfrm flipH="1" flipV="1">
              <a:off x="2564852" y="3737433"/>
              <a:ext cx="4762" cy="441325"/>
            </a:xfrm>
            <a:prstGeom prst="straightConnector1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37"/>
            <p:cNvCxnSpPr>
              <a:cxnSpLocks noChangeShapeType="1"/>
            </p:cNvCxnSpPr>
            <p:nvPr/>
          </p:nvCxnSpPr>
          <p:spPr bwMode="auto">
            <a:xfrm flipH="1" flipV="1">
              <a:off x="2564852" y="3737433"/>
              <a:ext cx="4762" cy="441325"/>
            </a:xfrm>
            <a:prstGeom prst="straightConnector1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모서리가 둥근 직사각형 48"/>
          <p:cNvSpPr/>
          <p:nvPr/>
        </p:nvSpPr>
        <p:spPr>
          <a:xfrm>
            <a:off x="3747781" y="3587285"/>
            <a:ext cx="1550045" cy="12488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0" name="TextBox 49"/>
          <p:cNvSpPr txBox="1"/>
          <p:nvPr/>
        </p:nvSpPr>
        <p:spPr>
          <a:xfrm>
            <a:off x="7041311" y="3792527"/>
            <a:ext cx="135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국비무료교육</a:t>
            </a:r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서울현대</a:t>
            </a:r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직업전문학교</a:t>
            </a:r>
          </a:p>
        </p:txBody>
      </p:sp>
      <p:sp>
        <p:nvSpPr>
          <p:cNvPr id="51" name="모서리가 둥근 직사각형 50"/>
          <p:cNvSpPr/>
          <p:nvPr/>
        </p:nvSpPr>
        <p:spPr>
          <a:xfrm>
            <a:off x="5334438" y="3597344"/>
            <a:ext cx="1550045" cy="12388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2" name="TextBox 51"/>
          <p:cNvSpPr txBox="1"/>
          <p:nvPr/>
        </p:nvSpPr>
        <p:spPr>
          <a:xfrm>
            <a:off x="5436348" y="3760236"/>
            <a:ext cx="138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  </a:t>
            </a:r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   </a:t>
            </a:r>
            <a:r>
              <a: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현대사이버</a:t>
            </a:r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   평생교육원</a:t>
            </a:r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endParaRPr lang="ko-KR" altLang="en-US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6921095" y="3582461"/>
            <a:ext cx="1550045" cy="12537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4" name="TextBox 53"/>
          <p:cNvSpPr txBox="1"/>
          <p:nvPr/>
        </p:nvSpPr>
        <p:spPr>
          <a:xfrm>
            <a:off x="3742765" y="3806896"/>
            <a:ext cx="161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200" b="1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국민법률세무교육원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58886" y="4999800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[ </a:t>
            </a:r>
            <a:r>
              <a:rPr lang="ko-KR" altLang="en-US" sz="1200" dirty="0" smtClean="0"/>
              <a:t>영등포 </a:t>
            </a:r>
            <a:r>
              <a:rPr lang="ko-KR" altLang="en-US" sz="1200" dirty="0"/>
              <a:t>당산캠퍼스 </a:t>
            </a:r>
            <a:r>
              <a:rPr lang="en-US" altLang="ko-KR" sz="1200" dirty="0"/>
              <a:t>(</a:t>
            </a:r>
            <a:r>
              <a:rPr lang="ko-KR" altLang="en-US" sz="1200" dirty="0"/>
              <a:t>본부</a:t>
            </a:r>
            <a:r>
              <a:rPr lang="en-US" altLang="ko-KR" sz="1200" dirty="0"/>
              <a:t>) ]</a:t>
            </a:r>
            <a:endParaRPr lang="ko-KR" alt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3805299" y="5009134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  [ </a:t>
            </a:r>
            <a:r>
              <a:rPr lang="ko-KR" altLang="en-US" sz="1200" b="1" dirty="0" smtClean="0"/>
              <a:t>동대문캠퍼스 </a:t>
            </a:r>
            <a:r>
              <a:rPr lang="en-US" altLang="ko-KR" sz="1200" b="1" dirty="0"/>
              <a:t>]</a:t>
            </a:r>
            <a:endParaRPr lang="ko-KR" alt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353568" y="5009135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[ </a:t>
            </a:r>
            <a:r>
              <a:rPr lang="ko-KR" altLang="en-US" sz="1200" dirty="0" smtClean="0"/>
              <a:t>구로캠퍼스 </a:t>
            </a:r>
            <a:r>
              <a:rPr lang="en-US" altLang="ko-KR" sz="1200" dirty="0"/>
              <a:t>]</a:t>
            </a:r>
            <a:endParaRPr lang="ko-KR" alt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7050977" y="3740503"/>
            <a:ext cx="155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200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서울현대</a:t>
            </a:r>
            <a:endParaRPr lang="en-US" altLang="ko-KR" sz="1200" b="1" dirty="0" smtClean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1200" b="1" dirty="0" smtClean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직업전문학교</a:t>
            </a:r>
            <a:endParaRPr lang="ko-KR" altLang="en-US" sz="1200" b="1" dirty="0">
              <a:solidFill>
                <a:schemeClr val="bg1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68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548" y="-315416"/>
            <a:ext cx="8058150" cy="1228436"/>
          </a:xfrm>
        </p:spPr>
        <p:txBody>
          <a:bodyPr/>
          <a:lstStyle/>
          <a:p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연혁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재단법인 서울현대교육재단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lang="ko-KR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graphicFrame>
        <p:nvGraphicFramePr>
          <p:cNvPr id="30" name="다이어그램 29"/>
          <p:cNvGraphicFramePr/>
          <p:nvPr>
            <p:extLst/>
          </p:nvPr>
        </p:nvGraphicFramePr>
        <p:xfrm>
          <a:off x="931653" y="2509904"/>
          <a:ext cx="7504981" cy="105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직사각형 30"/>
          <p:cNvSpPr/>
          <p:nvPr/>
        </p:nvSpPr>
        <p:spPr>
          <a:xfrm>
            <a:off x="3716531" y="3566842"/>
            <a:ext cx="1294604" cy="1878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직사각형 31"/>
          <p:cNvSpPr/>
          <p:nvPr/>
        </p:nvSpPr>
        <p:spPr>
          <a:xfrm>
            <a:off x="931654" y="3482993"/>
            <a:ext cx="1002209" cy="5940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964" tIns="0" rIns="0" bIns="0" numCol="1" spcCol="1270" anchor="t" anchorCtr="0">
            <a:noAutofit/>
          </a:bodyPr>
          <a:lstStyle/>
          <a:p>
            <a:pPr defTabSz="4000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90 </a:t>
            </a:r>
            <a:r>
              <a:rPr lang="ko-KR" altLang="en-US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설립</a:t>
            </a:r>
            <a:r>
              <a:rPr lang="en-US" altLang="ko-KR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en-US" altLang="ko-KR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92 </a:t>
            </a:r>
            <a:r>
              <a:rPr lang="ko-KR" altLang="en-US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제</a:t>
            </a:r>
            <a:r>
              <a:rPr lang="en-US" altLang="ko-KR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</a:t>
            </a:r>
            <a:r>
              <a:rPr lang="ko-KR" altLang="en-US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회</a:t>
            </a:r>
            <a:r>
              <a:rPr lang="en-US" altLang="ko-KR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</a:t>
            </a:r>
            <a:r>
              <a:rPr lang="ko-KR" altLang="en-US" sz="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졸업식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39261" y="3468403"/>
            <a:ext cx="187843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대통령상 수상</a:t>
            </a:r>
            <a:endParaRPr lang="en-US" altLang="ko-KR" sz="900" b="1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14</a:t>
            </a:r>
            <a:r>
              <a:rPr lang="ko-KR" altLang="en-US" sz="900" b="1" dirty="0" err="1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년연속</a:t>
            </a:r>
            <a:r>
              <a:rPr lang="ko-KR" altLang="en-US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최우수기관 학교 선정</a:t>
            </a:r>
            <a:endParaRPr lang="en-US" altLang="ko-KR" sz="900" b="1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졸업생 </a:t>
            </a:r>
            <a:r>
              <a:rPr lang="en-US" altLang="ko-KR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100,000</a:t>
            </a:r>
            <a:r>
              <a:rPr lang="ko-KR" altLang="en-US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여명</a:t>
            </a:r>
            <a:r>
              <a:rPr lang="en-US" altLang="ko-KR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누적</a:t>
            </a:r>
            <a:r>
              <a:rPr lang="en-US" altLang="ko-KR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r>
              <a:rPr lang="ko-KR" altLang="en-US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배출</a:t>
            </a:r>
            <a:endParaRPr lang="en-US" altLang="ko-KR" sz="900" b="1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2019. 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제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28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회 졸업식</a:t>
            </a:r>
            <a:endParaRPr lang="en-US" altLang="ko-KR" sz="900" b="1" dirty="0">
              <a:solidFill>
                <a:prstClr val="black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           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제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30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회 입학식</a:t>
            </a:r>
            <a:endParaRPr lang="en-US" altLang="ko-KR" sz="900" b="1" dirty="0">
              <a:solidFill>
                <a:prstClr val="black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5569" y="3436656"/>
            <a:ext cx="2554976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0050" latinLnBrk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노동부주관 훈련기관 및 과정평가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8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년 연속  최우수 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등급 석권</a:t>
            </a:r>
            <a:endParaRPr lang="en-US" altLang="ko-KR" sz="900" b="1" dirty="0">
              <a:solidFill>
                <a:prstClr val="black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defTabSz="400050" latinLnBrk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900" b="1" dirty="0" err="1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중국정치대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재경대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상해사범대 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자매결연 체결</a:t>
            </a:r>
            <a:endParaRPr lang="en-US" altLang="ko-KR" sz="900" b="1" dirty="0">
              <a:solidFill>
                <a:prstClr val="black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defTabSz="400050" latinLnBrk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국방부 취업연계 업무협약 체결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900" b="1" dirty="0" err="1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국제디지털대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사학협동협약서 체결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900" b="1" dirty="0" err="1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중국상해이공대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MOU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체결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사이버학점 산학협력체결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ko-KR" altLang="en-US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대통령상 수상</a:t>
            </a:r>
            <a:r>
              <a:rPr lang="en-US" altLang="ko-KR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ko-KR" altLang="en-US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국무총리상 수상</a:t>
            </a:r>
            <a:r>
              <a:rPr lang="en-US" altLang="ko-KR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ko-KR" altLang="en-US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교육부장관상 수상</a:t>
            </a:r>
            <a:r>
              <a:rPr lang="en-US" altLang="ko-KR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ko-KR" altLang="en-US" sz="900" b="1" dirty="0">
                <a:solidFill>
                  <a:srgbClr val="4775E7">
                    <a:lumMod val="75000"/>
                  </a:srgb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고용노동부장관상 수상</a:t>
            </a:r>
            <a:endParaRPr lang="en-US" altLang="ko-KR" sz="900" b="1" dirty="0">
              <a:solidFill>
                <a:srgbClr val="4775E7">
                  <a:lumMod val="75000"/>
                </a:srgb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19777" y="3464555"/>
            <a:ext cx="2034607" cy="192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00050" latinLnBrk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Tx/>
              <a:buAutoNum type="arabicPlain" startAt="96"/>
            </a:pP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재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현대직업전문학교 명칭변경</a:t>
            </a:r>
            <a:endParaRPr lang="en-US" altLang="ko-KR" sz="900" b="1" dirty="0">
              <a:solidFill>
                <a:prstClr val="black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171450" indent="-171450" defTabSz="400050" latinLnBrk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98 </a:t>
            </a:r>
            <a:r>
              <a:rPr lang="ko-KR" altLang="en-US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교육부 학점은행제 </a:t>
            </a:r>
            <a:endParaRPr lang="en-US" altLang="ko-KR" sz="900" b="1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171450" indent="-171450" defTabSz="400050" latinLnBrk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900" b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  평가인정 실시기관 지정</a:t>
            </a:r>
            <a:endParaRPr lang="en-US" altLang="ko-KR" sz="900" b="1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defTabSz="400050" latinLnBrk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뉴질랜드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일본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호주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미국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이탈리아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b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싱가포르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중국대학 자매결연 체결</a:t>
            </a:r>
            <a:endParaRPr lang="en-US" altLang="ko-KR" sz="900" b="1" dirty="0">
              <a:solidFill>
                <a:prstClr val="black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defTabSz="400050" latinLnBrk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서강대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명지대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건국대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덕성여대 </a:t>
            </a: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/>
            </a:r>
            <a:b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</a:br>
            <a:r>
              <a:rPr lang="en-US" altLang="ko-KR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</a:t>
            </a:r>
            <a:r>
              <a:rPr lang="ko-KR" altLang="en-US" sz="900" b="1" dirty="0">
                <a:solidFill>
                  <a:prstClr val="black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학점연계 취득 협정 체결</a:t>
            </a:r>
          </a:p>
          <a:p>
            <a:pPr latinLnBrk="0"/>
            <a:endParaRPr lang="ko-KR" altLang="en-US" sz="900" dirty="0">
              <a:solidFill>
                <a:prstClr val="black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95180" y="2114102"/>
            <a:ext cx="3659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b="1" dirty="0">
                <a:solidFill>
                  <a:srgbClr val="4775E7">
                    <a:lumMod val="75000"/>
                  </a:srgbClr>
                </a:solidFill>
              </a:rPr>
              <a:t>학생과 함께한 </a:t>
            </a:r>
            <a:r>
              <a:rPr lang="ko-KR" altLang="en-US" sz="2400" b="1" dirty="0">
                <a:solidFill>
                  <a:srgbClr val="4775E7">
                    <a:lumMod val="75000"/>
                  </a:srgbClr>
                </a:solidFill>
              </a:rPr>
              <a:t>개교 </a:t>
            </a:r>
            <a:r>
              <a:rPr lang="en-US" altLang="ko-KR" sz="2400" b="1" dirty="0">
                <a:solidFill>
                  <a:srgbClr val="4775E7">
                    <a:lumMod val="75000"/>
                  </a:srgbClr>
                </a:solidFill>
              </a:rPr>
              <a:t>30</a:t>
            </a:r>
            <a:r>
              <a:rPr lang="ko-KR" altLang="en-US" sz="2400" b="1" dirty="0">
                <a:solidFill>
                  <a:srgbClr val="4775E7">
                    <a:lumMod val="75000"/>
                  </a:srgbClr>
                </a:solidFill>
              </a:rPr>
              <a:t>년 </a:t>
            </a:r>
            <a:endParaRPr lang="en-US" altLang="ko-KR" sz="3000" b="1" dirty="0">
              <a:solidFill>
                <a:srgbClr val="4775E7">
                  <a:lumMod val="75000"/>
                </a:srgbClr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931653" y="3541144"/>
            <a:ext cx="0" cy="3773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2019777" y="3541144"/>
            <a:ext cx="10784" cy="161098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4205570" y="3541144"/>
            <a:ext cx="0" cy="227198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6839261" y="3541144"/>
            <a:ext cx="0" cy="80549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 flipV="1">
            <a:off x="0" y="224644"/>
            <a:ext cx="9170670" cy="36004"/>
          </a:xfrm>
          <a:prstGeom prst="line">
            <a:avLst/>
          </a:prstGeom>
          <a:ln w="5715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23" name="직사각형 3"/>
          <p:cNvSpPr>
            <a:spLocks noChangeArrowheads="1"/>
          </p:cNvSpPr>
          <p:nvPr/>
        </p:nvSpPr>
        <p:spPr bwMode="auto">
          <a:xfrm>
            <a:off x="26670" y="368846"/>
            <a:ext cx="9144000" cy="323850"/>
          </a:xfrm>
          <a:prstGeom prst="rect">
            <a:avLst/>
          </a:prstGeom>
          <a:solidFill>
            <a:srgbClr val="FFC000"/>
          </a:solidFill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en-US" sz="1350"/>
          </a:p>
        </p:txBody>
      </p:sp>
      <p:sp>
        <p:nvSpPr>
          <p:cNvPr id="158724" name="TextBox 10"/>
          <p:cNvSpPr txBox="1">
            <a:spLocks noChangeArrowheads="1"/>
          </p:cNvSpPr>
          <p:nvPr/>
        </p:nvSpPr>
        <p:spPr bwMode="auto">
          <a:xfrm>
            <a:off x="1758951" y="352570"/>
            <a:ext cx="73009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Seoul Hyundai Occupational Training College</a:t>
            </a:r>
          </a:p>
          <a:p>
            <a:pPr algn="r" eaLnBrk="1" latinLnBrk="1" hangingPunct="1"/>
            <a:endParaRPr lang="ko-KR" altLang="en-US" sz="10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8725" name="Text Box 6"/>
          <p:cNvSpPr txBox="1">
            <a:spLocks noChangeArrowheads="1"/>
          </p:cNvSpPr>
          <p:nvPr/>
        </p:nvSpPr>
        <p:spPr bwMode="auto">
          <a:xfrm>
            <a:off x="270985" y="363043"/>
            <a:ext cx="5726114" cy="2923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재단법인 서울현대교육재단 서울현대전문학교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회 입학식 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(30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주년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587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2" y="6057292"/>
            <a:ext cx="9144000" cy="4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7" name="Text Box 6"/>
          <p:cNvSpPr txBox="1">
            <a:spLocks noChangeArrowheads="1"/>
          </p:cNvSpPr>
          <p:nvPr/>
        </p:nvSpPr>
        <p:spPr bwMode="auto">
          <a:xfrm>
            <a:off x="2912770" y="6588268"/>
            <a:ext cx="6265862" cy="20774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>
              <a:spcBef>
                <a:spcPct val="50000"/>
              </a:spcBef>
            </a:pPr>
            <a:r>
              <a:rPr lang="ko-KR" altLang="en-US" sz="750" dirty="0">
                <a:latin typeface="맑은 고딕" pitchFamily="50" charset="-127"/>
                <a:ea typeface="맑은 고딕" pitchFamily="50" charset="-127"/>
              </a:rPr>
              <a:t>서울현대직업전문학교 입학식</a:t>
            </a:r>
            <a:endParaRPr lang="en-US" altLang="ko-KR" sz="75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8728" name="그림 15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9" y="897341"/>
            <a:ext cx="4634577" cy="244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9" name="그림 16" descr="2.jpg"/>
          <p:cNvPicPr>
            <a:picLocks noChangeAspect="1"/>
          </p:cNvPicPr>
          <p:nvPr/>
        </p:nvPicPr>
        <p:blipFill>
          <a:blip r:embed="rId5" cstate="print"/>
          <a:srcRect b="42731"/>
          <a:stretch>
            <a:fillRect/>
          </a:stretch>
        </p:blipFill>
        <p:spPr bwMode="auto">
          <a:xfrm>
            <a:off x="0" y="897341"/>
            <a:ext cx="4421189" cy="222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0" name="그림 17" descr="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9" y="3363517"/>
            <a:ext cx="4632325" cy="237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4897438" y="4225530"/>
            <a:ext cx="792162" cy="216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350"/>
          </a:p>
        </p:txBody>
      </p:sp>
      <p:pic>
        <p:nvPicPr>
          <p:cNvPr id="158732" name="그림 1"/>
          <p:cNvPicPr>
            <a:picLocks noChangeAspect="1"/>
          </p:cNvPicPr>
          <p:nvPr/>
        </p:nvPicPr>
        <p:blipFill>
          <a:blip r:embed="rId7" cstate="print"/>
          <a:srcRect t="19551" b="51050"/>
          <a:stretch>
            <a:fillRect/>
          </a:stretch>
        </p:blipFill>
        <p:spPr bwMode="auto">
          <a:xfrm>
            <a:off x="0" y="3116549"/>
            <a:ext cx="4421189" cy="261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74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1"/>
          <p:cNvGrpSpPr/>
          <p:nvPr/>
        </p:nvGrpSpPr>
        <p:grpSpPr>
          <a:xfrm>
            <a:off x="467546" y="490390"/>
            <a:ext cx="4141105" cy="584397"/>
            <a:chOff x="1446" y="1635"/>
            <a:chExt cx="2922" cy="472"/>
          </a:xfrm>
        </p:grpSpPr>
        <p:sp>
          <p:nvSpPr>
            <p:cNvPr id="5" name="Oval 69"/>
            <p:cNvSpPr>
              <a:spLocks noChangeArrowheads="1"/>
            </p:cNvSpPr>
            <p:nvPr/>
          </p:nvSpPr>
          <p:spPr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rgbClr val="7030A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" name="Text Box 71"/>
            <p:cNvSpPr txBox="1">
              <a:spLocks noChangeArrowheads="1"/>
            </p:cNvSpPr>
            <p:nvPr/>
          </p:nvSpPr>
          <p:spPr>
            <a:xfrm>
              <a:off x="1564" y="1639"/>
              <a:ext cx="301" cy="465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2</a:t>
              </a:r>
            </a:p>
          </p:txBody>
        </p:sp>
        <p:sp>
          <p:nvSpPr>
            <p:cNvPr id="7" name="AutoShape 103"/>
            <p:cNvSpPr>
              <a:spLocks noChangeArrowheads="1"/>
            </p:cNvSpPr>
            <p:nvPr/>
          </p:nvSpPr>
          <p:spPr bwMode="gray">
            <a:xfrm>
              <a:off x="1654" y="1696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3300"/>
              </a:solidFill>
              <a:round/>
            </a:ln>
            <a:effectLst/>
          </p:spPr>
          <p:txBody>
            <a:bodyPr vert="eaVert"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8" name="Oval 104"/>
            <p:cNvSpPr>
              <a:spLocks noChangeArrowheads="1"/>
            </p:cNvSpPr>
            <p:nvPr/>
          </p:nvSpPr>
          <p:spPr bwMode="gray">
            <a:xfrm rot="1758052">
              <a:off x="1459" y="1669"/>
              <a:ext cx="425" cy="4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endParaRPr>
            </a:p>
          </p:txBody>
        </p:sp>
        <p:sp>
          <p:nvSpPr>
            <p:cNvPr id="9" name="Oval 105"/>
            <p:cNvSpPr>
              <a:spLocks noChangeArrowheads="1"/>
            </p:cNvSpPr>
            <p:nvPr/>
          </p:nvSpPr>
          <p:spPr bwMode="gray">
            <a:xfrm rot="1758052">
              <a:off x="1446" y="1653"/>
              <a:ext cx="419" cy="41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0" name="Text Box 107"/>
            <p:cNvSpPr txBox="1">
              <a:spLocks noChangeArrowheads="1"/>
            </p:cNvSpPr>
            <p:nvPr/>
          </p:nvSpPr>
          <p:spPr bwMode="gray">
            <a:xfrm>
              <a:off x="1997" y="1709"/>
              <a:ext cx="2159" cy="322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 육 원  </a:t>
              </a:r>
              <a:r>
                <a:rPr lang="ko-KR" altLang="en-US" sz="2000" b="1" spc="600" dirty="0">
                  <a:solidFill>
                    <a:srgbClr val="000000"/>
                  </a:solidFill>
                  <a:latin typeface="HY견고딕"/>
                  <a:ea typeface="HY견고딕"/>
                </a:rPr>
                <a:t>소  개</a:t>
              </a:r>
              <a:endParaRPr lang="en-US" altLang="ko-KR" sz="2000" b="1" spc="6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11" name="Picture 216" descr="Picture1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108"/>
            <p:cNvSpPr txBox="1">
              <a:spLocks noChangeArrowheads="1"/>
            </p:cNvSpPr>
            <p:nvPr/>
          </p:nvSpPr>
          <p:spPr bwMode="gray">
            <a:xfrm>
              <a:off x="1562" y="1686"/>
              <a:ext cx="257" cy="371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1</a:t>
              </a:r>
              <a:endParaRPr lang="en-US" altLang="ko-KR" sz="2400" b="1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3" y="1022906"/>
            <a:ext cx="3933578" cy="5035942"/>
          </a:xfrm>
          <a:prstGeom prst="rect">
            <a:avLst/>
          </a:prstGeom>
          <a:pattFill prst="pct5">
            <a:fgClr>
              <a:srgbClr val="FFFF00"/>
            </a:fgClr>
            <a:bgClr>
              <a:srgbClr val="FFFF00"/>
            </a:bgClr>
          </a:pattFill>
        </p:spPr>
      </p:pic>
      <p:sp>
        <p:nvSpPr>
          <p:cNvPr id="14" name="직사각형 13"/>
          <p:cNvSpPr/>
          <p:nvPr/>
        </p:nvSpPr>
        <p:spPr>
          <a:xfrm>
            <a:off x="1248432" y="5841268"/>
            <a:ext cx="4309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국민법률세무교육원</a:t>
            </a:r>
            <a:endParaRPr lang="ko-KR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b="1" dirty="0" smtClean="0">
                <a:ln w="1905"/>
                <a:solidFill>
                  <a:schemeClr val="tx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“</a:t>
            </a:r>
            <a:r>
              <a:rPr lang="ko-KR" altLang="en-US" b="1" dirty="0" smtClean="0">
                <a:ln w="1905"/>
                <a:solidFill>
                  <a:schemeClr val="tx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고용노동부 승인기관</a:t>
            </a:r>
            <a:r>
              <a:rPr lang="en-US" altLang="ko-KR" b="1" dirty="0" smtClean="0">
                <a:ln w="1905"/>
                <a:solidFill>
                  <a:schemeClr val="tx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”</a:t>
            </a:r>
            <a:endParaRPr lang="en-US" altLang="ko-KR" b="1" dirty="0">
              <a:ln w="1905"/>
              <a:solidFill>
                <a:schemeClr val="tx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74" y="1632665"/>
            <a:ext cx="3780420" cy="3816424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910938" y="5802006"/>
            <a:ext cx="419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2019</a:t>
            </a:r>
            <a:r>
              <a:rPr lang="ko-KR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년 고용노동부 훈련기관 인증평가</a:t>
            </a:r>
            <a:endParaRPr lang="en-US" altLang="ko-K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en-US" altLang="ko-K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“</a:t>
            </a:r>
            <a:r>
              <a:rPr lang="ko-KR" altLang="en-US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우수훈련기관 선정</a:t>
            </a:r>
            <a:r>
              <a:rPr lang="en-US" altLang="ko-K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”</a:t>
            </a:r>
            <a:endParaRPr lang="en-US" altLang="ko-KR" b="1" dirty="0">
              <a:ln w="1905"/>
              <a:solidFill>
                <a:schemeClr val="tx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1160953" y="1700808"/>
            <a:ext cx="6363375" cy="468052"/>
          </a:xfrm>
          <a:prstGeom prst="rect">
            <a:avLst/>
          </a:prstGeom>
          <a:noFill/>
          <a:ln w="19050"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ctr">
              <a:spcBef>
                <a:spcPct val="20000"/>
              </a:spcBef>
              <a:defRPr lang="ko-KR"/>
            </a:pPr>
            <a:r>
              <a:rPr lang="ko-KR" altLang="en-US" sz="1500" b="1" spc="300" dirty="0">
                <a:solidFill>
                  <a:schemeClr val="tx1"/>
                </a:solidFill>
              </a:rPr>
              <a:t>서울시 </a:t>
            </a:r>
            <a:r>
              <a:rPr lang="ko-KR" altLang="en-US" sz="1500" b="1" spc="300" dirty="0" smtClean="0">
                <a:solidFill>
                  <a:schemeClr val="tx1"/>
                </a:solidFill>
              </a:rPr>
              <a:t>동대문구 신설동 </a:t>
            </a:r>
            <a:r>
              <a:rPr lang="en-US" altLang="ko-KR" sz="1500" b="1" spc="300" dirty="0" smtClean="0">
                <a:solidFill>
                  <a:schemeClr val="tx1"/>
                </a:solidFill>
              </a:rPr>
              <a:t>102-9 </a:t>
            </a:r>
            <a:r>
              <a:rPr lang="ko-KR" altLang="en-US" sz="1500" b="1" spc="300" dirty="0" err="1" smtClean="0">
                <a:solidFill>
                  <a:schemeClr val="tx1"/>
                </a:solidFill>
              </a:rPr>
              <a:t>문정빌딩</a:t>
            </a:r>
            <a:r>
              <a:rPr lang="en-US" altLang="ko-KR" sz="1500" b="1" spc="300" dirty="0" smtClean="0">
                <a:solidFill>
                  <a:schemeClr val="tx1"/>
                </a:solidFill>
              </a:rPr>
              <a:t>2</a:t>
            </a:r>
            <a:r>
              <a:rPr lang="ko-KR" altLang="en-US" sz="1500" b="1" spc="300" dirty="0" smtClean="0">
                <a:solidFill>
                  <a:schemeClr val="tx1"/>
                </a:solidFill>
              </a:rPr>
              <a:t>층</a:t>
            </a:r>
            <a:endParaRPr lang="ko-KR" altLang="en-US" sz="1500" b="1" spc="300" dirty="0">
              <a:solidFill>
                <a:schemeClr val="tx1"/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25471"/>
            <a:ext cx="1368152" cy="288999"/>
          </a:xfrm>
          <a:prstGeom prst="rect">
            <a:avLst/>
          </a:prstGeom>
        </p:spPr>
      </p:pic>
      <p:grpSp>
        <p:nvGrpSpPr>
          <p:cNvPr id="15" name="Group 221"/>
          <p:cNvGrpSpPr/>
          <p:nvPr/>
        </p:nvGrpSpPr>
        <p:grpSpPr>
          <a:xfrm>
            <a:off x="467546" y="496583"/>
            <a:ext cx="4141105" cy="578206"/>
            <a:chOff x="1446" y="1640"/>
            <a:chExt cx="2922" cy="467"/>
          </a:xfrm>
        </p:grpSpPr>
        <p:sp>
          <p:nvSpPr>
            <p:cNvPr id="16" name="Oval 69"/>
            <p:cNvSpPr>
              <a:spLocks noChangeArrowheads="1"/>
            </p:cNvSpPr>
            <p:nvPr/>
          </p:nvSpPr>
          <p:spPr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0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rgbClr val="7030A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>
            <a:xfrm>
              <a:off x="1567" y="1640"/>
              <a:ext cx="298" cy="467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200" b="1">
                  <a:solidFill>
                    <a:srgbClr val="FFFFFF"/>
                  </a:solidFill>
                  <a:ea typeface="굴림"/>
                </a:rPr>
                <a:t>2</a:t>
              </a:r>
            </a:p>
          </p:txBody>
        </p:sp>
        <p:sp>
          <p:nvSpPr>
            <p:cNvPr id="29" name="AutoShape 103"/>
            <p:cNvSpPr>
              <a:spLocks noChangeArrowheads="1"/>
            </p:cNvSpPr>
            <p:nvPr/>
          </p:nvSpPr>
          <p:spPr bwMode="gray">
            <a:xfrm>
              <a:off x="1654" y="1696"/>
              <a:ext cx="2714" cy="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38100" algn="ctr">
              <a:solidFill>
                <a:srgbClr val="FF3300"/>
              </a:solidFill>
              <a:round/>
            </a:ln>
            <a:effectLst/>
          </p:spPr>
          <p:txBody>
            <a:bodyPr vert="eaVert"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0" name="Oval 104"/>
            <p:cNvSpPr>
              <a:spLocks noChangeArrowheads="1"/>
            </p:cNvSpPr>
            <p:nvPr/>
          </p:nvSpPr>
          <p:spPr bwMode="gray">
            <a:xfrm rot="1758052">
              <a:off x="1459" y="1669"/>
              <a:ext cx="425" cy="4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gray">
            <a:xfrm rot="1758052">
              <a:off x="1446" y="1653"/>
              <a:ext cx="419" cy="41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2" name="Text Box 107"/>
            <p:cNvSpPr txBox="1">
              <a:spLocks noChangeArrowheads="1"/>
            </p:cNvSpPr>
            <p:nvPr/>
          </p:nvSpPr>
          <p:spPr bwMode="gray">
            <a:xfrm>
              <a:off x="1999" y="1711"/>
              <a:ext cx="2160" cy="323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 spc="600" dirty="0" smtClean="0">
                  <a:solidFill>
                    <a:srgbClr val="000000"/>
                  </a:solidFill>
                  <a:latin typeface="HY견고딕"/>
                  <a:ea typeface="HY견고딕"/>
                </a:rPr>
                <a:t>교 육 원  </a:t>
              </a:r>
              <a:r>
                <a:rPr lang="ko-KR" altLang="en-US" sz="2000" b="1" spc="600" dirty="0">
                  <a:solidFill>
                    <a:srgbClr val="000000"/>
                  </a:solidFill>
                  <a:latin typeface="HY견고딕"/>
                  <a:ea typeface="HY견고딕"/>
                </a:rPr>
                <a:t>소  개</a:t>
              </a:r>
              <a:endParaRPr lang="en-US" altLang="ko-KR" sz="2000" b="1" spc="600" dirty="0">
                <a:solidFill>
                  <a:srgbClr val="000000"/>
                </a:solidFill>
                <a:latin typeface="HY견고딕"/>
                <a:ea typeface="HY견고딕"/>
              </a:endParaRPr>
            </a:p>
          </p:txBody>
        </p:sp>
        <p:pic>
          <p:nvPicPr>
            <p:cNvPr id="33" name="Picture 216" descr="Picture1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 Box 108"/>
            <p:cNvSpPr txBox="1">
              <a:spLocks noChangeArrowheads="1"/>
            </p:cNvSpPr>
            <p:nvPr/>
          </p:nvSpPr>
          <p:spPr bwMode="gray">
            <a:xfrm>
              <a:off x="1564" y="1694"/>
              <a:ext cx="260" cy="366"/>
            </a:xfrm>
            <a:prstGeom prst="rect">
              <a:avLst/>
            </a:prstGeom>
            <a:noFill/>
            <a:ln w="9525" algn="ctr">
              <a:noFill/>
              <a:miter/>
            </a:ln>
            <a:effectLst/>
          </p:spPr>
          <p:txBody>
            <a:bodyPr wrap="none" anchor="ctr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ea typeface="굴림"/>
                </a:rPr>
                <a:t>1</a:t>
              </a:r>
              <a:endParaRPr lang="en-US" altLang="ko-KR" sz="2400" b="1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ea typeface="굴림"/>
              </a:endParaRPr>
            </a:p>
          </p:txBody>
        </p:sp>
      </p:grpSp>
      <p:sp>
        <p:nvSpPr>
          <p:cNvPr id="35" name="모서리가 둥근 직사각형 34"/>
          <p:cNvSpPr/>
          <p:nvPr/>
        </p:nvSpPr>
        <p:spPr>
          <a:xfrm>
            <a:off x="827585" y="1556793"/>
            <a:ext cx="369371" cy="122413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b="1">
                <a:solidFill>
                  <a:schemeClr val="tx1"/>
                </a:solidFill>
              </a:rPr>
              <a:t>학교위치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367644" y="5562311"/>
            <a:ext cx="6470417" cy="435861"/>
          </a:xfrm>
          <a:prstGeom prst="rect">
            <a:avLst/>
          </a:prstGeom>
          <a:noFill/>
          <a:ln w="19050"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ctr">
              <a:spcBef>
                <a:spcPct val="20000"/>
              </a:spcBef>
              <a:defRPr lang="ko-KR"/>
            </a:pPr>
            <a:r>
              <a:rPr lang="en-US" altLang="ko-KR" sz="1500" b="1" spc="300" dirty="0">
                <a:solidFill>
                  <a:schemeClr val="tx1"/>
                </a:solidFill>
              </a:rPr>
              <a:t>http://www.kmschool.or.kr/</a:t>
            </a:r>
            <a:endParaRPr lang="ko-KR" altLang="en-US" sz="1500" b="1" spc="3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653373" y="4905165"/>
            <a:ext cx="369371" cy="122413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b="1" dirty="0">
                <a:solidFill>
                  <a:schemeClr val="tx1"/>
                </a:solidFill>
              </a:rPr>
              <a:t>홈페이지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67" y="2295152"/>
            <a:ext cx="6273062" cy="3150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comeDoc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lcome to PowerPoint_TP102923943" id="{B7BD5452-C074-4907-9B99-F9409E699835}" vid="{0936D03B-FA15-4A45-B128-C663FDDCABB4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610</Words>
  <Application>Microsoft Office PowerPoint</Application>
  <PresentationFormat>화면 슬라이드 쇼(4:3)</PresentationFormat>
  <Paragraphs>203</Paragraphs>
  <Slides>17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Adobe 고딕 Std B</vt:lpstr>
      <vt:lpstr>HY견고딕</vt:lpstr>
      <vt:lpstr>HY헤드라인M</vt:lpstr>
      <vt:lpstr>굴림</vt:lpstr>
      <vt:lpstr>맑은 고딕</vt:lpstr>
      <vt:lpstr>Arial</vt:lpstr>
      <vt:lpstr>Segoe UI</vt:lpstr>
      <vt:lpstr>Segoe UI Light</vt:lpstr>
      <vt:lpstr>Office 테마</vt:lpstr>
      <vt:lpstr>WelcomeDoc</vt:lpstr>
      <vt:lpstr>PowerPoint 프레젠테이션</vt:lpstr>
      <vt:lpstr>목         차</vt:lpstr>
      <vt:lpstr>PowerPoint 프레젠테이션</vt:lpstr>
      <vt:lpstr>PowerPoint 프레젠테이션</vt:lpstr>
      <vt:lpstr>                          재단법인 서울현대 교육재단 (계열사)</vt:lpstr>
      <vt:lpstr>연혁(재단법인 서울현대교육재단)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Microsoft Corporation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home</dc:creator>
  <cp:lastModifiedBy>강사님</cp:lastModifiedBy>
  <cp:revision>413</cp:revision>
  <cp:lastPrinted>2019-11-13T06:22:11Z</cp:lastPrinted>
  <dcterms:created xsi:type="dcterms:W3CDTF">2015-08-27T08:58:23Z</dcterms:created>
  <dcterms:modified xsi:type="dcterms:W3CDTF">2019-11-13T06:58:40Z</dcterms:modified>
</cp:coreProperties>
</file>