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1"/>
    <p:sldMasterId id="2147483723" r:id="rId2"/>
  </p:sldMasterIdLst>
  <p:notesMasterIdLst>
    <p:notesMasterId r:id="rId19"/>
  </p:notesMasterIdLst>
  <p:sldIdLst>
    <p:sldId id="256" r:id="rId3"/>
    <p:sldId id="264" r:id="rId4"/>
    <p:sldId id="261" r:id="rId5"/>
    <p:sldId id="258" r:id="rId6"/>
    <p:sldId id="276" r:id="rId7"/>
    <p:sldId id="266" r:id="rId8"/>
    <p:sldId id="267" r:id="rId9"/>
    <p:sldId id="268" r:id="rId10"/>
    <p:sldId id="277" r:id="rId11"/>
    <p:sldId id="275" r:id="rId12"/>
    <p:sldId id="269" r:id="rId13"/>
    <p:sldId id="263" r:id="rId14"/>
    <p:sldId id="270" r:id="rId15"/>
    <p:sldId id="271" r:id="rId16"/>
    <p:sldId id="272" r:id="rId17"/>
    <p:sldId id="274" r:id="rId18"/>
  </p:sldIdLst>
  <p:sldSz cx="6858000" cy="5143500"/>
  <p:notesSz cx="6858000" cy="9144000"/>
  <p:embeddedFontLst>
    <p:embeddedFont>
      <p:font typeface="나눔바른고딕" panose="020B0600000101010101" charset="-127"/>
      <p:regular r:id="rId20"/>
      <p:bold r:id="rId21"/>
    </p:embeddedFont>
    <p:embeddedFont>
      <p:font typeface="Wingdings 3" panose="05040102010807070707" pitchFamily="18" charset="2"/>
      <p:regular r:id="rId22"/>
    </p:embeddedFont>
    <p:embeddedFont>
      <p:font typeface="나눔바른펜" panose="020B0600000101010101" charset="-127"/>
      <p:regular r:id="rId23"/>
      <p:bold r:id="rId24"/>
    </p:embeddedFont>
    <p:embeddedFont>
      <p:font typeface="HY그래픽M" panose="02030600000101010101" pitchFamily="18" charset="-127"/>
      <p:regular r:id="rId25"/>
    </p:embeddedFont>
    <p:embeddedFont>
      <p:font typeface="나눔손글씨 붓" panose="020B0600000101010101" charset="-127"/>
      <p:regular r:id="rId26"/>
    </p:embeddedFont>
    <p:embeddedFont>
      <p:font typeface="Levenim MT" panose="020B0604020202020204" charset="-79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나눔고딕 ExtraBold" panose="020B0600000101010101" charset="-127"/>
      <p:bold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C42F1A"/>
    <a:srgbClr val="1B4077"/>
    <a:srgbClr val="DA6F6E"/>
    <a:srgbClr val="42C6CA"/>
    <a:srgbClr val="EFD49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149" d="100"/>
          <a:sy n="149" d="100"/>
        </p:scale>
        <p:origin x="1386" y="108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D9F18-060A-4DF9-A747-E62B0D18D92D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F1F11-73FA-47A9-A172-05663EC720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93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F1F11-73FA-47A9-A172-05663EC7201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64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F1F11-73FA-47A9-A172-05663EC72015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35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95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26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042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6351"/>
            <a:ext cx="6878487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1803400"/>
            <a:ext cx="437003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3038126"/>
            <a:ext cx="437003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55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57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25651"/>
            <a:ext cx="4760786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95586"/>
            <a:ext cx="4760786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28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760786" cy="990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442"/>
            <a:ext cx="2316082" cy="291057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1620443"/>
            <a:ext cx="2316083" cy="29105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85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760785" cy="9906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20737"/>
            <a:ext cx="231800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052935"/>
            <a:ext cx="2318004" cy="2478088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1620737"/>
            <a:ext cx="231800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2052935"/>
            <a:ext cx="2318004" cy="2478088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39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4760786" cy="990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6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28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3953"/>
            <a:ext cx="2092637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386194"/>
            <a:ext cx="2539528" cy="4144828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82802"/>
            <a:ext cx="2092637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11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78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00450"/>
            <a:ext cx="4760786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457200"/>
            <a:ext cx="4760786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025504"/>
            <a:ext cx="4760786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594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760786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52800"/>
            <a:ext cx="4760786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3964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457200"/>
            <a:ext cx="4554137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2724150"/>
            <a:ext cx="406485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52800"/>
            <a:ext cx="4760786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62034" y="592784"/>
            <a:ext cx="34298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2164917"/>
            <a:ext cx="34298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9541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48991"/>
            <a:ext cx="4760786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95586"/>
            <a:ext cx="4760786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672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457200"/>
            <a:ext cx="4554137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3009900"/>
            <a:ext cx="4760787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95586"/>
            <a:ext cx="4760786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62034" y="592784"/>
            <a:ext cx="34298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2164917"/>
            <a:ext cx="34298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3473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457200"/>
            <a:ext cx="4756099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3009900"/>
            <a:ext cx="4760787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95586"/>
            <a:ext cx="4760786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764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420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457201"/>
            <a:ext cx="734109" cy="3938588"/>
          </a:xfrm>
        </p:spPr>
        <p:txBody>
          <a:bodyPr vert="eaVert"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457201"/>
            <a:ext cx="3896270" cy="39385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30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73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52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5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8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155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39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1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678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514350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6351"/>
            <a:ext cx="6878488" cy="5156201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760785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20443"/>
            <a:ext cx="4760786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4531023"/>
            <a:ext cx="5130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2019-10-11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531023"/>
            <a:ext cx="34672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4531023"/>
            <a:ext cx="38447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39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342900" rtl="0" eaLnBrk="1" latinLnBrk="1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20925968">
            <a:off x="-395858" y="1040"/>
            <a:ext cx="7334297" cy="4662158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46826" y="1603537"/>
            <a:ext cx="2737770" cy="30008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2019</a:t>
            </a:r>
            <a:r>
              <a:rPr lang="ko-KR" altLang="en-US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년 </a:t>
            </a:r>
            <a:r>
              <a: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 아카데미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566682" y="2733770"/>
            <a:ext cx="5417231" cy="230832"/>
            <a:chOff x="1219116" y="1547328"/>
            <a:chExt cx="5052019" cy="307775"/>
          </a:xfrm>
        </p:grpSpPr>
        <p:sp>
          <p:nvSpPr>
            <p:cNvPr id="6" name="직사각형 5"/>
            <p:cNvSpPr/>
            <p:nvPr/>
          </p:nvSpPr>
          <p:spPr>
            <a:xfrm>
              <a:off x="1219116" y="1566293"/>
              <a:ext cx="5052019" cy="23906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547" y="1547328"/>
              <a:ext cx="5046588" cy="307775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ko-KR" sz="900" spc="450" dirty="0" smtClean="0"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ERP tax accounting expert  training course  </a:t>
              </a:r>
              <a:endParaRPr lang="ko-KR" altLang="en-US" sz="900" spc="450" dirty="0">
                <a:latin typeface="나눔손글씨 붓" panose="03060600000000000000" pitchFamily="66" charset="-127"/>
                <a:ea typeface="나눔손글씨 붓" panose="03060600000000000000" pitchFamily="66" charset="-127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020" y="4155352"/>
            <a:ext cx="972108" cy="23300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3383085" y="4124861"/>
            <a:ext cx="928024" cy="284305"/>
            <a:chOff x="3608857" y="2200283"/>
            <a:chExt cx="1467345" cy="449529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/>
            <a:srcRect r="68450"/>
            <a:stretch/>
          </p:blipFill>
          <p:spPr>
            <a:xfrm>
              <a:off x="3608857" y="2283718"/>
              <a:ext cx="387079" cy="332822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/>
            <a:srcRect l="35215"/>
            <a:stretch/>
          </p:blipFill>
          <p:spPr>
            <a:xfrm>
              <a:off x="4002660" y="2200283"/>
              <a:ext cx="1073542" cy="44952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09136" y="2035788"/>
            <a:ext cx="5717326" cy="59266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ERP</a:t>
            </a:r>
            <a:r>
              <a:rPr lang="ko-KR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기반 세무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회계 전문가 </a:t>
            </a: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양성과정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4472890" y="4157520"/>
            <a:ext cx="1136863" cy="205888"/>
            <a:chOff x="5523074" y="5343353"/>
            <a:chExt cx="1696207" cy="324741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5"/>
            <a:srcRect r="77579" b="-22"/>
            <a:stretch/>
          </p:blipFill>
          <p:spPr>
            <a:xfrm>
              <a:off x="5523074" y="5380062"/>
              <a:ext cx="345070" cy="288032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5"/>
            <a:srcRect l="22134" b="-22"/>
            <a:stretch/>
          </p:blipFill>
          <p:spPr>
            <a:xfrm>
              <a:off x="5868144" y="5343353"/>
              <a:ext cx="1351137" cy="324741"/>
            </a:xfrm>
            <a:prstGeom prst="rect">
              <a:avLst/>
            </a:prstGeom>
          </p:spPr>
        </p:pic>
      </p:grpSp>
      <p:sp>
        <p:nvSpPr>
          <p:cNvPr id="17" name="직사각형 16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교 육 및 신 청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82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 rot="16200000">
            <a:off x="2780929" y="1685340"/>
            <a:ext cx="1296145" cy="4365106"/>
          </a:xfrm>
          <a:prstGeom prst="rect">
            <a:avLst/>
          </a:prstGeom>
          <a:noFill/>
          <a:ln w="38100">
            <a:solidFill>
              <a:srgbClr val="DA6F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0" y="123478"/>
            <a:ext cx="6895341" cy="300082"/>
            <a:chOff x="-4362" y="843558"/>
            <a:chExt cx="6895341" cy="300082"/>
          </a:xfrm>
        </p:grpSpPr>
        <p:cxnSp>
          <p:nvCxnSpPr>
            <p:cNvPr id="9" name="직선 연결선 8"/>
            <p:cNvCxnSpPr>
              <a:endCxn id="10" idx="1"/>
            </p:cNvCxnSpPr>
            <p:nvPr/>
          </p:nvCxnSpPr>
          <p:spPr>
            <a:xfrm>
              <a:off x="-4362" y="980373"/>
              <a:ext cx="4153441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149079" y="843558"/>
              <a:ext cx="1795839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ERP 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100" b="1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</a:t>
              </a:r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재경관리사</a:t>
              </a:r>
            </a:p>
          </p:txBody>
        </p:sp>
        <p:cxnSp>
          <p:nvCxnSpPr>
            <p:cNvPr id="17" name="직선 연결선 16"/>
            <p:cNvCxnSpPr>
              <a:stCxn id="10" idx="3"/>
            </p:cNvCxnSpPr>
            <p:nvPr/>
          </p:nvCxnSpPr>
          <p:spPr>
            <a:xfrm flipV="1">
              <a:off x="5944918" y="980384"/>
              <a:ext cx="946061" cy="13215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5" name="_x64479768" descr="EMB000007e83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44" y="3299205"/>
            <a:ext cx="3926911" cy="11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_x64479288" descr="EMB000007e83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52" y="704388"/>
            <a:ext cx="4437696" cy="240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0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2" y="847446"/>
            <a:ext cx="2880000" cy="2905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1706" y="1917413"/>
            <a:ext cx="1539172" cy="5847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과정 안내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2623220" y="2480266"/>
            <a:ext cx="1296144" cy="21922"/>
          </a:xfrm>
          <a:prstGeom prst="line">
            <a:avLst/>
          </a:prstGeom>
          <a:ln w="15875">
            <a:solidFill>
              <a:schemeClr val="bg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43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24472" y="127397"/>
            <a:ext cx="6895341" cy="300082"/>
            <a:chOff x="-4362" y="843558"/>
            <a:chExt cx="6895341" cy="300082"/>
          </a:xfrm>
        </p:grpSpPr>
        <p:cxnSp>
          <p:nvCxnSpPr>
            <p:cNvPr id="14" name="직선 연결선 13"/>
            <p:cNvCxnSpPr>
              <a:endCxn id="15" idx="1"/>
            </p:cNvCxnSpPr>
            <p:nvPr/>
          </p:nvCxnSpPr>
          <p:spPr>
            <a:xfrm>
              <a:off x="-4362" y="980373"/>
              <a:ext cx="5032514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28152" y="843558"/>
              <a:ext cx="712880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과정안내</a:t>
              </a:r>
            </a:p>
          </p:txBody>
        </p:sp>
        <p:cxnSp>
          <p:nvCxnSpPr>
            <p:cNvPr id="16" name="직선 연결선 15"/>
            <p:cNvCxnSpPr>
              <a:stCxn id="15" idx="3"/>
            </p:cNvCxnSpPr>
            <p:nvPr/>
          </p:nvCxnSpPr>
          <p:spPr>
            <a:xfrm flipV="1">
              <a:off x="5741032" y="980373"/>
              <a:ext cx="1149947" cy="13226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465727" y="1466623"/>
            <a:ext cx="5915601" cy="2448272"/>
            <a:chOff x="890718" y="1923678"/>
            <a:chExt cx="5078519" cy="2063108"/>
          </a:xfrm>
        </p:grpSpPr>
        <p:sp>
          <p:nvSpPr>
            <p:cNvPr id="20" name="타원 19"/>
            <p:cNvSpPr/>
            <p:nvPr/>
          </p:nvSpPr>
          <p:spPr>
            <a:xfrm>
              <a:off x="2170262" y="1923678"/>
              <a:ext cx="1317951" cy="1317951"/>
            </a:xfrm>
            <a:prstGeom prst="ellipse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78543" y="2250106"/>
              <a:ext cx="1317951" cy="726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이론 교육 </a:t>
              </a:r>
              <a:r>
                <a:rPr lang="en-US" altLang="ko-KR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148</a:t>
              </a:r>
              <a:r>
                <a:rPr lang="ko-KR" altLang="en-US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시간</a:t>
              </a:r>
              <a:endParaRPr lang="en-US" altLang="ko-KR" sz="1600" b="1" spc="-11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en-US" altLang="ko-KR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+</a:t>
              </a:r>
            </a:p>
            <a:p>
              <a:pPr algn="ctr"/>
              <a:r>
                <a:rPr lang="ko-KR" altLang="en-US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현장실습 </a:t>
              </a:r>
              <a:r>
                <a:rPr lang="en-US" altLang="ko-KR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152</a:t>
              </a:r>
              <a:r>
                <a:rPr lang="ko-KR" altLang="en-US" sz="1600" b="1" spc="-113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시간</a:t>
              </a:r>
              <a:endParaRPr lang="en-US" altLang="ko-KR" sz="1600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3409148" y="1923678"/>
              <a:ext cx="1317951" cy="1317951"/>
            </a:xfrm>
            <a:prstGeom prst="ellipse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09148" y="2193708"/>
              <a:ext cx="13179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과정 내 교육에 </a:t>
              </a:r>
              <a:endParaRPr lang="en-US" altLang="ko-KR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현직 실무자 </a:t>
              </a:r>
              <a:endParaRPr lang="en-US" altLang="ko-KR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직접 참여</a:t>
              </a:r>
            </a:p>
          </p:txBody>
        </p:sp>
        <p:sp>
          <p:nvSpPr>
            <p:cNvPr id="26" name="타원 25"/>
            <p:cNvSpPr/>
            <p:nvPr/>
          </p:nvSpPr>
          <p:spPr>
            <a:xfrm>
              <a:off x="4651286" y="1923678"/>
              <a:ext cx="1317951" cy="1317951"/>
            </a:xfrm>
            <a:prstGeom prst="ellipse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51286" y="2271031"/>
              <a:ext cx="1317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교육비 전액 </a:t>
              </a:r>
              <a:endParaRPr lang="en-US" altLang="ko-KR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무료 </a:t>
              </a:r>
              <a:r>
                <a:rPr lang="en-US" altLang="ko-KR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(</a:t>
              </a:r>
              <a:r>
                <a:rPr lang="ko-KR" altLang="en-US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국비지원</a:t>
              </a:r>
              <a:r>
                <a:rPr lang="en-US" altLang="ko-KR" b="1" spc="-11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)</a:t>
              </a:r>
              <a:endParaRPr lang="ko-KR" altLang="en-US" b="1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17" name="사각형: 둥근 모서리 8"/>
            <p:cNvSpPr/>
            <p:nvPr/>
          </p:nvSpPr>
          <p:spPr>
            <a:xfrm>
              <a:off x="898834" y="3508804"/>
              <a:ext cx="1535306" cy="477982"/>
            </a:xfrm>
            <a:prstGeom prst="roundRect">
              <a:avLst>
                <a:gd name="adj" fmla="val 49276"/>
              </a:avLst>
            </a:prstGeom>
            <a:solidFill>
              <a:schemeClr val="bg1"/>
            </a:solidFill>
            <a:ln w="25400">
              <a:solidFill>
                <a:srgbClr val="42C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산업계에서 원하는</a:t>
              </a:r>
              <a:endParaRPr lang="en-US" altLang="ko-KR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전문인력 양성</a:t>
              </a:r>
            </a:p>
          </p:txBody>
        </p:sp>
        <p:sp>
          <p:nvSpPr>
            <p:cNvPr id="19" name="사각형: 둥근 모서리 61"/>
            <p:cNvSpPr/>
            <p:nvPr/>
          </p:nvSpPr>
          <p:spPr>
            <a:xfrm>
              <a:off x="2657974" y="3508803"/>
              <a:ext cx="1538207" cy="477982"/>
            </a:xfrm>
            <a:prstGeom prst="roundRect">
              <a:avLst>
                <a:gd name="adj" fmla="val 49276"/>
              </a:avLst>
            </a:prstGeom>
            <a:solidFill>
              <a:schemeClr val="bg1"/>
            </a:solidFill>
            <a:ln w="25400">
              <a:solidFill>
                <a:srgbClr val="42C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</a:t>
              </a:r>
              <a:r>
                <a:rPr lang="en-US" altLang="ko-KR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</a:t>
              </a:r>
              <a:r>
                <a:rPr lang="ko-KR" altLang="en-US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경상계열 </a:t>
              </a:r>
              <a:endParaRPr lang="en-US" altLang="ko-KR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sz="1200" b="1" dirty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전공자 취업률 향상</a:t>
              </a:r>
            </a:p>
          </p:txBody>
        </p:sp>
        <p:sp>
          <p:nvSpPr>
            <p:cNvPr id="22" name="사각형: 둥근 모서리 62"/>
            <p:cNvSpPr/>
            <p:nvPr/>
          </p:nvSpPr>
          <p:spPr>
            <a:xfrm>
              <a:off x="4420015" y="3508803"/>
              <a:ext cx="1546322" cy="477982"/>
            </a:xfrm>
            <a:prstGeom prst="roundRect">
              <a:avLst>
                <a:gd name="adj" fmla="val 49276"/>
              </a:avLst>
            </a:prstGeom>
            <a:solidFill>
              <a:schemeClr val="bg1"/>
            </a:solidFill>
            <a:ln w="25400">
              <a:solidFill>
                <a:srgbClr val="42C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기업 </a:t>
              </a:r>
              <a:endParaRPr lang="en-US" altLang="ko-KR" sz="1200" b="1" dirty="0" smtClean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  <a:p>
              <a:pPr algn="ctr"/>
              <a:r>
                <a:rPr lang="ko-KR" altLang="en-US" sz="1200" b="1" dirty="0" smtClean="0">
                  <a:solidFill>
                    <a:schemeClr val="tx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경쟁력 강화</a:t>
              </a:r>
              <a:endParaRPr lang="ko-KR" altLang="en-US" sz="1200" b="1" dirty="0">
                <a:solidFill>
                  <a:schemeClr val="tx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890718" y="1923678"/>
              <a:ext cx="1326066" cy="1317951"/>
              <a:chOff x="1612578" y="1995686"/>
              <a:chExt cx="1159222" cy="1152128"/>
            </a:xfrm>
          </p:grpSpPr>
          <p:sp>
            <p:nvSpPr>
              <p:cNvPr id="2" name="타원 1"/>
              <p:cNvSpPr/>
              <p:nvPr/>
            </p:nvSpPr>
            <p:spPr>
              <a:xfrm>
                <a:off x="1619672" y="1995686"/>
                <a:ext cx="1152128" cy="11521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12578" y="2120198"/>
                <a:ext cx="1152128" cy="88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NCS 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endParaRPr>
              </a:p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세무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·</a:t>
                </a:r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회계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endParaRPr>
              </a:p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정보관리 </a:t>
                </a:r>
                <a:endPara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endParaRPr>
              </a:p>
              <a:p>
                <a:pPr algn="ctr"/>
                <a:r>
                  <a:rPr lang="en-US" altLang="ko-KR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L3</a:t>
                </a:r>
                <a:r>
                  <a: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펜" panose="020B0503000000000000" pitchFamily="50" charset="-127"/>
                    <a:ea typeface="나눔바른펜" panose="020B0503000000000000" pitchFamily="50" charset="-127"/>
                  </a:rPr>
                  <a:t>기반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76672" y="580250"/>
            <a:ext cx="507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기반 세무회계 전문인력 양성과정</a:t>
            </a:r>
            <a:endParaRPr lang="ko-KR" altLang="en-US" sz="20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93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50125" y="635275"/>
            <a:ext cx="507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전체 교육 구성</a:t>
            </a:r>
            <a:r>
              <a:rPr lang="en-US" altLang="ko-KR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총 </a:t>
            </a:r>
            <a:r>
              <a:rPr lang="en-US" altLang="ko-KR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300</a:t>
            </a:r>
            <a:r>
              <a:rPr lang="ko-KR" altLang="en-US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시간</a:t>
            </a:r>
            <a:r>
              <a:rPr lang="en-US" altLang="ko-KR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endParaRPr lang="ko-KR" altLang="en-US" sz="20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71820" y="1504671"/>
            <a:ext cx="5416485" cy="2651255"/>
            <a:chOff x="764633" y="1702772"/>
            <a:chExt cx="5416485" cy="2453349"/>
          </a:xfrm>
        </p:grpSpPr>
        <p:cxnSp>
          <p:nvCxnSpPr>
            <p:cNvPr id="28" name="직선 화살표 연결선 27"/>
            <p:cNvCxnSpPr>
              <a:cxnSpLocks/>
              <a:stCxn id="29" idx="0"/>
            </p:cNvCxnSpPr>
            <p:nvPr/>
          </p:nvCxnSpPr>
          <p:spPr>
            <a:xfrm>
              <a:off x="1474791" y="1702772"/>
              <a:ext cx="1402" cy="2453349"/>
            </a:xfrm>
            <a:prstGeom prst="straightConnector1">
              <a:avLst/>
            </a:prstGeom>
            <a:ln w="57150">
              <a:solidFill>
                <a:srgbClr val="DA6F6E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사각형: 둥근 모서리 19"/>
            <p:cNvSpPr/>
            <p:nvPr/>
          </p:nvSpPr>
          <p:spPr>
            <a:xfrm>
              <a:off x="770806" y="1702772"/>
              <a:ext cx="1407969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워크숍</a:t>
              </a:r>
            </a:p>
          </p:txBody>
        </p:sp>
        <p:sp>
          <p:nvSpPr>
            <p:cNvPr id="30" name="사각형: 둥근 모서리 20"/>
            <p:cNvSpPr/>
            <p:nvPr/>
          </p:nvSpPr>
          <p:spPr>
            <a:xfrm>
              <a:off x="764633" y="2284149"/>
              <a:ext cx="1407969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이론교육 </a:t>
              </a:r>
              <a:endPara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1" name="사각형: 둥근 모서리 22"/>
            <p:cNvSpPr/>
            <p:nvPr/>
          </p:nvSpPr>
          <p:spPr>
            <a:xfrm>
              <a:off x="771507" y="2865525"/>
              <a:ext cx="1407969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현장실습</a:t>
              </a:r>
              <a:endPara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3" name="사각형: 둥근 모서리 27"/>
            <p:cNvSpPr/>
            <p:nvPr/>
          </p:nvSpPr>
          <p:spPr>
            <a:xfrm>
              <a:off x="764633" y="3446901"/>
              <a:ext cx="1407969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35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수료식</a:t>
              </a:r>
              <a:endPara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4" name="사각형: 둥근 모서리 28"/>
            <p:cNvSpPr/>
            <p:nvPr/>
          </p:nvSpPr>
          <p:spPr>
            <a:xfrm>
              <a:off x="2284880" y="1702772"/>
              <a:ext cx="603066" cy="3240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ysClr val="windowText" lastClr="000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18H</a:t>
              </a:r>
              <a:endParaRPr lang="ko-KR" altLang="en-US" sz="1200" b="1" dirty="0">
                <a:solidFill>
                  <a:sysClr val="windowText" lastClr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5" name="사각형: 둥근 모서리 29"/>
            <p:cNvSpPr/>
            <p:nvPr/>
          </p:nvSpPr>
          <p:spPr>
            <a:xfrm>
              <a:off x="2272820" y="2281191"/>
              <a:ext cx="603066" cy="3240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ysClr val="windowText" lastClr="000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130H</a:t>
              </a:r>
              <a:endParaRPr lang="ko-KR" altLang="en-US" sz="1200" b="1" dirty="0">
                <a:solidFill>
                  <a:sysClr val="windowText" lastClr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6" name="사각형: 둥근 모서리 31"/>
            <p:cNvSpPr/>
            <p:nvPr/>
          </p:nvSpPr>
          <p:spPr>
            <a:xfrm>
              <a:off x="2278707" y="2851125"/>
              <a:ext cx="603066" cy="3240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ysClr val="windowText" lastClr="000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152H</a:t>
              </a:r>
              <a:endParaRPr lang="ko-KR" altLang="en-US" sz="1200" b="1" dirty="0">
                <a:solidFill>
                  <a:sysClr val="windowText" lastClr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8" name="사각형: 둥근 모서리 34"/>
            <p:cNvSpPr/>
            <p:nvPr/>
          </p:nvSpPr>
          <p:spPr>
            <a:xfrm>
              <a:off x="2291152" y="3459962"/>
              <a:ext cx="603066" cy="3240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ysClr val="windowText" lastClr="000000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None</a:t>
              </a:r>
              <a:endParaRPr lang="ko-KR" altLang="en-US" sz="1200" b="1" dirty="0">
                <a:solidFill>
                  <a:sysClr val="windowText" lastClr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39" name="사각형: 둥근 모서리 35"/>
            <p:cNvSpPr/>
            <p:nvPr/>
          </p:nvSpPr>
          <p:spPr>
            <a:xfrm>
              <a:off x="3003126" y="1702772"/>
              <a:ext cx="3162178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과정 </a:t>
              </a:r>
              <a:r>
                <a:rPr lang="en-US" altLang="ko-KR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OT </a:t>
              </a:r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겸 동기부여를 위한 </a:t>
              </a:r>
              <a:r>
                <a:rPr lang="en-US" altLang="ko-KR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1</a:t>
              </a:r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박 </a:t>
              </a:r>
              <a:r>
                <a:rPr lang="en-US" altLang="ko-KR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2</a:t>
              </a:r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일 워크숍 진행</a:t>
              </a:r>
            </a:p>
          </p:txBody>
        </p:sp>
        <p:sp>
          <p:nvSpPr>
            <p:cNvPr id="40" name="사각형: 둥근 모서리 36"/>
            <p:cNvSpPr/>
            <p:nvPr/>
          </p:nvSpPr>
          <p:spPr>
            <a:xfrm>
              <a:off x="3000165" y="2281191"/>
              <a:ext cx="3165138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전공자대상 심화교육</a:t>
              </a:r>
              <a:endPara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  <p:sp>
          <p:nvSpPr>
            <p:cNvPr id="41" name="사각형: 둥근 모서리 38"/>
            <p:cNvSpPr/>
            <p:nvPr/>
          </p:nvSpPr>
          <p:spPr>
            <a:xfrm>
              <a:off x="2998208" y="2851125"/>
              <a:ext cx="3167095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취업역량강화를 위한 </a:t>
              </a:r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현장실무 </a:t>
              </a:r>
              <a:r>
                <a:rPr lang="ko-KR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교육</a:t>
              </a:r>
            </a:p>
          </p:txBody>
        </p:sp>
        <p:sp>
          <p:nvSpPr>
            <p:cNvPr id="43" name="사각형: 둥근 모서리 41"/>
            <p:cNvSpPr/>
            <p:nvPr/>
          </p:nvSpPr>
          <p:spPr>
            <a:xfrm>
              <a:off x="3012768" y="3428089"/>
              <a:ext cx="3168350" cy="324036"/>
            </a:xfrm>
            <a:prstGeom prst="round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수료증 전달 및 우수 연수생 시상 </a:t>
              </a:r>
              <a:endParaRPr lang="ko-KR" alt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-24472" y="127397"/>
            <a:ext cx="6895341" cy="300082"/>
            <a:chOff x="-4362" y="843558"/>
            <a:chExt cx="6895341" cy="300082"/>
          </a:xfrm>
        </p:grpSpPr>
        <p:cxnSp>
          <p:nvCxnSpPr>
            <p:cNvPr id="47" name="직선 연결선 46"/>
            <p:cNvCxnSpPr>
              <a:endCxn id="48" idx="1"/>
            </p:cNvCxnSpPr>
            <p:nvPr/>
          </p:nvCxnSpPr>
          <p:spPr>
            <a:xfrm>
              <a:off x="-4362" y="980373"/>
              <a:ext cx="5032514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28152" y="843558"/>
              <a:ext cx="712880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과정안내</a:t>
              </a:r>
            </a:p>
          </p:txBody>
        </p:sp>
        <p:cxnSp>
          <p:nvCxnSpPr>
            <p:cNvPr id="49" name="직선 연결선 48"/>
            <p:cNvCxnSpPr>
              <a:stCxn id="48" idx="3"/>
            </p:cNvCxnSpPr>
            <p:nvPr/>
          </p:nvCxnSpPr>
          <p:spPr>
            <a:xfrm flipV="1">
              <a:off x="5741032" y="980373"/>
              <a:ext cx="1149947" cy="13226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52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45274" y="697436"/>
            <a:ext cx="507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2000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세부 모집 일정 및 연수 일정</a:t>
            </a:r>
          </a:p>
        </p:txBody>
      </p:sp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456265"/>
              </p:ext>
            </p:extLst>
          </p:nvPr>
        </p:nvGraphicFramePr>
        <p:xfrm>
          <a:off x="545274" y="1375932"/>
          <a:ext cx="5342328" cy="25003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43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41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항         목</a:t>
                      </a:r>
                      <a:endParaRPr lang="ko-KR" altLang="en-US" sz="1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          정</a:t>
                      </a:r>
                      <a:endParaRPr lang="ko-KR" altLang="en-US" sz="15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24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u="none" strike="noStrike" dirty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모집 </a:t>
                      </a:r>
                      <a:r>
                        <a:rPr lang="ko-KR" altLang="en-US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일정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~ 12</a:t>
                      </a:r>
                      <a:r>
                        <a:rPr lang="ko-KR" altLang="en-US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월 </a:t>
                      </a:r>
                      <a:r>
                        <a:rPr lang="en-US" altLang="ko-KR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17</a:t>
                      </a:r>
                      <a:r>
                        <a:rPr lang="ko-KR" altLang="en-US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 </a:t>
                      </a:r>
                      <a:r>
                        <a:rPr lang="en-US" altLang="ko-KR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</a:t>
                      </a:r>
                      <a:r>
                        <a:rPr lang="ko-KR" altLang="en-US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화</a:t>
                      </a:r>
                      <a:r>
                        <a:rPr lang="en-US" altLang="ko-KR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 18:00</a:t>
                      </a:r>
                      <a:endParaRPr lang="en-US" altLang="ko-KR" sz="1500" b="1" u="none" strike="noStrike" dirty="0"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724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u="none" strike="noStrike" dirty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선발 </a:t>
                      </a:r>
                      <a:r>
                        <a:rPr lang="ko-KR" altLang="en-US" sz="1500" b="1" u="none" strike="noStrike" dirty="0" smtClean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면접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12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월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20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금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724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u="none" strike="noStrike" dirty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합격자 발표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12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월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26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목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 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개별통보</a:t>
                      </a:r>
                      <a:endParaRPr lang="en-US" altLang="ko-KR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24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u="none" strike="noStrike" dirty="0"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강의 일정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20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년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1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월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4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~ 20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년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2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월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27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724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모집인원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총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40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명 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(1</a:t>
                      </a:r>
                      <a:r>
                        <a:rPr lang="ko-KR" alt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반</a:t>
                      </a:r>
                      <a:r>
                        <a:rPr lang="en-US" altLang="ko-K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</a:t>
                      </a:r>
                      <a:endParaRPr lang="ko-KR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84521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5274" y="4083918"/>
            <a:ext cx="5045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* </a:t>
            </a:r>
            <a:r>
              <a:rPr lang="ko-KR" altLang="en-US" sz="135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자세한 내용은 홈페이지를 참고해주세요 </a:t>
            </a:r>
            <a:r>
              <a:rPr lang="en-US" altLang="ko-KR" sz="135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(https://</a:t>
            </a:r>
            <a:r>
              <a:rPr lang="en-US" altLang="ko-KR" sz="135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ubizerpkorea.modoo.at</a:t>
            </a:r>
            <a:r>
              <a:rPr lang="en-US" altLang="ko-KR" sz="135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/)</a:t>
            </a:r>
            <a:endParaRPr lang="ko-KR" altLang="en-US" sz="135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24472" y="127397"/>
            <a:ext cx="6895341" cy="300082"/>
            <a:chOff x="-4362" y="843558"/>
            <a:chExt cx="6895341" cy="300082"/>
          </a:xfrm>
        </p:grpSpPr>
        <p:cxnSp>
          <p:nvCxnSpPr>
            <p:cNvPr id="10" name="직선 연결선 9"/>
            <p:cNvCxnSpPr>
              <a:endCxn id="11" idx="1"/>
            </p:cNvCxnSpPr>
            <p:nvPr/>
          </p:nvCxnSpPr>
          <p:spPr>
            <a:xfrm>
              <a:off x="-4362" y="980373"/>
              <a:ext cx="5032514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28152" y="843558"/>
              <a:ext cx="712880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과정안내</a:t>
              </a:r>
            </a:p>
          </p:txBody>
        </p:sp>
        <p:cxnSp>
          <p:nvCxnSpPr>
            <p:cNvPr id="12" name="직선 연결선 11"/>
            <p:cNvCxnSpPr>
              <a:stCxn id="11" idx="3"/>
            </p:cNvCxnSpPr>
            <p:nvPr/>
          </p:nvCxnSpPr>
          <p:spPr>
            <a:xfrm flipV="1">
              <a:off x="5741032" y="980373"/>
              <a:ext cx="1149947" cy="13226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69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648" y="592561"/>
            <a:ext cx="1782198" cy="41549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2100" b="1" dirty="0">
                <a:ln w="9525">
                  <a:solidFill>
                    <a:srgbClr val="DA6F6E"/>
                  </a:solidFill>
                </a:ln>
                <a:effectLst>
                  <a:outerShdw blurRad="38100" dist="38100" dir="2700000" algn="tl">
                    <a:srgbClr val="000000">
                      <a:alpha val="62000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  <a:cs typeface="Levenim MT" pitchFamily="2" charset="-79"/>
              </a:rPr>
              <a:t>지원 방법</a:t>
            </a:r>
            <a:endParaRPr lang="ko-KR" altLang="en-US" sz="1500" b="1" dirty="0">
              <a:ln w="9525">
                <a:solidFill>
                  <a:srgbClr val="DA6F6E"/>
                </a:solidFill>
              </a:ln>
              <a:effectLst>
                <a:outerShdw blurRad="38100" dist="38100" dir="2700000" algn="tl">
                  <a:srgbClr val="000000">
                    <a:alpha val="62000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  <a:cs typeface="Levenim MT" pitchFamily="2" charset="-79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60648" y="1044130"/>
            <a:ext cx="29163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11052" y="1281498"/>
            <a:ext cx="216024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홈페이지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접속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588" y="1676751"/>
            <a:ext cx="4082523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주소창에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http://ubizerpkorea.modoo.at </a:t>
            </a:r>
            <a:r>
              <a:rPr lang="ko-KR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입력 </a:t>
            </a:r>
            <a:endParaRPr lang="en-US" altLang="ko-K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9801" y="2164548"/>
            <a:ext cx="330731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홈페이지 게시판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‘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과정지원하기 탭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’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3016" y="3550918"/>
            <a:ext cx="4154532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구글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드라이브를 통해 지원서 다운로드 받기</a:t>
            </a:r>
            <a:endParaRPr lang="en-US" altLang="ko-K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747" y="3133012"/>
            <a:ext cx="2705831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지원서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제출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3016" y="3858695"/>
            <a:ext cx="3726414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지원서 작성 후 </a:t>
            </a:r>
            <a:r>
              <a:rPr lang="ko-KR" alt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이메일</a:t>
            </a:r>
            <a:r>
              <a: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 제출 </a:t>
            </a:r>
            <a:r>
              <a:rPr lang="en-US" altLang="ko-K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(ubiz2626@gmail.com)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8A826B4-FF82-4167-BF45-125E00F72A02}"/>
              </a:ext>
            </a:extLst>
          </p:cNvPr>
          <p:cNvSpPr txBox="1"/>
          <p:nvPr/>
        </p:nvSpPr>
        <p:spPr>
          <a:xfrm>
            <a:off x="354589" y="1282181"/>
            <a:ext cx="77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Step 1.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8A826B4-FF82-4167-BF45-125E00F72A02}"/>
              </a:ext>
            </a:extLst>
          </p:cNvPr>
          <p:cNvSpPr txBox="1"/>
          <p:nvPr/>
        </p:nvSpPr>
        <p:spPr>
          <a:xfrm>
            <a:off x="354589" y="2160534"/>
            <a:ext cx="80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Step 2.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8A826B4-FF82-4167-BF45-125E00F72A02}"/>
              </a:ext>
            </a:extLst>
          </p:cNvPr>
          <p:cNvSpPr txBox="1"/>
          <p:nvPr/>
        </p:nvSpPr>
        <p:spPr>
          <a:xfrm>
            <a:off x="390525" y="3108385"/>
            <a:ext cx="80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Step 3.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71" y="2643758"/>
            <a:ext cx="4981353" cy="236127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71" y="3674824"/>
            <a:ext cx="2485922" cy="437682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092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699236">
            <a:off x="376940" y="64429"/>
            <a:ext cx="6963014" cy="4497743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700808" y="1059582"/>
            <a:ext cx="3816424" cy="64633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교육 문의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청년취업아카데미 </a:t>
            </a: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기반 세무</a:t>
            </a:r>
            <a:r>
              <a:rPr lang="en-US" altLang="ko-KR" b="1" dirty="0" smtClean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회계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운영팀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796335" y="3655916"/>
            <a:ext cx="4190783" cy="1793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7" y="4119056"/>
            <a:ext cx="1109459" cy="265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21797" y="1879853"/>
            <a:ext cx="4548789" cy="51200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https</a:t>
            </a:r>
            <a:r>
              <a:rPr lang="en-US" altLang="ko-KR" sz="2000" b="1" dirty="0" smtClean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://ubizerpkorea.modoo.at</a:t>
            </a:r>
            <a:endParaRPr lang="en-US" altLang="ko-KR" sz="2000" b="1" dirty="0"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21798" y="2435212"/>
            <a:ext cx="4548789" cy="50783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02)725-2626</a:t>
            </a:r>
            <a:endParaRPr lang="ko-KR" altLang="en-US" sz="2000" b="1" spc="-113" dirty="0"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5158" y="3001040"/>
            <a:ext cx="4548789" cy="50783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ubiz2626@gmail.com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700808" y="1932201"/>
            <a:ext cx="493895" cy="493895"/>
            <a:chOff x="2360853" y="1614325"/>
            <a:chExt cx="493895" cy="493895"/>
          </a:xfrm>
        </p:grpSpPr>
        <p:sp>
          <p:nvSpPr>
            <p:cNvPr id="25" name="타원 24"/>
            <p:cNvSpPr/>
            <p:nvPr/>
          </p:nvSpPr>
          <p:spPr>
            <a:xfrm>
              <a:off x="2392882" y="1646354"/>
              <a:ext cx="429837" cy="42983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2360853" y="1614325"/>
              <a:ext cx="493895" cy="4938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70" y="2003494"/>
            <a:ext cx="352886" cy="352886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1703093" y="2477079"/>
            <a:ext cx="493895" cy="493895"/>
            <a:chOff x="2397920" y="2297905"/>
            <a:chExt cx="493895" cy="493895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083" y="2304335"/>
              <a:ext cx="465630" cy="465630"/>
            </a:xfrm>
            <a:prstGeom prst="rect">
              <a:avLst/>
            </a:prstGeom>
          </p:spPr>
        </p:pic>
        <p:sp>
          <p:nvSpPr>
            <p:cNvPr id="30" name="타원 29"/>
            <p:cNvSpPr/>
            <p:nvPr/>
          </p:nvSpPr>
          <p:spPr>
            <a:xfrm>
              <a:off x="2429949" y="2329934"/>
              <a:ext cx="429837" cy="42983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2397920" y="2297905"/>
              <a:ext cx="493895" cy="4938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700808" y="3039563"/>
            <a:ext cx="493895" cy="493895"/>
            <a:chOff x="2432448" y="2919906"/>
            <a:chExt cx="493895" cy="493895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651" y="2992698"/>
              <a:ext cx="346456" cy="346456"/>
            </a:xfrm>
            <a:prstGeom prst="rect">
              <a:avLst/>
            </a:prstGeom>
          </p:spPr>
        </p:pic>
        <p:sp>
          <p:nvSpPr>
            <p:cNvPr id="36" name="타원 35"/>
            <p:cNvSpPr/>
            <p:nvPr/>
          </p:nvSpPr>
          <p:spPr>
            <a:xfrm>
              <a:off x="2464477" y="2951935"/>
              <a:ext cx="429837" cy="42983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/>
            <p:cNvSpPr/>
            <p:nvPr/>
          </p:nvSpPr>
          <p:spPr>
            <a:xfrm>
              <a:off x="2432448" y="2919906"/>
              <a:ext cx="493895" cy="49389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796335" y="3633206"/>
            <a:ext cx="5411407" cy="2308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900" spc="450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ERP tax accounting expert  training course  </a:t>
            </a:r>
            <a:endParaRPr lang="ko-KR" altLang="en-US" sz="900" spc="450" dirty="0">
              <a:latin typeface="나눔손글씨 붓" panose="03060600000000000000" pitchFamily="66" charset="-127"/>
              <a:ea typeface="나눔손글씨 붓" panose="03060600000000000000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63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-415810" y="411510"/>
            <a:ext cx="6869065" cy="42124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4581128" y="906799"/>
            <a:ext cx="1782198" cy="41549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2100" b="1" spc="-113" dirty="0">
                <a:solidFill>
                  <a:srgbClr val="DA6F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  <a:cs typeface="Levenim MT" pitchFamily="2" charset="-79"/>
              </a:rPr>
              <a:t>Contents</a:t>
            </a:r>
            <a:endParaRPr lang="ko-KR" altLang="en-US" sz="1500" b="1" spc="-113" dirty="0">
              <a:solidFill>
                <a:srgbClr val="DA6F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  <a:cs typeface="Levenim MT" pitchFamily="2" charset="-79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3447002" y="1322297"/>
            <a:ext cx="29163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97335" y="1530046"/>
            <a:ext cx="3465991" cy="41549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1. </a:t>
            </a:r>
            <a:r>
              <a:rPr lang="ko-KR" alt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청년취업아카데미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0813" y="2440217"/>
            <a:ext cx="4052513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2. </a:t>
            </a:r>
            <a:r>
              <a:rPr lang="en-US" altLang="ko-K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ERP / </a:t>
            </a:r>
            <a:r>
              <a:rPr lang="ko-KR" alt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세무</a:t>
            </a:r>
            <a:r>
              <a:rPr lang="en-US" altLang="ko-KR" sz="24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회계 </a:t>
            </a:r>
            <a:r>
              <a:rPr lang="en-US" altLang="ko-K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/ </a:t>
            </a:r>
            <a:r>
              <a:rPr lang="ko-KR" alt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재경관리사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7335" y="3542126"/>
            <a:ext cx="3465991" cy="415498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3. </a:t>
            </a:r>
            <a:r>
              <a:rPr lang="ko-KR" alt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과정 안내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609" y="1898133"/>
            <a:ext cx="3162717" cy="30008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ko-KR" altLang="en-US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청년취업아카데미</a:t>
            </a:r>
            <a:r>
              <a:rPr lang="en-US" altLang="ko-K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17234" y="2828431"/>
            <a:ext cx="2946092" cy="71558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ERP? </a:t>
            </a:r>
            <a:r>
              <a:rPr lang="ko-KR" altLang="en-US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재경관리사</a:t>
            </a:r>
            <a:r>
              <a:rPr lang="en-US" altLang="ko-KR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?</a:t>
            </a:r>
          </a:p>
          <a:p>
            <a:pPr algn="r"/>
            <a:r>
              <a:rPr lang="en-US" altLang="ko-KR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프로그램 </a:t>
            </a:r>
            <a:endParaRPr lang="en-US" altLang="ko-K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r"/>
            <a:endParaRPr lang="ko-KR" altLang="en-US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4314" y="3926840"/>
            <a:ext cx="5069012" cy="3077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ko-KR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기반 세무</a:t>
            </a:r>
            <a:r>
              <a:rPr lang="en-US" altLang="ko-KR" sz="14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회계전문가 양성과정</a:t>
            </a:r>
            <a:endParaRPr lang="ko-KR" altLang="en-US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38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2" y="847446"/>
            <a:ext cx="2880000" cy="2905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020" y="2007669"/>
            <a:ext cx="2232248" cy="5847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청년취업아카데미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붓" panose="03060600000000000000" pitchFamily="66" charset="-127"/>
              <a:ea typeface="나눔손글씨 붓" panose="03060600000000000000" pitchFamily="66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2276872" y="2643758"/>
            <a:ext cx="2110544" cy="0"/>
          </a:xfrm>
          <a:prstGeom prst="line">
            <a:avLst/>
          </a:prstGeom>
          <a:ln w="15875">
            <a:solidFill>
              <a:schemeClr val="bg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14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4223" y="150106"/>
            <a:ext cx="6895341" cy="300082"/>
            <a:chOff x="-4362" y="843558"/>
            <a:chExt cx="6895341" cy="300082"/>
          </a:xfrm>
        </p:grpSpPr>
        <p:cxnSp>
          <p:nvCxnSpPr>
            <p:cNvPr id="14" name="직선 연결선 13"/>
            <p:cNvCxnSpPr>
              <a:endCxn id="15" idx="1"/>
            </p:cNvCxnSpPr>
            <p:nvPr/>
          </p:nvCxnSpPr>
          <p:spPr>
            <a:xfrm>
              <a:off x="-4362" y="980373"/>
              <a:ext cx="4567488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563126" y="843558"/>
              <a:ext cx="1177906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청년취업아카데미</a:t>
              </a:r>
            </a:p>
          </p:txBody>
        </p:sp>
        <p:cxnSp>
          <p:nvCxnSpPr>
            <p:cNvPr id="16" name="직선 연결선 15"/>
            <p:cNvCxnSpPr>
              <a:stCxn id="15" idx="3"/>
            </p:cNvCxnSpPr>
            <p:nvPr/>
          </p:nvCxnSpPr>
          <p:spPr>
            <a:xfrm flipV="1">
              <a:off x="5741032" y="980375"/>
              <a:ext cx="1149947" cy="13224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05119" y="1131590"/>
            <a:ext cx="5832648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이공계</a:t>
            </a:r>
            <a:r>
              <a:rPr lang="en-US" altLang="ko-KR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인문계열 구분 없이 전공자를 대상으로 심화과정을 진행하고</a:t>
            </a:r>
            <a:r>
              <a:rPr lang="en-US" altLang="ko-KR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  </a:t>
            </a:r>
            <a:r>
              <a:rPr lang="ko-KR" altLang="en-US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현장중심의 교육을 통해 단기간 취업이 가능하도록 지원합니다</a:t>
            </a:r>
            <a:r>
              <a:rPr lang="en-US" altLang="ko-KR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en-US" altLang="ko-KR" spc="-113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119" y="632826"/>
            <a:ext cx="507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청년취업아카데미란</a:t>
            </a:r>
            <a:r>
              <a:rPr lang="en-US" altLang="ko-KR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?</a:t>
            </a:r>
            <a:endParaRPr lang="ko-KR" altLang="en-US" sz="2000" b="1" u="sng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119" y="2109709"/>
            <a:ext cx="5948217" cy="97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청년을 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대상으로 산업현장 수요에 적합한 교육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훈련과정을 제공하여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취업역량 제고를 통해 취업으로 연계 지원하는 국비지원 교육입니다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119" y="3134696"/>
            <a:ext cx="5876209" cy="97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매년 정보통신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경영 및 회계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디자인 등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 </a:t>
            </a:r>
            <a:r>
              <a:rPr lang="ko-KR" altLang="en-US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다양한 분야의 과정 운영을 통해 청년들의 직무능력 향상과 취업을 지원합니다</a:t>
            </a:r>
            <a:r>
              <a:rPr lang="en-US" altLang="ko-KR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ko-KR" altLang="en-US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35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274" y="607426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청년취업아카데미 참여 대상 </a:t>
            </a:r>
            <a:r>
              <a:rPr lang="en-US" altLang="ko-KR" sz="16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: </a:t>
            </a:r>
            <a:r>
              <a:rPr lang="ko-KR" altLang="en-US" sz="1600" b="1" u="sng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대학 졸업 예정자</a:t>
            </a:r>
            <a:r>
              <a:rPr lang="en-US" altLang="ko-KR" sz="1600" b="1" u="sng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en-US" altLang="ko-KR" sz="1600" b="1" u="sng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2019/8 </a:t>
            </a:r>
            <a:r>
              <a:rPr lang="ko-KR" altLang="en-US" sz="1600" b="1" u="sng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혹은 </a:t>
            </a:r>
            <a:r>
              <a:rPr lang="en-US" altLang="ko-KR" sz="1600" b="1" u="sng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2020/2 </a:t>
            </a:r>
            <a:r>
              <a:rPr lang="ko-KR" altLang="en-US" sz="1600" b="1" u="sng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졸업예정자</a:t>
            </a:r>
            <a:r>
              <a:rPr lang="en-US" altLang="ko-KR" sz="1600" b="1" u="sng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endParaRPr lang="ko-KR" altLang="en-US" sz="1600" b="1" u="sng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49827"/>
              </p:ext>
            </p:extLst>
          </p:nvPr>
        </p:nvGraphicFramePr>
        <p:xfrm>
          <a:off x="476672" y="1253259"/>
          <a:ext cx="5904658" cy="305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632">
                  <a:extLst>
                    <a:ext uri="{9D8B030D-6E8A-4147-A177-3AD203B41FA5}">
                      <a16:colId xmlns:a16="http://schemas.microsoft.com/office/drawing/2014/main" xmlns="" val="2935754622"/>
                    </a:ext>
                  </a:extLst>
                </a:gridCol>
                <a:gridCol w="706266">
                  <a:extLst>
                    <a:ext uri="{9D8B030D-6E8A-4147-A177-3AD203B41FA5}">
                      <a16:colId xmlns:a16="http://schemas.microsoft.com/office/drawing/2014/main" xmlns="" val="3374615940"/>
                    </a:ext>
                  </a:extLst>
                </a:gridCol>
                <a:gridCol w="2958596">
                  <a:extLst>
                    <a:ext uri="{9D8B030D-6E8A-4147-A177-3AD203B41FA5}">
                      <a16:colId xmlns:a16="http://schemas.microsoft.com/office/drawing/2014/main" xmlns="" val="4287883855"/>
                    </a:ext>
                  </a:extLst>
                </a:gridCol>
                <a:gridCol w="1476164">
                  <a:extLst>
                    <a:ext uri="{9D8B030D-6E8A-4147-A177-3AD203B41FA5}">
                      <a16:colId xmlns:a16="http://schemas.microsoft.com/office/drawing/2014/main" xmlns="" val="2589357824"/>
                    </a:ext>
                  </a:extLst>
                </a:gridCol>
              </a:tblGrid>
              <a:tr h="32711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구분</a:t>
                      </a:r>
                    </a:p>
                  </a:txBody>
                  <a:tcPr marL="80711" marR="80711" marT="40355" marB="403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49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100" dirty="0"/>
                    </a:p>
                  </a:txBody>
                  <a:tcPr marL="107615" marR="107615" marT="53807" marB="53807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지원대상</a:t>
                      </a:r>
                    </a:p>
                  </a:txBody>
                  <a:tcPr marL="80711" marR="80711" marT="40355" marB="403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4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비고</a:t>
                      </a:r>
                    </a:p>
                  </a:txBody>
                  <a:tcPr marL="80711" marR="80711" marT="40355" marB="403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3299776"/>
                  </a:ext>
                </a:extLst>
              </a:tr>
              <a:tr h="5593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일반</a:t>
                      </a:r>
                      <a:r>
                        <a:rPr lang="en-US" altLang="ko-KR" sz="14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창직</a:t>
                      </a:r>
                      <a:r>
                        <a:rPr lang="en-US" altLang="ko-KR" sz="14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</a:t>
                      </a:r>
                      <a:r>
                        <a:rPr lang="ko-KR" altLang="en-US" sz="1400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과정</a:t>
                      </a: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100" dirty="0"/>
                    </a:p>
                  </a:txBody>
                  <a:tcPr marL="107615" marR="107615" marT="53807" marB="538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400" b="1" dirty="0" smtClean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대학 재학생 및 졸업예정자</a:t>
                      </a:r>
                      <a:endParaRPr lang="en-US" altLang="ko-KR" sz="1400" b="0" dirty="0" smtClean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endParaRPr lang="en-US" altLang="ko-KR" sz="1400" b="1" dirty="0" smtClean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7875283"/>
                  </a:ext>
                </a:extLst>
              </a:tr>
              <a:tr h="101326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인문계</a:t>
                      </a:r>
                      <a:endParaRPr lang="en-US" altLang="ko-KR" sz="1400" b="1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특화</a:t>
                      </a:r>
                      <a:endParaRPr lang="en-US" altLang="ko-KR" sz="1400" b="1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과정</a:t>
                      </a: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단기</a:t>
                      </a:r>
                      <a:endParaRPr lang="ko-KR" altLang="en-US" sz="1400" b="1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baseline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  <a:r>
                        <a:rPr lang="ko-KR" altLang="en-US" sz="1400" b="1" baseline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해당과정분야 전공자 및 전공자 수준의 </a:t>
                      </a:r>
                      <a:endParaRPr lang="en-US" altLang="ko-KR" sz="1400" b="1" baseline="0" dirty="0" smtClean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1" baseline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역량을 갖춘 졸업예정자</a:t>
                      </a:r>
                      <a:endParaRPr lang="ko-KR" altLang="en-US" sz="1400" b="1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바른펜" panose="020B0600000101010101" charset="-127"/>
                          <a:ea typeface="나눔바른펜" panose="020B0600000101010101" charset="-127"/>
                        </a:rPr>
                        <a:t>이공계</a:t>
                      </a:r>
                      <a:r>
                        <a:rPr lang="en-US" altLang="ko-KR" sz="1400" b="1" dirty="0" smtClean="0">
                          <a:latin typeface="나눔바른펜" panose="020B0600000101010101" charset="-127"/>
                          <a:ea typeface="나눔바른펜" panose="020B0600000101010101" charset="-127"/>
                        </a:rPr>
                        <a:t>,</a:t>
                      </a:r>
                      <a:r>
                        <a:rPr lang="ko-KR" altLang="en-US" sz="1400" b="1" dirty="0" smtClean="0">
                          <a:latin typeface="나눔바른펜" panose="020B0600000101010101" charset="-127"/>
                          <a:ea typeface="나눔바른펜" panose="020B0600000101010101" charset="-127"/>
                        </a:rPr>
                        <a:t>인문계열 </a:t>
                      </a:r>
                      <a:endParaRPr lang="en-US" altLang="ko-KR" sz="1400" b="1" dirty="0" smtClean="0">
                        <a:latin typeface="나눔바른펜" panose="020B0600000101010101" charset="-127"/>
                        <a:ea typeface="나눔바른펜" panose="020B0600000101010101" charset="-127"/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latin typeface="나눔바른펜" panose="020B0600000101010101" charset="-127"/>
                          <a:ea typeface="나눔바른펜" panose="020B0600000101010101" charset="-127"/>
                        </a:rPr>
                        <a:t>구분 없음</a:t>
                      </a:r>
                      <a:endParaRPr lang="ko-KR" altLang="en-US" sz="1400" b="1" dirty="0">
                        <a:latin typeface="나눔바른펜" panose="020B0600000101010101" charset="-127"/>
                        <a:ea typeface="나눔바른펜" panose="020B0600000101010101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0798267"/>
                  </a:ext>
                </a:extLst>
              </a:tr>
              <a:tr h="996092">
                <a:tc vMerge="1">
                  <a:txBody>
                    <a:bodyPr/>
                    <a:lstStyle/>
                    <a:p>
                      <a:pPr latinLnBrk="1"/>
                      <a:endParaRPr lang="ko-KR" altLang="en-US" sz="2100" dirty="0"/>
                    </a:p>
                  </a:txBody>
                  <a:tcPr marL="107615" marR="107615" marT="53807" marB="538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장기</a:t>
                      </a:r>
                      <a:endParaRPr lang="ko-KR" altLang="en-US" sz="1400" b="0" dirty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수료 후 </a:t>
                      </a:r>
                      <a:r>
                        <a:rPr lang="en-US" altLang="ko-KR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6</a:t>
                      </a:r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개월 이내 취업이</a:t>
                      </a:r>
                      <a:r>
                        <a:rPr lang="en-US" altLang="ko-KR" sz="1400" b="0" baseline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가능한 자로서</a:t>
                      </a:r>
                      <a:r>
                        <a:rPr lang="en-US" altLang="ko-KR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대학</a:t>
                      </a:r>
                      <a:r>
                        <a:rPr lang="en-US" altLang="ko-KR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(</a:t>
                      </a:r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전문대 포함</a:t>
                      </a:r>
                      <a:r>
                        <a:rPr lang="en-US" altLang="ko-KR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)</a:t>
                      </a:r>
                      <a:r>
                        <a:rPr lang="en-US" altLang="ko-KR" sz="1400" b="0" baseline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  <a:r>
                        <a:rPr lang="ko-KR" altLang="en-US" sz="1400" b="0" dirty="0" smtClean="0"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졸업예정자</a:t>
                      </a:r>
                      <a:endParaRPr lang="en-US" altLang="ko-KR" sz="1400" b="0" dirty="0" smtClean="0"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spc="-15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인문</a:t>
                      </a:r>
                      <a:r>
                        <a:rPr lang="ko-KR" altLang="en-US" sz="1400" b="0" spc="-150" baseline="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 </a:t>
                      </a:r>
                      <a:r>
                        <a:rPr lang="en-US" altLang="ko-KR" sz="1400" b="0" spc="-150" baseline="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· </a:t>
                      </a:r>
                      <a:r>
                        <a:rPr lang="ko-KR" altLang="en-US" sz="1400" b="0" spc="-150" baseline="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사회</a:t>
                      </a:r>
                      <a:endParaRPr lang="en-US" altLang="ko-KR" sz="1400" b="0" spc="-150" baseline="0" dirty="0">
                        <a:solidFill>
                          <a:schemeClr val="tx1"/>
                        </a:solidFill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0" spc="-150" baseline="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예체능계열 </a:t>
                      </a:r>
                      <a:r>
                        <a:rPr lang="ko-KR" altLang="en-US" sz="1400" b="0" spc="-150" baseline="0" dirty="0" smtClean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전공자 </a:t>
                      </a:r>
                      <a:r>
                        <a:rPr lang="en-US" altLang="ko-KR" sz="1400" b="0" spc="-150" baseline="0" dirty="0" smtClean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100% </a:t>
                      </a:r>
                      <a:r>
                        <a:rPr lang="ko-KR" altLang="en-US" sz="1400" b="0" spc="-150" baseline="0" dirty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이상 구성 </a:t>
                      </a:r>
                      <a:r>
                        <a:rPr lang="ko-KR" altLang="en-US" sz="1400" b="0" spc="-150" baseline="0" dirty="0" smtClean="0">
                          <a:solidFill>
                            <a:schemeClr val="tx1"/>
                          </a:solidFill>
                          <a:latin typeface="나눔바른펜" panose="020B0503000000000000" pitchFamily="50" charset="-127"/>
                          <a:ea typeface="나눔바른펜" panose="020B0503000000000000" pitchFamily="50" charset="-127"/>
                        </a:rPr>
                        <a:t>의무</a:t>
                      </a:r>
                      <a:endParaRPr lang="en-US" altLang="ko-KR" sz="1400" b="0" spc="-150" baseline="0" dirty="0" smtClean="0">
                        <a:solidFill>
                          <a:schemeClr val="tx1"/>
                        </a:solidFill>
                        <a:latin typeface="나눔바른펜" panose="020B0503000000000000" pitchFamily="50" charset="-127"/>
                        <a:ea typeface="나눔바른펜" panose="020B0503000000000000" pitchFamily="50" charset="-127"/>
                      </a:endParaRPr>
                    </a:p>
                  </a:txBody>
                  <a:tcPr marL="80711" marR="80711" marT="40355" marB="403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7975693"/>
                  </a:ext>
                </a:extLst>
              </a:tr>
            </a:tbl>
          </a:graphicData>
        </a:graphic>
      </p:graphicFrame>
      <p:sp>
        <p:nvSpPr>
          <p:cNvPr id="19" name="직사각형 18"/>
          <p:cNvSpPr/>
          <p:nvPr/>
        </p:nvSpPr>
        <p:spPr>
          <a:xfrm>
            <a:off x="2060847" y="2498177"/>
            <a:ext cx="2757565" cy="627468"/>
          </a:xfrm>
          <a:prstGeom prst="rect">
            <a:avLst/>
          </a:prstGeom>
          <a:noFill/>
          <a:ln w="38100">
            <a:solidFill>
              <a:srgbClr val="DA6F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26" name="그룹 25"/>
          <p:cNvGrpSpPr/>
          <p:nvPr/>
        </p:nvGrpSpPr>
        <p:grpSpPr>
          <a:xfrm>
            <a:off x="-4223" y="150106"/>
            <a:ext cx="6895341" cy="300082"/>
            <a:chOff x="-4362" y="843558"/>
            <a:chExt cx="6895341" cy="300082"/>
          </a:xfrm>
        </p:grpSpPr>
        <p:cxnSp>
          <p:nvCxnSpPr>
            <p:cNvPr id="27" name="직선 연결선 26"/>
            <p:cNvCxnSpPr>
              <a:endCxn id="28" idx="1"/>
            </p:cNvCxnSpPr>
            <p:nvPr/>
          </p:nvCxnSpPr>
          <p:spPr>
            <a:xfrm>
              <a:off x="-4362" y="980373"/>
              <a:ext cx="4567488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563126" y="843558"/>
              <a:ext cx="1177906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청년취업아카데미</a:t>
              </a:r>
            </a:p>
          </p:txBody>
        </p:sp>
        <p:cxnSp>
          <p:nvCxnSpPr>
            <p:cNvPr id="29" name="직선 연결선 28"/>
            <p:cNvCxnSpPr>
              <a:stCxn id="28" idx="3"/>
            </p:cNvCxnSpPr>
            <p:nvPr/>
          </p:nvCxnSpPr>
          <p:spPr>
            <a:xfrm flipV="1">
              <a:off x="5741032" y="980375"/>
              <a:ext cx="1149947" cy="13224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직사각형 29"/>
          <p:cNvSpPr/>
          <p:nvPr/>
        </p:nvSpPr>
        <p:spPr>
          <a:xfrm>
            <a:off x="5009370" y="2451871"/>
            <a:ext cx="1306774" cy="720080"/>
          </a:xfrm>
          <a:prstGeom prst="rect">
            <a:avLst/>
          </a:prstGeom>
          <a:noFill/>
          <a:ln w="38100">
            <a:solidFill>
              <a:srgbClr val="DA6F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1" name="직사각형 30"/>
          <p:cNvSpPr/>
          <p:nvPr/>
        </p:nvSpPr>
        <p:spPr>
          <a:xfrm>
            <a:off x="1360517" y="2631891"/>
            <a:ext cx="509372" cy="360040"/>
          </a:xfrm>
          <a:prstGeom prst="rect">
            <a:avLst/>
          </a:prstGeom>
          <a:noFill/>
          <a:ln w="38100">
            <a:solidFill>
              <a:srgbClr val="DA6F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14913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2" y="847446"/>
            <a:ext cx="2880000" cy="2905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1292" y="2007669"/>
            <a:ext cx="2880000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ERP/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세무</a:t>
            </a:r>
            <a:r>
              <a:rPr lang="en-US" altLang="ko-KR" sz="2400" b="1" dirty="0" smtClean="0"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·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회계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/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재경관리사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붓" panose="03060600000000000000" pitchFamily="66" charset="-127"/>
              <a:ea typeface="나눔손글씨 붓" panose="03060600000000000000" pitchFamily="66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2060848" y="2592444"/>
            <a:ext cx="2448272" cy="0"/>
          </a:xfrm>
          <a:prstGeom prst="line">
            <a:avLst/>
          </a:prstGeom>
          <a:ln w="15875">
            <a:solidFill>
              <a:schemeClr val="bg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15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123478"/>
            <a:ext cx="6895341" cy="300082"/>
            <a:chOff x="-4362" y="843558"/>
            <a:chExt cx="6895341" cy="300082"/>
          </a:xfrm>
        </p:grpSpPr>
        <p:cxnSp>
          <p:nvCxnSpPr>
            <p:cNvPr id="14" name="직선 연결선 13"/>
            <p:cNvCxnSpPr>
              <a:endCxn id="15" idx="1"/>
            </p:cNvCxnSpPr>
            <p:nvPr/>
          </p:nvCxnSpPr>
          <p:spPr>
            <a:xfrm>
              <a:off x="-4362" y="980373"/>
              <a:ext cx="4153442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49080" y="843558"/>
              <a:ext cx="1795838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ERP / </a:t>
              </a:r>
              <a:r>
                <a:rPr lang="ko-KR" altLang="en-US" sz="1350" spc="-113" dirty="0" smtClean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100" b="1" dirty="0" smtClean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350" spc="-113" dirty="0" smtClean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</a:t>
              </a:r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재경관리사</a:t>
              </a:r>
            </a:p>
          </p:txBody>
        </p:sp>
        <p:cxnSp>
          <p:nvCxnSpPr>
            <p:cNvPr id="16" name="직선 연결선 15"/>
            <p:cNvCxnSpPr>
              <a:stCxn id="15" idx="3"/>
            </p:cNvCxnSpPr>
            <p:nvPr/>
          </p:nvCxnSpPr>
          <p:spPr>
            <a:xfrm flipV="1">
              <a:off x="5944918" y="980381"/>
              <a:ext cx="946061" cy="13218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32656" y="1059582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전사적 관점에서 원자재와 같은 자원뿐 아니라 인적자원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금융자원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심지어는 시간 자원</a:t>
            </a:r>
            <a:endParaRPr lang="en-US" altLang="ko-KR" sz="1500" b="1" dirty="0" smtClean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     까지 모든 자원을 한번에 다루는 프로그램</a:t>
            </a:r>
            <a:endParaRPr lang="en-US" altLang="ko-KR" sz="15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프로그램 사용으로 부서간 정보시스템이 다를 때 일어나는 비효율성을 줄이고 더 </a:t>
            </a:r>
            <a:endParaRPr lang="en-US" altLang="ko-KR" sz="1500" b="1" dirty="0" smtClean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    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효율적으로 회사의 자원관리 가능</a:t>
            </a:r>
            <a:endParaRPr lang="ko-KR" altLang="en-US" sz="15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664" y="641049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ERP(Enterprise Resource Planning)</a:t>
            </a:r>
            <a:endParaRPr lang="ko-KR" altLang="en-US" sz="20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656" y="3075806"/>
            <a:ext cx="6490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재경관리사 자격시험은 </a:t>
            </a:r>
            <a:r>
              <a:rPr lang="ko-KR" altLang="en-US" sz="1500" b="1" dirty="0" err="1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삼일회계법인에서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 시행하는 국가공인 민간자격시험으로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회계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5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   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세무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원가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경영관리 등 재경 분야의 실무전문가임을 인증하는 자격시험이다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재경관리사는 기업의 재무 책임자의 소양을 평가하는 자격으로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회계 및 세무의 이론과 </a:t>
            </a:r>
            <a:endParaRPr lang="en-US" altLang="ko-KR" sz="1500" b="1" dirty="0" smtClean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    </a:t>
            </a:r>
            <a:r>
              <a:rPr lang="ko-KR" altLang="en-US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실무 능력을 겸비한 재경전문가임을 증명하는 자격이다</a:t>
            </a:r>
            <a:r>
              <a:rPr lang="en-US" altLang="ko-KR" sz="15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  <a:endParaRPr lang="en-US" altLang="ko-KR" sz="15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664" y="2603688"/>
            <a:ext cx="4176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재경관리사</a:t>
            </a:r>
            <a:endParaRPr lang="ko-KR" altLang="en-US" sz="20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9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0657" y="564925"/>
            <a:ext cx="507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ko-KR" altLang="en-US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왜 </a:t>
            </a:r>
            <a:r>
              <a:rPr lang="en-US" altLang="ko-KR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2000" b="1" dirty="0" smtClean="0">
                <a:latin typeface="나눔바른펜" panose="020B0503000000000000" pitchFamily="50" charset="-127"/>
                <a:ea typeface="나눔바른펜" panose="020B0503000000000000" pitchFamily="50" charset="-127"/>
              </a:rPr>
              <a:t>프로그램 </a:t>
            </a:r>
            <a:r>
              <a:rPr lang="ko-KR" altLang="en-US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인가</a:t>
            </a:r>
            <a:r>
              <a:rPr lang="en-US" altLang="ko-KR" sz="2000" b="1" dirty="0">
                <a:latin typeface="나눔바른펜" panose="020B0503000000000000" pitchFamily="50" charset="-127"/>
                <a:ea typeface="나눔바른펜" panose="020B0503000000000000" pitchFamily="50" charset="-127"/>
              </a:rPr>
              <a:t>?</a:t>
            </a:r>
            <a:endParaRPr lang="ko-KR" altLang="en-US" sz="2000" b="1" dirty="0"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648" y="1112242"/>
            <a:ext cx="590465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fontAlgn="base">
              <a:lnSpc>
                <a:spcPct val="150000"/>
              </a:lnSpc>
              <a:buFontTx/>
              <a:buChar char="-"/>
            </a:pP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ERP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소프트웨어는 운영프로세스를 통합하여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모든 비즈니스 기능이 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Single Database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를 기반으로 움직이게 하고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실시간으로 직원들이 더 나은 의사결정을 내릴 수 있도록 지원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.</a:t>
            </a:r>
          </a:p>
          <a:p>
            <a:pPr marL="257175" indent="-257175" algn="just" fontAlgn="base">
              <a:lnSpc>
                <a:spcPct val="150000"/>
              </a:lnSpc>
              <a:buFontTx/>
              <a:buChar char="-"/>
            </a:pP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시스템 도입으로 인해 데이터 입력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변경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보고의 시간을 단축</a:t>
            </a:r>
            <a:endParaRPr lang="en-US" altLang="ko-KR" sz="1400" b="1" kern="0" dirty="0" smtClean="0">
              <a:solidFill>
                <a:srgbClr val="000000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257175" indent="-257175" algn="just" fontAlgn="base">
              <a:lnSpc>
                <a:spcPct val="150000"/>
              </a:lnSpc>
              <a:buFontTx/>
              <a:buChar char="-"/>
            </a:pP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빠르게 진행되는 최신 정보 업데이트를 통해 고객담당자는 배송상태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결제상태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서비스문제를 확인하여 고객에게 대응가능</a:t>
            </a:r>
            <a:endParaRPr lang="en-US" altLang="ko-KR" sz="1400" b="1" kern="0" dirty="0" smtClean="0">
              <a:solidFill>
                <a:srgbClr val="000000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marL="257175" indent="-257175" algn="just" fontAlgn="base">
              <a:lnSpc>
                <a:spcPct val="150000"/>
              </a:lnSpc>
              <a:buFontTx/>
              <a:buChar char="-"/>
            </a:pP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하나의 통합된 시스템을 사용함으로써 비즈니스 요구사항에 신속하게 대응할 수 있으며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, 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점점 증가하는 비즈니스 요구사항에 맞는 </a:t>
            </a:r>
            <a:r>
              <a:rPr lang="en-US" altLang="ko-KR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ERP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시스템을 사용가능</a:t>
            </a:r>
            <a:endParaRPr lang="en-US" altLang="ko-KR" sz="1400" b="1" kern="0" dirty="0" smtClean="0">
              <a:solidFill>
                <a:srgbClr val="000000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0" y="123478"/>
            <a:ext cx="6895341" cy="300082"/>
            <a:chOff x="-4362" y="843558"/>
            <a:chExt cx="6895341" cy="300082"/>
          </a:xfrm>
        </p:grpSpPr>
        <p:cxnSp>
          <p:nvCxnSpPr>
            <p:cNvPr id="21" name="직선 연결선 20"/>
            <p:cNvCxnSpPr>
              <a:endCxn id="22" idx="1"/>
            </p:cNvCxnSpPr>
            <p:nvPr/>
          </p:nvCxnSpPr>
          <p:spPr>
            <a:xfrm>
              <a:off x="-4362" y="980373"/>
              <a:ext cx="4153442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149080" y="843558"/>
              <a:ext cx="1795838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ERP 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100" b="1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</a:t>
              </a:r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재경관리사</a:t>
              </a:r>
            </a:p>
          </p:txBody>
        </p:sp>
        <p:cxnSp>
          <p:nvCxnSpPr>
            <p:cNvPr id="23" name="직선 연결선 22"/>
            <p:cNvCxnSpPr>
              <a:stCxn id="22" idx="3"/>
            </p:cNvCxnSpPr>
            <p:nvPr/>
          </p:nvCxnSpPr>
          <p:spPr>
            <a:xfrm flipV="1">
              <a:off x="5944918" y="980380"/>
              <a:ext cx="946061" cy="13219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erp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17" y="3121981"/>
            <a:ext cx="1717287" cy="17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3159713" y="1301047"/>
            <a:ext cx="3182715" cy="2387868"/>
            <a:chOff x="3128030" y="1545638"/>
            <a:chExt cx="3182715" cy="2619294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3128030" y="1545638"/>
              <a:ext cx="3161667" cy="2619294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24068" y="2284155"/>
              <a:ext cx="2082621" cy="40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DA6F6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데이터를 통합하면</a:t>
              </a:r>
              <a:r>
                <a:rPr lang="en-US" altLang="ko-KR" dirty="0" smtClean="0">
                  <a:solidFill>
                    <a:srgbClr val="DA6F6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27987" y="3008323"/>
              <a:ext cx="2582758" cy="405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solidFill>
                    <a:srgbClr val="42C6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운영 프로세스 효율성 </a:t>
              </a:r>
              <a:r>
                <a:rPr lang="en-US" altLang="ko-KR" dirty="0" smtClean="0">
                  <a:solidFill>
                    <a:srgbClr val="42C6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UP!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4098" name="Picture 2" descr="tv ì¼ë¬ì¤í¸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419622"/>
            <a:ext cx="353400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-315416" y="4803998"/>
            <a:ext cx="7173416" cy="33950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참 가 문 의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펜" panose="020B0503000000000000" pitchFamily="50" charset="-127"/>
                <a:ea typeface="나눔바른펜" panose="020B0503000000000000" pitchFamily="50" charset="-127"/>
              </a:rPr>
              <a:t>: 02 – 725 – 2626 / ubiz2626@gmail.com</a:t>
            </a:r>
            <a:endParaRPr lang="ko-KR" altLang="en-US" sz="1200" b="1" spc="3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123478"/>
            <a:ext cx="6895341" cy="300082"/>
            <a:chOff x="-4362" y="843558"/>
            <a:chExt cx="6895341" cy="300082"/>
          </a:xfrm>
        </p:grpSpPr>
        <p:cxnSp>
          <p:nvCxnSpPr>
            <p:cNvPr id="13" name="직선 연결선 12"/>
            <p:cNvCxnSpPr>
              <a:endCxn id="17" idx="1"/>
            </p:cNvCxnSpPr>
            <p:nvPr/>
          </p:nvCxnSpPr>
          <p:spPr>
            <a:xfrm>
              <a:off x="-4362" y="980373"/>
              <a:ext cx="4153442" cy="13226"/>
            </a:xfrm>
            <a:prstGeom prst="line">
              <a:avLst/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149080" y="843558"/>
              <a:ext cx="1795838" cy="30008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ERP 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세무</a:t>
              </a:r>
              <a:r>
                <a:rPr lang="en-US" altLang="ko-KR" sz="1100" b="1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·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회계 </a:t>
              </a:r>
              <a:r>
                <a:rPr lang="en-US" altLang="ko-KR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/ </a:t>
              </a:r>
              <a:r>
                <a:rPr lang="ko-KR" altLang="en-US" sz="1350" spc="-113" dirty="0">
                  <a:latin typeface="나눔바른펜" panose="020B0503000000000000" pitchFamily="50" charset="-127"/>
                  <a:ea typeface="나눔바른펜" panose="020B0503000000000000" pitchFamily="50" charset="-127"/>
                </a:rPr>
                <a:t>재경관리사</a:t>
              </a:r>
            </a:p>
          </p:txBody>
        </p:sp>
        <p:cxnSp>
          <p:nvCxnSpPr>
            <p:cNvPr id="18" name="직선 연결선 17"/>
            <p:cNvCxnSpPr>
              <a:stCxn id="17" idx="3"/>
            </p:cNvCxnSpPr>
            <p:nvPr/>
          </p:nvCxnSpPr>
          <p:spPr>
            <a:xfrm flipV="1">
              <a:off x="5944918" y="980380"/>
              <a:ext cx="946061" cy="13219"/>
            </a:xfrm>
            <a:prstGeom prst="line">
              <a:avLst/>
            </a:prstGeom>
            <a:ln w="22225">
              <a:solidFill>
                <a:srgbClr val="42C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6" y="1599631"/>
            <a:ext cx="2748459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패싯">
  <a:themeElements>
    <a:clrScheme name="패싯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패싯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패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807</Words>
  <Application>Microsoft Office PowerPoint</Application>
  <PresentationFormat>사용자 지정</PresentationFormat>
  <Paragraphs>144</Paragraphs>
  <Slides>16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16</vt:i4>
      </vt:variant>
    </vt:vector>
  </HeadingPairs>
  <TitlesOfParts>
    <vt:vector size="29" baseType="lpstr">
      <vt:lpstr>나눔바른고딕</vt:lpstr>
      <vt:lpstr>Wingdings 3</vt:lpstr>
      <vt:lpstr>나눔바른펜</vt:lpstr>
      <vt:lpstr>HY그래픽M</vt:lpstr>
      <vt:lpstr>Arial</vt:lpstr>
      <vt:lpstr>나눔손글씨 붓</vt:lpstr>
      <vt:lpstr>Levenim MT</vt:lpstr>
      <vt:lpstr>맑은 고딕</vt:lpstr>
      <vt:lpstr>나눔고딕 ExtraBold</vt:lpstr>
      <vt:lpstr>Trebuchet MS</vt:lpstr>
      <vt:lpstr>Wingdings</vt:lpstr>
      <vt:lpstr>Office 테마</vt:lpstr>
      <vt:lpstr>패싯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user</cp:lastModifiedBy>
  <cp:revision>136</cp:revision>
  <dcterms:created xsi:type="dcterms:W3CDTF">2006-10-05T04:04:58Z</dcterms:created>
  <dcterms:modified xsi:type="dcterms:W3CDTF">2019-10-11T08:20:38Z</dcterms:modified>
</cp:coreProperties>
</file>