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3"/>
  </p:notesMasterIdLst>
  <p:sldIdLst>
    <p:sldId id="257" r:id="rId2"/>
    <p:sldId id="275" r:id="rId3"/>
    <p:sldId id="277" r:id="rId4"/>
    <p:sldId id="276" r:id="rId5"/>
    <p:sldId id="274" r:id="rId6"/>
    <p:sldId id="279" r:id="rId7"/>
    <p:sldId id="280" r:id="rId8"/>
    <p:sldId id="285" r:id="rId9"/>
    <p:sldId id="286" r:id="rId10"/>
    <p:sldId id="283" r:id="rId11"/>
    <p:sldId id="284" r:id="rId12"/>
  </p:sldIdLst>
  <p:sldSz cx="14224000" cy="8890000"/>
  <p:notesSz cx="6807200" cy="9939338"/>
  <p:defaultTextStyle>
    <a:lvl1pPr algn="ctr" defTabSz="584103">
      <a:defRPr sz="3200">
        <a:latin typeface="+mn-lt"/>
        <a:ea typeface="+mn-ea"/>
        <a:cs typeface="+mn-cs"/>
        <a:sym typeface="Apple SD 산돌고딕 Neo 옅은체"/>
      </a:defRPr>
    </a:lvl1pPr>
    <a:lvl2pPr indent="228562" algn="ctr" defTabSz="584103">
      <a:defRPr sz="3200">
        <a:latin typeface="+mn-lt"/>
        <a:ea typeface="+mn-ea"/>
        <a:cs typeface="+mn-cs"/>
        <a:sym typeface="Apple SD 산돌고딕 Neo 옅은체"/>
      </a:defRPr>
    </a:lvl2pPr>
    <a:lvl3pPr indent="457123" algn="ctr" defTabSz="584103">
      <a:defRPr sz="3200">
        <a:latin typeface="+mn-lt"/>
        <a:ea typeface="+mn-ea"/>
        <a:cs typeface="+mn-cs"/>
        <a:sym typeface="Apple SD 산돌고딕 Neo 옅은체"/>
      </a:defRPr>
    </a:lvl3pPr>
    <a:lvl4pPr indent="685685" algn="ctr" defTabSz="584103">
      <a:defRPr sz="3200">
        <a:latin typeface="+mn-lt"/>
        <a:ea typeface="+mn-ea"/>
        <a:cs typeface="+mn-cs"/>
        <a:sym typeface="Apple SD 산돌고딕 Neo 옅은체"/>
      </a:defRPr>
    </a:lvl4pPr>
    <a:lvl5pPr indent="914248" algn="ctr" defTabSz="584103">
      <a:defRPr sz="3200">
        <a:latin typeface="+mn-lt"/>
        <a:ea typeface="+mn-ea"/>
        <a:cs typeface="+mn-cs"/>
        <a:sym typeface="Apple SD 산돌고딕 Neo 옅은체"/>
      </a:defRPr>
    </a:lvl5pPr>
    <a:lvl6pPr indent="1142810" algn="ctr" defTabSz="584103">
      <a:defRPr sz="3200">
        <a:latin typeface="+mn-lt"/>
        <a:ea typeface="+mn-ea"/>
        <a:cs typeface="+mn-cs"/>
        <a:sym typeface="Apple SD 산돌고딕 Neo 옅은체"/>
      </a:defRPr>
    </a:lvl6pPr>
    <a:lvl7pPr indent="1371371" algn="ctr" defTabSz="584103">
      <a:defRPr sz="3200">
        <a:latin typeface="+mn-lt"/>
        <a:ea typeface="+mn-ea"/>
        <a:cs typeface="+mn-cs"/>
        <a:sym typeface="Apple SD 산돌고딕 Neo 옅은체"/>
      </a:defRPr>
    </a:lvl7pPr>
    <a:lvl8pPr indent="1599933" algn="ctr" defTabSz="584103">
      <a:defRPr sz="3200">
        <a:latin typeface="+mn-lt"/>
        <a:ea typeface="+mn-ea"/>
        <a:cs typeface="+mn-cs"/>
        <a:sym typeface="Apple SD 산돌고딕 Neo 옅은체"/>
      </a:defRPr>
    </a:lvl8pPr>
    <a:lvl9pPr indent="1828495" algn="ctr" defTabSz="584103">
      <a:defRPr sz="3200">
        <a:latin typeface="+mn-lt"/>
        <a:ea typeface="+mn-ea"/>
        <a:cs typeface="+mn-cs"/>
        <a:sym typeface="Apple SD 산돌고딕 Neo 옅은체"/>
      </a:defRPr>
    </a:lvl9pPr>
  </p:defaultTextStyle>
  <p:extLst>
    <p:ext uri="{EFAFB233-063F-42B5-8137-9DF3F51BA10A}">
      <p15:sldGuideLst xmlns:p15="http://schemas.microsoft.com/office/powerpoint/2012/main">
        <p15:guide id="1" orient="horz" pos="2732" userDrawn="1">
          <p15:clr>
            <a:srgbClr val="A4A3A4"/>
          </p15:clr>
        </p15:guide>
        <p15:guide id="2" pos="41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3E2C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Apple SD 산돌고딕 Neo 세미볼드체"/>
          <a:ea typeface="Apple SD 산돌고딕 Neo 세미볼드체"/>
          <a:cs typeface="Apple SD 산돌고딕 Neo 세미볼드체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Apple SD 산돌고딕 Neo 볼드체"/>
          <a:ea typeface="Apple SD 산돌고딕 Neo 볼드체"/>
          <a:cs typeface="Apple SD 산돌고딕 Neo 볼드체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1062" y="60"/>
      </p:cViewPr>
      <p:guideLst>
        <p:guide orient="horz" pos="2732"/>
        <p:guide pos="41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423863" y="746125"/>
            <a:ext cx="5959475" cy="3725863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07627" y="4721186"/>
            <a:ext cx="4991947" cy="4472702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814942999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1pPr>
    <a:lvl2pPr indent="228562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2pPr>
    <a:lvl3pPr indent="457123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3pPr>
    <a:lvl4pPr indent="685685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4pPr>
    <a:lvl5pPr indent="914248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5pPr>
    <a:lvl6pPr indent="1142810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6pPr>
    <a:lvl7pPr indent="1371371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7pPr>
    <a:lvl8pPr indent="1599933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8pPr>
    <a:lvl9pPr indent="1828495" defTabSz="457123">
      <a:lnSpc>
        <a:spcPct val="117999"/>
      </a:lnSpc>
      <a:defRPr sz="1999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각 삼각형 9"/>
          <p:cNvSpPr/>
          <p:nvPr/>
        </p:nvSpPr>
        <p:spPr>
          <a:xfrm>
            <a:off x="-2" y="6046116"/>
            <a:ext cx="1423502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32076" tIns="66038" rIns="132076" bIns="66038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1066800" y="2271891"/>
            <a:ext cx="12090400" cy="2371912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69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1066800" y="4681713"/>
            <a:ext cx="12090400" cy="1555172"/>
          </a:xfrm>
        </p:spPr>
        <p:txBody>
          <a:bodyPr lIns="66038" rIns="66038"/>
          <a:lstStyle>
            <a:lvl1pPr marL="0" marR="92453" indent="0" algn="r">
              <a:buNone/>
              <a:defRPr>
                <a:solidFill>
                  <a:schemeClr val="tx2"/>
                </a:solidFill>
              </a:defRPr>
            </a:lvl1pPr>
            <a:lvl2pPr marL="660380" indent="0" algn="ctr">
              <a:buNone/>
            </a:lvl2pPr>
            <a:lvl3pPr marL="1320759" indent="0" algn="ctr">
              <a:buNone/>
            </a:lvl3pPr>
            <a:lvl4pPr marL="1981139" indent="0" algn="ctr">
              <a:buNone/>
            </a:lvl4pPr>
            <a:lvl5pPr marL="2641519" indent="0" algn="ctr">
              <a:buNone/>
            </a:lvl5pPr>
            <a:lvl6pPr marL="3301898" indent="0" algn="ctr">
              <a:buNone/>
            </a:lvl6pPr>
            <a:lvl7pPr marL="3962278" indent="0" algn="ctr">
              <a:buNone/>
            </a:lvl7pPr>
            <a:lvl8pPr marL="4622658" indent="0" algn="ctr">
              <a:buNone/>
            </a:lvl8pPr>
            <a:lvl9pPr marL="5283037" indent="0" algn="ctr">
              <a:buNone/>
            </a:lvl9pPr>
            <a:extLst/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5856" y="6420555"/>
            <a:ext cx="14229857" cy="2478633"/>
            <a:chOff x="-3765" y="4832896"/>
            <a:chExt cx="9147765" cy="2032192"/>
          </a:xfrm>
        </p:grpSpPr>
        <p:sp>
          <p:nvSpPr>
            <p:cNvPr id="7" name="자유형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자유형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자유형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직선 연결선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6/18/2019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1200" y="1920242"/>
            <a:ext cx="12801600" cy="5685648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646243" y="356016"/>
            <a:ext cx="2764953" cy="724987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1200" y="356016"/>
            <a:ext cx="9838267" cy="724987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부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2342885" y="1493243"/>
            <a:ext cx="9538230" cy="3009636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7200"/>
              <a:t>제목 텍스트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2342885" y="4583907"/>
            <a:ext cx="9538230" cy="103022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800"/>
            </a:lvl1pPr>
            <a:lvl2pPr marL="0" indent="228600" algn="ctr">
              <a:spcBef>
                <a:spcPts val="0"/>
              </a:spcBef>
              <a:buSzTx/>
              <a:buNone/>
              <a:defRPr sz="2800"/>
            </a:lvl2pPr>
            <a:lvl3pPr marL="0" indent="457200" algn="ctr">
              <a:spcBef>
                <a:spcPts val="0"/>
              </a:spcBef>
              <a:buSzTx/>
              <a:buNone/>
              <a:defRPr sz="2800"/>
            </a:lvl3pPr>
            <a:lvl4pPr marL="0" indent="685800" algn="ctr">
              <a:spcBef>
                <a:spcPts val="0"/>
              </a:spcBef>
              <a:buSzTx/>
              <a:buNone/>
              <a:defRPr sz="2800"/>
            </a:lvl4pPr>
            <a:lvl5pPr marL="0" indent="914400" algn="ctr">
              <a:spcBef>
                <a:spcPts val="0"/>
              </a:spcBef>
              <a:buSzTx/>
              <a:buNone/>
              <a:defRPr sz="2800"/>
            </a:lvl5pPr>
          </a:lstStyle>
          <a:p>
            <a:pPr lvl="0">
              <a:defRPr sz="1800"/>
            </a:pPr>
            <a:r>
              <a:rPr sz="2800"/>
              <a:t>본문 첫 번째 줄</a:t>
            </a:r>
          </a:p>
          <a:p>
            <a:pPr lvl="1">
              <a:defRPr sz="1800"/>
            </a:pPr>
            <a:r>
              <a:rPr sz="2800"/>
              <a:t>본문 두 번째 줄</a:t>
            </a:r>
          </a:p>
          <a:p>
            <a:pPr lvl="2">
              <a:defRPr sz="1800"/>
            </a:pPr>
            <a:r>
              <a:rPr sz="2800"/>
              <a:t>본문 세 번째 줄</a:t>
            </a:r>
          </a:p>
          <a:p>
            <a:pPr lvl="3">
              <a:defRPr sz="1800"/>
            </a:pPr>
            <a:r>
              <a:rPr sz="2800"/>
              <a:t>본문 네 번째 줄</a:t>
            </a:r>
          </a:p>
          <a:p>
            <a:pPr lvl="4">
              <a:defRPr sz="1800"/>
            </a:pPr>
            <a:r>
              <a:rPr sz="2800"/>
              <a:t>본문 다섯 번째 줄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제목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123696" y="1373701"/>
            <a:ext cx="12090400" cy="2370667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69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101998" y="3800367"/>
            <a:ext cx="7112000" cy="1885966"/>
          </a:xfrm>
        </p:spPr>
        <p:txBody>
          <a:bodyPr lIns="132076" rIns="132076" anchor="t"/>
          <a:lstStyle>
            <a:lvl1pPr marL="0" indent="0" algn="l">
              <a:buNone/>
              <a:defRPr sz="3300">
                <a:solidFill>
                  <a:schemeClr val="tx1"/>
                </a:solidFill>
              </a:defRPr>
            </a:lvl1pPr>
            <a:lvl2pPr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갈매기형 수장 6"/>
          <p:cNvSpPr/>
          <p:nvPr/>
        </p:nvSpPr>
        <p:spPr>
          <a:xfrm>
            <a:off x="5657058" y="3895982"/>
            <a:ext cx="284480" cy="29633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2076" tIns="66038" rIns="132076" bIns="66038"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갈매기형 수장 7"/>
          <p:cNvSpPr/>
          <p:nvPr/>
        </p:nvSpPr>
        <p:spPr>
          <a:xfrm>
            <a:off x="5367077" y="3895982"/>
            <a:ext cx="284480" cy="29633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2076" tIns="66038" rIns="132076" bIns="66038"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11200" y="1920241"/>
            <a:ext cx="6282267" cy="586698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230533" y="1920241"/>
            <a:ext cx="6282267" cy="5866989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2900"/>
            </a:lvl3pPr>
            <a:lvl4pPr>
              <a:defRPr sz="2600"/>
            </a:lvl4pPr>
            <a:lvl5pPr>
              <a:defRPr sz="26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비교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11200" y="353954"/>
            <a:ext cx="12801600" cy="1481667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11200" y="7013222"/>
            <a:ext cx="6284737" cy="987778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64152" anchor="ctr"/>
          <a:lstStyle>
            <a:lvl1pPr marL="0" indent="0">
              <a:buNone/>
              <a:defRPr sz="3500" b="0">
                <a:solidFill>
                  <a:schemeClr val="bg1"/>
                </a:solidFill>
              </a:defRPr>
            </a:lvl1pPr>
            <a:lvl2pPr>
              <a:buNone/>
              <a:defRPr sz="2900" b="1"/>
            </a:lvl2pPr>
            <a:lvl3pPr>
              <a:buNone/>
              <a:defRPr sz="2600" b="1"/>
            </a:lvl3pPr>
            <a:lvl4pPr>
              <a:buNone/>
              <a:defRPr sz="2300" b="1"/>
            </a:lvl4pPr>
            <a:lvl5pPr>
              <a:buNone/>
              <a:defRPr sz="23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7225597" y="7013222"/>
            <a:ext cx="6287206" cy="987778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264152" anchor="ctr"/>
          <a:lstStyle>
            <a:lvl1pPr marL="0" indent="0">
              <a:buNone/>
              <a:defRPr sz="3500" b="0">
                <a:solidFill>
                  <a:schemeClr val="bg1"/>
                </a:solidFill>
              </a:defRPr>
            </a:lvl1pPr>
            <a:lvl2pPr>
              <a:buNone/>
              <a:defRPr sz="2900" b="1"/>
            </a:lvl2pPr>
            <a:lvl3pPr>
              <a:buNone/>
              <a:defRPr sz="2600" b="1"/>
            </a:lvl3pPr>
            <a:lvl4pPr>
              <a:buNone/>
              <a:defRPr sz="2300" b="1"/>
            </a:lvl4pPr>
            <a:lvl5pPr>
              <a:buNone/>
              <a:defRPr sz="2300" b="1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711200" y="1872234"/>
            <a:ext cx="6284737" cy="510969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35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7225595" y="1872234"/>
            <a:ext cx="6287206" cy="510969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3500"/>
            </a:lvl1pPr>
            <a:lvl2pPr>
              <a:defRPr sz="2900"/>
            </a:lvl2pPr>
            <a:lvl3pPr>
              <a:defRPr sz="2600"/>
            </a:lvl3pPr>
            <a:lvl4pPr>
              <a:defRPr sz="2300"/>
            </a:lvl4pPr>
            <a:lvl5pPr>
              <a:defRPr sz="23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422400" y="6321778"/>
            <a:ext cx="11638318" cy="592667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36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74933" y="6941799"/>
            <a:ext cx="6182699" cy="1185333"/>
          </a:xfrm>
        </p:spPr>
        <p:txBody>
          <a:bodyPr/>
          <a:lstStyle>
            <a:lvl1pPr marL="0" indent="0" algn="r">
              <a:buNone/>
              <a:defRPr sz="2300"/>
            </a:lvl1pPr>
            <a:lvl2pPr>
              <a:buNone/>
              <a:defRPr sz="1700"/>
            </a:lvl2pPr>
            <a:lvl3pPr>
              <a:buNone/>
              <a:defRPr sz="1400"/>
            </a:lvl3pPr>
            <a:lvl4pPr>
              <a:buNone/>
              <a:defRPr sz="1300"/>
            </a:lvl4pPr>
            <a:lvl5pPr>
              <a:buNone/>
              <a:defRPr sz="13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422400" y="355600"/>
            <a:ext cx="11635232" cy="5926667"/>
          </a:xfrm>
        </p:spPr>
        <p:txBody>
          <a:bodyPr/>
          <a:lstStyle>
            <a:lvl1pPr>
              <a:defRPr sz="4600"/>
            </a:lvl1pPr>
            <a:lvl2pPr>
              <a:defRPr sz="4000"/>
            </a:lvl2pPr>
            <a:lvl3pPr>
              <a:defRPr sz="3500"/>
            </a:lvl3pPr>
            <a:lvl4pPr>
              <a:defRPr sz="2900"/>
            </a:lvl4pPr>
            <a:lvl5pPr>
              <a:defRPr sz="2900"/>
            </a:lvl5pPr>
            <a:extLst/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10464272" y="8306594"/>
            <a:ext cx="2987040" cy="474133"/>
          </a:xfrm>
        </p:spPr>
        <p:txBody>
          <a:bodyPr/>
          <a:lstStyle/>
          <a:p>
            <a:fld id="{544213AF-26F6-41FA-8D85-E2C5388D6E58}" type="datetimeFigureOut">
              <a:rPr lang="en-US" smtClean="0"/>
              <a:pPr/>
              <a:t>6/18/2019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75250" y="7056262"/>
            <a:ext cx="11142133" cy="840301"/>
          </a:xfrm>
          <a:noFill/>
        </p:spPr>
        <p:txBody>
          <a:bodyPr lIns="132076" tIns="0" rIns="132076" anchor="t"/>
          <a:lstStyle>
            <a:lvl1pPr marL="0" marR="26415" indent="0" algn="r">
              <a:buNone/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extLst/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355600" y="246255"/>
            <a:ext cx="13512800" cy="56896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4600"/>
            </a:lvl1pPr>
            <a:extLst/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6/18/2019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6813446" y="8306595"/>
            <a:ext cx="3656615" cy="47331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55600" y="6306639"/>
            <a:ext cx="12561783" cy="729390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43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1114457" y="6484066"/>
            <a:ext cx="5914227" cy="18706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2076" tIns="66038" rIns="132076" bIns="66038" anchor="t" compatLnSpc="1"/>
          <a:lstStyle/>
          <a:p>
            <a:endParaRPr kumimoji="0" lang="en-US"/>
          </a:p>
        </p:txBody>
      </p:sp>
      <p:sp>
        <p:nvSpPr>
          <p:cNvPr id="9" name="자유형 8"/>
          <p:cNvSpPr>
            <a:spLocks/>
          </p:cNvSpPr>
          <p:nvPr/>
        </p:nvSpPr>
        <p:spPr bwMode="auto">
          <a:xfrm>
            <a:off x="-83316" y="7499104"/>
            <a:ext cx="5914227" cy="108655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2076" tIns="66038" rIns="132076" bIns="66038" anchor="t" compatLnSpc="1"/>
          <a:lstStyle/>
          <a:p>
            <a:endParaRPr kumimoji="0" lang="en-US"/>
          </a:p>
        </p:txBody>
      </p:sp>
      <p:sp>
        <p:nvSpPr>
          <p:cNvPr id="10" name="직각 삼각형 9"/>
          <p:cNvSpPr>
            <a:spLocks/>
          </p:cNvSpPr>
          <p:nvPr/>
        </p:nvSpPr>
        <p:spPr bwMode="auto">
          <a:xfrm>
            <a:off x="-9398" y="7507180"/>
            <a:ext cx="5292488" cy="1401125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32076" tIns="66038" rIns="132076" bIns="66038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직선 연결선 10"/>
          <p:cNvCxnSpPr/>
          <p:nvPr/>
        </p:nvCxnSpPr>
        <p:spPr>
          <a:xfrm>
            <a:off x="-14368" y="7502624"/>
            <a:ext cx="5297458" cy="140568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갈매기형 수장 11"/>
          <p:cNvSpPr/>
          <p:nvPr/>
        </p:nvSpPr>
        <p:spPr>
          <a:xfrm>
            <a:off x="13477508" y="6466496"/>
            <a:ext cx="284480" cy="29633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2076" tIns="66038" rIns="132076" bIns="66038"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갈매기형 수장 12"/>
          <p:cNvSpPr/>
          <p:nvPr/>
        </p:nvSpPr>
        <p:spPr>
          <a:xfrm>
            <a:off x="13187527" y="6466496"/>
            <a:ext cx="284480" cy="296333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32076" tIns="66038" rIns="132076" bIns="66038"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자유형 12"/>
          <p:cNvSpPr>
            <a:spLocks/>
          </p:cNvSpPr>
          <p:nvPr/>
        </p:nvSpPr>
        <p:spPr bwMode="auto">
          <a:xfrm>
            <a:off x="1114457" y="6484066"/>
            <a:ext cx="5914227" cy="1870699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2076" tIns="66038" rIns="132076" bIns="66038" anchor="t" compatLnSpc="1"/>
          <a:lstStyle/>
          <a:p>
            <a:endParaRPr kumimoji="0" lang="en-US"/>
          </a:p>
        </p:txBody>
      </p:sp>
      <p:sp>
        <p:nvSpPr>
          <p:cNvPr id="12" name="자유형 11"/>
          <p:cNvSpPr>
            <a:spLocks/>
          </p:cNvSpPr>
          <p:nvPr/>
        </p:nvSpPr>
        <p:spPr bwMode="auto">
          <a:xfrm>
            <a:off x="-83316" y="7499104"/>
            <a:ext cx="5914227" cy="108655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32076" tIns="66038" rIns="132076" bIns="66038" anchor="t" compatLnSpc="1"/>
          <a:lstStyle/>
          <a:p>
            <a:endParaRPr kumimoji="0" lang="en-US"/>
          </a:p>
        </p:txBody>
      </p:sp>
      <p:sp>
        <p:nvSpPr>
          <p:cNvPr id="14" name="직각 삼각형 13"/>
          <p:cNvSpPr>
            <a:spLocks/>
          </p:cNvSpPr>
          <p:nvPr/>
        </p:nvSpPr>
        <p:spPr bwMode="auto">
          <a:xfrm>
            <a:off x="-9398" y="7507180"/>
            <a:ext cx="5292488" cy="1401125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132076" tIns="66038" rIns="132076" bIns="66038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직선 연결선 14"/>
          <p:cNvCxnSpPr/>
          <p:nvPr/>
        </p:nvCxnSpPr>
        <p:spPr>
          <a:xfrm>
            <a:off x="-14368" y="7502624"/>
            <a:ext cx="5297458" cy="1405682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711200" y="356012"/>
            <a:ext cx="12801600" cy="1481667"/>
          </a:xfrm>
          <a:prstGeom prst="rect">
            <a:avLst/>
          </a:prstGeom>
        </p:spPr>
        <p:txBody>
          <a:bodyPr vert="horz" lIns="132076" tIns="66038" rIns="132076" bIns="66038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711200" y="1920241"/>
            <a:ext cx="12801600" cy="5866989"/>
          </a:xfrm>
          <a:prstGeom prst="rect">
            <a:avLst/>
          </a:prstGeom>
        </p:spPr>
        <p:txBody>
          <a:bodyPr vert="horz" lIns="132076" tIns="66038" rIns="132076" bIns="66038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10464272" y="8306594"/>
            <a:ext cx="2987040" cy="474133"/>
          </a:xfrm>
          <a:prstGeom prst="rect">
            <a:avLst/>
          </a:prstGeom>
        </p:spPr>
        <p:txBody>
          <a:bodyPr vert="horz" lIns="132076" tIns="66038" rIns="132076" bIns="66038" anchor="b"/>
          <a:lstStyle>
            <a:lvl1pPr algn="l" eaLnBrk="1" latinLnBrk="0" hangingPunct="1">
              <a:defRPr kumimoji="0" sz="14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6/18/2019</a:t>
            </a:fld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6813446" y="8306595"/>
            <a:ext cx="3656615" cy="473310"/>
          </a:xfrm>
          <a:prstGeom prst="rect">
            <a:avLst/>
          </a:prstGeom>
        </p:spPr>
        <p:txBody>
          <a:bodyPr vert="horz" lIns="132076" tIns="66038" rIns="132076" bIns="66038" anchor="b"/>
          <a:lstStyle>
            <a:lvl1pPr algn="r" eaLnBrk="1" latinLnBrk="0" hangingPunct="1">
              <a:defRPr kumimoji="0" sz="14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400" dirty="0">
              <a:solidFill>
                <a:schemeClr val="tx1"/>
              </a:solidFill>
            </a:endParaRP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13451312" y="8306595"/>
            <a:ext cx="568960" cy="473310"/>
          </a:xfrm>
          <a:prstGeom prst="rect">
            <a:avLst/>
          </a:prstGeom>
        </p:spPr>
        <p:txBody>
          <a:bodyPr vert="horz" lIns="132076" tIns="66038" rIns="132076" bIns="66038" anchor="b"/>
          <a:lstStyle>
            <a:lvl1pPr algn="r" eaLnBrk="1" latinLnBrk="0" hangingPunct="1">
              <a:defRPr kumimoji="0" sz="14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4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1" hangingPunct="1">
        <a:spcBef>
          <a:spcPct val="0"/>
        </a:spcBef>
        <a:buNone/>
        <a:defRPr kumimoji="0" sz="59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528304" indent="-369813" algn="l" rtl="0" eaLnBrk="1" latinLnBrk="1" hangingPunct="1">
        <a:spcBef>
          <a:spcPts val="578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898116" indent="-330190" algn="l" rtl="0" eaLnBrk="1" latinLnBrk="1" hangingPunct="1">
        <a:spcBef>
          <a:spcPts val="468"/>
        </a:spcBef>
        <a:buClr>
          <a:schemeClr val="accent1"/>
        </a:buClr>
        <a:buFont typeface="Verdana"/>
        <a:buChar char="◦"/>
        <a:defRPr kumimoji="0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241514" indent="-330190" algn="l" rtl="0" eaLnBrk="1" latinLnBrk="1" hangingPunct="1">
        <a:spcBef>
          <a:spcPts val="506"/>
        </a:spcBef>
        <a:buClr>
          <a:schemeClr val="accent2"/>
        </a:buClr>
        <a:buSzPct val="100000"/>
        <a:buFont typeface="Wingdings 2"/>
        <a:buChar char="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0949" indent="-330190" algn="l" rtl="0" eaLnBrk="1" latinLnBrk="1" hangingPunct="1">
        <a:spcBef>
          <a:spcPts val="506"/>
        </a:spcBef>
        <a:buClr>
          <a:schemeClr val="accent2"/>
        </a:buClr>
        <a:buFont typeface="Wingdings 2"/>
        <a:buChar char="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indent="-330190" algn="l" rtl="0" eaLnBrk="1" latinLnBrk="1" hangingPunct="1">
        <a:spcBef>
          <a:spcPts val="506"/>
        </a:spcBef>
        <a:buClr>
          <a:schemeClr val="accent2"/>
        </a:buClr>
        <a:buFont typeface="Wingdings 2"/>
        <a:buChar char="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2311329" indent="-330190" algn="l" rtl="0" eaLnBrk="1" latinLnBrk="1" hangingPunct="1">
        <a:spcBef>
          <a:spcPts val="506"/>
        </a:spcBef>
        <a:buClr>
          <a:schemeClr val="accent3"/>
        </a:buClr>
        <a:buFont typeface="Wingdings 2"/>
        <a:buChar char="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2641519" indent="-330190" algn="l" rtl="0" eaLnBrk="1" latinLnBrk="1" hangingPunct="1">
        <a:spcBef>
          <a:spcPts val="506"/>
        </a:spcBef>
        <a:buClr>
          <a:schemeClr val="accent3"/>
        </a:buClr>
        <a:buFont typeface="Wingdings 2"/>
        <a:buChar char="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709" indent="-330190" algn="l" rtl="0" eaLnBrk="1" latinLnBrk="1" hangingPunct="1">
        <a:spcBef>
          <a:spcPts val="506"/>
        </a:spcBef>
        <a:buClr>
          <a:schemeClr val="accent3"/>
        </a:buClr>
        <a:buFont typeface="Wingdings 2"/>
        <a:buChar char="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3301898" indent="-330190" algn="l" rtl="0" eaLnBrk="1" latinLnBrk="1" hangingPunct="1">
        <a:spcBef>
          <a:spcPts val="506"/>
        </a:spcBef>
        <a:buClr>
          <a:schemeClr val="accent3"/>
        </a:buClr>
        <a:buFont typeface="Wingdings 2"/>
        <a:buChar char=""/>
        <a:defRPr kumimoji="0" sz="23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" name="Table 38"/>
          <p:cNvGraphicFramePr/>
          <p:nvPr/>
        </p:nvGraphicFramePr>
        <p:xfrm>
          <a:off x="14552" y="22156"/>
          <a:ext cx="14228532" cy="9611360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3952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32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33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34"/>
                    </a:ext>
                  </a:extLst>
                </a:gridCol>
                <a:gridCol w="395237">
                  <a:extLst>
                    <a:ext uri="{9D8B030D-6E8A-4147-A177-3AD203B41FA5}">
                      <a16:colId xmlns:a16="http://schemas.microsoft.com/office/drawing/2014/main" val="20035"/>
                    </a:ext>
                  </a:extLst>
                </a:gridCol>
              </a:tblGrid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375669"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200"/>
                      </a:pPr>
                      <a:endParaRPr dirty="0"/>
                    </a:p>
                  </a:txBody>
                  <a:tcPr marL="50800" marR="50800" marT="50800" marB="50800" anchor="ctr" horzOverflow="overflow">
                    <a:lnL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L>
                    <a:lnR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R>
                    <a:lnT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T>
                    <a:lnB w="12700">
                      <a:solidFill>
                        <a:srgbClr val="DCDEE0"/>
                      </a:solidFill>
                      <a:custDash>
                        <a:ds d="200000" sp="200000"/>
                      </a:custDash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</a:tbl>
          </a:graphicData>
        </a:graphic>
      </p:graphicFrame>
      <p:grpSp>
        <p:nvGrpSpPr>
          <p:cNvPr id="44" name="Group 44"/>
          <p:cNvGrpSpPr/>
          <p:nvPr/>
        </p:nvGrpSpPr>
        <p:grpSpPr>
          <a:xfrm>
            <a:off x="8906709" y="951474"/>
            <a:ext cx="4775653" cy="6987052"/>
            <a:chOff x="0" y="0"/>
            <a:chExt cx="4775651" cy="6987050"/>
          </a:xfrm>
        </p:grpSpPr>
        <p:sp>
          <p:nvSpPr>
            <p:cNvPr id="39" name="Shape 39"/>
            <p:cNvSpPr/>
            <p:nvPr/>
          </p:nvSpPr>
          <p:spPr>
            <a:xfrm>
              <a:off x="0" y="1328274"/>
              <a:ext cx="4429191" cy="5658777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175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000">
                  <a:solidFill>
                    <a:srgbClr val="FFFFFF"/>
                  </a:solidFill>
                </a:defRPr>
              </a:pPr>
              <a:endParaRPr sz="2000"/>
            </a:p>
          </p:txBody>
        </p:sp>
        <p:sp>
          <p:nvSpPr>
            <p:cNvPr id="40" name="Shape 40"/>
            <p:cNvSpPr/>
            <p:nvPr/>
          </p:nvSpPr>
          <p:spPr>
            <a:xfrm>
              <a:off x="0" y="540874"/>
              <a:ext cx="3333552" cy="5658777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3175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000">
                  <a:solidFill>
                    <a:srgbClr val="FFFFFF"/>
                  </a:solidFill>
                </a:defRPr>
              </a:pPr>
              <a:endParaRPr sz="2000"/>
            </a:p>
          </p:txBody>
        </p:sp>
        <p:sp>
          <p:nvSpPr>
            <p:cNvPr id="41" name="Shape 41"/>
            <p:cNvSpPr/>
            <p:nvPr/>
          </p:nvSpPr>
          <p:spPr>
            <a:xfrm>
              <a:off x="241300" y="829733"/>
              <a:ext cx="3946591" cy="5902458"/>
            </a:xfrm>
            <a:prstGeom prst="rect">
              <a:avLst/>
            </a:prstGeom>
            <a:noFill/>
            <a:ln w="38100" cap="flat">
              <a:solidFill>
                <a:srgbClr val="DCDEE0"/>
              </a:solidFill>
              <a:custDash>
                <a:ds d="200000" sp="200000"/>
              </a:custDash>
              <a:miter lim="400000"/>
            </a:ln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000">
                  <a:solidFill>
                    <a:srgbClr val="FFFFFF"/>
                  </a:solidFill>
                </a:defRPr>
              </a:pPr>
              <a:endParaRPr sz="2000"/>
            </a:p>
          </p:txBody>
        </p:sp>
        <p:sp>
          <p:nvSpPr>
            <p:cNvPr id="42" name="Shape 42"/>
            <p:cNvSpPr/>
            <p:nvPr/>
          </p:nvSpPr>
          <p:spPr>
            <a:xfrm>
              <a:off x="3505651" y="0"/>
              <a:ext cx="1270001" cy="1270000"/>
            </a:xfrm>
            <a:prstGeom prst="rect">
              <a:avLst/>
            </a:prstGeom>
            <a:solidFill>
              <a:srgbClr val="FFFFFF"/>
            </a:solidFill>
            <a:ln w="3175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000">
                  <a:solidFill>
                    <a:srgbClr val="FFFFFF"/>
                  </a:solidFill>
                </a:defRPr>
              </a:pPr>
              <a:endParaRPr sz="2000"/>
            </a:p>
          </p:txBody>
        </p:sp>
        <p:sp>
          <p:nvSpPr>
            <p:cNvPr id="43" name="Shape 43"/>
            <p:cNvSpPr/>
            <p:nvPr/>
          </p:nvSpPr>
          <p:spPr>
            <a:xfrm>
              <a:off x="3324069" y="520031"/>
              <a:ext cx="1125165" cy="8259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close/>
                </a:path>
              </a:pathLst>
            </a:custGeom>
            <a:blipFill rotWithShape="1">
              <a:blip r:embed="rId3"/>
              <a:srcRect/>
              <a:tile tx="0" ty="0" sx="100000" sy="100000" flip="none" algn="tl"/>
            </a:blipFill>
            <a:ln w="3175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000">
                  <a:solidFill>
                    <a:srgbClr val="FFFFFF"/>
                  </a:solidFill>
                </a:defRPr>
              </a:pPr>
              <a:endParaRPr sz="200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-991515" y="3844248"/>
            <a:ext cx="8490857" cy="1201504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r" defTabSz="584200" rtl="0" latinLnBrk="1" hangingPunct="0"/>
            <a:r>
              <a:rPr lang="en-US" altLang="ko-KR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2019 </a:t>
            </a:r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 강소기업 서포터즈 </a:t>
            </a:r>
            <a:endParaRPr lang="en-US" altLang="ko-KR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j-ea"/>
              <a:ea typeface="+mj-ea"/>
              <a:cs typeface="Times New Roman" pitchFamily="18" charset="0"/>
            </a:endParaRPr>
          </a:p>
          <a:p>
            <a:pPr algn="r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A73C2A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3600" b="1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A73C2A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55358" y="3428749"/>
            <a:ext cx="3980544" cy="157083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marL="742950" indent="-742950" algn="l" defTabSz="584200" rtl="0" latinLnBrk="1" hangingPunct="0">
              <a:lnSpc>
                <a:spcPct val="150000"/>
              </a:lnSpc>
              <a:buAutoNum type="arabicPeriod"/>
            </a:pPr>
            <a:r>
              <a:rPr lang="ko-KR" altLang="en-US" sz="2800" b="1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cs typeface="Times New Roman" pitchFamily="18" charset="0"/>
              </a:rPr>
              <a:t>서포터즈</a:t>
            </a:r>
            <a:r>
              <a:rPr lang="ko-KR" altLang="en-US" sz="28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cs typeface="Times New Roman" pitchFamily="18" charset="0"/>
              </a:rPr>
              <a:t> </a:t>
            </a:r>
            <a:r>
              <a:rPr lang="ko-KR" altLang="en-US" sz="2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cs typeface="Times New Roman" pitchFamily="18" charset="0"/>
              </a:rPr>
              <a:t>개요</a:t>
            </a:r>
            <a:endParaRPr lang="en-US" altLang="ko-KR" sz="2800" b="1" kern="1200" spc="-149" dirty="0" smtClean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+mn-ea"/>
              <a:cs typeface="Times New Roman" pitchFamily="18" charset="0"/>
            </a:endParaRPr>
          </a:p>
          <a:p>
            <a:pPr marL="742950" indent="-742950" algn="l" defTabSz="584200" rtl="0" latinLnBrk="1" hangingPunct="0">
              <a:lnSpc>
                <a:spcPct val="150000"/>
              </a:lnSpc>
              <a:buAutoNum type="arabicPeriod"/>
            </a:pPr>
            <a:endParaRPr lang="en-US" altLang="ko-KR" sz="8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+mn-ea"/>
              <a:cs typeface="Times New Roman" pitchFamily="18" charset="0"/>
            </a:endParaRPr>
          </a:p>
          <a:p>
            <a:pPr marL="742950" indent="-742950" algn="l" defTabSz="584200" rtl="0" latinLnBrk="1" hangingPunct="0">
              <a:lnSpc>
                <a:spcPct val="150000"/>
              </a:lnSpc>
              <a:buAutoNum type="arabicPeriod"/>
            </a:pPr>
            <a:r>
              <a:rPr lang="ko-KR" altLang="en-US" sz="2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cs typeface="Times New Roman" pitchFamily="18" charset="0"/>
              </a:rPr>
              <a:t>활동 </a:t>
            </a:r>
            <a:r>
              <a:rPr lang="ko-KR" altLang="en-US" sz="28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cs typeface="Times New Roman" pitchFamily="18" charset="0"/>
              </a:rPr>
              <a:t>프로세스</a:t>
            </a:r>
          </a:p>
        </p:txBody>
      </p:sp>
      <p:pic>
        <p:nvPicPr>
          <p:cNvPr id="13" name="그림 12" descr="=청년친화강소기업-최종-심볼마크(1207_소형)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7437" y="1471505"/>
            <a:ext cx="2361905" cy="236190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6" name="Shape 66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</a:t>
            </a:r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7417" y="1552234"/>
            <a:ext cx="8207195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Times New Roman" pitchFamily="18" charset="0"/>
              </a:rPr>
              <a:t>최종 활동 보고</a:t>
            </a:r>
          </a:p>
        </p:txBody>
      </p:sp>
      <p:sp>
        <p:nvSpPr>
          <p:cNvPr id="23" name="Shape 51"/>
          <p:cNvSpPr/>
          <p:nvPr/>
        </p:nvSpPr>
        <p:spPr>
          <a:xfrm>
            <a:off x="565496" y="2406005"/>
            <a:ext cx="13455304" cy="147850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20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최종 활동보고는 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운영가이드 별첨의  </a:t>
            </a:r>
            <a:r>
              <a:rPr lang="ko-KR" altLang="en-US" sz="20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서포터즈단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참여자 활동 실적 제출양식을  </a:t>
            </a:r>
            <a:r>
              <a:rPr lang="ko-KR" altLang="en-US" sz="20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바탕으로 작성하여</a:t>
            </a:r>
            <a:r>
              <a:rPr lang="en-US" altLang="ko-KR" sz="20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8</a:t>
            </a:r>
            <a:r>
              <a:rPr lang="ko-KR" altLang="en-US" sz="20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월 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23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일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금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까지  대학 일자리센터 담당자에게  제출</a:t>
            </a:r>
            <a:endParaRPr lang="en-US" altLang="ko-KR" sz="2000" kern="1200" spc="-149" dirty="0" smtClean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FF0000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   * 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대학일자리센터에서는 고용센터에  최종 실적을 제출 → 고용센터에서는 본부에 활동 실적 취합 보고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 취합</a:t>
            </a:r>
            <a:r>
              <a:rPr lang="en-US" altLang="ko-KR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endParaRPr lang="en-US" altLang="ko-KR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10" name="그림 9" descr="aaaaa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0637" y="4181697"/>
            <a:ext cx="8984990" cy="3122613"/>
          </a:xfrm>
          <a:prstGeom prst="rect">
            <a:avLst/>
          </a:prstGeom>
        </p:spPr>
      </p:pic>
      <p:pic>
        <p:nvPicPr>
          <p:cNvPr id="11" name="그림 10" descr="=청년친화강소기업-최종-심볼마크(1207_소형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863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6" name="Shape 66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</a:t>
            </a:r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7418" y="1552234"/>
            <a:ext cx="8621182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활동우수자 포상 및 활동확인서 수여</a:t>
            </a:r>
            <a:endParaRPr lang="ko-KR" altLang="en-US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35" name="Shape 51"/>
          <p:cNvSpPr/>
          <p:nvPr/>
        </p:nvSpPr>
        <p:spPr>
          <a:xfrm>
            <a:off x="1078837" y="2786050"/>
            <a:ext cx="3461995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활동확인서 </a:t>
            </a:r>
            <a:r>
              <a:rPr lang="ko-KR" altLang="en-US" sz="20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및 </a:t>
            </a: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활동우수자 포상 </a:t>
            </a:r>
            <a:endParaRPr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6" name="Shape 54"/>
          <p:cNvSpPr/>
          <p:nvPr/>
        </p:nvSpPr>
        <p:spPr>
          <a:xfrm flipV="1">
            <a:off x="1078837" y="3236242"/>
            <a:ext cx="5575963" cy="0"/>
          </a:xfrm>
          <a:prstGeom prst="line">
            <a:avLst/>
          </a:prstGeom>
          <a:ln w="12700">
            <a:solidFill>
              <a:srgbClr val="D3CCB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38" name="Shape 51"/>
          <p:cNvSpPr/>
          <p:nvPr/>
        </p:nvSpPr>
        <p:spPr>
          <a:xfrm>
            <a:off x="1078837" y="3573756"/>
            <a:ext cx="9754263" cy="5090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2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건 이상 취재 및 바이럴 활동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1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회 이상 시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활동확인서 발급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활동실적을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작성 제출하여야 함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9" name="Shape 51"/>
          <p:cNvSpPr/>
          <p:nvPr/>
        </p:nvSpPr>
        <p:spPr>
          <a:xfrm>
            <a:off x="1078837" y="4271572"/>
            <a:ext cx="9754263" cy="5090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기사 작성 시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대학일자리센터 자율적으로 취재활동비 지급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1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건당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10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만원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42" name="Shape 51"/>
          <p:cNvSpPr/>
          <p:nvPr/>
        </p:nvSpPr>
        <p:spPr>
          <a:xfrm>
            <a:off x="1078837" y="4967334"/>
            <a:ext cx="11153587" cy="5090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우수자는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선별하여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최우수상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1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명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20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만원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우수상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5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명 각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10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만원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장려상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15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명 각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5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먄원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상당의 상품권 지급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(9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월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13" name="그림 12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317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-33867" y="770572"/>
            <a:ext cx="250274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48" name="Shape 48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4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54" name="Shape 54"/>
          <p:cNvSpPr/>
          <p:nvPr/>
        </p:nvSpPr>
        <p:spPr>
          <a:xfrm flipV="1">
            <a:off x="354937" y="3140465"/>
            <a:ext cx="13107063" cy="0"/>
          </a:xfrm>
          <a:prstGeom prst="line">
            <a:avLst/>
          </a:prstGeom>
          <a:ln w="12700">
            <a:solidFill>
              <a:srgbClr val="D3CCB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57" name="Shape 57"/>
          <p:cNvSpPr/>
          <p:nvPr/>
        </p:nvSpPr>
        <p:spPr>
          <a:xfrm flipV="1">
            <a:off x="354937" y="7448531"/>
            <a:ext cx="13107063" cy="0"/>
          </a:xfrm>
          <a:prstGeom prst="line">
            <a:avLst/>
          </a:prstGeom>
          <a:ln w="63500">
            <a:solidFill>
              <a:srgbClr val="D3CCB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17" name="TextBox 16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7148" y="774982"/>
            <a:ext cx="214028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1.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서포터즈 개요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97417" y="1552234"/>
            <a:ext cx="7094304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청년친화 강소기업 서포터즈는</a:t>
            </a:r>
            <a:r>
              <a:rPr lang="en-US" altLang="ko-KR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?</a:t>
            </a:r>
            <a:endParaRPr lang="ko-KR" altLang="en-US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1" name="Shape 51"/>
          <p:cNvSpPr/>
          <p:nvPr/>
        </p:nvSpPr>
        <p:spPr>
          <a:xfrm>
            <a:off x="497417" y="3551330"/>
            <a:ext cx="12543391" cy="9916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지역 내에서 경쟁력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있고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발전가능성이 높은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청년친화강소기업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및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강소기업을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직접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방문하여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</a:b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현장 취재 및 인터뷰를 진행하고 사진 촬영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영상 촬영을 통해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우수한 중소기업 정보를 제공하는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청년친화강소기업</a:t>
            </a:r>
            <a:r>
              <a:rPr lang="ko-KR" altLang="en-US" sz="2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8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알리미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입니다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.</a:t>
            </a:r>
          </a:p>
        </p:txBody>
      </p:sp>
      <p:sp>
        <p:nvSpPr>
          <p:cNvPr id="25" name="Shape 51"/>
          <p:cNvSpPr/>
          <p:nvPr/>
        </p:nvSpPr>
        <p:spPr>
          <a:xfrm>
            <a:off x="497416" y="4837825"/>
            <a:ext cx="12964583" cy="92450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청년친화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강소기업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서포터즈가 취재하고 제작한 </a:t>
            </a:r>
            <a:r>
              <a:rPr lang="ko-KR" altLang="en-US" sz="18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콘텐츠는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워크넷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청년친화강소기업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홈페이지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(www.work.go.kr/smallgiants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를 통해 탐방기를  게시하며 우수한 중소기업에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관심있는 대한민국 모든 청년들에게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제공될 예정입니다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.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pic>
        <p:nvPicPr>
          <p:cNvPr id="12" name="그림 11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44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4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497417" y="1552234"/>
            <a:ext cx="7961238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청년친화 </a:t>
            </a:r>
            <a:r>
              <a:rPr lang="ko-KR" altLang="en-US" sz="3600" b="1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강소기업</a:t>
            </a:r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 </a:t>
            </a:r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서포터즈 활동 목적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685800" y="2672284"/>
            <a:ext cx="9451622" cy="5059953"/>
            <a:chOff x="889000" y="3055347"/>
            <a:chExt cx="8458200" cy="5059953"/>
          </a:xfrm>
        </p:grpSpPr>
        <p:sp>
          <p:nvSpPr>
            <p:cNvPr id="22" name="Shape 110"/>
            <p:cNvSpPr/>
            <p:nvPr/>
          </p:nvSpPr>
          <p:spPr>
            <a:xfrm>
              <a:off x="889000" y="3055347"/>
              <a:ext cx="8458200" cy="5059953"/>
            </a:xfrm>
            <a:prstGeom prst="rect">
              <a:avLst/>
            </a:prstGeom>
            <a:ln w="12700">
              <a:solidFill>
                <a:srgbClr val="85888D"/>
              </a:solidFill>
              <a:miter lim="400000"/>
            </a:ln>
          </p:spPr>
          <p:txBody>
            <a:bodyPr lIns="46302" tIns="46302" rIns="46302" bIns="46302" anchor="ctr"/>
            <a:lstStyle/>
            <a:p>
              <a:pPr lvl="0">
                <a:defRPr sz="2000"/>
              </a:pPr>
              <a:endParaRPr sz="2000"/>
            </a:p>
          </p:txBody>
        </p:sp>
        <p:grpSp>
          <p:nvGrpSpPr>
            <p:cNvPr id="5" name="그룹 4"/>
            <p:cNvGrpSpPr/>
            <p:nvPr/>
          </p:nvGrpSpPr>
          <p:grpSpPr>
            <a:xfrm>
              <a:off x="1237645" y="3213893"/>
              <a:ext cx="7760910" cy="4742861"/>
              <a:chOff x="1272117" y="3217569"/>
              <a:chExt cx="7760910" cy="4742861"/>
            </a:xfrm>
          </p:grpSpPr>
          <p:grpSp>
            <p:nvGrpSpPr>
              <p:cNvPr id="3" name="그룹 2"/>
              <p:cNvGrpSpPr/>
              <p:nvPr/>
            </p:nvGrpSpPr>
            <p:grpSpPr>
              <a:xfrm>
                <a:off x="1272117" y="3217569"/>
                <a:ext cx="6194015" cy="1666353"/>
                <a:chOff x="1272117" y="3217569"/>
                <a:chExt cx="6194015" cy="1666353"/>
              </a:xfrm>
            </p:grpSpPr>
            <p:sp>
              <p:nvSpPr>
                <p:cNvPr id="24" name="Shape 51"/>
                <p:cNvSpPr/>
                <p:nvPr/>
              </p:nvSpPr>
              <p:spPr>
                <a:xfrm>
                  <a:off x="1272117" y="3217569"/>
                  <a:ext cx="3443838" cy="647506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6302" tIns="46302" rIns="46302" bIns="46302" anchor="ctr">
                  <a:spAutoFit/>
                </a:bodyPr>
                <a:lstStyle>
                  <a:lvl1pPr>
                    <a:defRPr sz="3100" spc="-310">
                      <a:solidFill>
                        <a:srgbClr val="C82506"/>
                      </a:solidFill>
                      <a:latin typeface="Sandoll 광야"/>
                      <a:ea typeface="Sandoll 광야"/>
                      <a:cs typeface="Sandoll 광야"/>
                      <a:sym typeface="Sandoll 광야"/>
                    </a:defRPr>
                  </a:lvl1pPr>
                </a:lstStyle>
                <a:p>
                  <a:pPr lvl="0" algn="l">
                    <a:lnSpc>
                      <a:spcPct val="150000"/>
                    </a:lnSpc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en-US" altLang="ko-KR" sz="2400" b="1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j-ea"/>
                      <a:ea typeface="+mj-ea"/>
                      <a:cs typeface="Times New Roman" pitchFamily="18" charset="0"/>
                      <a:sym typeface="Apple SD 산돌고딕 Neo 옅은체"/>
                    </a:rPr>
                    <a:t>1</a:t>
                  </a:r>
                  <a:r>
                    <a:rPr lang="en-US" altLang="ko-KR" sz="2400" b="1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j-ea"/>
                      <a:ea typeface="+mj-ea"/>
                      <a:cs typeface="Times New Roman" pitchFamily="18" charset="0"/>
                      <a:sym typeface="Apple SD 산돌고딕 Neo 옅은체"/>
                    </a:rPr>
                    <a:t>. </a:t>
                  </a:r>
                  <a:r>
                    <a:rPr lang="ko-KR" altLang="en-US" sz="2400" b="1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j-ea"/>
                      <a:ea typeface="+mj-ea"/>
                      <a:cs typeface="Times New Roman" pitchFamily="18" charset="0"/>
                      <a:sym typeface="Apple SD 산돌고딕 Neo 옅은체"/>
                    </a:rPr>
                    <a:t>중소기업에 대한 인식개선</a:t>
                  </a:r>
                  <a:endParaRPr lang="en-US" altLang="ko-KR" sz="2400" b="1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j-ea"/>
                    <a:ea typeface="+mj-ea"/>
                    <a:cs typeface="Times New Roman" pitchFamily="18" charset="0"/>
                    <a:sym typeface="Apple SD 산돌고딕 Neo 옅은체"/>
                  </a:endParaRPr>
                </a:p>
              </p:txBody>
            </p:sp>
            <p:sp>
              <p:nvSpPr>
                <p:cNvPr id="27" name="Shape 51"/>
                <p:cNvSpPr/>
                <p:nvPr/>
              </p:nvSpPr>
              <p:spPr>
                <a:xfrm>
                  <a:off x="1411817" y="3730059"/>
                  <a:ext cx="6054315" cy="1153863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6302" tIns="46302" rIns="46302" bIns="46302" anchor="ctr">
                  <a:spAutoFit/>
                </a:bodyPr>
                <a:lstStyle>
                  <a:lvl1pPr>
                    <a:defRPr sz="3100" spc="-310">
                      <a:solidFill>
                        <a:srgbClr val="C82506"/>
                      </a:solidFill>
                      <a:latin typeface="Sandoll 광야"/>
                      <a:ea typeface="Sandoll 광야"/>
                      <a:cs typeface="Sandoll 광야"/>
                      <a:sym typeface="Sandoll 광야"/>
                    </a:defRPr>
                  </a:lvl1pPr>
                </a:lstStyle>
                <a:p>
                  <a:pPr marL="342900" lvl="0" indent="-342900" algn="l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대기업에 편중된 청년들의 취업 </a:t>
                  </a:r>
                  <a:r>
                    <a:rPr lang="ko-KR" altLang="en-US" sz="1600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선호도를 우수한 중소기업으로 확대</a:t>
                  </a:r>
                  <a:endParaRPr lang="en-US" altLang="ko-KR" sz="1600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n-ea"/>
                    <a:ea typeface="+mn-ea"/>
                    <a:cs typeface="Times New Roman" pitchFamily="18" charset="0"/>
                    <a:sym typeface="Apple SD 산돌고딕 Neo 옅은체"/>
                  </a:endParaRPr>
                </a:p>
                <a:p>
                  <a:pPr marL="342900" lvl="0" indent="-342900" algn="l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강소기업에 대한 일자리 정보를 제공함으로써 청년들이 강소기업에서 미래의</a:t>
                  </a:r>
                  <a: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/>
                  </a:r>
                  <a:b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</a:b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꿈을 펼쳐볼 수 있는 계기를 마련하고</a:t>
                  </a:r>
                  <a: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, </a:t>
                  </a:r>
                  <a:r>
                    <a:rPr lang="ko-KR" altLang="en-US" sz="1600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중소기업 취업에 </a:t>
                  </a: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대한 </a:t>
                  </a:r>
                  <a:r>
                    <a:rPr lang="ko-KR" altLang="en-US" sz="1600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인식 개선</a:t>
                  </a:r>
                  <a:endParaRPr lang="en-US" altLang="ko-KR" sz="1600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n-ea"/>
                    <a:ea typeface="+mn-ea"/>
                    <a:cs typeface="Times New Roman" pitchFamily="18" charset="0"/>
                    <a:sym typeface="Apple SD 산돌고딕 Neo 옅은체"/>
                  </a:endParaRPr>
                </a:p>
              </p:txBody>
            </p:sp>
          </p:grpSp>
          <p:grpSp>
            <p:nvGrpSpPr>
              <p:cNvPr id="4" name="그룹 3"/>
              <p:cNvGrpSpPr/>
              <p:nvPr/>
            </p:nvGrpSpPr>
            <p:grpSpPr>
              <a:xfrm>
                <a:off x="1272117" y="5007243"/>
                <a:ext cx="7760910" cy="2953187"/>
                <a:chOff x="1272117" y="5007243"/>
                <a:chExt cx="7760910" cy="2953187"/>
              </a:xfrm>
            </p:grpSpPr>
            <p:sp>
              <p:nvSpPr>
                <p:cNvPr id="28" name="Shape 51"/>
                <p:cNvSpPr/>
                <p:nvPr/>
              </p:nvSpPr>
              <p:spPr>
                <a:xfrm>
                  <a:off x="1272117" y="5007243"/>
                  <a:ext cx="6607236" cy="576141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6302" tIns="46302" rIns="46302" bIns="46302" anchor="ctr">
                  <a:spAutoFit/>
                </a:bodyPr>
                <a:lstStyle>
                  <a:lvl1pPr>
                    <a:defRPr sz="3100" spc="-310">
                      <a:solidFill>
                        <a:srgbClr val="C82506"/>
                      </a:solidFill>
                      <a:latin typeface="Sandoll 광야"/>
                      <a:ea typeface="Sandoll 광야"/>
                      <a:cs typeface="Sandoll 광야"/>
                      <a:sym typeface="Sandoll 광야"/>
                    </a:defRPr>
                  </a:lvl1pPr>
                </a:lstStyle>
                <a:p>
                  <a:pPr lvl="0" algn="l">
                    <a:lnSpc>
                      <a:spcPct val="150000"/>
                    </a:lnSpc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en-US" altLang="ko-KR" sz="2400" b="1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2</a:t>
                  </a:r>
                  <a:r>
                    <a:rPr lang="en-US" altLang="ko-KR" sz="2400" b="1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. </a:t>
                  </a:r>
                  <a:r>
                    <a:rPr lang="ko-KR" altLang="en-US" sz="2400" b="1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청년들이 고용문제를 스스로 해결할 수 있는 기회 제공</a:t>
                  </a:r>
                  <a:endParaRPr lang="en-US" altLang="ko-KR" sz="2400" b="1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n-ea"/>
                    <a:ea typeface="+mn-ea"/>
                    <a:cs typeface="Times New Roman" pitchFamily="18" charset="0"/>
                    <a:sym typeface="Apple SD 산돌고딕 Neo 옅은체"/>
                  </a:endParaRPr>
                </a:p>
              </p:txBody>
            </p:sp>
            <p:sp>
              <p:nvSpPr>
                <p:cNvPr id="29" name="Shape 51"/>
                <p:cNvSpPr/>
                <p:nvPr/>
              </p:nvSpPr>
              <p:spPr>
                <a:xfrm>
                  <a:off x="1411817" y="5509330"/>
                  <a:ext cx="7621210" cy="832172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6302" tIns="46302" rIns="46302" bIns="46302" anchor="ctr">
                  <a:spAutoFit/>
                </a:bodyPr>
                <a:lstStyle>
                  <a:lvl1pPr>
                    <a:defRPr sz="3100" spc="-310">
                      <a:solidFill>
                        <a:srgbClr val="C82506"/>
                      </a:solidFill>
                      <a:latin typeface="Sandoll 광야"/>
                      <a:ea typeface="Sandoll 광야"/>
                      <a:cs typeface="Sandoll 광야"/>
                      <a:sym typeface="Sandoll 광야"/>
                    </a:defRPr>
                  </a:lvl1pPr>
                </a:lstStyle>
                <a:p>
                  <a:pPr marL="342900" lvl="0" indent="-342900" algn="l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청년들이 단순히 취업 정보의 수용자와 인식 개선의 대상에서 머무는 것이 아닌</a:t>
                  </a:r>
                  <a: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/>
                  </a:r>
                  <a:b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</a:b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일자리 정보를 스스로 발굴하고 확산시킴으로써 고용문제를 스스로 해결할 수 있는 기회를 제공</a:t>
                  </a:r>
                  <a:endParaRPr lang="en-US" altLang="ko-KR" sz="1600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n-ea"/>
                    <a:ea typeface="+mn-ea"/>
                    <a:cs typeface="Times New Roman" pitchFamily="18" charset="0"/>
                    <a:sym typeface="Apple SD 산돌고딕 Neo 옅은체"/>
                  </a:endParaRPr>
                </a:p>
              </p:txBody>
            </p:sp>
            <p:sp>
              <p:nvSpPr>
                <p:cNvPr id="30" name="Shape 51"/>
                <p:cNvSpPr/>
                <p:nvPr/>
              </p:nvSpPr>
              <p:spPr>
                <a:xfrm>
                  <a:off x="1272117" y="6607443"/>
                  <a:ext cx="4638045" cy="647506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6302" tIns="46302" rIns="46302" bIns="46302" anchor="ctr">
                  <a:spAutoFit/>
                </a:bodyPr>
                <a:lstStyle>
                  <a:lvl1pPr>
                    <a:defRPr sz="3100" spc="-310">
                      <a:solidFill>
                        <a:srgbClr val="C82506"/>
                      </a:solidFill>
                      <a:latin typeface="Sandoll 광야"/>
                      <a:ea typeface="Sandoll 광야"/>
                      <a:cs typeface="Sandoll 광야"/>
                      <a:sym typeface="Sandoll 광야"/>
                    </a:defRPr>
                  </a:lvl1pPr>
                </a:lstStyle>
                <a:p>
                  <a:pPr lvl="0" algn="l">
                    <a:lnSpc>
                      <a:spcPct val="150000"/>
                    </a:lnSpc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en-US" altLang="ko-KR" sz="2400" b="1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3</a:t>
                  </a:r>
                  <a:r>
                    <a:rPr lang="en-US" altLang="ko-KR" sz="2400" b="1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. </a:t>
                  </a:r>
                  <a:r>
                    <a:rPr lang="ko-KR" altLang="en-US" sz="2400" b="1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청년의 눈높이에 맞는 취업 정보 발굴</a:t>
                  </a:r>
                  <a:endParaRPr lang="en-US" altLang="ko-KR" sz="2400" b="1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n-ea"/>
                    <a:ea typeface="+mn-ea"/>
                    <a:cs typeface="Times New Roman" pitchFamily="18" charset="0"/>
                    <a:sym typeface="Apple SD 산돌고딕 Neo 옅은체"/>
                  </a:endParaRPr>
                </a:p>
              </p:txBody>
            </p:sp>
            <p:sp>
              <p:nvSpPr>
                <p:cNvPr id="31" name="Shape 51"/>
                <p:cNvSpPr/>
                <p:nvPr/>
              </p:nvSpPr>
              <p:spPr>
                <a:xfrm>
                  <a:off x="1411817" y="7128258"/>
                  <a:ext cx="6046052" cy="832172"/>
                </a:xfrm>
                <a:prstGeom prst="rect">
                  <a:avLst/>
                </a:prstGeom>
                <a:ln w="3175">
                  <a:miter lim="400000"/>
                </a:ln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none" lIns="46302" tIns="46302" rIns="46302" bIns="46302" anchor="ctr">
                  <a:spAutoFit/>
                </a:bodyPr>
                <a:lstStyle>
                  <a:lvl1pPr>
                    <a:defRPr sz="3100" spc="-310">
                      <a:solidFill>
                        <a:srgbClr val="C82506"/>
                      </a:solidFill>
                      <a:latin typeface="Sandoll 광야"/>
                      <a:ea typeface="Sandoll 광야"/>
                      <a:cs typeface="Sandoll 광야"/>
                      <a:sym typeface="Sandoll 광야"/>
                    </a:defRPr>
                  </a:lvl1pPr>
                </a:lstStyle>
                <a:p>
                  <a:pPr marL="342900" lvl="0" indent="-342900" algn="l">
                    <a:lnSpc>
                      <a:spcPct val="150000"/>
                    </a:lnSpc>
                    <a:buFont typeface="Arial" panose="020B0604020202020204" pitchFamily="34" charset="0"/>
                    <a:buChar char="•"/>
                    <a:defRPr sz="1800" spc="0">
                      <a:solidFill>
                        <a:srgbClr val="000000"/>
                      </a:solidFill>
                    </a:defRPr>
                  </a:pP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청년들의 눈높이에 맞는 취업 정보를 직접 발굴하고 확산함으로써</a:t>
                  </a:r>
                  <a: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/>
                  </a:r>
                  <a:br>
                    <a:rPr lang="en-US" altLang="ko-KR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</a:b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청년들이 보다 쉽게 </a:t>
                  </a:r>
                  <a:r>
                    <a:rPr lang="ko-KR" altLang="en-US" sz="1600" kern="1200" spc="-149" dirty="0" err="1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청년친화강소기업에</a:t>
                  </a:r>
                  <a:r>
                    <a:rPr lang="ko-KR" altLang="en-US" sz="1600" kern="1200" spc="-149" dirty="0" smtClean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 </a:t>
                  </a:r>
                  <a:r>
                    <a:rPr lang="ko-KR" altLang="en-US" sz="1600" kern="1200" spc="-149" dirty="0">
                      <a:ln>
                        <a:solidFill>
                          <a:prstClr val="white">
                            <a:alpha val="0"/>
                          </a:prstClr>
                        </a:solidFill>
                      </a:ln>
                      <a:solidFill>
                        <a:schemeClr val="tx1"/>
                      </a:solidFill>
                      <a:latin typeface="+mn-ea"/>
                      <a:ea typeface="+mn-ea"/>
                      <a:cs typeface="Times New Roman" pitchFamily="18" charset="0"/>
                      <a:sym typeface="Apple SD 산돌고딕 Neo 옅은체"/>
                    </a:rPr>
                    <a:t>대해 이해 할 수 있는 기회의 장 마련</a:t>
                  </a:r>
                  <a:endParaRPr lang="en-US" altLang="ko-KR" sz="1600" kern="1200" spc="-149" dirty="0">
                    <a:ln>
                      <a:solidFill>
                        <a:prstClr val="white">
                          <a:alpha val="0"/>
                        </a:prstClr>
                      </a:solidFill>
                    </a:ln>
                    <a:solidFill>
                      <a:schemeClr val="tx1"/>
                    </a:solidFill>
                    <a:latin typeface="+mn-ea"/>
                    <a:ea typeface="+mn-ea"/>
                    <a:cs typeface="Times New Roman" pitchFamily="18" charset="0"/>
                    <a:sym typeface="Apple SD 산돌고딕 Neo 옅은체"/>
                  </a:endParaRPr>
                </a:p>
              </p:txBody>
            </p:sp>
          </p:grpSp>
        </p:grpSp>
      </p:grpSp>
      <p:sp>
        <p:nvSpPr>
          <p:cNvPr id="23" name="TextBox 22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19" name="그림 18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  <p:sp>
        <p:nvSpPr>
          <p:cNvPr id="21" name="Shape 47"/>
          <p:cNvSpPr/>
          <p:nvPr/>
        </p:nvSpPr>
        <p:spPr>
          <a:xfrm>
            <a:off x="-33867" y="770572"/>
            <a:ext cx="250274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5" name="TextBox 24"/>
          <p:cNvSpPr txBox="1"/>
          <p:nvPr/>
        </p:nvSpPr>
        <p:spPr>
          <a:xfrm>
            <a:off x="157148" y="774982"/>
            <a:ext cx="214028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1.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서포터즈 개요</a:t>
            </a:r>
          </a:p>
        </p:txBody>
      </p:sp>
    </p:spTree>
    <p:extLst>
      <p:ext uri="{BB962C8B-B14F-4D97-AF65-F5344CB8AC3E}">
        <p14:creationId xmlns:p14="http://schemas.microsoft.com/office/powerpoint/2010/main" val="2263093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10" name="Shape 110"/>
          <p:cNvSpPr/>
          <p:nvPr/>
        </p:nvSpPr>
        <p:spPr>
          <a:xfrm>
            <a:off x="6760821" y="2573573"/>
            <a:ext cx="6955180" cy="5503590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9" name="TextBox 8"/>
          <p:cNvSpPr txBox="1"/>
          <p:nvPr/>
        </p:nvSpPr>
        <p:spPr>
          <a:xfrm>
            <a:off x="497417" y="1552234"/>
            <a:ext cx="5711471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Times New Roman" pitchFamily="18" charset="0"/>
              </a:rPr>
              <a:t>개요 </a:t>
            </a:r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Times New Roman" pitchFamily="18" charset="0"/>
              </a:rPr>
              <a:t>및 취재 설문지</a:t>
            </a:r>
          </a:p>
        </p:txBody>
      </p:sp>
      <p:sp>
        <p:nvSpPr>
          <p:cNvPr id="12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4" name="Shape 51"/>
          <p:cNvSpPr/>
          <p:nvPr/>
        </p:nvSpPr>
        <p:spPr>
          <a:xfrm>
            <a:off x="354937" y="2405050"/>
            <a:ext cx="1412074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○</a:t>
            </a:r>
            <a:r>
              <a:rPr 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20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 방안</a:t>
            </a:r>
            <a:endParaRPr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15" name="Shape 54"/>
          <p:cNvSpPr/>
          <p:nvPr/>
        </p:nvSpPr>
        <p:spPr>
          <a:xfrm flipV="1">
            <a:off x="354937" y="2855242"/>
            <a:ext cx="5575963" cy="0"/>
          </a:xfrm>
          <a:prstGeom prst="line">
            <a:avLst/>
          </a:prstGeom>
          <a:ln w="12700">
            <a:solidFill>
              <a:srgbClr val="D3CCB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17" name="Shape 51"/>
          <p:cNvSpPr/>
          <p:nvPr/>
        </p:nvSpPr>
        <p:spPr>
          <a:xfrm>
            <a:off x="332431" y="2935032"/>
            <a:ext cx="3963414" cy="3705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 기간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: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2019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년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7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월 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~ 8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월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(2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개월간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</a:p>
        </p:txBody>
      </p:sp>
      <p:sp>
        <p:nvSpPr>
          <p:cNvPr id="18" name="Shape 51"/>
          <p:cNvSpPr/>
          <p:nvPr/>
        </p:nvSpPr>
        <p:spPr>
          <a:xfrm>
            <a:off x="759121" y="3694508"/>
            <a:ext cx="5107766" cy="7398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권역 별 </a:t>
            </a:r>
            <a:r>
              <a:rPr lang="ko-KR" altLang="en-US" sz="14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청년친화강소기업</a:t>
            </a:r>
            <a:r>
              <a:rPr lang="en-US" altLang="ko-KR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,, </a:t>
            </a:r>
            <a:r>
              <a:rPr lang="ko-KR" altLang="en-US" sz="14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강소기업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현장 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탐방 및 취재</a:t>
            </a:r>
            <a:r>
              <a:rPr lang="en-US" altLang="ko-KR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(2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개소 이상</a:t>
            </a:r>
            <a:r>
              <a:rPr lang="en-US" altLang="ko-KR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</a:p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개인 </a:t>
            </a:r>
            <a:r>
              <a:rPr lang="ko-KR" altLang="en-US" sz="14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블로그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등에 </a:t>
            </a:r>
            <a:r>
              <a:rPr lang="en-US" altLang="ko-KR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SNS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활동 </a:t>
            </a:r>
            <a:endParaRPr sz="14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0" name="Shape 51"/>
          <p:cNvSpPr/>
          <p:nvPr/>
        </p:nvSpPr>
        <p:spPr>
          <a:xfrm>
            <a:off x="332431" y="3336684"/>
            <a:ext cx="1286655" cy="3705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활동내용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1" name="Shape 51"/>
          <p:cNvSpPr/>
          <p:nvPr/>
        </p:nvSpPr>
        <p:spPr>
          <a:xfrm>
            <a:off x="332431" y="4499658"/>
            <a:ext cx="1623671" cy="37050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지원 및 혜택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2" name="Shape 51"/>
          <p:cNvSpPr/>
          <p:nvPr/>
        </p:nvSpPr>
        <p:spPr>
          <a:xfrm>
            <a:off x="759121" y="4823959"/>
            <a:ext cx="5753584" cy="106300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활동증명을 위한 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명찰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수여</a:t>
            </a:r>
            <a:r>
              <a:rPr lang="en-US" altLang="ko-KR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 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종료 시 활동확인증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수여</a:t>
            </a:r>
            <a:endParaRPr lang="en-US" altLang="ko-KR" sz="14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비 지원 </a:t>
            </a:r>
            <a:r>
              <a:rPr lang="en-US" altLang="ko-KR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단</a:t>
            </a:r>
            <a:r>
              <a:rPr lang="en-US" altLang="ko-KR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기사  </a:t>
            </a:r>
            <a:r>
              <a:rPr lang="en-US" altLang="ko-KR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2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건 이상 제작 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및  </a:t>
            </a:r>
            <a:r>
              <a:rPr lang="en-US" altLang="ko-KR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SNS 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 완료한 경우에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한해 지급</a:t>
            </a:r>
            <a:r>
              <a:rPr lang="en-US" altLang="ko-KR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</a:p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우수  </a:t>
            </a:r>
            <a:r>
              <a:rPr lang="ko-KR" altLang="en-US" sz="14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서포터즈에게는</a:t>
            </a:r>
            <a:r>
              <a:rPr lang="ko-KR" altLang="en-US" sz="14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포상</a:t>
            </a:r>
            <a:endParaRPr sz="14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111" name="Shape 111"/>
          <p:cNvSpPr/>
          <p:nvPr/>
        </p:nvSpPr>
        <p:spPr>
          <a:xfrm>
            <a:off x="7112000" y="2356144"/>
            <a:ext cx="2018678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7" name="Shape 51"/>
          <p:cNvSpPr/>
          <p:nvPr/>
        </p:nvSpPr>
        <p:spPr>
          <a:xfrm>
            <a:off x="7304636" y="2388264"/>
            <a:ext cx="1280372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취재설문지</a:t>
            </a:r>
            <a:endParaRPr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9" name="Shape 51"/>
          <p:cNvSpPr/>
          <p:nvPr/>
        </p:nvSpPr>
        <p:spPr>
          <a:xfrm>
            <a:off x="7007147" y="6959830"/>
            <a:ext cx="5254858" cy="3397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기업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탐방 후 취재 기사 작성 개인 </a:t>
            </a:r>
            <a:r>
              <a: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SNS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게재 및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바이럴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활동</a:t>
            </a:r>
            <a:endParaRPr lang="en-US" altLang="ko-KR" sz="16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0" name="Shape 51"/>
          <p:cNvSpPr/>
          <p:nvPr/>
        </p:nvSpPr>
        <p:spPr>
          <a:xfrm>
            <a:off x="7426621" y="7252369"/>
            <a:ext cx="5569687" cy="739839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자신이 직접 쓴 기사를 페이스북 및 블로그  등으로 확산시키는 홍보 진행</a:t>
            </a:r>
            <a:endParaRPr lang="en-US" altLang="ko-KR" sz="14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Tx/>
              <a:buChar char="-"/>
              <a:defRPr sz="1800" spc="0">
                <a:solidFill>
                  <a:srgbClr val="000000"/>
                </a:solidFill>
              </a:defRPr>
            </a:pP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블로그 및 </a:t>
            </a:r>
            <a:r>
              <a:rPr lang="en-US" altLang="ko-KR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SNS </a:t>
            </a:r>
            <a:r>
              <a:rPr lang="ko-KR" altLang="en-US" sz="14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채널 모니터링 활동  포함</a:t>
            </a:r>
            <a:endParaRPr sz="14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grpSp>
        <p:nvGrpSpPr>
          <p:cNvPr id="36" name="그룹 35"/>
          <p:cNvGrpSpPr/>
          <p:nvPr/>
        </p:nvGrpSpPr>
        <p:grpSpPr>
          <a:xfrm>
            <a:off x="7112001" y="3147117"/>
            <a:ext cx="6357256" cy="3812713"/>
            <a:chOff x="7112001" y="3147117"/>
            <a:chExt cx="6357256" cy="3812713"/>
          </a:xfrm>
        </p:grpSpPr>
        <p:pic>
          <p:nvPicPr>
            <p:cNvPr id="34" name="그림 33" descr="설문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12001" y="3147117"/>
              <a:ext cx="3251198" cy="3812713"/>
            </a:xfrm>
            <a:prstGeom prst="rect">
              <a:avLst/>
            </a:prstGeom>
          </p:spPr>
        </p:pic>
        <p:pic>
          <p:nvPicPr>
            <p:cNvPr id="35" name="그림 34" descr="설문2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09943" y="3147118"/>
              <a:ext cx="2859314" cy="3812712"/>
            </a:xfrm>
            <a:prstGeom prst="rect">
              <a:avLst/>
            </a:prstGeom>
          </p:spPr>
        </p:pic>
      </p:grpSp>
      <p:pic>
        <p:nvPicPr>
          <p:cNvPr id="37" name="그림 36" descr="=청년친화강소기업-최종-심볼마크(1207_소형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  <p:sp>
        <p:nvSpPr>
          <p:cNvPr id="24" name="Shape 47"/>
          <p:cNvSpPr/>
          <p:nvPr/>
        </p:nvSpPr>
        <p:spPr>
          <a:xfrm>
            <a:off x="-33867" y="770572"/>
            <a:ext cx="250274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5" name="TextBox 24"/>
          <p:cNvSpPr txBox="1"/>
          <p:nvPr/>
        </p:nvSpPr>
        <p:spPr>
          <a:xfrm>
            <a:off x="157148" y="774982"/>
            <a:ext cx="214028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1.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서포터즈 개요</a:t>
            </a:r>
          </a:p>
        </p:txBody>
      </p:sp>
    </p:spTree>
    <p:extLst>
      <p:ext uri="{BB962C8B-B14F-4D97-AF65-F5344CB8AC3E}">
        <p14:creationId xmlns:p14="http://schemas.microsoft.com/office/powerpoint/2010/main" val="29722034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/>
          <p:nvPr/>
        </p:nvSpPr>
        <p:spPr>
          <a:xfrm>
            <a:off x="468869" y="2964840"/>
            <a:ext cx="13297888" cy="530701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64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6" name="Shape 66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7417" y="1552234"/>
            <a:ext cx="7644494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서포터즈</a:t>
            </a:r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 취재 절차</a:t>
            </a:r>
            <a:endParaRPr lang="ko-KR" altLang="en-US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+mn-ea"/>
              <a:cs typeface="Times New Roman" pitchFamily="18" charset="0"/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4097273" y="2586771"/>
            <a:ext cx="6041083" cy="722489"/>
            <a:chOff x="4097273" y="2804481"/>
            <a:chExt cx="6041083" cy="722489"/>
          </a:xfrm>
        </p:grpSpPr>
        <p:sp>
          <p:nvSpPr>
            <p:cNvPr id="63" name="Shape 63"/>
            <p:cNvSpPr/>
            <p:nvPr/>
          </p:nvSpPr>
          <p:spPr>
            <a:xfrm>
              <a:off x="4097273" y="2804481"/>
              <a:ext cx="6041083" cy="722489"/>
            </a:xfrm>
            <a:prstGeom prst="rect">
              <a:avLst/>
            </a:prstGeom>
            <a:blipFill>
              <a:blip r:embed="rId2"/>
            </a:blipFill>
            <a:ln w="3175">
              <a:miter lim="400000"/>
            </a:ln>
            <a:effectLst>
              <a:outerShdw blurRad="25400" dist="12700" dir="5400000" rotWithShape="0">
                <a:srgbClr val="000000">
                  <a:alpha val="50000"/>
                </a:srgbClr>
              </a:outerShdw>
            </a:effectLst>
          </p:spPr>
          <p:txBody>
            <a:bodyPr lIns="46302" tIns="46302" rIns="46302" bIns="46302" anchor="ctr"/>
            <a:lstStyle/>
            <a:p>
              <a:pPr lvl="0">
                <a:defRPr sz="2000">
                  <a:solidFill>
                    <a:srgbClr val="FFFFFF"/>
                  </a:solidFill>
                </a:defRPr>
              </a:pPr>
              <a:endParaRPr sz="2000"/>
            </a:p>
          </p:txBody>
        </p:sp>
        <p:sp>
          <p:nvSpPr>
            <p:cNvPr id="23" name="Shape 51"/>
            <p:cNvSpPr/>
            <p:nvPr/>
          </p:nvSpPr>
          <p:spPr>
            <a:xfrm>
              <a:off x="5749793" y="2911445"/>
              <a:ext cx="2852340" cy="462840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 algn="l"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2400" b="1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bg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기업 탐방 </a:t>
              </a:r>
              <a:r>
                <a:rPr lang="ko-KR" altLang="en-US" sz="2400" b="1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bg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취재 개요</a:t>
              </a:r>
              <a:endParaRPr sz="24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</p:grpSp>
      <p:grpSp>
        <p:nvGrpSpPr>
          <p:cNvPr id="7" name="그룹 6"/>
          <p:cNvGrpSpPr/>
          <p:nvPr/>
        </p:nvGrpSpPr>
        <p:grpSpPr>
          <a:xfrm>
            <a:off x="1438489" y="4376413"/>
            <a:ext cx="11595574" cy="2893236"/>
            <a:chOff x="1711621" y="5455913"/>
            <a:chExt cx="11595574" cy="2893236"/>
          </a:xfrm>
        </p:grpSpPr>
        <p:sp>
          <p:nvSpPr>
            <p:cNvPr id="27" name="Shape 51"/>
            <p:cNvSpPr/>
            <p:nvPr/>
          </p:nvSpPr>
          <p:spPr>
            <a:xfrm>
              <a:off x="2670731" y="5455913"/>
              <a:ext cx="1113659" cy="401285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 algn="l"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2000" b="1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기업 </a:t>
              </a:r>
              <a:r>
                <a:rPr lang="ko-KR" altLang="en-US" sz="2000" b="1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섭외</a:t>
              </a:r>
              <a:endPara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  <p:sp>
          <p:nvSpPr>
            <p:cNvPr id="28" name="Shape 51"/>
            <p:cNvSpPr/>
            <p:nvPr/>
          </p:nvSpPr>
          <p:spPr>
            <a:xfrm>
              <a:off x="6098234" y="5455913"/>
              <a:ext cx="2316809" cy="401285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 algn="l"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2000" b="1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기업 </a:t>
              </a:r>
              <a:r>
                <a:rPr lang="en-US" altLang="ko-KR" sz="2000" b="1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– </a:t>
              </a:r>
              <a:r>
                <a:rPr lang="ko-KR" altLang="en-US" sz="2000" b="1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서포터즈 매칭</a:t>
              </a:r>
              <a:endPara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  <p:sp>
          <p:nvSpPr>
            <p:cNvPr id="29" name="Shape 51"/>
            <p:cNvSpPr/>
            <p:nvPr/>
          </p:nvSpPr>
          <p:spPr>
            <a:xfrm>
              <a:off x="10608256" y="5455913"/>
              <a:ext cx="1659065" cy="401285"/>
            </a:xfrm>
            <a:prstGeom prst="rect">
              <a:avLst/>
            </a:prstGeom>
            <a:ln w="3175"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 algn="l"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2000" b="1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취재 기사 작성</a:t>
              </a:r>
              <a:endPara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  <p:sp>
          <p:nvSpPr>
            <p:cNvPr id="30" name="Shape 51"/>
            <p:cNvSpPr/>
            <p:nvPr/>
          </p:nvSpPr>
          <p:spPr>
            <a:xfrm>
              <a:off x="1711621" y="6039649"/>
              <a:ext cx="3257690" cy="2309500"/>
            </a:xfrm>
            <a:prstGeom prst="rect">
              <a:avLst/>
            </a:prstGeom>
            <a:ln w="3175">
              <a:solidFill>
                <a:schemeClr val="accent1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고용노동부에서 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선정한 </a:t>
              </a:r>
              <a:endPara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청년친화강소기업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및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강소기업을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대상으로 대학일자리센터에서 기업을 직접 섭외</a:t>
              </a:r>
              <a:r>
                <a:rPr lang="en-US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(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방문이 가능한  일자 조율</a:t>
              </a:r>
              <a:r>
                <a:rPr lang="en-US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)</a:t>
              </a: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endPara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endPara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  <p:sp>
          <p:nvSpPr>
            <p:cNvPr id="31" name="Shape 51"/>
            <p:cNvSpPr/>
            <p:nvPr/>
          </p:nvSpPr>
          <p:spPr>
            <a:xfrm>
              <a:off x="5692335" y="5996108"/>
              <a:ext cx="3182930" cy="2309500"/>
            </a:xfrm>
            <a:prstGeom prst="rect">
              <a:avLst/>
            </a:prstGeom>
            <a:ln w="3175">
              <a:solidFill>
                <a:schemeClr val="accent1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대학일자리센터에서는 섭외 완료된 기업에 대하여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서포터즈와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</a:t>
              </a:r>
              <a:r>
                <a:rPr lang="ko-KR" altLang="en-US" sz="1600" kern="1200" spc="-149" dirty="0" err="1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매칭</a:t>
              </a:r>
              <a:r>
                <a:rPr lang="ko-KR" altLang="en-US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진행</a:t>
              </a:r>
              <a:endPara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(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기업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섭외시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방문가능일자를 미리 파악하고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매칭시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서포터즈에게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방문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가능일을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알려주면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서포터즈가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최종적으로 기업과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방문일을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확정함</a:t>
              </a:r>
              <a:r>
                <a:rPr lang="en-US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)</a:t>
              </a:r>
              <a:endParaRPr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  <p:sp>
          <p:nvSpPr>
            <p:cNvPr id="33" name="Shape 51"/>
            <p:cNvSpPr/>
            <p:nvPr/>
          </p:nvSpPr>
          <p:spPr>
            <a:xfrm>
              <a:off x="9732221" y="5996108"/>
              <a:ext cx="3574974" cy="2186389"/>
            </a:xfrm>
            <a:prstGeom prst="rect">
              <a:avLst/>
            </a:prstGeom>
            <a:ln w="3175">
              <a:solidFill>
                <a:schemeClr val="accent1"/>
              </a:solidFill>
              <a:miter lim="400000"/>
            </a:ln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46302" tIns="46302" rIns="46302" bIns="46302" anchor="ctr">
              <a:spAutoFit/>
            </a:bodyPr>
            <a:lstStyle>
              <a:lvl1pPr>
                <a:defRPr sz="3100" spc="-310">
                  <a:solidFill>
                    <a:srgbClr val="C82506"/>
                  </a:solidFill>
                  <a:latin typeface="Sandoll 광야"/>
                  <a:ea typeface="Sandoll 광야"/>
                  <a:cs typeface="Sandoll 광야"/>
                  <a:sym typeface="Sandoll 광야"/>
                </a:defRPr>
              </a:lvl1pPr>
            </a:lstStyle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별첨의 취재 </a:t>
              </a:r>
              <a:r>
                <a:rPr lang="ko-KR" altLang="en-US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질문지와</a:t>
              </a:r>
              <a:r>
                <a:rPr lang="en-US" altLang="ko-KR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/>
              </a:r>
              <a:br>
                <a:rPr lang="en-US" altLang="ko-KR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</a:br>
              <a:r>
                <a:rPr lang="ko-KR" altLang="en-US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탐방 취재 작성 방법에 따라 탐방 취재 후</a:t>
              </a:r>
              <a:r>
                <a:rPr lang="en-US" altLang="ko-KR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, </a:t>
              </a: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en-US" altLang="ko-KR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3</a:t>
              </a:r>
              <a:r>
                <a:rPr lang="ko-KR" altLang="en-US" sz="1600" kern="1200" spc="-149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일 이내로 취재기사 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제출</a:t>
              </a:r>
              <a:endPara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en-US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(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한국고용정보원 </a:t>
              </a:r>
              <a:r>
                <a:rPr lang="en-US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rgbClr val="FF0000"/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jyh0912@keis..or.kr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로 제출</a:t>
              </a:r>
              <a:r>
                <a:rPr lang="en-US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)</a:t>
              </a:r>
            </a:p>
            <a:p>
              <a:pPr lvl="0">
                <a:defRPr sz="1800" spc="0">
                  <a:solidFill>
                    <a:srgbClr val="000000"/>
                  </a:solidFill>
                </a:defRPr>
              </a:pPr>
              <a:r>
                <a:rPr lang="ko-KR" altLang="ko-KR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▼</a:t>
              </a:r>
              <a:endPara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  <a:p>
              <a:pPr lvl="0">
                <a:lnSpc>
                  <a:spcPct val="150000"/>
                </a:lnSpc>
                <a:defRPr sz="1800" spc="0">
                  <a:solidFill>
                    <a:srgbClr val="000000"/>
                  </a:solidFill>
                </a:defRPr>
              </a:pP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취재기사는 개인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블로그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등에 </a:t>
              </a:r>
              <a:r>
                <a:rPr lang="ko-KR" altLang="en-US" sz="1600" kern="1200" spc="-149" dirty="0" err="1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바이럴</a:t>
              </a:r>
              <a:r>
                <a:rPr lang="ko-KR" altLang="en-US" sz="1600" kern="1200" spc="-149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  <a:cs typeface="Times New Roman" pitchFamily="18" charset="0"/>
                  <a:sym typeface="Apple SD 산돌고딕 Neo 옅은체"/>
                </a:rPr>
                <a:t> 활동 </a:t>
              </a:r>
              <a:endParaRPr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24" name="오른쪽 화살표 23"/>
          <p:cNvSpPr/>
          <p:nvPr/>
        </p:nvSpPr>
        <p:spPr>
          <a:xfrm>
            <a:off x="4812291" y="5871354"/>
            <a:ext cx="456392" cy="2561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오른쪽 화살표 31"/>
          <p:cNvSpPr/>
          <p:nvPr/>
        </p:nvSpPr>
        <p:spPr>
          <a:xfrm>
            <a:off x="8795658" y="5943924"/>
            <a:ext cx="456392" cy="25614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4" name="그림 33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277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6" name="Shape 66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</a:t>
            </a:r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62" name="Shape 62"/>
          <p:cNvSpPr/>
          <p:nvPr/>
        </p:nvSpPr>
        <p:spPr>
          <a:xfrm>
            <a:off x="468869" y="2881696"/>
            <a:ext cx="6351031" cy="20840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63" name="Shape 63"/>
          <p:cNvSpPr/>
          <p:nvPr/>
        </p:nvSpPr>
        <p:spPr>
          <a:xfrm>
            <a:off x="782573" y="2667579"/>
            <a:ext cx="17955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3" name="Shape 51"/>
          <p:cNvSpPr/>
          <p:nvPr/>
        </p:nvSpPr>
        <p:spPr>
          <a:xfrm>
            <a:off x="1103087" y="2716486"/>
            <a:ext cx="1088011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기업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섭외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2" name="Shape 51"/>
          <p:cNvSpPr/>
          <p:nvPr/>
        </p:nvSpPr>
        <p:spPr>
          <a:xfrm>
            <a:off x="782572" y="3353014"/>
            <a:ext cx="5789677" cy="134000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대학일자리센터에서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사전 협의 및 매칭 후 취재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별도 </a:t>
            </a:r>
            <a:r>
              <a:rPr lang="ko-KR" altLang="en-US" sz="18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매칭을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원하는 강소기업이 있을 경우에는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대학일자리센터와 사전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협의를 통해 취재 진행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2" name="TextBox 21"/>
          <p:cNvSpPr txBox="1"/>
          <p:nvPr/>
        </p:nvSpPr>
        <p:spPr>
          <a:xfrm>
            <a:off x="497418" y="1552234"/>
            <a:ext cx="8989482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취재 시</a:t>
            </a:r>
            <a:r>
              <a:rPr lang="en-US" altLang="ko-KR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 </a:t>
            </a:r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준수사항</a:t>
            </a:r>
          </a:p>
        </p:txBody>
      </p:sp>
      <p:sp>
        <p:nvSpPr>
          <p:cNvPr id="25" name="Shape 62"/>
          <p:cNvSpPr/>
          <p:nvPr/>
        </p:nvSpPr>
        <p:spPr>
          <a:xfrm>
            <a:off x="468869" y="5472386"/>
            <a:ext cx="6351031" cy="26555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30" name="Shape 63"/>
          <p:cNvSpPr/>
          <p:nvPr/>
        </p:nvSpPr>
        <p:spPr>
          <a:xfrm>
            <a:off x="782573" y="5258269"/>
            <a:ext cx="22781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31" name="Shape 51"/>
          <p:cNvSpPr/>
          <p:nvPr/>
        </p:nvSpPr>
        <p:spPr>
          <a:xfrm>
            <a:off x="1069220" y="5307176"/>
            <a:ext cx="1681635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취재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기사 작성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4" name="Shape 51"/>
          <p:cNvSpPr/>
          <p:nvPr/>
        </p:nvSpPr>
        <p:spPr>
          <a:xfrm>
            <a:off x="782574" y="5879177"/>
            <a:ext cx="5448894" cy="17555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청년친화강소기업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방문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전 취재의 목적 정리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기사에는 다양한 사진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사진에 대한 설명 포함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및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</a:b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세세한 내용으로 구성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활동기간 내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취재기사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2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건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이상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작성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6" name="Shape 62"/>
          <p:cNvSpPr/>
          <p:nvPr/>
        </p:nvSpPr>
        <p:spPr>
          <a:xfrm>
            <a:off x="7377669" y="2881696"/>
            <a:ext cx="6351031" cy="20840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37" name="Shape 63"/>
          <p:cNvSpPr/>
          <p:nvPr/>
        </p:nvSpPr>
        <p:spPr>
          <a:xfrm>
            <a:off x="7691373" y="2667579"/>
            <a:ext cx="17955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38" name="Shape 51"/>
          <p:cNvSpPr/>
          <p:nvPr/>
        </p:nvSpPr>
        <p:spPr>
          <a:xfrm>
            <a:off x="8045754" y="2716486"/>
            <a:ext cx="1023763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주의사항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9" name="Shape 51"/>
          <p:cNvSpPr/>
          <p:nvPr/>
        </p:nvSpPr>
        <p:spPr>
          <a:xfrm>
            <a:off x="7691373" y="3353014"/>
            <a:ext cx="5828733" cy="128646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기사 작성 지연 및 제출 지연 시 우수 서포터즈 선정 제외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기사 작성 후 기간 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후 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3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일 이내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엄수해서 제출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41" name="Shape 62"/>
          <p:cNvSpPr/>
          <p:nvPr/>
        </p:nvSpPr>
        <p:spPr>
          <a:xfrm>
            <a:off x="7377669" y="5472386"/>
            <a:ext cx="6351031" cy="26555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42" name="Shape 63"/>
          <p:cNvSpPr/>
          <p:nvPr/>
        </p:nvSpPr>
        <p:spPr>
          <a:xfrm>
            <a:off x="7691373" y="5258269"/>
            <a:ext cx="17955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43" name="Shape 51"/>
          <p:cNvSpPr/>
          <p:nvPr/>
        </p:nvSpPr>
        <p:spPr>
          <a:xfrm>
            <a:off x="8011887" y="5307176"/>
            <a:ext cx="1023763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사진촬영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44" name="Shape 51"/>
          <p:cNvSpPr/>
          <p:nvPr/>
        </p:nvSpPr>
        <p:spPr>
          <a:xfrm>
            <a:off x="7691373" y="5879177"/>
            <a:ext cx="5426316" cy="17555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직접 촬영한 사진을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사용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부족한 부분에 대해서는 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</a:b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해당 기업 재방문 및 </a:t>
            </a:r>
            <a:r>
              <a:rPr lang="ko-KR" altLang="en-US" sz="18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재취재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가능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사진 및 동영상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촬영 시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기사의 정확도를 위해 회사 전경을 구체적으로 촬영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24" name="그림 23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7268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6" name="Shape 66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</a:t>
            </a:r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62" name="Shape 62"/>
          <p:cNvSpPr/>
          <p:nvPr/>
        </p:nvSpPr>
        <p:spPr>
          <a:xfrm>
            <a:off x="468869" y="2881696"/>
            <a:ext cx="6351031" cy="25793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63" name="Shape 63"/>
          <p:cNvSpPr/>
          <p:nvPr/>
        </p:nvSpPr>
        <p:spPr>
          <a:xfrm>
            <a:off x="782573" y="2667579"/>
            <a:ext cx="29131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3" name="Shape 51"/>
          <p:cNvSpPr/>
          <p:nvPr/>
        </p:nvSpPr>
        <p:spPr>
          <a:xfrm>
            <a:off x="1026886" y="2716486"/>
            <a:ext cx="2443575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기업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방문 시 필요사항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2" name="Shape 51"/>
          <p:cNvSpPr/>
          <p:nvPr/>
        </p:nvSpPr>
        <p:spPr>
          <a:xfrm>
            <a:off x="671255" y="3281722"/>
            <a:ext cx="5522382" cy="2050967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매칭된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기업에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대한 간단한 기업 정보 파악은 필수</a:t>
            </a: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취재 방문 시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반드시 약속 시간 엄수</a:t>
            </a: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*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업무 시간 중 진행되는 취재인 만큼</a:t>
            </a:r>
            <a:r>
              <a: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취재시간 제한</a:t>
            </a: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업무 분위기를 저해하지 않는 선에서의 복장 착용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 *</a:t>
            </a:r>
            <a:r>
              <a: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슬리퍼</a:t>
            </a:r>
            <a:r>
              <a: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노출이 과한 옷</a:t>
            </a:r>
            <a:r>
              <a: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반바지 등의 복장은 지양</a:t>
            </a:r>
            <a:endParaRPr lang="ko-KR" altLang="en-US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여분의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설문지를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준비 하여 기업 관계자에게 제공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2" name="TextBox 21"/>
          <p:cNvSpPr txBox="1"/>
          <p:nvPr/>
        </p:nvSpPr>
        <p:spPr>
          <a:xfrm>
            <a:off x="497418" y="1552234"/>
            <a:ext cx="7198782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n-ea"/>
                <a:cs typeface="Times New Roman" pitchFamily="18" charset="0"/>
              </a:rPr>
              <a:t>취재 참고사항</a:t>
            </a:r>
            <a:endParaRPr lang="ko-KR" altLang="en-US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+mn-ea"/>
              <a:cs typeface="Times New Roman" pitchFamily="18" charset="0"/>
            </a:endParaRPr>
          </a:p>
        </p:txBody>
      </p:sp>
      <p:sp>
        <p:nvSpPr>
          <p:cNvPr id="29" name="Shape 62"/>
          <p:cNvSpPr/>
          <p:nvPr/>
        </p:nvSpPr>
        <p:spPr>
          <a:xfrm>
            <a:off x="7352269" y="2881696"/>
            <a:ext cx="6351031" cy="25793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40" name="Shape 63"/>
          <p:cNvSpPr/>
          <p:nvPr/>
        </p:nvSpPr>
        <p:spPr>
          <a:xfrm>
            <a:off x="7665973" y="2667579"/>
            <a:ext cx="29131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45" name="Shape 51"/>
          <p:cNvSpPr/>
          <p:nvPr/>
        </p:nvSpPr>
        <p:spPr>
          <a:xfrm>
            <a:off x="8469086" y="2716486"/>
            <a:ext cx="1351032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인터뷰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진행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46" name="Shape 51"/>
          <p:cNvSpPr/>
          <p:nvPr/>
        </p:nvSpPr>
        <p:spPr>
          <a:xfrm>
            <a:off x="7694162" y="3281722"/>
            <a:ext cx="6009138" cy="20879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주어진 문항에 따라 인터뷰 진행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*</a:t>
            </a:r>
            <a:r>
              <a: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기타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질문은 서포터즈 재량에 따라 자유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질문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인터뷰를 한 기업 관계자의 존함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직함 반드시 확인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녹취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인터뷰를 할 경우는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,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반드시 사전에 협의 후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진행</a:t>
            </a:r>
            <a:endParaRPr lang="en-US" altLang="ko-KR" sz="1800" kern="1200" spc="-149" dirty="0" smtClean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기업에서 채용 예정이 있는 경우는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워크넷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채용등록  신청서를 작성하여 한국고용정보원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jyh0912@keis.or.kr)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제출</a:t>
            </a:r>
            <a:endParaRPr lang="en-US" altLang="ko-KR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47" name="Shape 62"/>
          <p:cNvSpPr/>
          <p:nvPr/>
        </p:nvSpPr>
        <p:spPr>
          <a:xfrm>
            <a:off x="468869" y="5802696"/>
            <a:ext cx="6351031" cy="25793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48" name="Shape 63"/>
          <p:cNvSpPr/>
          <p:nvPr/>
        </p:nvSpPr>
        <p:spPr>
          <a:xfrm>
            <a:off x="782573" y="5588579"/>
            <a:ext cx="29131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49" name="Shape 51"/>
          <p:cNvSpPr/>
          <p:nvPr/>
        </p:nvSpPr>
        <p:spPr>
          <a:xfrm>
            <a:off x="1141186" y="5637486"/>
            <a:ext cx="2211011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사진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및 동영상 촬영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50" name="Shape 51"/>
          <p:cNvSpPr/>
          <p:nvPr/>
        </p:nvSpPr>
        <p:spPr>
          <a:xfrm>
            <a:off x="671255" y="6216522"/>
            <a:ext cx="6358936" cy="17555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반드시 사전 동의를 구하고 관계자의 협조 하에 촬영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*</a:t>
            </a:r>
            <a:r>
              <a:rPr lang="en-US" altLang="ko-KR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기업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기밀사안이나 보안 장소에서의 촬영 금지</a:t>
            </a:r>
            <a:r>
              <a:rPr lang="en-US" altLang="ko-KR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, 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개인 초상권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보호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사진 촬영은 흔들림 없이 진행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사무실 및 작업장 촬영 시 근무에 방해되지 않는 선에서 촬영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워크넷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등 온라인에 사진 노출될 수 있음을 사전 고지할 것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51" name="Shape 62"/>
          <p:cNvSpPr/>
          <p:nvPr/>
        </p:nvSpPr>
        <p:spPr>
          <a:xfrm>
            <a:off x="7352269" y="5802696"/>
            <a:ext cx="6351031" cy="25793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52" name="Shape 63"/>
          <p:cNvSpPr/>
          <p:nvPr/>
        </p:nvSpPr>
        <p:spPr>
          <a:xfrm>
            <a:off x="7665973" y="5588579"/>
            <a:ext cx="29131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53" name="Shape 51"/>
          <p:cNvSpPr/>
          <p:nvPr/>
        </p:nvSpPr>
        <p:spPr>
          <a:xfrm>
            <a:off x="8049986" y="5637486"/>
            <a:ext cx="1978448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원고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작성 및 제출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54" name="Shape 51"/>
          <p:cNvSpPr/>
          <p:nvPr/>
        </p:nvSpPr>
        <p:spPr>
          <a:xfrm>
            <a:off x="7665973" y="6216522"/>
            <a:ext cx="5522382" cy="175550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문장은 간결하고 핵심적인 내용 위주로 작성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/>
            </a:r>
            <a:b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</a:b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(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인터뷰 문장은 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~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했습니다 와 같이 마무리</a:t>
            </a:r>
            <a:r>
              <a:rPr lang="en-US" altLang="ko-KR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</a:rPr>
              <a:t>)</a:t>
            </a: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기사 초안을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3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일 이내에  한국고용정보원에 제출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rgbClr val="FF0000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(jyh0912@keis.or.kr)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FF0000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indent="-342900" algn="l">
              <a:lnSpc>
                <a:spcPct val="12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별도로 녹취를 한 경우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녹취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파일도 </a:t>
            </a:r>
            <a:r>
              <a:rPr lang="ko-KR" altLang="en-US" sz="18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함께 제출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24" name="그림 23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7863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6" name="Shape 66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</a:t>
            </a:r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7418" y="1552234"/>
            <a:ext cx="8557682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Times New Roman" pitchFamily="18" charset="0"/>
              </a:rPr>
              <a:t>취재 설문지 및 채용등록신청서 작성</a:t>
            </a:r>
            <a:endParaRPr lang="ko-KR" altLang="en-US" sz="3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2">
                  <a:lumMod val="25000"/>
                </a:schemeClr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sp>
        <p:nvSpPr>
          <p:cNvPr id="54" name="Shape 62"/>
          <p:cNvSpPr/>
          <p:nvPr/>
        </p:nvSpPr>
        <p:spPr>
          <a:xfrm>
            <a:off x="468869" y="2665796"/>
            <a:ext cx="12624831" cy="2084004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55" name="Shape 63"/>
          <p:cNvSpPr/>
          <p:nvPr/>
        </p:nvSpPr>
        <p:spPr>
          <a:xfrm>
            <a:off x="782573" y="2451679"/>
            <a:ext cx="23797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56" name="Shape 51"/>
          <p:cNvSpPr/>
          <p:nvPr/>
        </p:nvSpPr>
        <p:spPr>
          <a:xfrm>
            <a:off x="1103087" y="2500586"/>
            <a:ext cx="1849951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취재 설문지 작성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57" name="Shape 51"/>
          <p:cNvSpPr/>
          <p:nvPr/>
        </p:nvSpPr>
        <p:spPr>
          <a:xfrm>
            <a:off x="782572" y="3137114"/>
            <a:ext cx="9593510" cy="134000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취재 설문지는 기업 기본 정보 작성 후 정보제공 동의 서명을 받고 취재 진행</a:t>
            </a:r>
            <a:endParaRPr lang="en-US" altLang="ko-KR" sz="1800" kern="1200" spc="-149" dirty="0" smtClean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질문지에 있는 질문 예시를 활용하여 취재를 실시하되 질문 내용은 현장 상황에 맞게 변경 가능</a:t>
            </a:r>
            <a:endParaRPr lang="en-US" altLang="ko-KR" sz="1800" kern="1200" spc="-149" dirty="0" smtClean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기타 질문사항에 기업에서 꼭 하고 싶은 말이나 취재 시 특이사항 등 기재</a:t>
            </a:r>
            <a:endParaRPr lang="en-US" altLang="ko-KR" sz="18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58" name="Shape 62"/>
          <p:cNvSpPr/>
          <p:nvPr/>
        </p:nvSpPr>
        <p:spPr>
          <a:xfrm>
            <a:off x="468869" y="5332796"/>
            <a:ext cx="12624831" cy="2642318"/>
          </a:xfrm>
          <a:prstGeom prst="rect">
            <a:avLst/>
          </a:prstGeom>
          <a:ln w="12700">
            <a:solidFill>
              <a:srgbClr val="85888D"/>
            </a:solidFill>
            <a:miter lim="400000"/>
          </a:ln>
        </p:spPr>
        <p:txBody>
          <a:bodyPr lIns="46302" tIns="46302" rIns="46302" bIns="46302" anchor="ctr"/>
          <a:lstStyle/>
          <a:p>
            <a:pPr lvl="0">
              <a:defRPr sz="2000"/>
            </a:pPr>
            <a:endParaRPr sz="2000"/>
          </a:p>
        </p:txBody>
      </p:sp>
      <p:sp>
        <p:nvSpPr>
          <p:cNvPr id="59" name="Shape 63"/>
          <p:cNvSpPr/>
          <p:nvPr/>
        </p:nvSpPr>
        <p:spPr>
          <a:xfrm>
            <a:off x="782573" y="5118679"/>
            <a:ext cx="2379727" cy="499098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60" name="Shape 51"/>
          <p:cNvSpPr/>
          <p:nvPr/>
        </p:nvSpPr>
        <p:spPr>
          <a:xfrm>
            <a:off x="1103087" y="5167586"/>
            <a:ext cx="1721454" cy="40128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채용등록신청서</a:t>
            </a:r>
            <a:endParaRPr sz="20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bg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61" name="Shape 51"/>
          <p:cNvSpPr/>
          <p:nvPr/>
        </p:nvSpPr>
        <p:spPr>
          <a:xfrm>
            <a:off x="782572" y="5804114"/>
            <a:ext cx="11879328" cy="21710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워크넷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채용등록 신청서는 기업에서 채용이 있는 경우에는 채용등록신청서를 작성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기업 인사담당자가 직접 작성토록 함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</a:p>
          <a:p>
            <a:pPr marL="342900" lvl="0" indent="-34290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기업에서 유료로 민간취업포탈사이트에  채용공고를 하는 경우가 많아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워크넷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채용공고를 무료로 활용할 수 있도록 채용등록신청서를  받는 취지로써  기업은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위크넷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채용등록신청서를 작성하여  한국고용정보원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으로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송부하면  </a:t>
            </a:r>
            <a:r>
              <a:rPr lang="ko-KR" altLang="en-US" sz="18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워크넷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‘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공채특별관</a:t>
            </a: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’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등에 채용정보를  게재하여  취업지원을  할 예정</a:t>
            </a:r>
            <a:endParaRPr lang="en-US" altLang="ko-KR" sz="1800" kern="1200" spc="-149" dirty="0" smtClean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  <a:p>
            <a:pPr marL="342900" lvl="0" indent="-342900" algn="l">
              <a:lnSpc>
                <a:spcPct val="150000"/>
              </a:lnSpc>
              <a:defRPr sz="1800" spc="0">
                <a:solidFill>
                  <a:srgbClr val="000000"/>
                </a:solidFill>
              </a:defRPr>
            </a:pPr>
            <a:r>
              <a:rPr lang="en-US" altLang="ko-KR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       * </a:t>
            </a:r>
            <a:r>
              <a:rPr lang="ko-KR" altLang="en-US" sz="18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작성시  문의사항은 </a:t>
            </a:r>
            <a:r>
              <a:rPr lang="ko-KR" altLang="en-US" sz="1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한국고용정보원 </a:t>
            </a:r>
            <a:r>
              <a:rPr lang="en-US" altLang="ko-KR" sz="1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(043-870-8885 (</a:t>
            </a:r>
            <a:r>
              <a:rPr lang="ko-KR" altLang="en-US" sz="1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정용현  대리</a:t>
            </a:r>
            <a:r>
              <a:rPr lang="en-US" altLang="ko-KR" sz="1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)</a:t>
            </a:r>
            <a:r>
              <a:rPr lang="ko-KR" altLang="en-US" sz="18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n-ea"/>
                <a:ea typeface="+mn-ea"/>
                <a:cs typeface="Times New Roman" pitchFamily="18" charset="0"/>
                <a:sym typeface="Apple SD 산돌고딕 Neo 옅은체"/>
              </a:rPr>
              <a:t>에 문의</a:t>
            </a:r>
            <a:endParaRPr lang="en-US" altLang="ko-KR" sz="18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+mn-ea"/>
              <a:ea typeface="+mn-ea"/>
              <a:cs typeface="Times New Roman" pitchFamily="18" charset="0"/>
              <a:sym typeface="Apple SD 산돌고딕 Neo 옅은체"/>
            </a:endParaRPr>
          </a:p>
        </p:txBody>
      </p:sp>
      <p:pic>
        <p:nvPicPr>
          <p:cNvPr id="16" name="그림 15" descr="=청년친화강소기업-최종-심볼마크(1207_소형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67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-8467" y="8512884"/>
            <a:ext cx="14224001" cy="414423"/>
          </a:xfrm>
          <a:prstGeom prst="rect">
            <a:avLst/>
          </a:prstGeom>
          <a:blipFill>
            <a:blip r:embed="rId2"/>
          </a:blipFill>
          <a:ln w="3175">
            <a:miter lim="400000"/>
          </a:ln>
        </p:spPr>
        <p:txBody>
          <a:bodyPr lIns="0" tIns="0" rIns="0" bIns="0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19" name="Shape 49"/>
          <p:cNvSpPr/>
          <p:nvPr/>
        </p:nvSpPr>
        <p:spPr>
          <a:xfrm>
            <a:off x="245533" y="1560361"/>
            <a:ext cx="163646" cy="670533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0" name="TextBox 19"/>
          <p:cNvSpPr txBox="1"/>
          <p:nvPr/>
        </p:nvSpPr>
        <p:spPr>
          <a:xfrm>
            <a:off x="497418" y="1552234"/>
            <a:ext cx="7198782" cy="647506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3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2">
                    <a:lumMod val="25000"/>
                  </a:schemeClr>
                </a:solidFill>
                <a:latin typeface="+mj-ea"/>
                <a:ea typeface="+mj-ea"/>
                <a:cs typeface="Times New Roman" pitchFamily="18" charset="0"/>
              </a:rPr>
              <a:t>탐방 취재 사진 촬영 가이드</a:t>
            </a:r>
          </a:p>
        </p:txBody>
      </p:sp>
      <p:sp>
        <p:nvSpPr>
          <p:cNvPr id="21" name="Shape 64"/>
          <p:cNvSpPr/>
          <p:nvPr/>
        </p:nvSpPr>
        <p:spPr>
          <a:xfrm>
            <a:off x="-33867" y="770572"/>
            <a:ext cx="2091267" cy="410105"/>
          </a:xfrm>
          <a:prstGeom prst="rect">
            <a:avLst/>
          </a:prstGeom>
          <a:blipFill>
            <a:blip r:embed="rId2"/>
          </a:blipFill>
          <a:ln w="3175">
            <a:miter lim="400000"/>
          </a:ln>
          <a:effectLst>
            <a:outerShdw blurRad="25400" dist="12700" dir="5400000" rotWithShape="0">
              <a:srgbClr val="000000">
                <a:alpha val="50000"/>
              </a:srgbClr>
            </a:outerShdw>
          </a:effectLst>
        </p:spPr>
        <p:txBody>
          <a:bodyPr lIns="46302" tIns="46302" rIns="46302" bIns="46302" anchor="ctr"/>
          <a:lstStyle/>
          <a:p>
            <a:pPr lvl="0">
              <a:defRPr sz="2000">
                <a:solidFill>
                  <a:srgbClr val="FFFFFF"/>
                </a:solidFill>
              </a:defRPr>
            </a:pPr>
            <a:endParaRPr sz="2000"/>
          </a:p>
        </p:txBody>
      </p:sp>
      <p:sp>
        <p:nvSpPr>
          <p:cNvPr id="22" name="TextBox 21"/>
          <p:cNvSpPr txBox="1"/>
          <p:nvPr/>
        </p:nvSpPr>
        <p:spPr>
          <a:xfrm>
            <a:off x="157148" y="774982"/>
            <a:ext cx="1900252" cy="401285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en-US" altLang="ko-KR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2</a:t>
            </a:r>
            <a:r>
              <a:rPr lang="en-US" altLang="ko-KR" sz="2000" b="1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. </a:t>
            </a:r>
            <a:r>
              <a:rPr lang="ko-KR" altLang="en-US" sz="20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bg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</a:rPr>
              <a:t>활동 프로세스</a:t>
            </a:r>
          </a:p>
        </p:txBody>
      </p:sp>
      <p:sp>
        <p:nvSpPr>
          <p:cNvPr id="32" name="Shape 51"/>
          <p:cNvSpPr/>
          <p:nvPr/>
        </p:nvSpPr>
        <p:spPr>
          <a:xfrm>
            <a:off x="1529826" y="2583498"/>
            <a:ext cx="3855820" cy="5859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메인 사진 </a:t>
            </a:r>
            <a:r>
              <a:rPr lang="en-US" altLang="ko-KR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회사 전경</a:t>
            </a:r>
            <a:r>
              <a:rPr lang="en-US" altLang="ko-KR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)</a:t>
            </a:r>
          </a:p>
        </p:txBody>
      </p:sp>
      <p:sp>
        <p:nvSpPr>
          <p:cNvPr id="33" name="Shape 51"/>
          <p:cNvSpPr/>
          <p:nvPr/>
        </p:nvSpPr>
        <p:spPr>
          <a:xfrm>
            <a:off x="957049" y="6550904"/>
            <a:ext cx="4986910" cy="1201504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기업 로고가 잘 드러나고 기업 건물 식별이 가능한 사진</a:t>
            </a:r>
            <a:endParaRPr lang="en-US" altLang="ko-KR" sz="1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기업의 긍정적인 인식을 연상케 할 수 있는 사진</a:t>
            </a:r>
            <a:r>
              <a:rPr lang="en-US" altLang="ko-KR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단독건물이 아닌 빌딩일 경우 건물 전경사진 </a:t>
            </a:r>
            <a:r>
              <a:rPr lang="en-US" altLang="ko-KR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 </a:t>
            </a: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이외에 현판 사진으로 대체</a:t>
            </a:r>
            <a:endParaRPr sz="1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35" name="Shape 51"/>
          <p:cNvSpPr/>
          <p:nvPr/>
        </p:nvSpPr>
        <p:spPr>
          <a:xfrm>
            <a:off x="8770030" y="2606076"/>
            <a:ext cx="3855820" cy="585951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lvl="0" algn="l">
              <a:defRPr sz="1800" spc="0">
                <a:solidFill>
                  <a:srgbClr val="000000"/>
                </a:solidFill>
              </a:defRPr>
            </a:pPr>
            <a:r>
              <a:rPr lang="ko-KR" altLang="en-US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서브 사진 </a:t>
            </a:r>
            <a:r>
              <a:rPr lang="en-US" altLang="ko-KR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근무 환경</a:t>
            </a:r>
            <a:r>
              <a:rPr lang="en-US" altLang="ko-KR" sz="32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  <a:sym typeface="Apple SD 산돌고딕 Neo 옅은체"/>
              </a:rPr>
              <a:t>)</a:t>
            </a:r>
          </a:p>
        </p:txBody>
      </p:sp>
      <p:sp>
        <p:nvSpPr>
          <p:cNvPr id="36" name="Shape 51"/>
          <p:cNvSpPr/>
          <p:nvPr/>
        </p:nvSpPr>
        <p:spPr>
          <a:xfrm>
            <a:off x="7415563" y="6507362"/>
            <a:ext cx="6289039" cy="1570836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6302" tIns="46302" rIns="46302" bIns="46302" anchor="ctr">
            <a:spAutoFit/>
          </a:bodyPr>
          <a:lstStyle>
            <a:lvl1pPr>
              <a:defRPr sz="3100" spc="-310">
                <a:solidFill>
                  <a:srgbClr val="C82506"/>
                </a:solidFill>
                <a:latin typeface="Sandoll 광야"/>
                <a:ea typeface="Sandoll 광야"/>
                <a:cs typeface="Sandoll 광야"/>
                <a:sym typeface="Sandoll 광야"/>
              </a:defRPr>
            </a:lvl1pPr>
          </a:lstStyle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실제 근무자가 나올 수 있도록 촬영을 하거나</a:t>
            </a:r>
            <a:r>
              <a:rPr lang="en-US" altLang="ko-KR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,  </a:t>
            </a: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설비가 가동되는 작업장 사진</a:t>
            </a:r>
            <a:endParaRPr lang="en-US" altLang="ko-KR" sz="1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원거리 촬영은 지양 </a:t>
            </a:r>
            <a:r>
              <a:rPr lang="en-US" altLang="ko-KR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(</a:t>
            </a: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최대한 가까이에서 촬영하여 현장감 </a:t>
            </a:r>
            <a:r>
              <a:rPr lang="en-US" altLang="ko-KR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/ </a:t>
            </a: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생동감이 느껴질 수 있도록 촬영</a:t>
            </a:r>
            <a:r>
              <a:rPr lang="en-US" altLang="ko-KR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)</a:t>
            </a:r>
          </a:p>
          <a:p>
            <a:pPr marL="285750" lvl="0" indent="-285750" algn="l">
              <a:lnSpc>
                <a:spcPct val="150000"/>
              </a:lnSpc>
              <a:buFont typeface="Arial" panose="020B0604020202020204" pitchFamily="34" charset="0"/>
              <a:buChar char="•"/>
              <a:defRPr sz="1800" spc="0">
                <a:solidFill>
                  <a:srgbClr val="000000"/>
                </a:solidFill>
              </a:defRPr>
            </a:pPr>
            <a:r>
              <a:rPr lang="ko-KR" altLang="en-US" sz="1600" b="1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Times New Roman" pitchFamily="18" charset="0"/>
                <a:sym typeface="Apple SD 산돌고딕 Neo 옅은체"/>
              </a:rPr>
              <a:t>작업장의 경우 기계 설비만 나오는 것은 금지</a:t>
            </a:r>
            <a:endParaRPr sz="1600" b="1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chemeClr val="tx1"/>
              </a:solidFill>
              <a:latin typeface="나눔고딕" panose="020D0604000000000000" pitchFamily="50" charset="-127"/>
              <a:ea typeface="나눔고딕" panose="020D0604000000000000" pitchFamily="50" charset="-127"/>
              <a:cs typeface="Times New Roman" pitchFamily="18" charset="0"/>
              <a:sym typeface="Apple SD 산돌고딕 Neo 옅은체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363200" y="177197"/>
            <a:ext cx="3657600" cy="339730"/>
          </a:xfrm>
          <a:prstGeom prst="rect">
            <a:avLst/>
          </a:prstGeom>
          <a:noFill/>
          <a:ln w="3175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6302" tIns="46302" rIns="46302" bIns="46302" numCol="1" spcCol="38100" rtlCol="0" anchor="ctr">
            <a:spAutoFit/>
          </a:bodyPr>
          <a:lstStyle/>
          <a:p>
            <a:pPr algn="l" defTabSz="584200" rtl="0" latinLnBrk="1" hangingPunct="0"/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청년친화강소기업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err="1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서포터즈</a:t>
            </a:r>
            <a:r>
              <a:rPr lang="ko-KR" altLang="en-US" sz="1600" kern="1200" spc="-149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 </a:t>
            </a:r>
            <a:r>
              <a:rPr lang="ko-KR" altLang="en-US" sz="1600" kern="1200" spc="-149" dirty="0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활동 </a:t>
            </a:r>
            <a:r>
              <a:rPr lang="ko-KR" altLang="en-US" sz="1600" kern="1200" spc="-149" dirty="0" err="1" smtClean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schemeClr val="tx1"/>
                </a:solidFill>
                <a:latin typeface="+mj-ea"/>
                <a:ea typeface="+mj-ea"/>
                <a:cs typeface="Times New Roman" pitchFamily="18" charset="0"/>
              </a:rPr>
              <a:t>메뉴얼</a:t>
            </a:r>
            <a:endParaRPr lang="ko-KR" altLang="en-US" sz="2000" kern="1200" spc="-149" dirty="0">
              <a:ln>
                <a:solidFill>
                  <a:prstClr val="white">
                    <a:alpha val="0"/>
                  </a:prstClr>
                </a:solidFill>
              </a:ln>
              <a:solidFill>
                <a:srgbClr val="A73C2A"/>
              </a:solidFill>
              <a:latin typeface="+mj-ea"/>
              <a:ea typeface="+mj-ea"/>
              <a:cs typeface="Times New Roman" pitchFamily="18" charset="0"/>
            </a:endParaRPr>
          </a:p>
        </p:txBody>
      </p:sp>
      <p:pic>
        <p:nvPicPr>
          <p:cNvPr id="28" name="그림 27" descr="333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18" y="3255527"/>
            <a:ext cx="6067425" cy="3028950"/>
          </a:xfrm>
          <a:prstGeom prst="rect">
            <a:avLst/>
          </a:prstGeom>
        </p:spPr>
      </p:pic>
      <p:pic>
        <p:nvPicPr>
          <p:cNvPr id="29" name="그림 28" descr="444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5563" y="3192027"/>
            <a:ext cx="5764175" cy="3123319"/>
          </a:xfrm>
          <a:prstGeom prst="rect">
            <a:avLst/>
          </a:prstGeom>
        </p:spPr>
      </p:pic>
      <p:pic>
        <p:nvPicPr>
          <p:cNvPr id="14" name="그림 13" descr="=청년친화강소기업-최종-심볼마크(1207_소형)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70694" y="177197"/>
            <a:ext cx="392506" cy="39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63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theme/theme1.xml><?xml version="1.0" encoding="utf-8"?>
<a:theme xmlns:a="http://schemas.openxmlformats.org/drawingml/2006/main" name="광장">
  <a:themeElements>
    <a:clrScheme name="광장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광장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광장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Apple SD 산돌고딕 Neo 옅은체"/>
        <a:ea typeface="Apple SD 산돌고딕 Neo 옅은체"/>
        <a:cs typeface="Apple SD 산돌고딕 Neo 옅은체"/>
      </a:majorFont>
      <a:minorFont>
        <a:latin typeface="Apple SD 산돌고딕 Neo 옅은체"/>
        <a:ea typeface="Apple SD 산돌고딕 Neo 옅은체"/>
        <a:cs typeface="Apple SD 산돌고딕 Neo 옅은체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25400" dist="127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3175" cap="flat">
          <a:noFill/>
          <a:miter lim="400000"/>
        </a:ln>
        <a:effectLst>
          <a:outerShdw blurRad="25400" dist="127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46302" tIns="46302" rIns="46302" bIns="46302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</a:spPr>
      <a:bodyPr rot="0" spcFirstLastPara="1" vertOverflow="overflow" horzOverflow="overflow" vert="horz" wrap="square" lIns="46302" tIns="46302" rIns="46302" bIns="46302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pple SD 산돌고딕 Neo 옅은체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1159</TotalTime>
  <Words>811</Words>
  <Application>Microsoft Office PowerPoint</Application>
  <PresentationFormat>사용자 지정</PresentationFormat>
  <Paragraphs>124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11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3" baseType="lpstr">
      <vt:lpstr>Apple SD 산돌고딕 Neo 옅은체</vt:lpstr>
      <vt:lpstr>Helvetica Neue</vt:lpstr>
      <vt:lpstr>Sandoll 광야</vt:lpstr>
      <vt:lpstr>나눔고딕</vt:lpstr>
      <vt:lpstr>맑은 고딕</vt:lpstr>
      <vt:lpstr>Arial</vt:lpstr>
      <vt:lpstr>Lucida Sans Unicode</vt:lpstr>
      <vt:lpstr>Times New Roman</vt:lpstr>
      <vt:lpstr>Verdana</vt:lpstr>
      <vt:lpstr>Wingdings 2</vt:lpstr>
      <vt:lpstr>Wingdings 3</vt:lpstr>
      <vt:lpstr>광장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mediawoom</dc:creator>
  <cp:lastModifiedBy>user</cp:lastModifiedBy>
  <cp:revision>154</cp:revision>
  <dcterms:modified xsi:type="dcterms:W3CDTF">2019-06-18T07:14:22Z</dcterms:modified>
</cp:coreProperties>
</file>