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</p:sldIdLst>
  <p:sldSz cx="6858000" cy="9144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4DE"/>
    <a:srgbClr val="5C0000"/>
    <a:srgbClr val="9F94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E25E649-3F16-4E02-A733-19D2CDBF48F0}" styleName="보통 스타일 3 - 강조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530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CFCDC-6ACE-47D3-9E87-9C291AFE876B}" type="datetimeFigureOut">
              <a:rPr lang="ko-KR" altLang="en-US" smtClean="0"/>
              <a:pPr/>
              <a:t>2017-09-27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28173-461D-4050-B910-41D1B159ED46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1" name="직사각형 30"/>
          <p:cNvSpPr/>
          <p:nvPr userDrawn="1"/>
        </p:nvSpPr>
        <p:spPr>
          <a:xfrm>
            <a:off x="0" y="0"/>
            <a:ext cx="476672" cy="9144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CFCDC-6ACE-47D3-9E87-9C291AFE876B}" type="datetimeFigureOut">
              <a:rPr lang="ko-KR" altLang="en-US" smtClean="0"/>
              <a:pPr/>
              <a:t>2017-09-27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28173-461D-4050-B910-41D1B159ED46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0"/>
            <a:ext cx="6858000" cy="971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CFCDC-6ACE-47D3-9E87-9C291AFE876B}" type="datetimeFigureOut">
              <a:rPr lang="ko-KR" altLang="en-US" smtClean="0"/>
              <a:pPr/>
              <a:t>2017-09-27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28173-461D-4050-B910-41D1B159ED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CFCDC-6ACE-47D3-9E87-9C291AFE876B}" type="datetimeFigureOut">
              <a:rPr lang="ko-KR" altLang="en-US" smtClean="0"/>
              <a:pPr/>
              <a:t>2017-09-27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28173-461D-4050-B910-41D1B159ED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CFCDC-6ACE-47D3-9E87-9C291AFE876B}" type="datetimeFigureOut">
              <a:rPr lang="ko-KR" altLang="en-US" smtClean="0"/>
              <a:pPr/>
              <a:t>2017-09-27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28173-461D-4050-B910-41D1B159ED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CFCDC-6ACE-47D3-9E87-9C291AFE876B}" type="datetimeFigureOut">
              <a:rPr lang="ko-KR" altLang="en-US" smtClean="0"/>
              <a:pPr/>
              <a:t>2017-09-27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28173-461D-4050-B910-41D1B159ED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hmchai@kpc.or.k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6632" y="107504"/>
            <a:ext cx="674136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 smtClean="0">
                <a:solidFill>
                  <a:schemeClr val="bg1"/>
                </a:solidFill>
                <a:latin typeface="HY울릉도B" pitchFamily="18" charset="-127"/>
                <a:ea typeface="HY울릉도B" pitchFamily="18" charset="-127"/>
              </a:rPr>
              <a:t> 신청서 </a:t>
            </a:r>
            <a:r>
              <a:rPr lang="en-US" altLang="ko-KR" sz="3200" dirty="0" smtClean="0">
                <a:solidFill>
                  <a:schemeClr val="bg1"/>
                </a:solidFill>
                <a:latin typeface="HY울릉도B" pitchFamily="18" charset="-127"/>
                <a:ea typeface="HY울릉도B" pitchFamily="18" charset="-127"/>
              </a:rPr>
              <a:t>(</a:t>
            </a:r>
            <a:r>
              <a:rPr lang="ko-KR" altLang="en-US" sz="3200" dirty="0" smtClean="0">
                <a:solidFill>
                  <a:schemeClr val="bg1"/>
                </a:solidFill>
                <a:latin typeface="HY울릉도B" pitchFamily="18" charset="-127"/>
                <a:ea typeface="HY울릉도B" pitchFamily="18" charset="-127"/>
              </a:rPr>
              <a:t>선착순</a:t>
            </a:r>
            <a:r>
              <a:rPr lang="en-US" altLang="ko-KR" sz="3200" dirty="0" smtClean="0">
                <a:solidFill>
                  <a:schemeClr val="bg1"/>
                </a:solidFill>
                <a:latin typeface="HY울릉도B" pitchFamily="18" charset="-127"/>
                <a:ea typeface="HY울릉도B" pitchFamily="18" charset="-127"/>
              </a:rPr>
              <a:t> </a:t>
            </a:r>
            <a:r>
              <a:rPr lang="ko-KR" altLang="en-US" sz="3200" dirty="0" smtClean="0">
                <a:solidFill>
                  <a:schemeClr val="bg1"/>
                </a:solidFill>
                <a:latin typeface="HY울릉도B" pitchFamily="18" charset="-127"/>
                <a:ea typeface="HY울릉도B" pitchFamily="18" charset="-127"/>
              </a:rPr>
              <a:t>접수용</a:t>
            </a:r>
            <a:r>
              <a:rPr lang="en-US" altLang="ko-KR" sz="3200" dirty="0" smtClean="0">
                <a:solidFill>
                  <a:schemeClr val="bg1"/>
                </a:solidFill>
                <a:latin typeface="HY울릉도B" pitchFamily="18" charset="-127"/>
                <a:ea typeface="HY울릉도B" pitchFamily="18" charset="-127"/>
              </a:rPr>
              <a:t>) </a:t>
            </a:r>
            <a:r>
              <a:rPr lang="ko-KR" altLang="en-US" sz="3200" dirty="0" smtClean="0">
                <a:solidFill>
                  <a:schemeClr val="bg1"/>
                </a:solidFill>
                <a:latin typeface="HY울릉도B" pitchFamily="18" charset="-127"/>
                <a:ea typeface="HY울릉도B" pitchFamily="18" charset="-127"/>
              </a:rPr>
              <a:t> </a:t>
            </a:r>
            <a:r>
              <a:rPr lang="ko-KR" altLang="en-US" sz="3200" dirty="0" smtClean="0">
                <a:latin typeface="HY울릉도B" pitchFamily="18" charset="-127"/>
                <a:ea typeface="HY울릉도B" pitchFamily="18" charset="-127"/>
              </a:rPr>
              <a:t> </a:t>
            </a:r>
          </a:p>
          <a:p>
            <a:r>
              <a:rPr lang="en-US" altLang="ko-KR" dirty="0" smtClean="0">
                <a:solidFill>
                  <a:srgbClr val="FFFF00"/>
                </a:solidFill>
                <a:latin typeface="HY울릉도B" pitchFamily="18" charset="-127"/>
                <a:ea typeface="HY울릉도B" pitchFamily="18" charset="-127"/>
              </a:rPr>
              <a:t>-[</a:t>
            </a:r>
            <a:r>
              <a:rPr lang="ko-KR" altLang="en-US" dirty="0" smtClean="0">
                <a:solidFill>
                  <a:srgbClr val="FFFF00"/>
                </a:solidFill>
                <a:latin typeface="HY울릉도B" pitchFamily="18" charset="-127"/>
                <a:ea typeface="HY울릉도B" pitchFamily="18" charset="-127"/>
              </a:rPr>
              <a:t>국민대학교</a:t>
            </a:r>
            <a:r>
              <a:rPr lang="en-US" altLang="ko-KR" dirty="0" smtClean="0">
                <a:solidFill>
                  <a:srgbClr val="FFFF00"/>
                </a:solidFill>
                <a:latin typeface="HY울릉도B" pitchFamily="18" charset="-127"/>
                <a:ea typeface="HY울릉도B" pitchFamily="18" charset="-127"/>
              </a:rPr>
              <a:t>]</a:t>
            </a:r>
            <a:r>
              <a:rPr lang="ko-KR" altLang="en-US" dirty="0" err="1" smtClean="0">
                <a:solidFill>
                  <a:srgbClr val="FFFF00"/>
                </a:solidFill>
                <a:latin typeface="HY울릉도B" pitchFamily="18" charset="-127"/>
                <a:ea typeface="HY울릉도B" pitchFamily="18" charset="-127"/>
              </a:rPr>
              <a:t>빅데이터</a:t>
            </a:r>
            <a:r>
              <a:rPr lang="ko-KR" altLang="en-US" dirty="0" smtClean="0">
                <a:solidFill>
                  <a:srgbClr val="FFFF00"/>
                </a:solidFill>
                <a:latin typeface="HY울릉도B" pitchFamily="18" charset="-127"/>
                <a:ea typeface="HY울릉도B" pitchFamily="18" charset="-127"/>
              </a:rPr>
              <a:t> </a:t>
            </a:r>
            <a:r>
              <a:rPr lang="en-US" altLang="ko-KR" dirty="0" smtClean="0">
                <a:solidFill>
                  <a:srgbClr val="FFFF00"/>
                </a:solidFill>
                <a:latin typeface="HY울릉도B" pitchFamily="18" charset="-127"/>
                <a:ea typeface="HY울릉도B" pitchFamily="18" charset="-127"/>
              </a:rPr>
              <a:t>DB </a:t>
            </a:r>
            <a:r>
              <a:rPr lang="ko-KR" altLang="en-US" dirty="0" smtClean="0">
                <a:solidFill>
                  <a:srgbClr val="FFFF00"/>
                </a:solidFill>
                <a:latin typeface="HY울릉도B" pitchFamily="18" charset="-127"/>
                <a:ea typeface="HY울릉도B" pitchFamily="18" charset="-127"/>
              </a:rPr>
              <a:t>분석 전문가 </a:t>
            </a:r>
            <a:r>
              <a:rPr lang="en-US" altLang="ko-KR" dirty="0" smtClean="0">
                <a:solidFill>
                  <a:srgbClr val="FFFF00"/>
                </a:solidFill>
                <a:latin typeface="HY울릉도B" pitchFamily="18" charset="-127"/>
                <a:ea typeface="HY울릉도B" pitchFamily="18" charset="-127"/>
              </a:rPr>
              <a:t>-</a:t>
            </a:r>
            <a:endParaRPr lang="ko-KR" altLang="en-US" dirty="0">
              <a:solidFill>
                <a:srgbClr val="FFFF00"/>
              </a:solidFill>
              <a:latin typeface="HY울릉도B" pitchFamily="18" charset="-127"/>
              <a:ea typeface="HY울릉도B" pitchFamily="18" charset="-127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188638" y="1043608"/>
          <a:ext cx="6480720" cy="7860236"/>
        </p:xfrm>
        <a:graphic>
          <a:graphicData uri="http://schemas.openxmlformats.org/drawingml/2006/table">
            <a:tbl>
              <a:tblPr/>
              <a:tblGrid>
                <a:gridCol w="15430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7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23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523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6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123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38451">
                <a:tc gridSpan="7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altLang="ko-KR" sz="1200" b="1" kern="0" spc="-20" dirty="0">
                          <a:solidFill>
                            <a:srgbClr val="262626"/>
                          </a:solidFill>
                          <a:latin typeface="HY견고딕"/>
                        </a:rPr>
                        <a:t>(</a:t>
                      </a:r>
                      <a:r>
                        <a:rPr lang="ko-KR" altLang="en-US" sz="1200" b="1" kern="0" spc="-20" dirty="0">
                          <a:solidFill>
                            <a:srgbClr val="262626"/>
                          </a:solidFill>
                          <a:ea typeface="HY견고딕"/>
                        </a:rPr>
                        <a:t>교육신청서</a:t>
                      </a:r>
                      <a:r>
                        <a:rPr lang="en-US" altLang="ko-KR" sz="1200" b="1" kern="0" spc="-20" dirty="0">
                          <a:solidFill>
                            <a:srgbClr val="262626"/>
                          </a:solidFill>
                          <a:latin typeface="HY견고딕"/>
                        </a:rPr>
                        <a:t>) 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HY울릉도B" pitchFamily="18" charset="-127"/>
                          <a:ea typeface="HY울릉도B" pitchFamily="18" charset="-127"/>
                        </a:rPr>
                        <a:t>-[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HY울릉도B" pitchFamily="18" charset="-127"/>
                          <a:ea typeface="HY울릉도B" pitchFamily="18" charset="-127"/>
                        </a:rPr>
                        <a:t>국민대학교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HY울릉도B" pitchFamily="18" charset="-127"/>
                          <a:ea typeface="HY울릉도B" pitchFamily="18" charset="-127"/>
                        </a:rPr>
                        <a:t>]</a:t>
                      </a:r>
                      <a:r>
                        <a:rPr lang="ko-KR" altLang="en-US" sz="1200" dirty="0" err="1" smtClean="0">
                          <a:solidFill>
                            <a:schemeClr val="tx1"/>
                          </a:solidFill>
                          <a:latin typeface="HY울릉도B" pitchFamily="18" charset="-127"/>
                          <a:ea typeface="HY울릉도B" pitchFamily="18" charset="-127"/>
                        </a:rPr>
                        <a:t>빅데이터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HY울릉도B" pitchFamily="18" charset="-127"/>
                          <a:ea typeface="HY울릉도B" pitchFamily="18" charset="-127"/>
                        </a:rPr>
                        <a:t> 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HY울릉도B" pitchFamily="18" charset="-127"/>
                          <a:ea typeface="HY울릉도B" pitchFamily="18" charset="-127"/>
                        </a:rPr>
                        <a:t>DB 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HY울릉도B" pitchFamily="18" charset="-127"/>
                          <a:ea typeface="HY울릉도B" pitchFamily="18" charset="-127"/>
                        </a:rPr>
                        <a:t>분석 전문가 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HY울릉도B" pitchFamily="18" charset="-127"/>
                          <a:ea typeface="HY울릉도B" pitchFamily="18" charset="-127"/>
                        </a:rPr>
                        <a:t>-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5296" marR="5296" marT="5296" marB="5296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769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u="sng" kern="0" spc="-70" dirty="0">
                          <a:solidFill>
                            <a:srgbClr val="26262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ea typeface="휴먼명조"/>
                        </a:rPr>
                        <a:t>성명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5296" marR="5296" marT="5296" marB="5296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5296" marR="5296" marT="5296" marB="529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769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u="sng" kern="0" spc="-70" dirty="0">
                          <a:solidFill>
                            <a:srgbClr val="26262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ea typeface="휴먼명조"/>
                        </a:rPr>
                        <a:t>학교</a:t>
                      </a:r>
                      <a:r>
                        <a:rPr lang="en-US" altLang="ko-KR" sz="900" b="1" u="sng" kern="0" spc="-70" dirty="0">
                          <a:solidFill>
                            <a:srgbClr val="26262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휴먼명조"/>
                        </a:rPr>
                        <a:t>/</a:t>
                      </a:r>
                      <a:r>
                        <a:rPr lang="ko-KR" altLang="en-US" sz="900" b="1" u="sng" kern="0" spc="-70" dirty="0">
                          <a:solidFill>
                            <a:srgbClr val="26262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ea typeface="휴먼명조"/>
                        </a:rPr>
                        <a:t>학과</a:t>
                      </a:r>
                      <a:r>
                        <a:rPr lang="en-US" altLang="ko-KR" sz="900" b="1" u="sng" kern="0" spc="-70" dirty="0">
                          <a:solidFill>
                            <a:srgbClr val="26262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휴먼명조"/>
                        </a:rPr>
                        <a:t>/</a:t>
                      </a:r>
                      <a:r>
                        <a:rPr lang="ko-KR" altLang="en-US" sz="900" b="1" u="sng" kern="0" spc="-70" dirty="0">
                          <a:solidFill>
                            <a:srgbClr val="26262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ea typeface="휴먼명조"/>
                        </a:rPr>
                        <a:t>학년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5296" marR="5296" marT="5296" marB="5296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0">
                          <a:solidFill>
                            <a:srgbClr val="262626"/>
                          </a:solidFill>
                          <a:latin typeface="휴먼명조"/>
                          <a:ea typeface="휴먼명조"/>
                        </a:rPr>
                        <a:t>학교</a:t>
                      </a:r>
                      <a:endParaRPr lang="ko-KR" altLang="en-US" sz="900" kern="0" spc="0">
                        <a:solidFill>
                          <a:srgbClr val="262626"/>
                        </a:solidFill>
                        <a:latin typeface="휴먼명조"/>
                      </a:endParaRPr>
                    </a:p>
                  </a:txBody>
                  <a:tcPr marL="5296" marR="5296" marT="5296" marB="529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0" dirty="0">
                          <a:solidFill>
                            <a:srgbClr val="262626"/>
                          </a:solidFill>
                          <a:ea typeface="휴먼명조"/>
                        </a:rPr>
                        <a:t>학과</a:t>
                      </a:r>
                      <a:r>
                        <a:rPr lang="en-US" altLang="ko-KR" sz="900" kern="0" spc="0" dirty="0">
                          <a:solidFill>
                            <a:srgbClr val="262626"/>
                          </a:solidFill>
                          <a:latin typeface="휴먼명조"/>
                        </a:rPr>
                        <a:t>(</a:t>
                      </a:r>
                      <a:r>
                        <a:rPr lang="ko-KR" altLang="en-US" sz="900" kern="0" spc="0" dirty="0">
                          <a:solidFill>
                            <a:srgbClr val="262626"/>
                          </a:solidFill>
                          <a:ea typeface="휴먼명조"/>
                        </a:rPr>
                        <a:t>학부</a:t>
                      </a:r>
                      <a:r>
                        <a:rPr lang="en-US" altLang="ko-KR" sz="900" kern="0" spc="0" dirty="0">
                          <a:solidFill>
                            <a:srgbClr val="262626"/>
                          </a:solidFill>
                          <a:latin typeface="휴먼명조"/>
                        </a:rPr>
                        <a:t>)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5296" marR="5296" marT="5296" marB="529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0" dirty="0">
                          <a:solidFill>
                            <a:srgbClr val="262626"/>
                          </a:solidFill>
                          <a:ea typeface="휴먼명조"/>
                        </a:rPr>
                        <a:t>학년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5296" marR="5296" marT="5296" marB="529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908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-70" dirty="0">
                          <a:solidFill>
                            <a:srgbClr val="262626"/>
                          </a:solidFill>
                          <a:ea typeface="휴먼명조"/>
                        </a:rPr>
                        <a:t>기본정보 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5296" marR="5296" marT="5296" marB="5296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u="sng" kern="0" spc="0" dirty="0">
                          <a:solidFill>
                            <a:srgbClr val="26262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ea typeface="휴먼명조"/>
                        </a:rPr>
                        <a:t>졸업예정일 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5296" marR="5296" marT="5296" marB="529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0">
                          <a:solidFill>
                            <a:srgbClr val="262626"/>
                          </a:solidFill>
                          <a:ea typeface="휴먼명조"/>
                        </a:rPr>
                        <a:t>년 월 일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5296" marR="5296" marT="5296" marB="529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-40" dirty="0" smtClean="0">
                          <a:solidFill>
                            <a:srgbClr val="262626"/>
                          </a:solidFill>
                          <a:ea typeface="휴먼명조"/>
                        </a:rPr>
                        <a:t>주민번호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5296" marR="5296" marT="5296" marB="529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kern="0" spc="0" dirty="0" smtClean="0">
                          <a:solidFill>
                            <a:srgbClr val="000000"/>
                          </a:solidFill>
                        </a:rPr>
                        <a:t>-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5296" marR="5296" marT="5296" marB="529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584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-70" dirty="0">
                          <a:solidFill>
                            <a:srgbClr val="262626"/>
                          </a:solidFill>
                          <a:ea typeface="휴먼명조"/>
                        </a:rPr>
                        <a:t>연락처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5296" marR="5296" marT="5296" marB="5296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262626"/>
                          </a:solidFill>
                          <a:ea typeface="휴먼명조"/>
                        </a:rPr>
                        <a:t>휴대전화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b="1" kern="0" spc="0">
                          <a:solidFill>
                            <a:srgbClr val="262626"/>
                          </a:solidFill>
                          <a:latin typeface="휴먼명조"/>
                        </a:rPr>
                        <a:t>(</a:t>
                      </a:r>
                      <a:r>
                        <a:rPr lang="ko-KR" altLang="en-US" sz="900" b="1" kern="0" spc="0">
                          <a:solidFill>
                            <a:srgbClr val="262626"/>
                          </a:solidFill>
                          <a:ea typeface="휴먼명조"/>
                        </a:rPr>
                        <a:t>또는 전화</a:t>
                      </a:r>
                      <a:r>
                        <a:rPr lang="en-US" altLang="ko-KR" sz="900" b="1" kern="0" spc="0">
                          <a:solidFill>
                            <a:srgbClr val="262626"/>
                          </a:solidFill>
                          <a:latin typeface="휴먼명조"/>
                        </a:rPr>
                        <a:t>)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5296" marR="5296" marT="5296" marB="529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5296" marR="5296" marT="5296" marB="529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u="sng" kern="0" spc="-40">
                          <a:solidFill>
                            <a:srgbClr val="26262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ea typeface="휴먼명조"/>
                        </a:rPr>
                        <a:t>이메일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5296" marR="5296" marT="5296" marB="529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300" kern="0" spc="0">
                        <a:solidFill>
                          <a:srgbClr val="000000"/>
                        </a:solidFill>
                      </a:endParaRPr>
                    </a:p>
                  </a:txBody>
                  <a:tcPr marL="5296" marR="5296" marT="5296" marB="529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0769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-70" dirty="0">
                          <a:solidFill>
                            <a:srgbClr val="262626"/>
                          </a:solidFill>
                          <a:ea typeface="휴먼명조"/>
                        </a:rPr>
                        <a:t>교 육 기 간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5296" marR="5296" marT="5296" marB="5296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kern="0" spc="0" dirty="0" smtClean="0">
                          <a:solidFill>
                            <a:srgbClr val="000000"/>
                          </a:solidFill>
                        </a:rPr>
                        <a:t>2017.12.26.~2018.02.27.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5296" marR="5296" marT="5296" marB="529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0769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50" dirty="0">
                          <a:solidFill>
                            <a:srgbClr val="262626"/>
                          </a:solidFill>
                          <a:ea typeface="휴먼명조"/>
                        </a:rPr>
                        <a:t>희망취업기업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5296" marR="5296" marT="5296" marB="5296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5296" marR="5296" marT="5296" marB="529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262626"/>
                          </a:solidFill>
                          <a:ea typeface="휴먼명조"/>
                        </a:rPr>
                        <a:t>희망연봉 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5296" marR="5296" marT="5296" marB="529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300" kern="0" spc="0">
                        <a:solidFill>
                          <a:srgbClr val="000000"/>
                        </a:solidFill>
                      </a:endParaRPr>
                    </a:p>
                  </a:txBody>
                  <a:tcPr marL="5296" marR="5296" marT="5296" marB="529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172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-70" dirty="0">
                          <a:solidFill>
                            <a:srgbClr val="262626"/>
                          </a:solidFill>
                          <a:ea typeface="휴먼명조"/>
                        </a:rPr>
                        <a:t>교육지원서 및 자기소개서 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5296" marR="5296" marT="5296" marB="5296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0" dirty="0" smtClean="0">
                          <a:solidFill>
                            <a:srgbClr val="262626"/>
                          </a:solidFill>
                          <a:latin typeface="휴먼명조"/>
                          <a:ea typeface="휴먼명조"/>
                        </a:rPr>
                        <a:t> □ </a:t>
                      </a:r>
                      <a:r>
                        <a:rPr lang="ko-KR" altLang="en-US" sz="900" kern="0" spc="0" dirty="0">
                          <a:solidFill>
                            <a:srgbClr val="262626"/>
                          </a:solidFill>
                          <a:latin typeface="휴먼명조"/>
                          <a:ea typeface="휴먼명조"/>
                        </a:rPr>
                        <a:t>제출 □ </a:t>
                      </a:r>
                      <a:r>
                        <a:rPr lang="ko-KR" altLang="en-US" sz="900" kern="0" spc="0" dirty="0" err="1">
                          <a:solidFill>
                            <a:srgbClr val="262626"/>
                          </a:solidFill>
                          <a:latin typeface="휴먼명조"/>
                          <a:ea typeface="휴먼명조"/>
                        </a:rPr>
                        <a:t>미제출</a:t>
                      </a:r>
                      <a:r>
                        <a:rPr lang="ko-KR" altLang="en-US" sz="900" kern="0" spc="0" dirty="0">
                          <a:solidFill>
                            <a:srgbClr val="262626"/>
                          </a:solidFill>
                          <a:latin typeface="휴먼명조"/>
                          <a:ea typeface="휴먼명조"/>
                        </a:rPr>
                        <a:t> </a:t>
                      </a:r>
                      <a:r>
                        <a:rPr lang="en-US" altLang="ko-KR" sz="900" kern="0" spc="0" dirty="0">
                          <a:solidFill>
                            <a:srgbClr val="262626"/>
                          </a:solidFill>
                          <a:latin typeface="휴먼명조"/>
                        </a:rPr>
                        <a:t>(</a:t>
                      </a:r>
                      <a:r>
                        <a:rPr lang="ko-KR" altLang="en-US" sz="900" kern="0" spc="0" dirty="0">
                          <a:solidFill>
                            <a:srgbClr val="262626"/>
                          </a:solidFill>
                          <a:latin typeface="휴먼명조"/>
                          <a:ea typeface="휴먼명조"/>
                        </a:rPr>
                        <a:t>미제출자는 </a:t>
                      </a:r>
                      <a:r>
                        <a:rPr lang="en-US" altLang="ko-KR" sz="900" kern="0" spc="0" dirty="0" smtClean="0">
                          <a:solidFill>
                            <a:srgbClr val="262626"/>
                          </a:solidFill>
                          <a:latin typeface="휴먼명조"/>
                          <a:ea typeface="휴먼명조"/>
                          <a:hlinkClick r:id="rId2"/>
                        </a:rPr>
                        <a:t>hmchai@kpc.or.kr</a:t>
                      </a:r>
                      <a:r>
                        <a:rPr lang="en-US" altLang="ko-KR" sz="900" kern="0" spc="0" baseline="0" dirty="0" smtClean="0">
                          <a:solidFill>
                            <a:srgbClr val="262626"/>
                          </a:solidFill>
                          <a:latin typeface="휴먼명조"/>
                          <a:ea typeface="+mn-ea"/>
                        </a:rPr>
                        <a:t> </a:t>
                      </a:r>
                      <a:r>
                        <a:rPr lang="ko-KR" altLang="en-US" sz="900" kern="0" spc="0" dirty="0" err="1" smtClean="0">
                          <a:solidFill>
                            <a:srgbClr val="262626"/>
                          </a:solidFill>
                          <a:latin typeface="휴먼명조"/>
                          <a:ea typeface="휴먼명조"/>
                        </a:rPr>
                        <a:t>로제출</a:t>
                      </a:r>
                      <a:r>
                        <a:rPr lang="en-US" altLang="ko-KR" sz="900" kern="0" spc="0" dirty="0">
                          <a:solidFill>
                            <a:srgbClr val="262626"/>
                          </a:solidFill>
                          <a:latin typeface="휴먼명조"/>
                        </a:rPr>
                        <a:t>) </a:t>
                      </a:r>
                    </a:p>
                  </a:txBody>
                  <a:tcPr marL="5296" marR="5296" marT="5296" marB="5296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70688">
                <a:tc gridSpan="7">
                  <a:txBody>
                    <a:bodyPr/>
                    <a:lstStyle/>
                    <a:p>
                      <a:pPr marL="127000" marR="12700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0" dirty="0">
                          <a:solidFill>
                            <a:srgbClr val="262626"/>
                          </a:solidFill>
                          <a:ea typeface="휴먼명조"/>
                        </a:rPr>
                        <a:t>한국산업인력공단에서는「청년고용촉진특별법」및「청년취업아카데미 운영규정」에 따라 실시되는 청년취업아카데미 사업의 관리시스템을 운영하고 있습니다</a:t>
                      </a:r>
                      <a:r>
                        <a:rPr lang="en-US" altLang="ko-KR" sz="900" kern="0" spc="0" dirty="0">
                          <a:solidFill>
                            <a:srgbClr val="262626"/>
                          </a:solidFill>
                          <a:latin typeface="휴먼명조"/>
                        </a:rPr>
                        <a:t>. </a:t>
                      </a:r>
                      <a:r>
                        <a:rPr lang="ko-KR" altLang="en-US" sz="900" kern="0" spc="0" dirty="0">
                          <a:solidFill>
                            <a:srgbClr val="262626"/>
                          </a:solidFill>
                          <a:ea typeface="휴먼명조"/>
                        </a:rPr>
                        <a:t>청년취업아카데미 사업관리시스템 운영을 위해서는 교육생 개인정보가 필요하며</a:t>
                      </a:r>
                      <a:r>
                        <a:rPr lang="en-US" altLang="ko-KR" sz="900" kern="0" spc="0" dirty="0">
                          <a:solidFill>
                            <a:srgbClr val="262626"/>
                          </a:solidFill>
                          <a:latin typeface="휴먼명조"/>
                        </a:rPr>
                        <a:t>, </a:t>
                      </a:r>
                      <a:r>
                        <a:rPr lang="ko-KR" altLang="en-US" sz="900" kern="0" spc="0" dirty="0">
                          <a:solidFill>
                            <a:srgbClr val="262626"/>
                          </a:solidFill>
                          <a:ea typeface="휴먼명조"/>
                        </a:rPr>
                        <a:t>관계법령에 따라 교육생으로부터 제공받는 개인정보를 보호하여야 합니다</a:t>
                      </a:r>
                      <a:r>
                        <a:rPr lang="en-US" altLang="ko-KR" sz="900" kern="0" spc="0" dirty="0">
                          <a:solidFill>
                            <a:srgbClr val="262626"/>
                          </a:solidFill>
                          <a:latin typeface="휴먼명조"/>
                        </a:rPr>
                        <a:t>. </a:t>
                      </a:r>
                      <a:r>
                        <a:rPr lang="ko-KR" altLang="en-US" sz="900" kern="0" spc="0" dirty="0">
                          <a:solidFill>
                            <a:srgbClr val="262626"/>
                          </a:solidFill>
                          <a:ea typeface="휴먼명조"/>
                        </a:rPr>
                        <a:t>한국생산성본부는 교육생의 동의 없이 개인정보를 제</a:t>
                      </a:r>
                      <a:r>
                        <a:rPr lang="en-US" altLang="ko-KR" sz="900" kern="0" spc="0" dirty="0">
                          <a:solidFill>
                            <a:srgbClr val="262626"/>
                          </a:solidFill>
                          <a:latin typeface="휴먼명조"/>
                        </a:rPr>
                        <a:t>3</a:t>
                      </a:r>
                      <a:r>
                        <a:rPr lang="ko-KR" altLang="en-US" sz="900" kern="0" spc="0" dirty="0">
                          <a:solidFill>
                            <a:srgbClr val="262626"/>
                          </a:solidFill>
                          <a:ea typeface="휴먼명조"/>
                        </a:rPr>
                        <a:t>자에게 제공하거나 사업관리시스템 운영 외의 목적으로 사용하지 않으며</a:t>
                      </a:r>
                      <a:r>
                        <a:rPr lang="en-US" altLang="ko-KR" sz="900" kern="0" spc="0" dirty="0">
                          <a:solidFill>
                            <a:srgbClr val="262626"/>
                          </a:solidFill>
                          <a:latin typeface="휴먼명조"/>
                        </a:rPr>
                        <a:t>, </a:t>
                      </a:r>
                      <a:r>
                        <a:rPr lang="ko-KR" altLang="en-US" sz="900" kern="0" spc="0" dirty="0">
                          <a:solidFill>
                            <a:srgbClr val="262626"/>
                          </a:solidFill>
                          <a:ea typeface="휴먼명조"/>
                        </a:rPr>
                        <a:t>개인정보를 제공한 교육생은 자신이 입력한 개인정보를 열람</a:t>
                      </a:r>
                      <a:r>
                        <a:rPr lang="en-US" altLang="ko-KR" sz="900" kern="0" spc="0" dirty="0">
                          <a:solidFill>
                            <a:srgbClr val="262626"/>
                          </a:solidFill>
                          <a:latin typeface="휴먼명조"/>
                        </a:rPr>
                        <a:t>·</a:t>
                      </a:r>
                      <a:r>
                        <a:rPr lang="ko-KR" altLang="en-US" sz="900" kern="0" spc="0" dirty="0">
                          <a:solidFill>
                            <a:srgbClr val="262626"/>
                          </a:solidFill>
                          <a:ea typeface="휴먼명조"/>
                        </a:rPr>
                        <a:t>수정하거나 정보제공에 대한 철회를 할 수 있습니다</a:t>
                      </a:r>
                      <a:r>
                        <a:rPr lang="en-US" altLang="ko-KR" sz="900" kern="0" spc="0" dirty="0">
                          <a:solidFill>
                            <a:srgbClr val="262626"/>
                          </a:solidFill>
                          <a:latin typeface="휴먼명조"/>
                        </a:rPr>
                        <a:t>.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</a:endParaRPr>
                    </a:p>
                    <a:p>
                      <a:pPr marL="127000" marR="12700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0" dirty="0">
                          <a:solidFill>
                            <a:srgbClr val="262626"/>
                          </a:solidFill>
                          <a:ea typeface="휴먼명조"/>
                        </a:rPr>
                        <a:t>본인은 위 내용에 따른 청년취업아카데미 사업관리시스템 운영을 위해 개인정보를 제공할 것을 동의합니다</a:t>
                      </a:r>
                      <a:r>
                        <a:rPr lang="en-US" altLang="ko-KR" sz="900" kern="0" spc="0" dirty="0">
                          <a:solidFill>
                            <a:srgbClr val="262626"/>
                          </a:solidFill>
                          <a:latin typeface="휴먼명조"/>
                        </a:rPr>
                        <a:t>.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</a:endParaRPr>
                    </a:p>
                    <a:p>
                      <a:pPr marL="127000" marR="127000" indent="0" algn="r" fontAlgn="base" latinLnBrk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u="sng" kern="0" spc="0" dirty="0">
                          <a:solidFill>
                            <a:srgbClr val="26262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ea typeface="휴먼명조"/>
                        </a:rPr>
                        <a:t>□ 동의합니다</a:t>
                      </a:r>
                      <a:r>
                        <a:rPr lang="en-US" altLang="ko-KR" sz="900" b="1" u="sng" kern="0" spc="0" dirty="0">
                          <a:solidFill>
                            <a:srgbClr val="26262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휴먼명조"/>
                        </a:rPr>
                        <a:t>.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</a:endParaRPr>
                    </a:p>
                    <a:p>
                      <a:pPr marL="127000" marR="12700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b="1" kern="0" spc="0" dirty="0" smtClean="0">
                          <a:solidFill>
                            <a:srgbClr val="262626"/>
                          </a:solidFill>
                          <a:ea typeface="휴먼명조"/>
                        </a:rPr>
                        <a:t>『</a:t>
                      </a:r>
                      <a:r>
                        <a:rPr lang="en-US" altLang="ko-KR" sz="900" dirty="0" smtClean="0">
                          <a:solidFill>
                            <a:schemeClr val="tx1"/>
                          </a:solidFill>
                          <a:latin typeface="HY울릉도B" pitchFamily="18" charset="-127"/>
                          <a:ea typeface="HY울릉도B" pitchFamily="18" charset="-127"/>
                        </a:rPr>
                        <a:t>[</a:t>
                      </a:r>
                      <a:r>
                        <a:rPr lang="ko-KR" altLang="en-US" sz="900" dirty="0" smtClean="0">
                          <a:solidFill>
                            <a:schemeClr val="tx1"/>
                          </a:solidFill>
                          <a:latin typeface="HY울릉도B" pitchFamily="18" charset="-127"/>
                          <a:ea typeface="HY울릉도B" pitchFamily="18" charset="-127"/>
                        </a:rPr>
                        <a:t>국민대학교</a:t>
                      </a:r>
                      <a:r>
                        <a:rPr lang="en-US" altLang="ko-KR" sz="900" dirty="0" smtClean="0">
                          <a:solidFill>
                            <a:schemeClr val="tx1"/>
                          </a:solidFill>
                          <a:latin typeface="HY울릉도B" pitchFamily="18" charset="-127"/>
                          <a:ea typeface="HY울릉도B" pitchFamily="18" charset="-127"/>
                        </a:rPr>
                        <a:t>]</a:t>
                      </a:r>
                      <a:r>
                        <a:rPr lang="ko-KR" altLang="en-US" sz="900" dirty="0" err="1" smtClean="0">
                          <a:solidFill>
                            <a:schemeClr val="tx1"/>
                          </a:solidFill>
                          <a:latin typeface="HY울릉도B" pitchFamily="18" charset="-127"/>
                          <a:ea typeface="HY울릉도B" pitchFamily="18" charset="-127"/>
                        </a:rPr>
                        <a:t>빅데이터를</a:t>
                      </a:r>
                      <a:r>
                        <a:rPr lang="ko-KR" altLang="en-US" sz="900" dirty="0" smtClean="0">
                          <a:solidFill>
                            <a:schemeClr val="tx1"/>
                          </a:solidFill>
                          <a:latin typeface="HY울릉도B" pitchFamily="18" charset="-127"/>
                          <a:ea typeface="HY울릉도B" pitchFamily="18" charset="-127"/>
                        </a:rPr>
                        <a:t> </a:t>
                      </a:r>
                      <a:r>
                        <a:rPr lang="en-US" altLang="ko-KR" sz="900" dirty="0" smtClean="0">
                          <a:solidFill>
                            <a:schemeClr val="tx1"/>
                          </a:solidFill>
                          <a:latin typeface="HY울릉도B" pitchFamily="18" charset="-127"/>
                          <a:ea typeface="HY울릉도B" pitchFamily="18" charset="-127"/>
                        </a:rPr>
                        <a:t>DB</a:t>
                      </a:r>
                      <a:r>
                        <a:rPr lang="ko-KR" altLang="en-US" sz="900" dirty="0" smtClean="0">
                          <a:solidFill>
                            <a:schemeClr val="tx1"/>
                          </a:solidFill>
                          <a:latin typeface="HY울릉도B" pitchFamily="18" charset="-127"/>
                          <a:ea typeface="HY울릉도B" pitchFamily="18" charset="-127"/>
                        </a:rPr>
                        <a:t>분석전문가</a:t>
                      </a:r>
                      <a:r>
                        <a:rPr lang="en-US" altLang="ko-KR" sz="900" dirty="0" smtClean="0">
                          <a:solidFill>
                            <a:schemeClr val="tx1"/>
                          </a:solidFill>
                          <a:latin typeface="HY울릉도B" pitchFamily="18" charset="-127"/>
                          <a:ea typeface="HY울릉도B" pitchFamily="18" charset="-127"/>
                        </a:rPr>
                        <a:t> </a:t>
                      </a:r>
                      <a:r>
                        <a:rPr lang="en-US" altLang="ko-KR" sz="900" b="1" kern="0" spc="0" dirty="0" smtClean="0">
                          <a:solidFill>
                            <a:srgbClr val="262626"/>
                          </a:solidFill>
                          <a:ea typeface="휴먼명조"/>
                        </a:rPr>
                        <a:t>』</a:t>
                      </a:r>
                      <a:r>
                        <a:rPr lang="ko-KR" altLang="en-US" sz="900" kern="0" spc="0" dirty="0" smtClean="0">
                          <a:solidFill>
                            <a:srgbClr val="262626"/>
                          </a:solidFill>
                          <a:latin typeface="휴먼명조"/>
                        </a:rPr>
                        <a:t> </a:t>
                      </a:r>
                      <a:r>
                        <a:rPr lang="ko-KR" altLang="en-US" sz="900" kern="0" spc="0" dirty="0">
                          <a:solidFill>
                            <a:srgbClr val="262626"/>
                          </a:solidFill>
                          <a:ea typeface="휴먼명조"/>
                        </a:rPr>
                        <a:t>교육을 성실히 이수하고 과정운영기관의 규정을 준수하여 중도이탈 없이 과정 수료 할 것을 아래와 같이 확인 합니다</a:t>
                      </a:r>
                      <a:r>
                        <a:rPr lang="en-US" altLang="ko-KR" sz="900" kern="0" spc="0" dirty="0">
                          <a:solidFill>
                            <a:srgbClr val="262626"/>
                          </a:solidFill>
                          <a:latin typeface="휴먼명조"/>
                        </a:rPr>
                        <a:t>. 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</a:endParaRPr>
                    </a:p>
                    <a:p>
                      <a:pPr marL="127000" marR="127000" indent="0" algn="r" fontAlgn="base" latinLnBrk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b="1" u="sng" kern="0" spc="0" dirty="0" smtClean="0">
                          <a:solidFill>
                            <a:srgbClr val="26262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휴먼명조"/>
                        </a:rPr>
                        <a:t>2017</a:t>
                      </a:r>
                      <a:r>
                        <a:rPr lang="ko-KR" altLang="en-US" sz="900" b="1" u="sng" kern="0" spc="0" dirty="0" smtClean="0">
                          <a:solidFill>
                            <a:srgbClr val="26262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ea typeface="휴먼명조"/>
                        </a:rPr>
                        <a:t>년 </a:t>
                      </a:r>
                      <a:r>
                        <a:rPr lang="ko-KR" altLang="en-US" sz="900" b="1" u="sng" kern="0" spc="0" dirty="0">
                          <a:solidFill>
                            <a:srgbClr val="26262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ea typeface="휴먼명조"/>
                        </a:rPr>
                        <a:t>월 일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</a:endParaRPr>
                    </a:p>
                    <a:p>
                      <a:pPr marL="127000" marR="127000" indent="0" algn="r" fontAlgn="base" latinLnBrk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u="sng" kern="0" spc="0" dirty="0">
                          <a:solidFill>
                            <a:srgbClr val="26262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ea typeface="휴먼명조"/>
                        </a:rPr>
                        <a:t>신청자 성명 </a:t>
                      </a:r>
                      <a:r>
                        <a:rPr lang="en-US" altLang="ko-KR" sz="900" b="1" u="sng" kern="0" spc="0" dirty="0">
                          <a:solidFill>
                            <a:srgbClr val="7F7F7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휴먼명조"/>
                        </a:rPr>
                        <a:t>(</a:t>
                      </a:r>
                      <a:r>
                        <a:rPr lang="ko-KR" altLang="en-US" sz="900" b="1" u="sng" kern="0" spc="0" dirty="0">
                          <a:solidFill>
                            <a:srgbClr val="7F7F7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ea typeface="휴먼명조"/>
                        </a:rPr>
                        <a:t>인</a:t>
                      </a:r>
                      <a:r>
                        <a:rPr lang="en-US" altLang="ko-KR" sz="900" b="1" u="sng" kern="0" spc="0" dirty="0">
                          <a:solidFill>
                            <a:srgbClr val="7F7F7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휴먼명조"/>
                        </a:rPr>
                        <a:t>)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</a:endParaRPr>
                    </a:p>
                    <a:p>
                      <a:pPr marL="127000" marR="12700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a typeface="휴먼명조"/>
                        </a:rPr>
                        <a:t>한국생산성본부 귀하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5296" marR="5296" marT="5296" marB="5296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116642" y="179517"/>
          <a:ext cx="6552731" cy="8796860"/>
        </p:xfrm>
        <a:graphic>
          <a:graphicData uri="http://schemas.openxmlformats.org/drawingml/2006/table">
            <a:tbl>
              <a:tblPr/>
              <a:tblGrid>
                <a:gridCol w="6002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02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1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1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91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91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910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910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910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3910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3910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3910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3910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39107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39107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139107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139107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139107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139107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139107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139107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139107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139107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139107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139107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139107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139107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139107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139107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139107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139107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  <a:gridCol w="139107">
                  <a:extLst>
                    <a:ext uri="{9D8B030D-6E8A-4147-A177-3AD203B41FA5}">
                      <a16:colId xmlns:a16="http://schemas.microsoft.com/office/drawing/2014/main" val="20032"/>
                    </a:ext>
                  </a:extLst>
                </a:gridCol>
                <a:gridCol w="565811">
                  <a:extLst>
                    <a:ext uri="{9D8B030D-6E8A-4147-A177-3AD203B41FA5}">
                      <a16:colId xmlns:a16="http://schemas.microsoft.com/office/drawing/2014/main" val="20033"/>
                    </a:ext>
                  </a:extLst>
                </a:gridCol>
                <a:gridCol w="139107">
                  <a:extLst>
                    <a:ext uri="{9D8B030D-6E8A-4147-A177-3AD203B41FA5}">
                      <a16:colId xmlns:a16="http://schemas.microsoft.com/office/drawing/2014/main" val="20034"/>
                    </a:ext>
                  </a:extLst>
                </a:gridCol>
                <a:gridCol w="139107">
                  <a:extLst>
                    <a:ext uri="{9D8B030D-6E8A-4147-A177-3AD203B41FA5}">
                      <a16:colId xmlns:a16="http://schemas.microsoft.com/office/drawing/2014/main" val="20035"/>
                    </a:ext>
                  </a:extLst>
                </a:gridCol>
                <a:gridCol w="195923">
                  <a:extLst>
                    <a:ext uri="{9D8B030D-6E8A-4147-A177-3AD203B41FA5}">
                      <a16:colId xmlns:a16="http://schemas.microsoft.com/office/drawing/2014/main" val="20036"/>
                    </a:ext>
                  </a:extLst>
                </a:gridCol>
              </a:tblGrid>
              <a:tr h="583692">
                <a:tc gridSpan="37"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kern="0" spc="-20" dirty="0">
                          <a:solidFill>
                            <a:srgbClr val="000000"/>
                          </a:solidFill>
                          <a:latin typeface="HY견고딕"/>
                        </a:rPr>
                        <a:t>(</a:t>
                      </a:r>
                      <a:r>
                        <a:rPr lang="ko-KR" altLang="en-US" sz="1200" b="1" kern="0" spc="-20" dirty="0">
                          <a:solidFill>
                            <a:srgbClr val="000000"/>
                          </a:solidFill>
                          <a:ea typeface="HY견고딕"/>
                        </a:rPr>
                        <a:t>교육지원서</a:t>
                      </a:r>
                      <a:r>
                        <a:rPr lang="en-US" altLang="ko-KR" sz="1200" b="1" kern="0" spc="-20" dirty="0" smtClean="0">
                          <a:solidFill>
                            <a:srgbClr val="000000"/>
                          </a:solidFill>
                          <a:latin typeface="HY견고딕"/>
                        </a:rPr>
                        <a:t>)</a:t>
                      </a:r>
                      <a:r>
                        <a:rPr lang="ko-KR" altLang="en-US" sz="1200" b="1" kern="0" spc="-20" dirty="0" smtClean="0">
                          <a:solidFill>
                            <a:srgbClr val="262626"/>
                          </a:solidFill>
                          <a:ea typeface="HY견고딕"/>
                        </a:rPr>
                        <a:t> 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HY울릉도B" pitchFamily="18" charset="-127"/>
                          <a:ea typeface="HY울릉도B" pitchFamily="18" charset="-127"/>
                        </a:rPr>
                        <a:t>-[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HY울릉도B" pitchFamily="18" charset="-127"/>
                          <a:ea typeface="HY울릉도B" pitchFamily="18" charset="-127"/>
                        </a:rPr>
                        <a:t>국민대학교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HY울릉도B" pitchFamily="18" charset="-127"/>
                          <a:ea typeface="HY울릉도B" pitchFamily="18" charset="-127"/>
                        </a:rPr>
                        <a:t>]</a:t>
                      </a:r>
                      <a:r>
                        <a:rPr lang="ko-KR" altLang="en-US" sz="1200" dirty="0" err="1" smtClean="0">
                          <a:solidFill>
                            <a:schemeClr val="tx1"/>
                          </a:solidFill>
                          <a:latin typeface="HY울릉도B" pitchFamily="18" charset="-127"/>
                          <a:ea typeface="HY울릉도B" pitchFamily="18" charset="-127"/>
                        </a:rPr>
                        <a:t>빅데이터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HY울릉도B" pitchFamily="18" charset="-127"/>
                          <a:ea typeface="HY울릉도B" pitchFamily="18" charset="-127"/>
                        </a:rPr>
                        <a:t> 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HY울릉도B" pitchFamily="18" charset="-127"/>
                          <a:ea typeface="HY울릉도B" pitchFamily="18" charset="-127"/>
                        </a:rPr>
                        <a:t>DB 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HY울릉도B" pitchFamily="18" charset="-127"/>
                          <a:ea typeface="HY울릉도B" pitchFamily="18" charset="-127"/>
                        </a:rPr>
                        <a:t>분석 전문가 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HY울릉도B" pitchFamily="18" charset="-127"/>
                          <a:ea typeface="HY울릉도B" pitchFamily="18" charset="-127"/>
                        </a:rPr>
                        <a:t>-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  <a:latin typeface="HY울릉도B" pitchFamily="18" charset="-127"/>
                        <a:ea typeface="HY울릉도B" pitchFamily="18" charset="-127"/>
                      </a:endParaRPr>
                    </a:p>
                  </a:txBody>
                  <a:tcPr marL="17537" marR="17537" marT="4848" marB="48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8968">
                <a:tc gridSpan="37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endParaRPr lang="ko-KR" altLang="en-US" sz="9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>
                      <a:noFill/>
                    </a:lnL>
                    <a:lnR>
                      <a:noFill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7199">
                <a:tc rowSpan="4" grid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latin typeface="휴먼명조"/>
                        </a:rPr>
                        <a:t>(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a typeface="휴먼명조"/>
                        </a:rPr>
                        <a:t>사진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latin typeface="휴먼명조"/>
                        </a:rPr>
                        <a:t>)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성 명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한글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성명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영문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성명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b="1" kern="0" spc="0">
                          <a:solidFill>
                            <a:srgbClr val="000000"/>
                          </a:solidFill>
                          <a:latin typeface="휴먼명조"/>
                        </a:rPr>
                        <a:t>(</a:t>
                      </a: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여권과 동일하게 작성</a:t>
                      </a:r>
                      <a:r>
                        <a:rPr lang="en-US" altLang="ko-KR" sz="900" b="1" kern="0" spc="0">
                          <a:solidFill>
                            <a:srgbClr val="000000"/>
                          </a:solidFill>
                          <a:latin typeface="휴먼명조"/>
                        </a:rPr>
                        <a:t>)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554">
                <a:tc gridSpan="4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현 주 소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3" gridSpan="15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kern="0" spc="0" dirty="0">
                        <a:solidFill>
                          <a:srgbClr val="000000"/>
                        </a:solidFill>
                        <a:latin typeface="휴먼명조"/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주민번호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 spc="0">
                          <a:solidFill>
                            <a:srgbClr val="000000"/>
                          </a:solidFill>
                          <a:latin typeface="휴먼명조"/>
                        </a:rPr>
                        <a:t>-</a:t>
                      </a:r>
                      <a:endParaRPr 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554">
                <a:tc gridSpan="4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15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핸드폰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554">
                <a:tc gridSpan="4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15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이메일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 spc="0">
                          <a:solidFill>
                            <a:srgbClr val="000000"/>
                          </a:solidFill>
                          <a:latin typeface="휴먼명조"/>
                        </a:rPr>
                        <a:t>@</a:t>
                      </a:r>
                      <a:endParaRPr 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554">
                <a:tc row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학력사항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a typeface="휴먼명조"/>
                        </a:rPr>
                        <a:t>기간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학교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학과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졸업일 또는 예정일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학점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05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latin typeface="휴먼명조"/>
                          <a:ea typeface="휴먼명조"/>
                        </a:rPr>
                        <a:t>년 월 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latin typeface="휴먼명조"/>
                        </a:rPr>
                        <a:t>~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latin typeface="휴먼명조"/>
                          <a:ea typeface="휴먼명조"/>
                        </a:rPr>
                        <a:t>년 월</a:t>
                      </a:r>
                      <a:endParaRPr lang="ko-KR" altLang="en-US" sz="900" b="1" kern="0" spc="0" dirty="0">
                        <a:solidFill>
                          <a:srgbClr val="000000"/>
                        </a:solidFill>
                        <a:latin typeface="휴먼명조"/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 spc="0">
                          <a:solidFill>
                            <a:srgbClr val="000000"/>
                          </a:solidFill>
                          <a:latin typeface="휴먼명조"/>
                        </a:rPr>
                        <a:t>/</a:t>
                      </a:r>
                      <a:endParaRPr 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05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latin typeface="휴먼명조"/>
                          <a:ea typeface="휴먼명조"/>
                        </a:rPr>
                        <a:t>년 월 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latin typeface="휴먼명조"/>
                        </a:rPr>
                        <a:t>~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latin typeface="휴먼명조"/>
                          <a:ea typeface="휴먼명조"/>
                        </a:rPr>
                        <a:t>년 월</a:t>
                      </a:r>
                      <a:endParaRPr lang="ko-KR" altLang="en-US" sz="900" b="1" kern="0" spc="0" dirty="0">
                        <a:solidFill>
                          <a:srgbClr val="000000"/>
                        </a:solidFill>
                        <a:latin typeface="휴먼명조"/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 spc="0">
                          <a:solidFill>
                            <a:srgbClr val="000000"/>
                          </a:solidFill>
                          <a:latin typeface="휴먼명조"/>
                        </a:rPr>
                        <a:t>/</a:t>
                      </a:r>
                      <a:endParaRPr 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05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latin typeface="휴먼명조"/>
                          <a:ea typeface="휴먼명조"/>
                        </a:rPr>
                        <a:t>년 월 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latin typeface="휴먼명조"/>
                        </a:rPr>
                        <a:t>~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latin typeface="휴먼명조"/>
                          <a:ea typeface="휴먼명조"/>
                        </a:rPr>
                        <a:t>년 월</a:t>
                      </a:r>
                      <a:endParaRPr lang="ko-KR" altLang="en-US" sz="900" b="1" kern="0" spc="0" dirty="0">
                        <a:solidFill>
                          <a:srgbClr val="000000"/>
                        </a:solidFill>
                        <a:latin typeface="휴먼명조"/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 spc="0">
                          <a:solidFill>
                            <a:srgbClr val="000000"/>
                          </a:solidFill>
                          <a:latin typeface="휴먼명조"/>
                        </a:rPr>
                        <a:t>/</a:t>
                      </a:r>
                      <a:endParaRPr 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7554">
                <a:tc rowSpan="2"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외국어능력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 spc="0" dirty="0">
                          <a:solidFill>
                            <a:srgbClr val="000000"/>
                          </a:solidFill>
                          <a:latin typeface="휴먼명조"/>
                        </a:rPr>
                        <a:t>TOEIC</a:t>
                      </a:r>
                      <a:endParaRPr lang="en-US" sz="9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 spc="0">
                          <a:solidFill>
                            <a:srgbClr val="000000"/>
                          </a:solidFill>
                          <a:latin typeface="휴먼명조"/>
                        </a:rPr>
                        <a:t>TOEFL</a:t>
                      </a:r>
                      <a:endParaRPr 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 spc="0" dirty="0">
                          <a:solidFill>
                            <a:srgbClr val="000000"/>
                          </a:solidFill>
                          <a:latin typeface="휴먼명조"/>
                        </a:rPr>
                        <a:t>JPT</a:t>
                      </a:r>
                      <a:endParaRPr lang="en-US" sz="9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영어회화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기타어학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0894">
                <a:tc gridSpan="3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latin typeface="휴먼명조"/>
                        </a:rPr>
                        <a:t>(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latin typeface="휴먼명조"/>
                          <a:ea typeface="휴먼명조"/>
                        </a:rPr>
                        <a:t>점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latin typeface="휴먼명조"/>
                        </a:rPr>
                        <a:t>)</a:t>
                      </a: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b="1" kern="0" spc="0">
                          <a:solidFill>
                            <a:srgbClr val="000000"/>
                          </a:solidFill>
                          <a:latin typeface="휴먼명조"/>
                        </a:rPr>
                        <a:t>( </a:t>
                      </a: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점</a:t>
                      </a:r>
                      <a:r>
                        <a:rPr lang="en-US" altLang="ko-KR" sz="900" b="1" kern="0" spc="0">
                          <a:solidFill>
                            <a:srgbClr val="000000"/>
                          </a:solidFill>
                          <a:latin typeface="휴먼명조"/>
                        </a:rPr>
                        <a:t>)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b="1" kern="0" spc="0">
                          <a:solidFill>
                            <a:srgbClr val="000000"/>
                          </a:solidFill>
                          <a:latin typeface="휴먼명조"/>
                        </a:rPr>
                        <a:t>( </a:t>
                      </a: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점</a:t>
                      </a:r>
                      <a:r>
                        <a:rPr lang="en-US" altLang="ko-KR" sz="900" b="1" kern="0" spc="0">
                          <a:solidFill>
                            <a:srgbClr val="000000"/>
                          </a:solidFill>
                          <a:latin typeface="휴먼명조"/>
                        </a:rPr>
                        <a:t>)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-190">
                          <a:solidFill>
                            <a:srgbClr val="000000"/>
                          </a:solidFill>
                          <a:ea typeface="휴먼명조"/>
                        </a:rPr>
                        <a:t>상 </a:t>
                      </a:r>
                      <a:r>
                        <a:rPr lang="en-US" altLang="ko-KR" sz="900" b="1" kern="0" spc="-190">
                          <a:solidFill>
                            <a:srgbClr val="000000"/>
                          </a:solidFill>
                          <a:latin typeface="휴먼명조"/>
                        </a:rPr>
                        <a:t>/ </a:t>
                      </a:r>
                      <a:r>
                        <a:rPr lang="ko-KR" altLang="en-US" sz="900" b="1" kern="0" spc="-190">
                          <a:solidFill>
                            <a:srgbClr val="000000"/>
                          </a:solidFill>
                          <a:ea typeface="휴먼명조"/>
                        </a:rPr>
                        <a:t>중 </a:t>
                      </a:r>
                      <a:r>
                        <a:rPr lang="en-US" altLang="ko-KR" sz="900" b="1" kern="0" spc="-190">
                          <a:solidFill>
                            <a:srgbClr val="000000"/>
                          </a:solidFill>
                          <a:latin typeface="휴먼명조"/>
                        </a:rPr>
                        <a:t>/ </a:t>
                      </a:r>
                      <a:r>
                        <a:rPr lang="ko-KR" altLang="en-US" sz="900" b="1" kern="0" spc="-190">
                          <a:solidFill>
                            <a:srgbClr val="000000"/>
                          </a:solidFill>
                          <a:ea typeface="휴먼명조"/>
                        </a:rPr>
                        <a:t>하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0894"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컴퓨터활용능력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 spc="0" dirty="0">
                          <a:solidFill>
                            <a:srgbClr val="000000"/>
                          </a:solidFill>
                          <a:latin typeface="휴먼명조"/>
                        </a:rPr>
                        <a:t>1. </a:t>
                      </a:r>
                      <a:endParaRPr lang="en-US" sz="9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17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 spc="0" dirty="0">
                          <a:solidFill>
                            <a:srgbClr val="000000"/>
                          </a:solidFill>
                          <a:latin typeface="휴먼명조"/>
                        </a:rPr>
                        <a:t>2. </a:t>
                      </a: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 spc="0">
                          <a:solidFill>
                            <a:srgbClr val="000000"/>
                          </a:solidFill>
                          <a:latin typeface="휴먼명조"/>
                        </a:rPr>
                        <a:t>3. </a:t>
                      </a: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37375">
                <a:tc row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경력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사항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a typeface="휴먼명조"/>
                        </a:rPr>
                        <a:t>근무기간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근무기관명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근무부서명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a typeface="휴먼명조"/>
                        </a:rPr>
                        <a:t>담당업무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직위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급여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434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latin typeface="휴먼명조"/>
                          <a:ea typeface="휴먼명조"/>
                        </a:rPr>
                        <a:t>년 월 </a:t>
                      </a:r>
                      <a:r>
                        <a:rPr lang="en-US" altLang="ko-KR" sz="900" b="1" kern="0" spc="0">
                          <a:solidFill>
                            <a:srgbClr val="000000"/>
                          </a:solidFill>
                          <a:latin typeface="휴먼명조"/>
                        </a:rPr>
                        <a:t>~ </a:t>
                      </a: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latin typeface="휴먼명조"/>
                          <a:ea typeface="휴먼명조"/>
                        </a:rPr>
                        <a:t>년 월</a:t>
                      </a:r>
                      <a:endParaRPr lang="ko-KR" altLang="en-US" sz="900" b="1" kern="0" spc="0">
                        <a:solidFill>
                          <a:srgbClr val="000000"/>
                        </a:solidFill>
                        <a:latin typeface="휴먼명조"/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434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latin typeface="휴먼명조"/>
                          <a:ea typeface="휴먼명조"/>
                        </a:rPr>
                        <a:t>년 월 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latin typeface="휴먼명조"/>
                        </a:rPr>
                        <a:t>~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latin typeface="휴먼명조"/>
                          <a:ea typeface="휴먼명조"/>
                        </a:rPr>
                        <a:t>년 월</a:t>
                      </a:r>
                      <a:endParaRPr lang="ko-KR" altLang="en-US" sz="900" b="1" kern="0" spc="0" dirty="0">
                        <a:solidFill>
                          <a:srgbClr val="000000"/>
                        </a:solidFill>
                        <a:latin typeface="휴먼명조"/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434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latin typeface="휴먼명조"/>
                          <a:ea typeface="휴먼명조"/>
                        </a:rPr>
                        <a:t>년 월 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latin typeface="휴먼명조"/>
                        </a:rPr>
                        <a:t>~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latin typeface="휴먼명조"/>
                          <a:ea typeface="휴먼명조"/>
                        </a:rPr>
                        <a:t>년 월</a:t>
                      </a:r>
                      <a:endParaRPr lang="ko-KR" altLang="en-US" sz="900" b="1" kern="0" spc="0" dirty="0">
                        <a:solidFill>
                          <a:srgbClr val="000000"/>
                        </a:solidFill>
                        <a:latin typeface="휴먼명조"/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707199">
                <a:tc row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자격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사항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자격명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a typeface="휴먼명조"/>
                        </a:rPr>
                        <a:t>취득일자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시행청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 err="1">
                          <a:solidFill>
                            <a:srgbClr val="000000"/>
                          </a:solidFill>
                          <a:ea typeface="휴먼명조"/>
                        </a:rPr>
                        <a:t>자격명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a typeface="휴먼명조"/>
                        </a:rPr>
                        <a:t>취득일자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시행청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040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069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67554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병역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사항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1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a typeface="휴먼명조"/>
                        </a:rPr>
                        <a:t>필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latin typeface="휴먼명조"/>
                        </a:rPr>
                        <a:t>( )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a typeface="휴먼명조"/>
                        </a:rPr>
                        <a:t>면제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latin typeface="휴먼명조"/>
                        </a:rPr>
                        <a:t>( )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a typeface="휴먼명조"/>
                        </a:rPr>
                        <a:t>미필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latin typeface="휴먼명조"/>
                        </a:rPr>
                        <a:t>( )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면제사유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a typeface="휴먼명조"/>
                        </a:rPr>
                        <a:t>군 번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7003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복무기간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1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군별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a typeface="휴먼명조"/>
                        </a:rPr>
                        <a:t>계급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병과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3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7003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취미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특기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취미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1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a typeface="휴먼명조"/>
                        </a:rPr>
                        <a:t>특기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8968">
                <a:tc gridSpan="37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>
                      <a:noFill/>
                    </a:lnL>
                    <a:lnR>
                      <a:noFill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738470">
                <a:tc gridSpan="37"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a typeface="휴먼명조"/>
                        </a:rPr>
                        <a:t>위 사항은 사실과 틀림 없음을 증명합니다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latin typeface="휴먼명조"/>
                        </a:rPr>
                        <a:t>.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indent="0" algn="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a typeface="휴먼명조"/>
                        </a:rPr>
                        <a:t>년 월 일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indent="0" algn="r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a typeface="휴먼명조"/>
                        </a:rPr>
                        <a:t>지 원 자 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latin typeface="휴먼명조"/>
                        </a:rPr>
                        <a:t>: (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a typeface="휴먼명조"/>
                        </a:rPr>
                        <a:t>인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latin typeface="휴먼명조"/>
                        </a:rPr>
                        <a:t>) 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7537" marR="17537" marT="4848" marB="484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188640" y="107504"/>
          <a:ext cx="6552726" cy="8856981"/>
        </p:xfrm>
        <a:graphic>
          <a:graphicData uri="http://schemas.openxmlformats.org/drawingml/2006/table">
            <a:tbl>
              <a:tblPr/>
              <a:tblGrid>
                <a:gridCol w="819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53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14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08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959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77900">
                <a:tc gridSpan="5"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kern="0" spc="-20" dirty="0">
                          <a:solidFill>
                            <a:srgbClr val="000000"/>
                          </a:solidFill>
                          <a:latin typeface="HY견고딕"/>
                        </a:rPr>
                        <a:t>(</a:t>
                      </a:r>
                      <a:r>
                        <a:rPr lang="ko-KR" altLang="en-US" sz="1200" b="1" kern="0" spc="-20" dirty="0">
                          <a:solidFill>
                            <a:srgbClr val="000000"/>
                          </a:solidFill>
                          <a:ea typeface="HY견고딕"/>
                        </a:rPr>
                        <a:t>자기소개서</a:t>
                      </a:r>
                      <a:r>
                        <a:rPr lang="en-US" altLang="ko-KR" sz="1200" b="1" kern="0" spc="-20" dirty="0" smtClean="0">
                          <a:solidFill>
                            <a:srgbClr val="000000"/>
                          </a:solidFill>
                          <a:latin typeface="HY견고딕"/>
                        </a:rPr>
                        <a:t>)</a:t>
                      </a:r>
                      <a:r>
                        <a:rPr lang="ko-KR" altLang="en-US" sz="1200" b="1" kern="0" spc="-20" dirty="0" smtClean="0">
                          <a:solidFill>
                            <a:srgbClr val="262626"/>
                          </a:solidFill>
                          <a:ea typeface="HY견고딕"/>
                        </a:rPr>
                        <a:t> 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HY울릉도B" pitchFamily="18" charset="-127"/>
                          <a:ea typeface="HY울릉도B" pitchFamily="18" charset="-127"/>
                        </a:rPr>
                        <a:t>-[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HY울릉도B" pitchFamily="18" charset="-127"/>
                          <a:ea typeface="HY울릉도B" pitchFamily="18" charset="-127"/>
                        </a:rPr>
                        <a:t>국민대학교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HY울릉도B" pitchFamily="18" charset="-127"/>
                          <a:ea typeface="HY울릉도B" pitchFamily="18" charset="-127"/>
                        </a:rPr>
                        <a:t>]</a:t>
                      </a:r>
                      <a:r>
                        <a:rPr lang="ko-KR" altLang="en-US" sz="1200" dirty="0" err="1" smtClean="0">
                          <a:solidFill>
                            <a:schemeClr val="tx1"/>
                          </a:solidFill>
                          <a:latin typeface="HY울릉도B" pitchFamily="18" charset="-127"/>
                          <a:ea typeface="HY울릉도B" pitchFamily="18" charset="-127"/>
                        </a:rPr>
                        <a:t>빅데이터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HY울릉도B" pitchFamily="18" charset="-127"/>
                          <a:ea typeface="HY울릉도B" pitchFamily="18" charset="-127"/>
                        </a:rPr>
                        <a:t> 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HY울릉도B" pitchFamily="18" charset="-127"/>
                          <a:ea typeface="HY울릉도B" pitchFamily="18" charset="-127"/>
                        </a:rPr>
                        <a:t>DB 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HY울릉도B" pitchFamily="18" charset="-127"/>
                          <a:ea typeface="HY울릉도B" pitchFamily="18" charset="-127"/>
                        </a:rPr>
                        <a:t>분석 전문가 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HY울릉도B" pitchFamily="18" charset="-127"/>
                          <a:ea typeface="HY울릉도B" pitchFamily="18" charset="-127"/>
                        </a:rPr>
                        <a:t>-</a:t>
                      </a:r>
                      <a:endParaRPr lang="ko-KR" altLang="en-US" sz="1200" kern="0" spc="0" dirty="0" smtClean="0">
                        <a:solidFill>
                          <a:srgbClr val="000000"/>
                        </a:solidFill>
                      </a:endParaRPr>
                    </a:p>
                  </a:txBody>
                  <a:tcPr marL="20477" marR="20477" marT="5661" marB="56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329"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-30" dirty="0">
                          <a:solidFill>
                            <a:srgbClr val="FFFFFF"/>
                          </a:solidFill>
                          <a:ea typeface="휴먼명조"/>
                        </a:rPr>
                        <a:t>희망직무분야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20477" marR="20477" marT="5661" marB="5661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7474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b="1" kern="0" spc="0">
                          <a:solidFill>
                            <a:srgbClr val="000000"/>
                          </a:solidFill>
                          <a:latin typeface="휴먼명조"/>
                        </a:rPr>
                        <a:t>1</a:t>
                      </a: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순위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20477" marR="20477" marT="5661" marB="566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20477" marR="20477" marT="5661" marB="566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b="1" kern="0" spc="0">
                          <a:solidFill>
                            <a:srgbClr val="000000"/>
                          </a:solidFill>
                          <a:latin typeface="휴먼명조"/>
                        </a:rPr>
                        <a:t>2</a:t>
                      </a: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순위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20477" marR="20477" marT="5661" marB="566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20477" marR="20477" marT="5661" marB="566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329"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-30">
                          <a:solidFill>
                            <a:srgbClr val="FFFFFF"/>
                          </a:solidFill>
                          <a:ea typeface="휴먼명조"/>
                        </a:rPr>
                        <a:t>희망취업기업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20477" marR="20477" marT="5661" marB="5661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7474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b="1" kern="0" spc="0">
                          <a:solidFill>
                            <a:srgbClr val="000000"/>
                          </a:solidFill>
                          <a:latin typeface="휴먼명조"/>
                        </a:rPr>
                        <a:t>1</a:t>
                      </a: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순위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20477" marR="20477" marT="5661" marB="566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20477" marR="20477" marT="5661" marB="566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b="1" kern="0" spc="0">
                          <a:solidFill>
                            <a:srgbClr val="000000"/>
                          </a:solidFill>
                          <a:latin typeface="휴먼명조"/>
                        </a:rPr>
                        <a:t>2</a:t>
                      </a: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순위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20477" marR="20477" marT="5661" marB="566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20477" marR="20477" marT="5661" marB="566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329"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-30">
                          <a:solidFill>
                            <a:srgbClr val="FFFFFF"/>
                          </a:solidFill>
                          <a:ea typeface="휴먼명조"/>
                        </a:rPr>
                        <a:t>희망근무지역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20477" marR="20477" marT="5661" marB="5661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7474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b="1" kern="0" spc="0">
                          <a:solidFill>
                            <a:srgbClr val="000000"/>
                          </a:solidFill>
                          <a:latin typeface="휴먼명조"/>
                        </a:rPr>
                        <a:t>1</a:t>
                      </a: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순위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20477" marR="20477" marT="5661" marB="566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20477" marR="20477" marT="5661" marB="566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b="1" kern="0" spc="0">
                          <a:solidFill>
                            <a:srgbClr val="000000"/>
                          </a:solidFill>
                          <a:latin typeface="휴먼명조"/>
                        </a:rPr>
                        <a:t>2</a:t>
                      </a: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순위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20477" marR="20477" marT="5661" marB="566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20477" marR="20477" marT="5661" marB="566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114">
                <a:tc grid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20477" marR="20477" marT="5661" marB="5661" anchor="ctr">
                    <a:lnL>
                      <a:noFill/>
                    </a:lnL>
                    <a:lnR>
                      <a:noFill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1149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성장 과정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및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학교 생활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20477" marR="20477" marT="5661" marB="5661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20477" marR="20477" marT="5661" marB="566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1149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성격의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장단점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및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가치관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20477" marR="20477" marT="5661" marB="5661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20477" marR="20477" marT="5661" marB="566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1149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교육 지원동기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20477" marR="20477" marT="5661" marB="5661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20477" marR="20477" marT="5661" marB="566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1149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향후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희망 업무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및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휴먼명조"/>
                        </a:rPr>
                        <a:t>취업 계획</a:t>
                      </a:r>
                      <a:endParaRPr lang="ko-KR" altLang="en-US" sz="900" kern="0" spc="0">
                        <a:solidFill>
                          <a:srgbClr val="000000"/>
                        </a:solidFill>
                      </a:endParaRPr>
                    </a:p>
                  </a:txBody>
                  <a:tcPr marL="20477" marR="20477" marT="5661" marB="5661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20477" marR="20477" marT="5661" marB="566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1295</TotalTime>
  <Words>390</Words>
  <Application>Microsoft Office PowerPoint</Application>
  <PresentationFormat>화면 슬라이드 쇼(4:3)</PresentationFormat>
  <Paragraphs>127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0" baseType="lpstr">
      <vt:lpstr>HY견고딕</vt:lpstr>
      <vt:lpstr>HY울릉도B</vt:lpstr>
      <vt:lpstr>굴림</vt:lpstr>
      <vt:lpstr>맑은 고딕</vt:lpstr>
      <vt:lpstr>휴먼명조</vt:lpstr>
      <vt:lpstr>Arial</vt:lpstr>
      <vt:lpstr>Office 테마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admin_kpc</dc:creator>
  <cp:lastModifiedBy>user</cp:lastModifiedBy>
  <cp:revision>132</cp:revision>
  <dcterms:created xsi:type="dcterms:W3CDTF">2016-02-16T05:38:32Z</dcterms:created>
  <dcterms:modified xsi:type="dcterms:W3CDTF">2017-09-27T09:10:14Z</dcterms:modified>
</cp:coreProperties>
</file>