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7" autoAdjust="0"/>
    <p:restoredTop sz="94660"/>
  </p:normalViewPr>
  <p:slideViewPr>
    <p:cSldViewPr>
      <p:cViewPr varScale="1">
        <p:scale>
          <a:sx n="84" d="100"/>
          <a:sy n="84" d="100"/>
        </p:scale>
        <p:origin x="-336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600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417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387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545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471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401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417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974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888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966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21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151E6-D3E5-4BB1-9436-A053BA571E3F}" type="datetimeFigureOut">
              <a:rPr lang="ko-KR" altLang="en-US" smtClean="0"/>
              <a:t>2015-12-09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C2168-BE56-459F-B5FC-BC7CA89C9B2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08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mgdidimdo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6506778\Desktop\고용노동부\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08" b="88450"/>
          <a:stretch/>
        </p:blipFill>
        <p:spPr bwMode="auto">
          <a:xfrm>
            <a:off x="-4228" y="-3503"/>
            <a:ext cx="687426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6506778\Desktop\고용노동부\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0" t="92399" r="2531" b="2351"/>
          <a:stretch/>
        </p:blipFill>
        <p:spPr bwMode="auto">
          <a:xfrm>
            <a:off x="5805264" y="8720578"/>
            <a:ext cx="1052735" cy="43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5236" y="143262"/>
            <a:ext cx="6524124" cy="540306"/>
          </a:xfrm>
        </p:spPr>
        <p:txBody>
          <a:bodyPr>
            <a:noAutofit/>
          </a:bodyPr>
          <a:lstStyle/>
          <a:p>
            <a:r>
              <a:rPr lang="en-US" altLang="ko-KR" sz="21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2016</a:t>
            </a:r>
            <a:r>
              <a:rPr lang="ko-KR" altLang="en-US" sz="21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년 상반기 현대자동차그룹 고용디딤돌 프로그램 </a:t>
            </a:r>
            <a:r>
              <a:rPr lang="ko-KR" altLang="en-US" sz="210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공</a:t>
            </a:r>
            <a:r>
              <a:rPr lang="ko-KR" altLang="en-US" sz="21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고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180039" y="858710"/>
            <a:ext cx="6446776" cy="252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algn="l">
              <a:buFont typeface="Wingdings"/>
              <a:buChar char="Ü"/>
            </a:pPr>
            <a:r>
              <a:rPr lang="ko-KR" altLang="en-US" sz="1300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sym typeface="Wingdings"/>
              </a:rPr>
              <a:t>현대자동차그룹 고용디딤돌이란</a:t>
            </a:r>
            <a:r>
              <a:rPr lang="en-US" altLang="ko-KR" sz="1300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sym typeface="Wingdings"/>
              </a:rPr>
              <a:t>?</a:t>
            </a:r>
            <a:endParaRPr lang="ko-KR" altLang="en-US" sz="1300" dirty="0">
              <a:gradFill>
                <a:gsLst>
                  <a:gs pos="0">
                    <a:schemeClr val="tx2">
                      <a:lumMod val="7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9" name="부제목 2"/>
          <p:cNvSpPr txBox="1">
            <a:spLocks/>
          </p:cNvSpPr>
          <p:nvPr/>
        </p:nvSpPr>
        <p:spPr>
          <a:xfrm>
            <a:off x="180039" y="1775809"/>
            <a:ext cx="6446776" cy="252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algn="l">
              <a:buFont typeface="Wingdings"/>
              <a:buChar char="Ü"/>
            </a:pPr>
            <a:r>
              <a:rPr lang="ko-KR" altLang="en-US" sz="1300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sym typeface="Wingdings"/>
              </a:rPr>
              <a:t>현대자동차그룹 고용디딤돌 프로그램</a:t>
            </a:r>
            <a:endParaRPr lang="ko-KR" altLang="en-US" sz="1300" dirty="0">
              <a:gradFill>
                <a:gsLst>
                  <a:gs pos="0">
                    <a:schemeClr val="tx2">
                      <a:lumMod val="7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0" name="부제목 2"/>
          <p:cNvSpPr txBox="1">
            <a:spLocks/>
          </p:cNvSpPr>
          <p:nvPr/>
        </p:nvSpPr>
        <p:spPr>
          <a:xfrm>
            <a:off x="175327" y="3226698"/>
            <a:ext cx="6446776" cy="26139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algn="l">
              <a:buFont typeface="Wingdings"/>
              <a:buChar char="Ü"/>
            </a:pPr>
            <a:r>
              <a:rPr lang="ko-KR" altLang="en-US" sz="1300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지원자격</a:t>
            </a:r>
            <a:endParaRPr lang="ko-KR" altLang="en-US" sz="1300" dirty="0">
              <a:gradFill>
                <a:gsLst>
                  <a:gs pos="0">
                    <a:schemeClr val="tx2">
                      <a:lumMod val="7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1" name="부제목 2"/>
          <p:cNvSpPr txBox="1">
            <a:spLocks/>
          </p:cNvSpPr>
          <p:nvPr/>
        </p:nvSpPr>
        <p:spPr>
          <a:xfrm>
            <a:off x="175327" y="4248399"/>
            <a:ext cx="6446776" cy="252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algn="l">
              <a:buFont typeface="Wingdings"/>
              <a:buChar char="Ü"/>
            </a:pPr>
            <a:r>
              <a:rPr lang="ko-KR" altLang="en-US" sz="1300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sym typeface="Wingdings"/>
              </a:rPr>
              <a:t>지원서 접수</a:t>
            </a:r>
            <a:endParaRPr lang="ko-KR" altLang="en-US" sz="1300" dirty="0">
              <a:gradFill>
                <a:gsLst>
                  <a:gs pos="0">
                    <a:schemeClr val="tx2">
                      <a:lumMod val="7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78" name="부제목 2"/>
          <p:cNvSpPr txBox="1">
            <a:spLocks/>
          </p:cNvSpPr>
          <p:nvPr/>
        </p:nvSpPr>
        <p:spPr>
          <a:xfrm>
            <a:off x="175327" y="5184503"/>
            <a:ext cx="6446776" cy="252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algn="l">
              <a:buFont typeface="Wingdings"/>
              <a:buChar char="Ü"/>
            </a:pPr>
            <a:r>
              <a:rPr lang="ko-KR" altLang="en-US" sz="1300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sym typeface="Wingdings"/>
              </a:rPr>
              <a:t>프로그램 일정 </a:t>
            </a:r>
            <a:endParaRPr lang="en-US" altLang="ko-KR" sz="1300" dirty="0" smtClean="0">
              <a:gradFill>
                <a:gsLst>
                  <a:gs pos="0">
                    <a:schemeClr val="tx2">
                      <a:lumMod val="7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  <a:sym typeface="Wingdings"/>
            </a:endParaRPr>
          </a:p>
        </p:txBody>
      </p:sp>
      <p:sp>
        <p:nvSpPr>
          <p:cNvPr id="79" name="부제목 2"/>
          <p:cNvSpPr txBox="1">
            <a:spLocks/>
          </p:cNvSpPr>
          <p:nvPr/>
        </p:nvSpPr>
        <p:spPr>
          <a:xfrm>
            <a:off x="397749" y="3469631"/>
            <a:ext cx="6042274" cy="64807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대한민국 청년 구직자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만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19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세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~ 34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세 미만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),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남성의 경우 병역을 마쳤거나 면제된 인원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초대</a:t>
            </a:r>
            <a:r>
              <a:rPr lang="ko-KR" altLang="en-US" sz="11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졸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및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4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년제 정규대학 졸업 예정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/>
                <a:ea typeface="현대하모니 M"/>
              </a:rPr>
              <a:t>´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16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년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2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월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이거나 </a:t>
            </a:r>
            <a:r>
              <a:rPr lang="ko-KR" altLang="en-US" sz="11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 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졸업자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지원일 현재 미취업자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전공 무관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80" name="부제목 2"/>
          <p:cNvSpPr txBox="1">
            <a:spLocks/>
          </p:cNvSpPr>
          <p:nvPr/>
        </p:nvSpPr>
        <p:spPr>
          <a:xfrm>
            <a:off x="397749" y="4536431"/>
            <a:ext cx="6042274" cy="5052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모집시기 </a:t>
            </a:r>
            <a:r>
              <a:rPr lang="en-US" altLang="ko-KR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: 2015. 12. </a:t>
            </a: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8 (</a:t>
            </a:r>
            <a:r>
              <a:rPr lang="ko-KR" altLang="en-US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화</a:t>
            </a:r>
            <a:r>
              <a:rPr lang="en-US" altLang="ko-KR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 ~ </a:t>
            </a: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12. 21 (</a:t>
            </a:r>
            <a:r>
              <a:rPr lang="ko-KR" altLang="en-US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월</a:t>
            </a:r>
            <a:r>
              <a:rPr lang="en-US" altLang="ko-KR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 </a:t>
            </a:r>
          </a:p>
          <a:p>
            <a:pPr algn="l">
              <a:lnSpc>
                <a:spcPct val="120000"/>
              </a:lnSpc>
            </a:pPr>
            <a:r>
              <a:rPr lang="en-US" altLang="ko-KR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접수방법 </a:t>
            </a:r>
            <a:r>
              <a:rPr lang="en-US" altLang="ko-KR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: </a:t>
            </a:r>
            <a:r>
              <a:rPr lang="ko-KR" altLang="en-US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현대자동차그룹 고용디딤돌 사이트 </a:t>
            </a: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(www.hmgdidimdol.co.kr)</a:t>
            </a:r>
            <a:endParaRPr lang="ko-KR" altLang="en-US" sz="11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grpSp>
        <p:nvGrpSpPr>
          <p:cNvPr id="88" name="그룹 87"/>
          <p:cNvGrpSpPr/>
          <p:nvPr/>
        </p:nvGrpSpPr>
        <p:grpSpPr>
          <a:xfrm>
            <a:off x="345283" y="5496815"/>
            <a:ext cx="961038" cy="847521"/>
            <a:chOff x="3975513" y="3956260"/>
            <a:chExt cx="1259059" cy="1110341"/>
          </a:xfrm>
        </p:grpSpPr>
        <p:sp>
          <p:nvSpPr>
            <p:cNvPr id="92" name="타원 91"/>
            <p:cNvSpPr/>
            <p:nvPr/>
          </p:nvSpPr>
          <p:spPr>
            <a:xfrm>
              <a:off x="4063358" y="3956260"/>
              <a:ext cx="1102967" cy="1110341"/>
            </a:xfrm>
            <a:prstGeom prst="ellipse">
              <a:avLst/>
            </a:prstGeom>
            <a:solidFill>
              <a:sysClr val="window" lastClr="FFFFFF"/>
            </a:solidFill>
            <a:ln w="63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1" i="0" u="none" strike="noStrike" kern="0" cap="none" spc="-150" normalizeH="0" baseline="0" noProof="0" dirty="0" smtClean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3975513" y="4196411"/>
              <a:ext cx="1259059" cy="624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lvl="0" algn="ctr" defTabSz="957263" latinLnBrk="0">
                <a:defRPr/>
              </a:pPr>
              <a:r>
                <a:rPr kumimoji="1" lang="ko-KR" altLang="en-US" sz="14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지원서접수</a:t>
              </a:r>
              <a:endParaRPr kumimoji="1" lang="en-US" altLang="ko-KR" sz="1400" kern="0" spc="-150" dirty="0"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0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Arial" pitchFamily="34" charset="0"/>
              </a:endParaRPr>
            </a:p>
            <a:p>
              <a:pPr lvl="0" algn="ctr" defTabSz="957263" latinLnBrk="0">
                <a:defRPr/>
              </a:pPr>
              <a:r>
                <a:rPr kumimoji="1" lang="en-US" altLang="ko-KR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’15.12.8~21</a:t>
              </a:r>
              <a:endParaRPr lang="en-US" altLang="ko-KR" sz="1100" kern="0" dirty="0">
                <a:gradFill>
                  <a:gsLst>
                    <a:gs pos="0">
                      <a:srgbClr val="000000"/>
                    </a:gs>
                    <a:gs pos="0">
                      <a:srgbClr val="000000">
                        <a:lumMod val="95000"/>
                        <a:lumOff val="5000"/>
                      </a:srgbClr>
                    </a:gs>
                    <a:gs pos="0">
                      <a:sysClr val="window" lastClr="FFFFFF"/>
                    </a:gs>
                    <a:gs pos="0">
                      <a:srgbClr val="000000"/>
                    </a:gs>
                  </a:gsLst>
                  <a:path path="rect">
                    <a:fillToRect l="100000" t="100000"/>
                  </a:path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cs typeface="Arial" pitchFamily="34" charset="0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>
            <a:off x="1378329" y="5496815"/>
            <a:ext cx="961038" cy="847521"/>
            <a:chOff x="3975513" y="3956260"/>
            <a:chExt cx="1259059" cy="1110341"/>
          </a:xfrm>
        </p:grpSpPr>
        <p:sp>
          <p:nvSpPr>
            <p:cNvPr id="97" name="타원 96"/>
            <p:cNvSpPr/>
            <p:nvPr/>
          </p:nvSpPr>
          <p:spPr>
            <a:xfrm>
              <a:off x="4063358" y="3956260"/>
              <a:ext cx="1102967" cy="1110341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1" i="0" u="none" strike="noStrike" kern="0" cap="none" spc="-150" normalizeH="0" baseline="0" noProof="0" dirty="0" smtClean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3975513" y="4196411"/>
              <a:ext cx="1259059" cy="624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lvl="0" algn="ctr" defTabSz="957263" latinLnBrk="0">
                <a:defRPr/>
              </a:pPr>
              <a:r>
                <a:rPr kumimoji="1" lang="ko-KR" altLang="en-US" sz="1400" kern="0" spc="-150" dirty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서류전형</a:t>
              </a:r>
              <a:endParaRPr kumimoji="1" lang="en-US" altLang="ko-KR" sz="1400" kern="0" spc="-150" dirty="0"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0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Arial" pitchFamily="34" charset="0"/>
              </a:endParaRPr>
            </a:p>
            <a:p>
              <a:pPr lvl="0" algn="ctr" defTabSz="957263" latinLnBrk="0">
                <a:defRPr/>
              </a:pPr>
              <a:r>
                <a:rPr kumimoji="1" lang="en-US" altLang="ko-KR" sz="1100" kern="0" spc="-150" dirty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’15.12</a:t>
              </a:r>
              <a:r>
                <a:rPr kumimoji="1" lang="ko-KR" altLang="en-US" sz="1100" kern="0" spc="-150" dirty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월 </a:t>
              </a:r>
              <a:r>
                <a:rPr kumimoji="1" lang="ko-KR" altLang="en-US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末</a:t>
              </a:r>
              <a:endParaRPr lang="en-US" altLang="ko-KR" sz="1100" kern="0" dirty="0">
                <a:gradFill>
                  <a:gsLst>
                    <a:gs pos="0">
                      <a:srgbClr val="000000"/>
                    </a:gs>
                    <a:gs pos="0">
                      <a:srgbClr val="000000">
                        <a:lumMod val="95000"/>
                        <a:lumOff val="5000"/>
                      </a:srgbClr>
                    </a:gs>
                    <a:gs pos="0">
                      <a:sysClr val="window" lastClr="FFFFFF"/>
                    </a:gs>
                    <a:gs pos="0">
                      <a:srgbClr val="000000"/>
                    </a:gs>
                  </a:gsLst>
                  <a:path path="rect">
                    <a:fillToRect l="100000" t="100000"/>
                  </a:path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cs typeface="Arial" pitchFamily="34" charset="0"/>
              </a:endParaRPr>
            </a:p>
          </p:txBody>
        </p:sp>
      </p:grpSp>
      <p:grpSp>
        <p:nvGrpSpPr>
          <p:cNvPr id="98" name="그룹 97"/>
          <p:cNvGrpSpPr/>
          <p:nvPr/>
        </p:nvGrpSpPr>
        <p:grpSpPr>
          <a:xfrm>
            <a:off x="2458449" y="5496815"/>
            <a:ext cx="961038" cy="847521"/>
            <a:chOff x="3975513" y="3956260"/>
            <a:chExt cx="1259059" cy="1110341"/>
          </a:xfrm>
        </p:grpSpPr>
        <p:sp>
          <p:nvSpPr>
            <p:cNvPr id="102" name="타원 101"/>
            <p:cNvSpPr/>
            <p:nvPr/>
          </p:nvSpPr>
          <p:spPr>
            <a:xfrm>
              <a:off x="4063358" y="3956260"/>
              <a:ext cx="1102967" cy="1110341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1" i="0" u="none" strike="noStrike" kern="0" cap="none" spc="-150" normalizeH="0" baseline="0" noProof="0" dirty="0" smtClean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3975513" y="4075445"/>
              <a:ext cx="1259059" cy="8669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면접전형</a:t>
              </a:r>
              <a:endParaRPr kumimoji="1" lang="en-US" altLang="ko-KR" sz="1400" kern="0" spc="-150" dirty="0" smtClean="0"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0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Arial" pitchFamily="34" charset="0"/>
              </a:endParaRPr>
            </a:p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(</a:t>
              </a:r>
              <a:r>
                <a:rPr kumimoji="1" lang="ko-KR" altLang="en-US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인성검사 포함</a:t>
              </a:r>
              <a:r>
                <a:rPr kumimoji="1" lang="en-US" altLang="ko-KR" sz="12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)</a:t>
              </a:r>
            </a:p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’16</a:t>
              </a:r>
              <a:r>
                <a:rPr kumimoji="1" lang="ko-KR" altLang="en-US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년 </a:t>
              </a:r>
              <a:r>
                <a:rPr kumimoji="1" lang="en-US" altLang="ko-KR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1</a:t>
              </a:r>
              <a:r>
                <a:rPr kumimoji="1" lang="ko-KR" altLang="en-US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월 中</a:t>
              </a:r>
              <a:endParaRPr kumimoji="0" lang="en-US" altLang="ko-KR" sz="11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0">
                      <a:srgbClr val="000000">
                        <a:lumMod val="95000"/>
                        <a:lumOff val="5000"/>
                      </a:srgbClr>
                    </a:gs>
                    <a:gs pos="0">
                      <a:sysClr val="window" lastClr="FFFFFF"/>
                    </a:gs>
                    <a:gs pos="0">
                      <a:srgbClr val="000000"/>
                    </a:gs>
                  </a:gsLst>
                  <a:path path="rect">
                    <a:fillToRect l="100000" t="100000"/>
                  </a:path>
                </a:gradFill>
                <a:effectLst/>
                <a:uLnTx/>
                <a:uFillTx/>
                <a:latin typeface="현대하모니 M" panose="02020603020101020101" pitchFamily="18" charset="-127"/>
                <a:ea typeface="현대하모니 M" panose="02020603020101020101" pitchFamily="18" charset="-127"/>
                <a:cs typeface="Arial" pitchFamily="34" charset="0"/>
              </a:endParaRPr>
            </a:p>
          </p:txBody>
        </p:sp>
      </p:grpSp>
      <p:grpSp>
        <p:nvGrpSpPr>
          <p:cNvPr id="103" name="그룹 102"/>
          <p:cNvGrpSpPr/>
          <p:nvPr/>
        </p:nvGrpSpPr>
        <p:grpSpPr>
          <a:xfrm>
            <a:off x="3466561" y="5496815"/>
            <a:ext cx="961038" cy="847521"/>
            <a:chOff x="3975513" y="3956260"/>
            <a:chExt cx="1259059" cy="1110341"/>
          </a:xfrm>
        </p:grpSpPr>
        <p:sp>
          <p:nvSpPr>
            <p:cNvPr id="107" name="타원 106"/>
            <p:cNvSpPr/>
            <p:nvPr/>
          </p:nvSpPr>
          <p:spPr>
            <a:xfrm>
              <a:off x="4063358" y="3956260"/>
              <a:ext cx="1102967" cy="1110341"/>
            </a:xfrm>
            <a:prstGeom prst="ellipse">
              <a:avLst/>
            </a:prstGeom>
            <a:solidFill>
              <a:sysClr val="window" lastClr="FFFFFF"/>
            </a:solidFill>
            <a:ln w="2857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1" i="0" u="none" strike="noStrike" kern="0" cap="none" spc="-150" normalizeH="0" baseline="0" noProof="0" dirty="0" smtClean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</a:endParaRP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3975513" y="4196411"/>
              <a:ext cx="1259059" cy="6249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합격자 발표</a:t>
              </a:r>
              <a:endParaRPr kumimoji="1" lang="en-US" altLang="ko-KR" sz="1400" kern="0" spc="-150" dirty="0" smtClean="0"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0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Arial" pitchFamily="34" charset="0"/>
              </a:endParaRPr>
            </a:p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’16</a:t>
              </a:r>
              <a:r>
                <a:rPr kumimoji="1" lang="ko-KR" altLang="en-US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년 </a:t>
              </a:r>
              <a:r>
                <a:rPr kumimoji="1" lang="en-US" altLang="ko-KR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1</a:t>
              </a:r>
              <a:r>
                <a:rPr kumimoji="1" lang="ko-KR" altLang="en-US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월 末</a:t>
              </a:r>
              <a:endParaRPr kumimoji="0" lang="en-US" altLang="ko-KR" sz="11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0">
                      <a:srgbClr val="000000">
                        <a:lumMod val="95000"/>
                        <a:lumOff val="5000"/>
                      </a:srgbClr>
                    </a:gs>
                    <a:gs pos="0">
                      <a:sysClr val="window" lastClr="FFFFFF"/>
                    </a:gs>
                    <a:gs pos="0">
                      <a:srgbClr val="000000"/>
                    </a:gs>
                  </a:gsLst>
                  <a:path path="rect">
                    <a:fillToRect l="100000" t="100000"/>
                  </a:path>
                </a:gradFill>
                <a:effectLst/>
                <a:uLnTx/>
                <a:uFillTx/>
                <a:latin typeface="현대하모니 M" panose="02020603020101020101" pitchFamily="18" charset="-127"/>
                <a:ea typeface="현대하모니 M" panose="02020603020101020101" pitchFamily="18" charset="-127"/>
                <a:cs typeface="Arial" pitchFamily="34" charset="0"/>
              </a:endParaRPr>
            </a:p>
          </p:txBody>
        </p:sp>
      </p:grpSp>
      <p:sp>
        <p:nvSpPr>
          <p:cNvPr id="108" name="부제목 2"/>
          <p:cNvSpPr txBox="1">
            <a:spLocks/>
          </p:cNvSpPr>
          <p:nvPr/>
        </p:nvSpPr>
        <p:spPr>
          <a:xfrm>
            <a:off x="213983" y="6444208"/>
            <a:ext cx="6446776" cy="252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algn="l">
              <a:buFont typeface="Wingdings"/>
              <a:buChar char="Ü"/>
            </a:pPr>
            <a:r>
              <a:rPr lang="ko-KR" altLang="en-US" sz="1300" dirty="0" smtClean="0"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sym typeface="Wingdings"/>
              </a:rPr>
              <a:t>수료자 특전 및 기타사항</a:t>
            </a:r>
            <a:endParaRPr lang="ko-KR" altLang="en-US" sz="1300" dirty="0">
              <a:gradFill>
                <a:gsLst>
                  <a:gs pos="0">
                    <a:schemeClr val="tx2">
                      <a:lumMod val="7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09" name="부제목 2"/>
          <p:cNvSpPr txBox="1">
            <a:spLocks/>
          </p:cNvSpPr>
          <p:nvPr/>
        </p:nvSpPr>
        <p:spPr>
          <a:xfrm>
            <a:off x="438209" y="7068368"/>
            <a:ext cx="6446776" cy="175210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상기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프로그램 참가자에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대하여는 교육훈련비 및 인턴급여로 총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5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개월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750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만원 지급합니다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   -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교육훈련비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50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만원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/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월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교육종료 후 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200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만원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인턴급여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150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만원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/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월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), </a:t>
            </a:r>
            <a:endParaRPr lang="en-US" altLang="ko-KR" sz="110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      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취업지원금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취업자 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300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만원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/ 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미취업자 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200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만원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※ </a:t>
            </a:r>
            <a:r>
              <a:rPr lang="ko-KR" altLang="en-US" sz="1100" dirty="0" err="1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세전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기준</a:t>
            </a:r>
            <a:endParaRPr lang="en-US" altLang="ko-KR" sz="1100" dirty="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   -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기타 별도의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체류비 지원은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없습니다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직무교육 및 인턴십을 모두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수료 시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현대자동차그룹 고용디딤돌 프로그램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수료증을 수여합니다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본 프로그램 수료 후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수료자와 </a:t>
            </a:r>
            <a:r>
              <a:rPr lang="ko-KR" altLang="en-US" sz="1100" dirty="0" err="1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인턴십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실시 현대</a:t>
            </a:r>
            <a:r>
              <a:rPr lang="en-US" altLang="ko-KR" sz="1100" dirty="0" smtClean="0"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</a:t>
            </a:r>
            <a:r>
              <a:rPr lang="ko-KR" altLang="en-US" sz="1100" dirty="0"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기아자동차 </a:t>
            </a:r>
            <a:r>
              <a:rPr lang="ko-KR" altLang="en-US" sz="1100" dirty="0" err="1" smtClean="0"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협력사</a:t>
            </a:r>
            <a:r>
              <a:rPr lang="ko-KR" altLang="en-US" sz="1100" dirty="0" err="1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가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상호 희망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시에는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채용으로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연계됩니다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수료자와 인턴십 실시 회사가 상호 조기 채용 전환을 희망 시는 인턴기간이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1~2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개월로 단축될 수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있습니다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본 프로그램은 현대자동차그룹의 채용 프로그램은 아니며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구직 청년의 직무역량 및 취업 경쟁력 강화를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통해</a:t>
            </a:r>
            <a:endParaRPr lang="en-US" altLang="ko-KR" sz="1100" dirty="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자동차 부품산업에 대한 취업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기회를 제공하는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프로그램입니다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기타 자세한 내용 및 관련 문의는 현대자동차그룹 고용디딤돌 사이트 참조 및 이용 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바랍니다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</a:p>
          <a:p>
            <a:pPr marL="171450" lvl="0" indent="-17145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hlinkClick r:id="rId3"/>
              </a:rPr>
              <a:t>취업센테에서는 페이스북 주소 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  <a:hlinkClick r:id="rId3"/>
              </a:rPr>
              <a:t>(https://www.facebook.com/hmgdidimdol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를 학생들에게 공지하시어</a:t>
            </a:r>
            <a:endParaRPr lang="en-US" altLang="ko-KR" sz="110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   많은 참여할 유도바랍니다</a:t>
            </a:r>
            <a:r>
              <a:rPr lang="en-US" altLang="ko-KR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  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ko-KR" altLang="en-US" sz="11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 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11" name="부제목 2"/>
          <p:cNvSpPr txBox="1">
            <a:spLocks/>
          </p:cNvSpPr>
          <p:nvPr/>
        </p:nvSpPr>
        <p:spPr>
          <a:xfrm>
            <a:off x="402461" y="1110710"/>
            <a:ext cx="6186290" cy="50405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ko-KR" altLang="en-US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자동차 부품산업 취업을 희망하는 청년들에게 현대자동차그룹의 체계적인 직무 교육과 현대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</a:t>
            </a:r>
            <a:r>
              <a:rPr lang="ko-KR" altLang="en-US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기아자동차 협력사 인턴십 기회를 제공함으로써</a:t>
            </a: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</a:t>
            </a:r>
            <a:r>
              <a:rPr lang="ko-KR" altLang="en-US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청년의 실질적 취업 경쟁력과 취업 기회를 지원하는 </a:t>
            </a:r>
            <a:r>
              <a:rPr lang="ko-KR" altLang="en-US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프로그램입니다</a:t>
            </a:r>
            <a:r>
              <a:rPr lang="en-US" altLang="ko-KR" sz="11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.</a:t>
            </a:r>
            <a:endParaRPr lang="ko-KR" altLang="en-US" sz="11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cxnSp>
        <p:nvCxnSpPr>
          <p:cNvPr id="117" name="직선 연결선 116"/>
          <p:cNvCxnSpPr>
            <a:stCxn id="92" idx="6"/>
            <a:endCxn id="97" idx="2"/>
          </p:cNvCxnSpPr>
          <p:nvPr/>
        </p:nvCxnSpPr>
        <p:spPr>
          <a:xfrm>
            <a:off x="1254228" y="5920576"/>
            <a:ext cx="19115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>
            <a:stCxn id="97" idx="6"/>
            <a:endCxn id="102" idx="2"/>
          </p:cNvCxnSpPr>
          <p:nvPr/>
        </p:nvCxnSpPr>
        <p:spPr>
          <a:xfrm>
            <a:off x="2287274" y="5920576"/>
            <a:ext cx="238227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102" idx="6"/>
            <a:endCxn id="107" idx="2"/>
          </p:cNvCxnSpPr>
          <p:nvPr/>
        </p:nvCxnSpPr>
        <p:spPr>
          <a:xfrm>
            <a:off x="3367394" y="5920576"/>
            <a:ext cx="166219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부제목 2"/>
          <p:cNvSpPr txBox="1">
            <a:spLocks/>
          </p:cNvSpPr>
          <p:nvPr/>
        </p:nvSpPr>
        <p:spPr>
          <a:xfrm>
            <a:off x="391785" y="2043978"/>
            <a:ext cx="6257166" cy="10801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프로그램 구성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: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[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현대차그룹 직무교육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2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개월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]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+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[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현대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기아자동차 협력사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인턴십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3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개월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]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 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총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5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개월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운영규모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: 400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명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예정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교육내용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: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자동차 부품산업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기본직무교육 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(Biz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스킬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인성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/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소양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직무 교육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취업컨설팅 등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교육방법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: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통합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1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주 교육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수도권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/ 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숙박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 및 권역별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7</a:t>
            </a:r>
            <a:r>
              <a:rPr lang="ko-KR" altLang="en-US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주 교육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(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서울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부천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수원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대전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대구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부산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광주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,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전주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)</a:t>
            </a:r>
            <a:endParaRPr lang="en-US" altLang="ko-KR" sz="11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인턴실시업체 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: 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현대</a:t>
            </a:r>
            <a:r>
              <a:rPr lang="en-US" altLang="ko-KR" sz="11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·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기아자동차 </a:t>
            </a:r>
            <a:r>
              <a:rPr lang="en-US" altLang="ko-KR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1</a:t>
            </a:r>
            <a:r>
              <a:rPr lang="ko-KR" altLang="en-US" sz="11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현대하모니 M" panose="02020603020101020101" pitchFamily="18" charset="-127"/>
                <a:ea typeface="현대하모니 M" panose="02020603020101020101" pitchFamily="18" charset="-127"/>
              </a:rPr>
              <a:t>차 협력사</a:t>
            </a:r>
            <a:endParaRPr lang="en-US" altLang="ko-KR" sz="1100" dirty="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4521747" y="5496815"/>
            <a:ext cx="961038" cy="847521"/>
            <a:chOff x="3975513" y="3956260"/>
            <a:chExt cx="1259059" cy="1110341"/>
          </a:xfrm>
        </p:grpSpPr>
        <p:sp>
          <p:nvSpPr>
            <p:cNvPr id="32" name="타원 31"/>
            <p:cNvSpPr/>
            <p:nvPr/>
          </p:nvSpPr>
          <p:spPr>
            <a:xfrm>
              <a:off x="4063358" y="3956260"/>
              <a:ext cx="1102967" cy="1110341"/>
            </a:xfrm>
            <a:prstGeom prst="ellipse">
              <a:avLst/>
            </a:prstGeom>
            <a:solidFill>
              <a:sysClr val="window" lastClr="FFFFFF"/>
            </a:solidFill>
            <a:ln w="571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1" i="0" u="none" strike="noStrike" kern="0" cap="none" spc="-150" normalizeH="0" baseline="0" noProof="0" dirty="0" smtClean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975513" y="4196411"/>
              <a:ext cx="1259059" cy="624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직무교육</a:t>
              </a:r>
              <a:endParaRPr kumimoji="1" lang="en-US" altLang="ko-KR" sz="1400" kern="0" spc="-150" dirty="0" smtClean="0"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0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Arial" pitchFamily="34" charset="0"/>
              </a:endParaRPr>
            </a:p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’16</a:t>
              </a:r>
              <a:r>
                <a:rPr kumimoji="1" lang="ko-KR" altLang="en-US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년 </a:t>
              </a:r>
              <a:r>
                <a:rPr kumimoji="1" lang="en-US" altLang="ko-KR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2</a:t>
              </a:r>
              <a:r>
                <a:rPr kumimoji="1" lang="ko-KR" altLang="en-US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월</a:t>
              </a:r>
              <a:r>
                <a:rPr kumimoji="1" lang="en-US" altLang="ko-KR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~3</a:t>
              </a:r>
              <a:r>
                <a:rPr kumimoji="1" lang="ko-KR" altLang="en-US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월</a:t>
              </a:r>
              <a:endParaRPr kumimoji="0" lang="en-US" altLang="ko-KR" sz="11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0">
                      <a:srgbClr val="000000">
                        <a:lumMod val="95000"/>
                        <a:lumOff val="5000"/>
                      </a:srgbClr>
                    </a:gs>
                    <a:gs pos="0">
                      <a:sysClr val="window" lastClr="FFFFFF"/>
                    </a:gs>
                    <a:gs pos="0">
                      <a:srgbClr val="000000"/>
                    </a:gs>
                  </a:gsLst>
                  <a:path path="rect">
                    <a:fillToRect l="100000" t="100000"/>
                  </a:path>
                </a:gradFill>
                <a:effectLst/>
                <a:uLnTx/>
                <a:uFillTx/>
                <a:latin typeface="현대하모니 M" panose="02020603020101020101" pitchFamily="18" charset="-127"/>
                <a:ea typeface="현대하모니 M" panose="02020603020101020101" pitchFamily="18" charset="-127"/>
                <a:cs typeface="Arial" pitchFamily="34" charset="0"/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5601867" y="5496815"/>
            <a:ext cx="961038" cy="847521"/>
            <a:chOff x="3975513" y="3956260"/>
            <a:chExt cx="1259059" cy="1110341"/>
          </a:xfrm>
        </p:grpSpPr>
        <p:sp>
          <p:nvSpPr>
            <p:cNvPr id="35" name="타원 34"/>
            <p:cNvSpPr/>
            <p:nvPr/>
          </p:nvSpPr>
          <p:spPr>
            <a:xfrm>
              <a:off x="4063358" y="3956260"/>
              <a:ext cx="1102967" cy="1110341"/>
            </a:xfrm>
            <a:prstGeom prst="ellipse">
              <a:avLst/>
            </a:prstGeom>
            <a:solidFill>
              <a:sysClr val="window" lastClr="FFFFFF"/>
            </a:solidFill>
            <a:ln w="762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1" i="0" u="none" strike="noStrike" kern="0" cap="none" spc="-150" normalizeH="0" baseline="0" noProof="0" dirty="0" smtClean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975513" y="4196411"/>
              <a:ext cx="1259059" cy="624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인턴십</a:t>
              </a:r>
              <a:endParaRPr kumimoji="1" lang="en-US" altLang="ko-KR" sz="1400" kern="0" spc="-150" dirty="0" smtClean="0"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0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Arial" pitchFamily="34" charset="0"/>
              </a:endParaRPr>
            </a:p>
            <a:p>
              <a:pPr marL="0" marR="0" lvl="0" indent="0" algn="ctr" defTabSz="9572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’16</a:t>
              </a:r>
              <a:r>
                <a:rPr kumimoji="1" lang="ko-KR" altLang="en-US" sz="1100" b="0" i="0" u="none" strike="noStrike" kern="0" cap="none" spc="-150" normalizeH="0" baseline="0" noProof="0" dirty="0" smtClean="0">
                  <a:ln>
                    <a:noFill/>
                  </a:ln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년 </a:t>
              </a:r>
              <a:r>
                <a:rPr kumimoji="1" lang="en-US" altLang="ko-KR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4</a:t>
              </a:r>
              <a:r>
                <a:rPr kumimoji="1" lang="ko-KR" altLang="en-US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월</a:t>
              </a:r>
              <a:r>
                <a:rPr kumimoji="1" lang="en-US" altLang="ko-KR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~6</a:t>
              </a:r>
              <a:r>
                <a:rPr kumimoji="1" lang="ko-KR" altLang="en-US" sz="1100" kern="0" spc="-150" dirty="0" smtClean="0">
                  <a:gradFill>
                    <a:gsLst>
                      <a:gs pos="0">
                        <a:srgbClr val="002060"/>
                      </a:gs>
                      <a:gs pos="100000">
                        <a:srgbClr val="002060"/>
                      </a:gs>
                    </a:gsLst>
                    <a:lin ang="5400000" scaled="0"/>
                  </a:gradFill>
                  <a:latin typeface="현대하모니 B" panose="02020603020101020101" pitchFamily="18" charset="-127"/>
                  <a:ea typeface="현대하모니 B" panose="02020603020101020101" pitchFamily="18" charset="-127"/>
                  <a:cs typeface="Arial" pitchFamily="34" charset="0"/>
                </a:rPr>
                <a:t>월</a:t>
              </a:r>
              <a:endParaRPr kumimoji="0" lang="en-US" altLang="ko-KR" sz="11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000000"/>
                    </a:gs>
                    <a:gs pos="0">
                      <a:srgbClr val="000000">
                        <a:lumMod val="95000"/>
                        <a:lumOff val="5000"/>
                      </a:srgbClr>
                    </a:gs>
                    <a:gs pos="0">
                      <a:sysClr val="window" lastClr="FFFFFF"/>
                    </a:gs>
                    <a:gs pos="0">
                      <a:srgbClr val="000000"/>
                    </a:gs>
                  </a:gsLst>
                  <a:path path="rect">
                    <a:fillToRect l="100000" t="100000"/>
                  </a:path>
                </a:gradFill>
                <a:effectLst/>
                <a:uLnTx/>
                <a:uFillTx/>
                <a:latin typeface="현대하모니 M" panose="02020603020101020101" pitchFamily="18" charset="-127"/>
                <a:ea typeface="현대하모니 M" panose="02020603020101020101" pitchFamily="18" charset="-127"/>
                <a:cs typeface="Arial" pitchFamily="34" charset="0"/>
              </a:endParaRPr>
            </a:p>
          </p:txBody>
        </p:sp>
      </p:grpSp>
      <p:cxnSp>
        <p:nvCxnSpPr>
          <p:cNvPr id="37" name="직선 연결선 36"/>
          <p:cNvCxnSpPr>
            <a:stCxn id="107" idx="6"/>
            <a:endCxn id="32" idx="2"/>
          </p:cNvCxnSpPr>
          <p:nvPr/>
        </p:nvCxnSpPr>
        <p:spPr>
          <a:xfrm>
            <a:off x="4375506" y="5920576"/>
            <a:ext cx="213293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>
            <a:stCxn id="32" idx="6"/>
            <a:endCxn id="35" idx="2"/>
          </p:cNvCxnSpPr>
          <p:nvPr/>
        </p:nvCxnSpPr>
        <p:spPr>
          <a:xfrm>
            <a:off x="5430692" y="5920576"/>
            <a:ext cx="238227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4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966</TotalTime>
  <Words>419</Words>
  <Application>Microsoft Office PowerPoint</Application>
  <PresentationFormat>화면 슬라이드 쇼(4:3)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Blank</vt:lpstr>
      <vt:lpstr>2016년 상반기 현대자동차그룹 고용디딤돌 프로그램 공고</vt:lpstr>
    </vt:vector>
  </TitlesOfParts>
  <Company>KIA Motors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 1기 현대자동차그룹 고용디딤돌 프로그램 모집공고</dc:title>
  <dc:creator>HKMC</dc:creator>
  <cp:lastModifiedBy>HKMC</cp:lastModifiedBy>
  <cp:revision>69</cp:revision>
  <cp:lastPrinted>2015-12-02T02:35:27Z</cp:lastPrinted>
  <dcterms:created xsi:type="dcterms:W3CDTF">2015-10-29T04:46:42Z</dcterms:created>
  <dcterms:modified xsi:type="dcterms:W3CDTF">2015-12-09T00:04:17Z</dcterms:modified>
</cp:coreProperties>
</file>