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57" r:id="rId5"/>
    <p:sldId id="263" r:id="rId6"/>
  </p:sldIdLst>
  <p:sldSz cx="6858000" cy="9906000" type="A4"/>
  <p:notesSz cx="6807200" cy="9939338"/>
  <p:defaultTextStyle>
    <a:defPPr>
      <a:defRPr lang="ko-KR"/>
    </a:defPPr>
    <a:lvl1pPr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DDD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835" autoAdjust="0"/>
    <p:restoredTop sz="90929"/>
  </p:normalViewPr>
  <p:slideViewPr>
    <p:cSldViewPr snapToGrid="0" showGuides="1">
      <p:cViewPr>
        <p:scale>
          <a:sx n="98" d="100"/>
          <a:sy n="98" d="100"/>
        </p:scale>
        <p:origin x="3378" y="-30"/>
      </p:cViewPr>
      <p:guideLst>
        <p:guide orient="horz" pos="235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97D5F-C934-2197-D2CC-8662ACC5A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776102-7DF7-F1F0-025B-79EF46AA77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456FD0-447E-A0F6-AD62-095D4560C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5AA2F-FE73-4EAE-8DEB-D7505BF76E8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72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E4AECA-8CD1-51D0-0817-3A5A9BED0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854397-00E3-39CF-D88B-67FA5EF6AF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B7E876-4280-A4D8-9ECF-E13B17C73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D7929-9C47-4144-A144-9065A6AF263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800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9463D7-2CE3-55CB-A903-8D095AB0B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8E7C5C-DCEC-A6DD-B614-A874CF2D75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5C6878-1FE8-85C5-F9C1-E6C5DDB93C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72785A-630A-4F28-B491-A69E6F4F555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745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7BC033-FE16-0C33-5584-01DC381254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176410-FF55-3475-9B5D-8BCF88716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835AD4-28BF-ADB3-BCD1-A4C0B2B9AD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5676A-FAD5-475A-93BD-9E5C0965E2D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01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072CEE-A381-6083-0764-BB2CFD3888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1C89B9-F8D9-004B-8C89-EC394AE239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A888AE-7C32-E583-BB3F-59D747F87A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412EA-0CF4-4A7A-9351-414AFE3F193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4808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306260-3B4E-B5FC-3C61-7CD5B3F0CA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053E11-9D20-E0A4-1239-DE6F4D7DFA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04B6A0-32E7-6F8E-7049-6AD9619C3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C6D56-3FC8-424E-9A18-D635C46D6BD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9081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189612-59B2-EF53-0C50-649AC8A029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C6FE8A-3EEA-0EFF-3207-1FA5AFB57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9005CBB-E5AB-57D2-CF0A-522F6B854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11A1E-BF33-4395-8012-FD389CC6202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473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0A50C0-1E27-23E8-A251-73C0B56108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FC6FF0-955A-8181-F2EB-0C4176E70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E2B866-EEB4-8F78-8040-B77B46851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40CE3-27CC-44F8-8521-697A6C48DC0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294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3D75B7-4889-6ED2-05E8-26E96F8E4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19F59F-B72D-A633-EF19-6AB04826B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9115F0-5757-328C-7D01-2549211F0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4E561-CB66-4D9B-9E4E-FB255443967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940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C5103-EED7-9294-064D-122D575DC6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AE9C40-83AA-BC6B-3C49-643049557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1C0779-34D0-5A43-3167-E6D008588A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A5FB27-AE22-4376-AAA5-62C945F7A1D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777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07102B-F1B3-32D0-472E-0108AC822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906CC0-2C42-F88D-F036-F988AC4EC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73EBE8-DA84-E7D4-D26A-D6BDA464A3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87F5-DAA9-4035-AC37-F597D236DB2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26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B33D7F-9E50-B904-25B1-E9B31F550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44E503B-658A-F228-48A5-AFFF54A3D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83F6A3-8865-0BF2-FEDF-552A0E35B4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762000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7A0DCE-D4D6-3E18-BE1E-40EF077ECC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F83EC53-521E-5675-48E4-D6EB22808F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>
                <a:ea typeface="돋움" panose="020B0600000101010101" pitchFamily="50" charset="-127"/>
              </a:defRPr>
            </a:lvl1pPr>
          </a:lstStyle>
          <a:p>
            <a:fld id="{575EC857-3DC8-4F4E-A41A-C1177E508CF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366B682-7E67-EA52-1B08-7468718749C0}"/>
              </a:ext>
            </a:extLst>
          </p:cNvPr>
          <p:cNvSpPr txBox="1"/>
          <p:nvPr/>
        </p:nvSpPr>
        <p:spPr>
          <a:xfrm>
            <a:off x="2666612" y="655093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입 사 지 원 서</a:t>
            </a:r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778161DE-76A9-3849-FA6B-6243C344E33C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2798930"/>
          <a:ext cx="6661150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06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791169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791169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1737942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739463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  <a:gridCol w="900077">
                  <a:extLst>
                    <a:ext uri="{9D8B030D-6E8A-4147-A177-3AD203B41FA5}">
                      <a16:colId xmlns:a16="http://schemas.microsoft.com/office/drawing/2014/main" val="2075860452"/>
                    </a:ext>
                  </a:extLst>
                </a:gridCol>
                <a:gridCol w="467508">
                  <a:extLst>
                    <a:ext uri="{9D8B030D-6E8A-4147-A177-3AD203B41FA5}">
                      <a16:colId xmlns:a16="http://schemas.microsoft.com/office/drawing/2014/main" val="1491336968"/>
                    </a:ext>
                  </a:extLst>
                </a:gridCol>
                <a:gridCol w="467508">
                  <a:extLst>
                    <a:ext uri="{9D8B030D-6E8A-4147-A177-3AD203B41FA5}">
                      <a16:colId xmlns:a16="http://schemas.microsoft.com/office/drawing/2014/main" val="3962057839"/>
                    </a:ext>
                  </a:extLst>
                </a:gridCol>
                <a:gridCol w="467508">
                  <a:extLst>
                    <a:ext uri="{9D8B030D-6E8A-4147-A177-3AD203B41FA5}">
                      <a16:colId xmlns:a16="http://schemas.microsoft.com/office/drawing/2014/main" val="3261933510"/>
                    </a:ext>
                  </a:extLst>
                </a:gridCol>
              </a:tblGrid>
              <a:tr h="25146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학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력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사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항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/>
                        <a:t>입학년월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/>
                        <a:t>졸업년월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학   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전공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평점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본</a:t>
                      </a:r>
                      <a:r>
                        <a:rPr lang="en-US" altLang="ko-KR" sz="1100" b="1" dirty="0"/>
                        <a:t>/</a:t>
                      </a:r>
                      <a:r>
                        <a:rPr lang="ko-KR" altLang="en-US" sz="1100" b="1" dirty="0"/>
                        <a:t>분교 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주야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졸업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득점</a:t>
                      </a:r>
                      <a:r>
                        <a:rPr lang="en-US" altLang="ko-KR" sz="1100" b="1" dirty="0"/>
                        <a:t>/</a:t>
                      </a:r>
                      <a:r>
                        <a:rPr lang="ko-KR" altLang="en-US" sz="1100" b="1" dirty="0"/>
                        <a:t>만점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5960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/>
                        <a:t>대학원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 /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/>
                        <a:t>대학교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 / 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/>
                        <a:t>고등학교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45EDA163-E983-8D6B-4F47-9B6020DA1963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1177834"/>
          <a:ext cx="6664637" cy="1472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065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809211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721729">
                  <a:extLst>
                    <a:ext uri="{9D8B030D-6E8A-4147-A177-3AD203B41FA5}">
                      <a16:colId xmlns:a16="http://schemas.microsoft.com/office/drawing/2014/main" val="2075860452"/>
                    </a:ext>
                  </a:extLst>
                </a:gridCol>
                <a:gridCol w="1471577">
                  <a:extLst>
                    <a:ext uri="{9D8B030D-6E8A-4147-A177-3AD203B41FA5}">
                      <a16:colId xmlns:a16="http://schemas.microsoft.com/office/drawing/2014/main" val="1491336968"/>
                    </a:ext>
                  </a:extLst>
                </a:gridCol>
                <a:gridCol w="871556">
                  <a:extLst>
                    <a:ext uri="{9D8B030D-6E8A-4147-A177-3AD203B41FA5}">
                      <a16:colId xmlns:a16="http://schemas.microsoft.com/office/drawing/2014/main" val="3962057839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3261933510"/>
                    </a:ext>
                  </a:extLst>
                </a:gridCol>
                <a:gridCol w="1504860">
                  <a:extLst>
                    <a:ext uri="{9D8B030D-6E8A-4147-A177-3AD203B41FA5}">
                      <a16:colId xmlns:a16="http://schemas.microsoft.com/office/drawing/2014/main" val="930257890"/>
                    </a:ext>
                  </a:extLst>
                </a:gridCol>
              </a:tblGrid>
              <a:tr h="427129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인적사항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지원자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국문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생년월일</a:t>
                      </a:r>
                      <a:br>
                        <a:rPr lang="en-US" altLang="ko-KR" sz="1100" b="1" dirty="0"/>
                      </a:br>
                      <a:r>
                        <a:rPr lang="en-US" altLang="ko-KR" sz="800" b="1" dirty="0"/>
                        <a:t>(YYYY,MM,DD)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지원직무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094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영문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지망 </a:t>
                      </a:r>
                      <a:r>
                        <a:rPr lang="en-US" altLang="ko-KR" sz="1100" dirty="0"/>
                        <a:t>:           </a:t>
                      </a:r>
                    </a:p>
                    <a:p>
                      <a:pPr algn="l" latinLnBrk="1"/>
                      <a:r>
                        <a:rPr lang="en-US" altLang="ko-KR" sz="1100" dirty="0"/>
                        <a:t>2</a:t>
                      </a:r>
                      <a:r>
                        <a:rPr lang="ko-KR" altLang="en-US" sz="1100" dirty="0"/>
                        <a:t>지망 </a:t>
                      </a:r>
                      <a:r>
                        <a:rPr lang="en-US" altLang="ko-KR" sz="1100" dirty="0"/>
                        <a:t>: 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596097"/>
                  </a:ext>
                </a:extLst>
              </a:tr>
              <a:tr h="3094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주소지</a:t>
                      </a:r>
                      <a:endParaRPr lang="en-US" altLang="ko-KR" sz="11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       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/>
                        <a:t>E-mail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094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휴대폰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05924"/>
                  </a:ext>
                </a:extLst>
              </a:tr>
            </a:tbl>
          </a:graphicData>
        </a:graphic>
      </p:graphicFrame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6D34D9F4-4592-91B7-F5F7-E668FD084F39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4654205"/>
          <a:ext cx="6661151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06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1569307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1754244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719655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2319139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</a:tblGrid>
              <a:tr h="25146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경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력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사</a:t>
                      </a:r>
                      <a:endParaRPr lang="en-US" altLang="ko-KR" sz="1100" b="1" dirty="0"/>
                    </a:p>
                    <a:p>
                      <a:pPr algn="ctr" latinLnBrk="1"/>
                      <a:r>
                        <a:rPr lang="ko-KR" altLang="en-US" sz="1100" b="1" dirty="0"/>
                        <a:t>항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회 사 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근무기간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직무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담당 업무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 ~ 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 ~ 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yy.mm ~ yy.mm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</a:tbl>
          </a:graphicData>
        </a:graphic>
      </p:graphicFrame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22F678FF-0E47-E40E-8AD2-AC3EB754EBEA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6174200"/>
          <a:ext cx="666115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06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1569681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1611491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1590586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1590586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</a:tblGrid>
              <a:tr h="25146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자격</a:t>
                      </a:r>
                      <a:r>
                        <a:rPr lang="en-US" altLang="ko-KR" sz="1100" b="1" dirty="0"/>
                        <a:t>/</a:t>
                      </a:r>
                      <a:r>
                        <a:rPr lang="ko-KR" altLang="en-US" sz="1100" b="1" dirty="0"/>
                        <a:t>외국어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자격종류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취득일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외국어종류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점수 </a:t>
                      </a:r>
                      <a:r>
                        <a:rPr lang="en-US" altLang="ko-KR" sz="1100" b="1" dirty="0"/>
                        <a:t>/ </a:t>
                      </a:r>
                      <a:r>
                        <a:rPr lang="ko-KR" altLang="en-US" sz="1100" b="1" dirty="0"/>
                        <a:t>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err="1"/>
                        <a:t>yyyy</a:t>
                      </a:r>
                      <a:r>
                        <a:rPr lang="en-US" altLang="ko-KR" sz="1100" dirty="0"/>
                        <a:t>.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err="1"/>
                        <a:t>yyyy</a:t>
                      </a:r>
                      <a:r>
                        <a:rPr lang="en-US" altLang="ko-KR" sz="1100" dirty="0"/>
                        <a:t>.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err="1"/>
                        <a:t>yyyy</a:t>
                      </a:r>
                      <a:r>
                        <a:rPr lang="en-US" altLang="ko-KR" sz="1100" dirty="0"/>
                        <a:t>.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endParaRPr lang="ko-KR" altLang="en-US" sz="11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</a:tbl>
          </a:graphicData>
        </a:graphic>
      </p:graphicFrame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E0946F97-F114-6DE2-CE18-7B0525599B90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7694194"/>
          <a:ext cx="6661150" cy="174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638">
                  <a:extLst>
                    <a:ext uri="{9D8B030D-6E8A-4147-A177-3AD203B41FA5}">
                      <a16:colId xmlns:a16="http://schemas.microsoft.com/office/drawing/2014/main" val="3695870805"/>
                    </a:ext>
                  </a:extLst>
                </a:gridCol>
                <a:gridCol w="952614">
                  <a:extLst>
                    <a:ext uri="{9D8B030D-6E8A-4147-A177-3AD203B41FA5}">
                      <a16:colId xmlns:a16="http://schemas.microsoft.com/office/drawing/2014/main" val="2961375880"/>
                    </a:ext>
                  </a:extLst>
                </a:gridCol>
                <a:gridCol w="2227785">
                  <a:extLst>
                    <a:ext uri="{9D8B030D-6E8A-4147-A177-3AD203B41FA5}">
                      <a16:colId xmlns:a16="http://schemas.microsoft.com/office/drawing/2014/main" val="1958058600"/>
                    </a:ext>
                  </a:extLst>
                </a:gridCol>
                <a:gridCol w="1617713">
                  <a:extLst>
                    <a:ext uri="{9D8B030D-6E8A-4147-A177-3AD203B41FA5}">
                      <a16:colId xmlns:a16="http://schemas.microsoft.com/office/drawing/2014/main" val="485237760"/>
                    </a:ext>
                  </a:extLst>
                </a:gridCol>
                <a:gridCol w="1568400">
                  <a:extLst>
                    <a:ext uri="{9D8B030D-6E8A-4147-A177-3AD203B41FA5}">
                      <a16:colId xmlns:a16="http://schemas.microsoft.com/office/drawing/2014/main" val="422929125"/>
                    </a:ext>
                  </a:extLst>
                </a:gridCol>
              </a:tblGrid>
              <a:tr h="25146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병역 및 기타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병역사항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보훈여부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장애여부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062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병역구분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err="1"/>
                        <a:t>군필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/>
                        <a:t>병역면제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/>
                        <a:t>비대상</a:t>
                      </a:r>
                      <a:r>
                        <a:rPr lang="en-US" altLang="ko-KR" sz="1100" dirty="0"/>
                        <a:t>(</a:t>
                      </a:r>
                      <a:r>
                        <a:rPr lang="ko-KR" altLang="en-US" sz="1100" dirty="0"/>
                        <a:t>여성</a:t>
                      </a:r>
                      <a:r>
                        <a:rPr lang="en-US" altLang="ko-KR" sz="1100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대상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 err="1"/>
                        <a:t>해당없음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대상 </a:t>
                      </a:r>
                      <a:r>
                        <a:rPr lang="en-US" altLang="ko-KR" sz="1100" dirty="0"/>
                        <a:t>/ </a:t>
                      </a:r>
                      <a:r>
                        <a:rPr lang="ko-KR" altLang="en-US" sz="1100" dirty="0" err="1"/>
                        <a:t>해당없음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1564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계급 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보훈종류 </a:t>
                      </a:r>
                      <a:r>
                        <a:rPr lang="en-US" altLang="ko-KR" sz="1100" dirty="0"/>
                        <a:t>: </a:t>
                      </a:r>
                      <a:r>
                        <a:rPr lang="ko-KR" altLang="en-US" sz="1100" dirty="0"/>
                        <a:t>기재 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21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/>
                        <a:t>면제시</a:t>
                      </a:r>
                      <a:r>
                        <a:rPr lang="ko-KR" altLang="en-US" sz="1100" b="1" dirty="0"/>
                        <a:t> 사유 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보훈대상과 관계 </a:t>
                      </a:r>
                      <a:r>
                        <a:rPr lang="en-US" altLang="ko-KR" sz="1100" dirty="0"/>
                        <a:t>: </a:t>
                      </a:r>
                      <a:r>
                        <a:rPr lang="ko-KR" altLang="en-US" sz="1100" dirty="0"/>
                        <a:t>기재 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장애등급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5328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/>
                        <a:t>복무기간 </a:t>
                      </a:r>
                      <a:endParaRPr lang="en-US" altLang="ko-KR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보훈번호 </a:t>
                      </a:r>
                      <a:r>
                        <a:rPr lang="en-US" altLang="ko-KR" sz="1100" dirty="0"/>
                        <a:t>: </a:t>
                      </a:r>
                      <a:r>
                        <a:rPr lang="ko-KR" altLang="en-US" sz="1100" dirty="0"/>
                        <a:t>기재</a:t>
                      </a:r>
                      <a:endParaRPr lang="en-US" altLang="ko-K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중증</a:t>
                      </a:r>
                      <a:r>
                        <a:rPr lang="en-US" altLang="ko-KR" sz="1100" dirty="0"/>
                        <a:t>/</a:t>
                      </a:r>
                      <a:r>
                        <a:rPr lang="ko-KR" altLang="en-US" sz="1100" dirty="0"/>
                        <a:t>경증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765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69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DC8B49BB-4204-B19F-93E6-76946D17FD70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1050879"/>
          <a:ext cx="6661150" cy="86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1150">
                  <a:extLst>
                    <a:ext uri="{9D8B030D-6E8A-4147-A177-3AD203B41FA5}">
                      <a16:colId xmlns:a16="http://schemas.microsoft.com/office/drawing/2014/main" val="209456838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1. </a:t>
                      </a:r>
                      <a:r>
                        <a:rPr lang="ko-KR" altLang="en-US" sz="1200" b="1" dirty="0"/>
                        <a:t>자신의 성장과정 및 본인 특성에 대해 기술하여 주시기 바랍니다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24233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개인특성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지원동기 강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약점 등을 기술하여 주시기 바랍니다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3052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2. </a:t>
                      </a:r>
                      <a:r>
                        <a:rPr lang="ko-KR" altLang="en-US" sz="1200" b="1" dirty="0"/>
                        <a:t>우리회사 지원동기와 입사 후 본인의 지원직무에서의 경력개발에 대한 생각을 구체적으로 기재해 주세요</a:t>
                      </a:r>
                      <a:r>
                        <a:rPr lang="en-US" altLang="ko-KR" sz="1200" b="1" dirty="0"/>
                        <a:t>.(3~5</a:t>
                      </a:r>
                      <a:r>
                        <a:rPr lang="ko-KR" altLang="en-US" sz="1200" b="1" dirty="0"/>
                        <a:t>년 후 모습 </a:t>
                      </a:r>
                      <a:r>
                        <a:rPr lang="en-US" altLang="ko-KR" sz="1200" b="1" dirty="0"/>
                        <a:t>/ </a:t>
                      </a:r>
                      <a:r>
                        <a:rPr lang="ko-KR" altLang="en-US" sz="1200" b="1" dirty="0"/>
                        <a:t>목표</a:t>
                      </a:r>
                      <a:r>
                        <a:rPr lang="en-US" altLang="ko-KR" sz="1200" b="1" dirty="0"/>
                        <a:t>)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70289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우리 회사에서 경험해보고 싶은 직무와 관련된 내용 중심으로 기술하여 주시기 바랍니다</a:t>
                      </a:r>
                      <a:r>
                        <a:rPr lang="en-US" altLang="ko-KR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41242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/>
                        <a:t>3. </a:t>
                      </a:r>
                      <a:r>
                        <a:rPr lang="ko-KR" altLang="en-US" sz="1200" b="1" dirty="0"/>
                        <a:t>광고</a:t>
                      </a:r>
                      <a:r>
                        <a:rPr lang="en-US" altLang="ko-KR" sz="1200" b="1" dirty="0"/>
                        <a:t>/</a:t>
                      </a:r>
                      <a:r>
                        <a:rPr lang="ko-KR" altLang="en-US" sz="1200" b="1" dirty="0"/>
                        <a:t>마케팅 분야 지원을 위해 본인이 준비하거나 차별화 되는 경험이 있다면 </a:t>
                      </a:r>
                      <a:br>
                        <a:rPr lang="en-US" altLang="ko-KR" sz="1200" b="1" dirty="0"/>
                      </a:br>
                      <a:r>
                        <a:rPr lang="en-US" altLang="ko-KR" sz="1200" b="1" dirty="0"/>
                        <a:t>     </a:t>
                      </a:r>
                      <a:r>
                        <a:rPr lang="ko-KR" altLang="en-US" sz="1200" b="1" dirty="0"/>
                        <a:t>구체적으로 기술해 주세요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769786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i="1" dirty="0"/>
                        <a:t>지원 직무와 광고</a:t>
                      </a:r>
                      <a:r>
                        <a:rPr lang="en-US" altLang="ko-KR" sz="1200" i="1" dirty="0"/>
                        <a:t>/</a:t>
                      </a:r>
                      <a:r>
                        <a:rPr lang="ko-KR" altLang="en-US" sz="1200" i="1" dirty="0"/>
                        <a:t>마케팅 분야 지원을 위해 준비한 내용을 중심으로 기술하여 주시기 바랍니다</a:t>
                      </a:r>
                      <a:r>
                        <a:rPr lang="en-US" altLang="ko-KR" sz="1200" i="1" dirty="0"/>
                        <a:t>. 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24861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3AA6A1-F26B-CBAA-2F30-C3B051FCC4F0}"/>
              </a:ext>
            </a:extLst>
          </p:cNvPr>
          <p:cNvSpPr txBox="1"/>
          <p:nvPr/>
        </p:nvSpPr>
        <p:spPr>
          <a:xfrm>
            <a:off x="2666612" y="655093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자 기 소 개 서</a:t>
            </a:r>
          </a:p>
        </p:txBody>
      </p:sp>
    </p:spTree>
    <p:extLst>
      <p:ext uri="{BB962C8B-B14F-4D97-AF65-F5344CB8AC3E}">
        <p14:creationId xmlns:p14="http://schemas.microsoft.com/office/powerpoint/2010/main" val="377599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DC8B49BB-4204-B19F-93E6-76946D17FD70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1050879"/>
          <a:ext cx="666115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1150">
                  <a:extLst>
                    <a:ext uri="{9D8B030D-6E8A-4147-A177-3AD203B41FA5}">
                      <a16:colId xmlns:a16="http://schemas.microsoft.com/office/drawing/2014/main" val="209456838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/>
                        <a:t>4. </a:t>
                      </a:r>
                      <a:r>
                        <a:rPr lang="ko-KR" altLang="en-US" sz="1200" b="1" dirty="0"/>
                        <a:t>본인이 다른 지원자 대비 강점이라고 생각하는 부분과 보완해야 할 부분이 있다면 무엇인지 </a:t>
                      </a:r>
                      <a:br>
                        <a:rPr lang="en-US" altLang="ko-KR" sz="1200" b="1" dirty="0"/>
                      </a:br>
                      <a:r>
                        <a:rPr lang="en-US" altLang="ko-KR" sz="1200" b="1" dirty="0"/>
                        <a:t>    </a:t>
                      </a:r>
                      <a:r>
                        <a:rPr lang="ko-KR" altLang="en-US" sz="1200" b="1" dirty="0"/>
                        <a:t>기술해 주세요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24233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i="1" dirty="0"/>
                        <a:t>타 지원자와 차별화된 역량을 중심으로 기술하여 주시기 바랍니다</a:t>
                      </a:r>
                      <a:r>
                        <a:rPr lang="en-US" altLang="ko-KR" sz="1200" i="1" dirty="0"/>
                        <a:t>. </a:t>
                      </a:r>
                      <a:endParaRPr lang="ko-KR" altLang="en-US" sz="1200" i="1" dirty="0"/>
                    </a:p>
                    <a:p>
                      <a:pPr latinLnBrk="1"/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3052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/>
                        <a:t>5. </a:t>
                      </a:r>
                      <a:r>
                        <a:rPr lang="ko-KR" altLang="en-US" sz="1200" b="1" dirty="0"/>
                        <a:t>최근 우리회사에 대해 직</a:t>
                      </a:r>
                      <a:r>
                        <a:rPr lang="en-US" altLang="ko-KR" sz="1200" b="1" dirty="0"/>
                        <a:t>/</a:t>
                      </a:r>
                      <a:r>
                        <a:rPr lang="ko-KR" altLang="en-US" sz="1200" b="1" dirty="0"/>
                        <a:t>간접적으로 조사하거나 지원 과정에서 인상 깊었던 소식이 있다면 </a:t>
                      </a:r>
                      <a:br>
                        <a:rPr lang="en-US" altLang="ko-KR" sz="1200" b="1" dirty="0"/>
                      </a:br>
                      <a:r>
                        <a:rPr lang="en-US" altLang="ko-KR" sz="1200" b="1" dirty="0"/>
                        <a:t>     </a:t>
                      </a:r>
                      <a:r>
                        <a:rPr lang="ko-KR" altLang="en-US" sz="1200" b="1" dirty="0"/>
                        <a:t>기술해 주세요</a:t>
                      </a:r>
                      <a:r>
                        <a:rPr lang="en-US" altLang="ko-KR" sz="1200" b="1" dirty="0"/>
                        <a:t>.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110131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i="1" dirty="0"/>
                        <a:t>자유롭게 기술하여 주시기 바랍니다</a:t>
                      </a:r>
                      <a:r>
                        <a:rPr lang="en-US" altLang="ko-KR" sz="1200" i="1" dirty="0"/>
                        <a:t>. </a:t>
                      </a:r>
                      <a:endParaRPr lang="ko-KR" altLang="en-US" sz="12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5782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3AA6A1-F26B-CBAA-2F30-C3B051FCC4F0}"/>
              </a:ext>
            </a:extLst>
          </p:cNvPr>
          <p:cNvSpPr txBox="1"/>
          <p:nvPr/>
        </p:nvSpPr>
        <p:spPr>
          <a:xfrm>
            <a:off x="2666612" y="655093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자 기 소 개 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ED84AB-3DFB-6211-9FE6-20E0D93CD747}"/>
              </a:ext>
            </a:extLst>
          </p:cNvPr>
          <p:cNvSpPr txBox="1"/>
          <p:nvPr/>
        </p:nvSpPr>
        <p:spPr>
          <a:xfrm>
            <a:off x="80964" y="7087568"/>
            <a:ext cx="6661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상기 모든 기재사항은 사실이며</a:t>
            </a:r>
            <a:r>
              <a:rPr lang="en-US" altLang="ko-K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0" marR="0" lvl="0" indent="0" algn="ctr" defTabSz="6858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/>
              <a:t>입사 전</a:t>
            </a:r>
            <a:r>
              <a:rPr lang="en-US" altLang="ko-KR" sz="1200" dirty="0"/>
              <a:t>/</a:t>
            </a:r>
            <a:r>
              <a:rPr lang="ko-KR" altLang="en-US" sz="1200" dirty="0"/>
              <a:t>후 작성내용에 허위사실이 있을 경우 </a:t>
            </a:r>
            <a:endParaRPr lang="en-US" altLang="ko-KR" sz="1200" dirty="0"/>
          </a:p>
          <a:p>
            <a:pPr marL="0" marR="0" lvl="0" indent="0" algn="ctr" defTabSz="6858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/>
              <a:t>채용이 취소될 수 있음을 확인하였습니다</a:t>
            </a:r>
            <a:r>
              <a:rPr lang="en-US" altLang="ko-KR" sz="1200" dirty="0"/>
              <a:t>. </a:t>
            </a:r>
            <a:endParaRPr lang="en-US" altLang="ko-KR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E4A201-05CA-E0A7-ABC4-18509B309D46}"/>
              </a:ext>
            </a:extLst>
          </p:cNvPr>
          <p:cNvSpPr txBox="1"/>
          <p:nvPr/>
        </p:nvSpPr>
        <p:spPr>
          <a:xfrm>
            <a:off x="3980072" y="8161361"/>
            <a:ext cx="2714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dirty="0"/>
              <a:t>        </a:t>
            </a:r>
            <a:r>
              <a:rPr lang="ko-KR" altLang="en-US" sz="1400" dirty="0"/>
              <a:t>년          월        일</a:t>
            </a:r>
            <a:endParaRPr lang="en-US" altLang="ko-KR" sz="1400" dirty="0"/>
          </a:p>
          <a:p>
            <a:pPr algn="r"/>
            <a:r>
              <a:rPr lang="ko-KR" altLang="en-US" sz="1400" dirty="0"/>
              <a:t>작성자 </a:t>
            </a:r>
            <a:r>
              <a:rPr lang="en-US" altLang="ko-KR" sz="1400" dirty="0"/>
              <a:t>:                                       (</a:t>
            </a:r>
            <a:r>
              <a:rPr lang="ko-KR" altLang="en-US" sz="1400" dirty="0"/>
              <a:t>서명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  <p:pic>
        <p:nvPicPr>
          <p:cNvPr id="11" name="그림 10" descr="텍스트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D3D5F29B-8F68-7EDD-448C-80A1A9B3B0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19" b="10145"/>
          <a:stretch/>
        </p:blipFill>
        <p:spPr>
          <a:xfrm>
            <a:off x="5935980" y="8961120"/>
            <a:ext cx="922020" cy="94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1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F527E689-3D4A-7137-A700-BF44D715CC51}"/>
              </a:ext>
            </a:extLst>
          </p:cNvPr>
          <p:cNvSpPr txBox="1"/>
          <p:nvPr/>
        </p:nvSpPr>
        <p:spPr>
          <a:xfrm>
            <a:off x="140677" y="5627076"/>
            <a:ext cx="671732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ko-KR" altLang="ko-KR" sz="1200" b="1" dirty="0">
                <a:solidFill>
                  <a:srgbClr val="000000"/>
                </a:solidFill>
                <a:latin typeface="+mj-ea"/>
              </a:rPr>
            </a:br>
            <a:br>
              <a:rPr lang="ko-KR" altLang="ko-KR" sz="1200" b="1" dirty="0">
                <a:solidFill>
                  <a:srgbClr val="000000"/>
                </a:solidFill>
                <a:latin typeface="+mj-ea"/>
              </a:rPr>
            </a:br>
            <a:r>
              <a:rPr lang="ko-KR" altLang="ko-KR" sz="1400" b="1" dirty="0">
                <a:solidFill>
                  <a:srgbClr val="000000"/>
                </a:solidFill>
                <a:latin typeface="+mj-ea"/>
              </a:rPr>
              <a:t>개인정보 수집 및 이용에 대한 동의(선택)</a:t>
            </a:r>
            <a:endParaRPr lang="ko-KR" altLang="ko-KR" sz="1100" b="1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수집 항목 및 수집 목적</a:t>
            </a: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 보유 및 이용기간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2.1최종 전형 합격자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  -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전형 종료 후 3년까지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2.2. 최종 전형 합격자 外</a:t>
            </a: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  -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전형 탈락 후 3년까지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2.3. 정보주체의 별도 요청이 있는 경우에는 지체 없이 삭제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3. 지원자는 개인정보 수집 및 이용에 동의하지 않을 권리가 있습니다.</a:t>
            </a:r>
            <a:br>
              <a:rPr lang="ko-KR" altLang="ko-KR" sz="1100" dirty="0">
                <a:solidFill>
                  <a:srgbClr val="000000"/>
                </a:solidFill>
                <a:latin typeface="+mj-ea"/>
              </a:rPr>
            </a:b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다만, 상기 개인정보를 제공하지 않으실 경우 회사는 공정한 채용을 진행할 수 없기 때문에 </a:t>
            </a:r>
            <a:br>
              <a:rPr lang="en-US" altLang="ko-KR" sz="1100" dirty="0">
                <a:solidFill>
                  <a:srgbClr val="000000"/>
                </a:solidFill>
                <a:latin typeface="+mj-ea"/>
              </a:rPr>
            </a:b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지원에 제한이 있을 수 있습니다.</a:t>
            </a:r>
            <a:br>
              <a:rPr lang="en-US" altLang="ko-KR" sz="1100" dirty="0">
                <a:solidFill>
                  <a:srgbClr val="000000"/>
                </a:solidFill>
                <a:latin typeface="+mj-ea"/>
              </a:rPr>
            </a:b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                                           </a:t>
            </a: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개인정보 수집 및 이용에 대한 동의(선택)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□ 동의    □ 미동의</a:t>
            </a:r>
            <a:endParaRPr lang="ko-KR" altLang="ko-KR" sz="1400" b="1" dirty="0">
              <a:solidFill>
                <a:srgbClr val="000000"/>
              </a:solidFill>
              <a:latin typeface="+mj-ea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400" b="1" dirty="0">
              <a:solidFill>
                <a:srgbClr val="000000"/>
              </a:solidFill>
              <a:latin typeface="+mj-ea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200" dirty="0">
              <a:latin typeface="+mj-ea"/>
            </a:endParaRPr>
          </a:p>
          <a:p>
            <a:pPr algn="l"/>
            <a:endParaRPr lang="ko-KR" alt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D98AD8-4ADA-0254-0D09-EB51FAC1DA5B}"/>
              </a:ext>
            </a:extLst>
          </p:cNvPr>
          <p:cNvSpPr txBox="1"/>
          <p:nvPr/>
        </p:nvSpPr>
        <p:spPr>
          <a:xfrm>
            <a:off x="182880" y="1252026"/>
            <a:ext cx="655554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귀하께서 </a:t>
            </a:r>
            <a:r>
              <a:rPr lang="ko-KR" altLang="en-US" sz="1100" dirty="0" err="1">
                <a:solidFill>
                  <a:srgbClr val="1D1D1B"/>
                </a:solidFill>
                <a:latin typeface="+mj-ea"/>
              </a:rPr>
              <a:t>채용포털사이트를</a:t>
            </a:r>
            <a:r>
              <a:rPr lang="ko-KR" altLang="en-US" sz="1100" dirty="0">
                <a:solidFill>
                  <a:srgbClr val="1D1D1B"/>
                </a:solidFill>
                <a:latin typeface="+mj-ea"/>
              </a:rPr>
              <a:t> 통해 </a:t>
            </a: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지원하</a:t>
            </a:r>
            <a:r>
              <a:rPr lang="ko-KR" altLang="en-US" sz="1100" dirty="0">
                <a:solidFill>
                  <a:srgbClr val="1D1D1B"/>
                </a:solidFill>
                <a:latin typeface="+mj-ea"/>
              </a:rPr>
              <a:t>시</a:t>
            </a: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는 </a:t>
            </a:r>
            <a:r>
              <a:rPr lang="ko-KR" altLang="en-US" sz="1100" dirty="0" err="1">
                <a:solidFill>
                  <a:srgbClr val="1D1D1B"/>
                </a:solidFill>
                <a:latin typeface="+mj-ea"/>
              </a:rPr>
              <a:t>이든앤앨리스마케팅은</a:t>
            </a: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 </a:t>
            </a:r>
            <a:br>
              <a:rPr lang="en-US" altLang="ko-KR" sz="1100" dirty="0">
                <a:solidFill>
                  <a:srgbClr val="1D1D1B"/>
                </a:solidFill>
                <a:latin typeface="+mj-ea"/>
              </a:rPr>
            </a:b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지원자 여러분들의 개인정보를 소중히 보호하고 있습니다. </a:t>
            </a:r>
            <a:br>
              <a:rPr lang="en-US" altLang="ko-KR" sz="1100" dirty="0">
                <a:solidFill>
                  <a:srgbClr val="1D1D1B"/>
                </a:solidFill>
                <a:latin typeface="+mj-ea"/>
              </a:rPr>
            </a:br>
            <a:r>
              <a:rPr lang="ko-KR" altLang="ko-KR" sz="1100" dirty="0">
                <a:solidFill>
                  <a:srgbClr val="1D1D1B"/>
                </a:solidFill>
                <a:latin typeface="+mj-ea"/>
              </a:rPr>
              <a:t>아래의 개인정보 수집 및 이용, 제공에 대한 내용을 주의 깊게 읽어 보신 후 동의해 </a:t>
            </a:r>
            <a:r>
              <a:rPr lang="ko-KR" altLang="en-US" sz="1100" dirty="0">
                <a:solidFill>
                  <a:srgbClr val="1D1D1B"/>
                </a:solidFill>
                <a:latin typeface="+mj-ea"/>
              </a:rPr>
              <a:t>주시기 바랍니다</a:t>
            </a:r>
            <a:r>
              <a:rPr lang="en-US" altLang="ko-KR" sz="1100" dirty="0">
                <a:solidFill>
                  <a:srgbClr val="1D1D1B"/>
                </a:solidFill>
                <a:latin typeface="+mj-ea"/>
              </a:rPr>
              <a:t>. </a:t>
            </a:r>
            <a:br>
              <a:rPr lang="ko-KR" altLang="ko-KR" sz="1100" dirty="0">
                <a:solidFill>
                  <a:srgbClr val="000000"/>
                </a:solidFill>
                <a:latin typeface="+mj-ea"/>
              </a:rPr>
            </a:br>
            <a:endParaRPr lang="ko-KR" altLang="ko-KR" sz="1100" b="1" dirty="0">
              <a:solidFill>
                <a:srgbClr val="000000"/>
              </a:solidFill>
              <a:latin typeface="+mj-ea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400" b="1" dirty="0">
                <a:solidFill>
                  <a:srgbClr val="000000"/>
                </a:solidFill>
                <a:latin typeface="+mj-ea"/>
              </a:rPr>
              <a:t>개인정보 수집 및 이용에 대한 동의(필수)</a:t>
            </a: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수집 항목 및 수집 목적</a:t>
            </a: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marL="228600" lvl="0" indent="-228600" algn="l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 보유 및 이용기간</a:t>
            </a:r>
            <a:endParaRPr lang="en-US" altLang="ko-KR" sz="1100" dirty="0">
              <a:solidFill>
                <a:srgbClr val="000000"/>
              </a:solidFill>
              <a:latin typeface="+mj-ea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2.1최종 전형 합격자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   -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전형 종료 후 3년까지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2.2. 최종 전형 합격자 外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   -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전형 탈락 후 3년까지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solidFill>
                  <a:srgbClr val="000000"/>
                </a:solidFill>
                <a:latin typeface="+mj-ea"/>
              </a:rPr>
              <a:t>   </a:t>
            </a: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2.3. 정보주체의 별도 요청이 있는 경우에는 지체 없이 삭제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3. 지원자는 개인정보 수집 및 이용에 동의하지 않을 권리가 있습니다.</a:t>
            </a:r>
            <a:br>
              <a:rPr lang="ko-KR" altLang="ko-KR" sz="1100" dirty="0">
                <a:solidFill>
                  <a:srgbClr val="000000"/>
                </a:solidFill>
                <a:latin typeface="+mj-ea"/>
              </a:rPr>
            </a:br>
            <a:r>
              <a:rPr lang="ko-KR" altLang="ko-KR" sz="1100" dirty="0">
                <a:solidFill>
                  <a:srgbClr val="000000"/>
                </a:solidFill>
                <a:latin typeface="+mj-ea"/>
              </a:rPr>
              <a:t>다만, 상기 개인정보를 제공하지 않으실 경우 회사는 공정한 채용을 진행할 수 없기 때문에 지원에 제한이 있을 수 있습니다.</a:t>
            </a:r>
            <a:br>
              <a:rPr lang="en-US" altLang="ko-KR" sz="1100" b="1" dirty="0">
                <a:solidFill>
                  <a:srgbClr val="000000"/>
                </a:solidFill>
                <a:latin typeface="+mj-ea"/>
              </a:rPr>
            </a:br>
            <a:endParaRPr lang="ko-KR" altLang="ko-KR" sz="1100" dirty="0">
              <a:solidFill>
                <a:srgbClr val="000000"/>
              </a:solidFill>
              <a:latin typeface="+mj-ea"/>
            </a:endParaRPr>
          </a:p>
          <a:p>
            <a:pPr lvl="0" algn="r" defTabSz="91440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개인정보 수집 및 이용에 대한 동의(필수)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□ 동의    □ 미동의</a:t>
            </a:r>
            <a:endParaRPr lang="ko-KR" altLang="ko-KR" sz="1200" b="1" dirty="0">
              <a:solidFill>
                <a:srgbClr val="000000"/>
              </a:solidFill>
              <a:latin typeface="+mj-ea"/>
            </a:endParaRPr>
          </a:p>
          <a:p>
            <a:endParaRPr lang="ko-KR" altLang="en-US" sz="1100" dirty="0"/>
          </a:p>
        </p:txBody>
      </p:sp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FA655955-9330-1FFB-2DDF-C04B03E2BDBA}"/>
              </a:ext>
            </a:extLst>
          </p:cNvPr>
          <p:cNvGraphicFramePr>
            <a:graphicFrameLocks noGrp="1"/>
          </p:cNvGraphicFramePr>
          <p:nvPr/>
        </p:nvGraphicFramePr>
        <p:xfrm>
          <a:off x="471488" y="6489110"/>
          <a:ext cx="5915024" cy="5986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57512">
                  <a:extLst>
                    <a:ext uri="{9D8B030D-6E8A-4147-A177-3AD203B41FA5}">
                      <a16:colId xmlns:a16="http://schemas.microsoft.com/office/drawing/2014/main" val="434684415"/>
                    </a:ext>
                  </a:extLst>
                </a:gridCol>
                <a:gridCol w="2957512">
                  <a:extLst>
                    <a:ext uri="{9D8B030D-6E8A-4147-A177-3AD203B41FA5}">
                      <a16:colId xmlns:a16="http://schemas.microsoft.com/office/drawing/2014/main" val="631800934"/>
                    </a:ext>
                  </a:extLst>
                </a:gridCol>
              </a:tblGrid>
              <a:tr h="212150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 dirty="0">
                          <a:effectLst/>
                        </a:rPr>
                        <a:t>수집 항목</a:t>
                      </a:r>
                      <a:endParaRPr lang="ko-KR" altLang="en-US" sz="1000" b="1" dirty="0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>
                          <a:effectLst/>
                        </a:rPr>
                        <a:t>수집 목적</a:t>
                      </a:r>
                      <a:endParaRPr lang="ko-KR" altLang="en-US" sz="1000" b="1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1724169705"/>
                  </a:ext>
                </a:extLst>
              </a:tr>
              <a:tr h="377555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선택항목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어학 등 자격사항</a:t>
                      </a:r>
                      <a:endParaRPr lang="ko-KR" altLang="en-US" sz="1000" b="0" dirty="0">
                        <a:solidFill>
                          <a:srgbClr val="1D1D1B"/>
                        </a:solidFill>
                        <a:effectLst/>
                        <a:highlight>
                          <a:srgbClr val="FFFF00"/>
                        </a:highlight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fontAlgn="ctr" latinLnBrk="0"/>
                      <a:r>
                        <a:rPr lang="ko-KR" altLang="en-US" sz="1000" b="0" dirty="0">
                          <a:effectLst/>
                        </a:rPr>
                        <a:t>채용 전형 진행 시 참고 자료</a:t>
                      </a:r>
                      <a:endParaRPr lang="ko-KR" altLang="en-US" sz="1000" b="0" dirty="0">
                        <a:effectLst/>
                        <a:highlight>
                          <a:srgbClr val="FFFF00"/>
                        </a:highlight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276019670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CA175B3-5CD2-D4B9-FE25-A23EFCAA4B8F}"/>
              </a:ext>
            </a:extLst>
          </p:cNvPr>
          <p:cNvSpPr txBox="1"/>
          <p:nvPr/>
        </p:nvSpPr>
        <p:spPr>
          <a:xfrm>
            <a:off x="2274678" y="655093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개인정보 제공동의서</a:t>
            </a:r>
          </a:p>
        </p:txBody>
      </p:sp>
      <p:pic>
        <p:nvPicPr>
          <p:cNvPr id="16" name="그림 15" descr="텍스트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22814427-855E-88AE-AA66-E3288C2ABE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980" y="8961120"/>
            <a:ext cx="1051560" cy="1051560"/>
          </a:xfrm>
          <a:prstGeom prst="rect">
            <a:avLst/>
          </a:prstGeom>
        </p:spPr>
      </p:pic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76C714A3-5B4D-FE33-5A99-A511567A31BC}"/>
              </a:ext>
            </a:extLst>
          </p:cNvPr>
          <p:cNvGraphicFramePr>
            <a:graphicFrameLocks noGrp="1"/>
          </p:cNvGraphicFramePr>
          <p:nvPr/>
        </p:nvGraphicFramePr>
        <p:xfrm>
          <a:off x="471487" y="2343047"/>
          <a:ext cx="5915025" cy="93901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76930">
                  <a:extLst>
                    <a:ext uri="{9D8B030D-6E8A-4147-A177-3AD203B41FA5}">
                      <a16:colId xmlns:a16="http://schemas.microsoft.com/office/drawing/2014/main" val="1869357648"/>
                    </a:ext>
                  </a:extLst>
                </a:gridCol>
                <a:gridCol w="2838095">
                  <a:extLst>
                    <a:ext uri="{9D8B030D-6E8A-4147-A177-3AD203B41FA5}">
                      <a16:colId xmlns:a16="http://schemas.microsoft.com/office/drawing/2014/main" val="2777239360"/>
                    </a:ext>
                  </a:extLst>
                </a:gridCol>
              </a:tblGrid>
              <a:tr h="260772"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 dirty="0">
                          <a:effectLst/>
                        </a:rPr>
                        <a:t>수집 항목</a:t>
                      </a:r>
                      <a:endParaRPr lang="ko-KR" altLang="en-US" sz="1000" b="1" dirty="0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b="1">
                          <a:effectLst/>
                        </a:rPr>
                        <a:t>수집 목적</a:t>
                      </a:r>
                      <a:endParaRPr lang="ko-KR" altLang="en-US" sz="1000" b="1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2602656438"/>
                  </a:ext>
                </a:extLst>
              </a:tr>
              <a:tr h="525200">
                <a:tc>
                  <a:txBody>
                    <a:bodyPr/>
                    <a:lstStyle/>
                    <a:p>
                      <a:pPr fontAlgn="base" latinLnBrk="0"/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필수항목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성별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국적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추가 연락처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채용전형 결과</a:t>
                      </a:r>
                      <a:b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</a:b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(</a:t>
                      </a:r>
                      <a:r>
                        <a:rPr lang="ko-KR" altLang="en-US" sz="1000" b="0" dirty="0" err="1">
                          <a:solidFill>
                            <a:srgbClr val="1D1D1B"/>
                          </a:solidFill>
                          <a:effectLst/>
                        </a:rPr>
                        <a:t>공고명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공고기간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지원직무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서류 및 면접 결과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rgbClr val="1D1D1B"/>
                          </a:solidFill>
                          <a:effectLst/>
                        </a:rPr>
                        <a:t>인적성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 결과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),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경력사항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주소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병역사항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학력사항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사진</a:t>
                      </a:r>
                      <a:r>
                        <a:rPr lang="en-US" altLang="ko-KR" sz="1000" b="0" dirty="0">
                          <a:solidFill>
                            <a:srgbClr val="1D1D1B"/>
                          </a:solidFill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rgbClr val="1D1D1B"/>
                          </a:solidFill>
                          <a:effectLst/>
                        </a:rPr>
                        <a:t>자기소개서</a:t>
                      </a:r>
                      <a:endParaRPr lang="ko-KR" altLang="en-US" sz="1000" b="0" dirty="0">
                        <a:solidFill>
                          <a:srgbClr val="1D1D1B"/>
                        </a:solidFill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tc>
                  <a:txBody>
                    <a:bodyPr/>
                    <a:lstStyle/>
                    <a:p>
                      <a:pPr fontAlgn="ctr" latinLnBrk="0"/>
                      <a:r>
                        <a:rPr lang="ko-KR" altLang="en-US" sz="1000" b="0" dirty="0">
                          <a:effectLst/>
                        </a:rPr>
                        <a:t>채용 적합성 판단 및 서류 심사</a:t>
                      </a:r>
                      <a:r>
                        <a:rPr lang="en-US" altLang="ko-KR" sz="1000" b="0" dirty="0">
                          <a:effectLst/>
                        </a:rPr>
                        <a:t>/</a:t>
                      </a:r>
                      <a:r>
                        <a:rPr lang="ko-KR" altLang="en-US" sz="1000" b="0" dirty="0">
                          <a:effectLst/>
                        </a:rPr>
                        <a:t>면접 등의 근거 자료</a:t>
                      </a:r>
                      <a:r>
                        <a:rPr lang="en-US" altLang="ko-KR" sz="1000" b="0" dirty="0">
                          <a:effectLst/>
                        </a:rPr>
                        <a:t>, </a:t>
                      </a:r>
                      <a:r>
                        <a:rPr lang="ko-KR" altLang="en-US" sz="1000" b="0" dirty="0">
                          <a:effectLst/>
                        </a:rPr>
                        <a:t>수시채용 및 인재발굴을 위한 </a:t>
                      </a:r>
                      <a:r>
                        <a:rPr lang="ko-KR" altLang="en-US" sz="1000" b="0" dirty="0" err="1">
                          <a:effectLst/>
                        </a:rPr>
                        <a:t>인력풀</a:t>
                      </a:r>
                      <a:r>
                        <a:rPr lang="ko-KR" altLang="en-US" sz="1000" b="0" dirty="0">
                          <a:effectLst/>
                        </a:rPr>
                        <a:t> 활용</a:t>
                      </a:r>
                      <a:endParaRPr lang="ko-KR" altLang="en-US" sz="1000" b="0" dirty="0">
                        <a:effectLst/>
                        <a:latin typeface="LGSmart"/>
                      </a:endParaRPr>
                    </a:p>
                  </a:txBody>
                  <a:tcPr marL="68646" marR="68646" marT="34323" marB="34323" anchor="ctr"/>
                </a:tc>
                <a:extLst>
                  <a:ext uri="{0D108BD9-81ED-4DB2-BD59-A6C34878D82A}">
                    <a16:rowId xmlns:a16="http://schemas.microsoft.com/office/drawing/2014/main" val="2624345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004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logo">
            <a:extLst>
              <a:ext uri="{FF2B5EF4-FFF2-40B4-BE49-F238E27FC236}">
                <a16:creationId xmlns:a16="http://schemas.microsoft.com/office/drawing/2014/main" id="{1F8D90E7-BCB1-7B50-0FF3-8BA9EFAA8E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38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366B682-7E67-EA52-1B08-7468718749C0}"/>
              </a:ext>
            </a:extLst>
          </p:cNvPr>
          <p:cNvSpPr txBox="1"/>
          <p:nvPr/>
        </p:nvSpPr>
        <p:spPr>
          <a:xfrm>
            <a:off x="2274678" y="655093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/>
              <a:t>개인정보 제공동의서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D85C6B-C37E-898D-5958-AB85C95B4CEE}"/>
              </a:ext>
            </a:extLst>
          </p:cNvPr>
          <p:cNvSpPr txBox="1"/>
          <p:nvPr/>
        </p:nvSpPr>
        <p:spPr>
          <a:xfrm>
            <a:off x="0" y="1001485"/>
            <a:ext cx="68580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개인정보 제3자 제공에 대한 동의(필수)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지원서에 기재하신 사항을 검증하고 지원자의 적합성 판단 및 </a:t>
            </a:r>
            <a:br>
              <a:rPr kumimoji="0" lang="en-US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b="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서류 심사/면접 등 채용 전형의 근거 자료로 사용하기 위해 아래와 같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이 개인정보를 제공합니다.</a:t>
            </a:r>
            <a:endParaRPr kumimoji="0" lang="ko-KR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1. 어학사항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한국토익위원회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YBM시사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서울대학교 TEPS 관리위원회,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크레듀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DELE시행기관</a:t>
            </a:r>
            <a:r>
              <a:rPr lang="en-US" altLang="ko-KR" sz="11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  <a:r>
              <a:rPr lang="ko-KR" altLang="en-US" sz="1100" dirty="0">
                <a:solidFill>
                  <a:srgbClr val="000000"/>
                </a:solidFill>
                <a:latin typeface="+mj-ea"/>
                <a:ea typeface="+mj-ea"/>
              </a:rPr>
              <a:t>등 </a:t>
            </a:r>
            <a:endParaRPr kumimoji="0" lang="en-US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어학 사항에 대한 확인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성명, 응시일자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2. 자격사항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 대한상공회의소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자격 사항에 대한 확인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-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성명, 응시일자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3. 보훈대상 여부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lang="ko-KR" altLang="en-US" sz="1100" dirty="0">
                <a:solidFill>
                  <a:srgbClr val="000000"/>
                </a:solidFill>
                <a:latin typeface="+mj-ea"/>
                <a:ea typeface="+mj-ea"/>
              </a:rPr>
              <a:t>장애 정보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확인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 보훈처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장애인 고용공단</a:t>
            </a:r>
            <a:endParaRPr kumimoji="0" lang="ko-KR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보훈대상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장애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여부 확인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성명, 생년월일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/ </a:t>
            </a:r>
            <a:r>
              <a: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장애유형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생년월일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, </a:t>
            </a:r>
            <a:r>
              <a: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주소 </a:t>
            </a:r>
            <a:endParaRPr kumimoji="0" lang="ko-KR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4. 입사 지원 정보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제공대상: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</a:t>
            </a:r>
            <a:r>
              <a:rPr kumimoji="0" lang="ko-KR" altLang="en-US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채용포털사이트</a:t>
            </a:r>
            <a:r>
              <a: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및 </a:t>
            </a:r>
            <a:r>
              <a:rPr kumimoji="0" lang="ko-KR" altLang="en-US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이든앤앨리스마케팅</a:t>
            </a:r>
            <a:endParaRPr kumimoji="0" lang="ko-KR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제공목적: 적합성 판단 및 서류 심사, 인적성검사 시행 및 면접 등 채용 전형의 근거 자료, </a:t>
            </a:r>
            <a:b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            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수시채용 및 인재발굴을 위한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인재풀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활용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제공항목: 지원자 인적사항 및 자격사항</a:t>
            </a:r>
            <a:endParaRPr kumimoji="0" lang="en-US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sz="1100" dirty="0">
                <a:solidFill>
                  <a:srgbClr val="000000"/>
                </a:solidFill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제공받은 회사의 보유 및 이용기간: 채용 전형 기간</a:t>
            </a:r>
            <a:b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※ 온라인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인적성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검사가 최초로 시행된 날 이후의 정보부터 제공합니다.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지원자는 개인정보의 제3자 제공에 동의하지 않을 권리가 있습니다.</a:t>
            </a:r>
            <a:b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다만, 동의를 거부하실 경우 회사는 공정한 채용을 진행할 수 없기 때문에</a:t>
            </a: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지원에 제한이 있을 수 있습니다.</a:t>
            </a:r>
            <a:endParaRPr kumimoji="0" lang="ko-KR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ko-KR" sz="1000" b="1" dirty="0">
              <a:solidFill>
                <a:srgbClr val="000000"/>
              </a:solidFill>
              <a:latin typeface="+mj-ea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1" dirty="0">
                <a:solidFill>
                  <a:srgbClr val="000000"/>
                </a:solidFill>
                <a:latin typeface="+mj-ea"/>
              </a:rPr>
              <a:t>                                                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    </a:t>
            </a: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개인정보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제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3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자 제공에 대한 동의</a:t>
            </a:r>
            <a:r>
              <a:rPr lang="ko-KR" altLang="ko-KR" sz="1200" b="1" dirty="0">
                <a:solidFill>
                  <a:srgbClr val="000000"/>
                </a:solidFill>
                <a:latin typeface="+mj-ea"/>
              </a:rPr>
              <a:t> (필수)</a:t>
            </a:r>
            <a:r>
              <a:rPr lang="en-US" altLang="ko-KR" sz="1200" b="1" dirty="0">
                <a:solidFill>
                  <a:srgbClr val="000000"/>
                </a:solidFill>
                <a:latin typeface="+mj-ea"/>
              </a:rPr>
              <a:t> </a:t>
            </a:r>
            <a:r>
              <a:rPr lang="ko-KR" altLang="en-US" sz="1200" b="1" dirty="0">
                <a:solidFill>
                  <a:srgbClr val="000000"/>
                </a:solidFill>
                <a:latin typeface="+mj-ea"/>
              </a:rPr>
              <a:t>□ 동의    □ 미동의</a:t>
            </a:r>
            <a:endParaRPr lang="ko-KR" altLang="en-US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80D75E-1D4A-8FB0-0169-7F888B492B51}"/>
              </a:ext>
            </a:extLst>
          </p:cNvPr>
          <p:cNvSpPr txBox="1"/>
          <p:nvPr/>
        </p:nvSpPr>
        <p:spPr>
          <a:xfrm>
            <a:off x="0" y="5997238"/>
            <a:ext cx="655820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민감정보 처리에 대한 동의</a:t>
            </a:r>
            <a:endParaRPr kumimoji="0" lang="ko-KR" altLang="ko-KR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1. 장애정보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수집 및 이용 목적: 채용 적합성 판단 및 가산점 부여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보유 및 이용기간: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입사자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/입사예정자는 퇴직 후 3년까지이며 </a:t>
            </a:r>
            <a:b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별도 요청 시 삭제, 입사포기자/전형 탈락자는 전형 탈락 후 3년 까지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2. 보훈정보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수집 및 이용 목적: 채용 적합성 판단 및 가산점 부여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보유 및 이용기간: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입사자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/입사예정자는 퇴직 후 3년까지이며 </a:t>
            </a:r>
            <a:b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별도 요청 시 삭제, 입사포기자/전형 탈락자는 전형 탈락 후 3년 까지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3. 신체검사 결과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수집 및 이용 목적: 채용 적합성 판단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-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보유 및 이용기간: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입사자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/입사예정자는 퇴직 후 3년까지이며 </a:t>
            </a:r>
            <a:b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별도 요청 시 삭제, 입사포기자/전형 탈락자는 전형 탈락 후 3년 까지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지원자는 민감정보 처리에 동의하지 않을 권리가 있습니다.</a:t>
            </a:r>
            <a:b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다만, 상기 민감정보를 제공하지 않으실 경우 회사는 공정한 채용을 진행할 수 없기 때문에 </a:t>
            </a:r>
            <a:br>
              <a:rPr kumimoji="0" lang="en-US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</a:b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지원에 </a:t>
            </a:r>
            <a:r>
              <a:rPr kumimoji="0" lang="ko-KR" altLang="ko-KR" sz="1100" i="0" u="none" strike="noStrike" cap="none" normalizeH="0" baseline="0" dirty="0" err="1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제한이있을</a:t>
            </a:r>
            <a:r>
              <a:rPr kumimoji="0" lang="ko-KR" altLang="ko-KR" sz="1100" i="0" u="none" strike="noStrike" cap="none" normalizeH="0" baseline="0" dirty="0">
                <a:ln>
                  <a:noFill/>
                </a:ln>
                <a:solidFill>
                  <a:srgbClr val="1D1D1B"/>
                </a:solidFill>
                <a:effectLst/>
                <a:latin typeface="+mj-ea"/>
                <a:ea typeface="+mj-ea"/>
              </a:rPr>
              <a:t> 수 있습니다.</a:t>
            </a:r>
            <a:endParaRPr kumimoji="0" lang="ko-KR" altLang="ko-KR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                                                            </a:t>
            </a:r>
            <a:r>
              <a:rPr kumimoji="0" lang="ko-KR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 민감정보 처리에 대한 동의 </a:t>
            </a: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□ </a:t>
            </a:r>
            <a:r>
              <a:rPr kumimoji="0" lang="ko-KR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동의    □ 미동의</a:t>
            </a:r>
            <a:endParaRPr kumimoji="0" lang="ko-KR" altLang="ko-KR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ko-KR" altLang="ko-K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br>
              <a:rPr kumimoji="0" lang="ko-KR" altLang="ko-K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</a:br>
            <a:endParaRPr kumimoji="0" lang="ko-KR" altLang="ko-KR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위의 개인정보 수집에 대한 동의, 개인정보 제3차 제공에 대한 동의, </a:t>
            </a:r>
            <a:endParaRPr kumimoji="0" lang="en-US" altLang="ko-K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ea"/>
                <a:ea typeface="+mj-ea"/>
              </a:rPr>
              <a:t>민감정보 수집에 대한 동의 내용에 모두 동의합니다.</a:t>
            </a:r>
            <a:endParaRPr lang="ko-KR" altLang="en-US" sz="1100" dirty="0"/>
          </a:p>
        </p:txBody>
      </p:sp>
      <p:pic>
        <p:nvPicPr>
          <p:cNvPr id="5" name="그림 4" descr="텍스트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1F50F62D-B800-7AAF-F695-EF2FB04CE1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980" y="8961120"/>
            <a:ext cx="105156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50652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1153</Words>
  <Application>Microsoft Office PowerPoint</Application>
  <PresentationFormat>A4 용지(210x297mm)</PresentationFormat>
  <Paragraphs>175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LGSmart</vt:lpstr>
      <vt:lpstr>굴림</vt:lpstr>
      <vt:lpstr>돋움</vt:lpstr>
      <vt:lpstr>Arial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LG IBM USER</dc:creator>
  <cp:lastModifiedBy>user</cp:lastModifiedBy>
  <cp:revision>169</cp:revision>
  <cp:lastPrinted>2013-01-28T08:59:07Z</cp:lastPrinted>
  <dcterms:created xsi:type="dcterms:W3CDTF">1998-04-13T05:23:06Z</dcterms:created>
  <dcterms:modified xsi:type="dcterms:W3CDTF">2024-08-22T06:14:59Z</dcterms:modified>
</cp:coreProperties>
</file>