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65" r:id="rId3"/>
    <p:sldId id="267" r:id="rId4"/>
    <p:sldId id="268" r:id="rId5"/>
  </p:sldIdLst>
  <p:sldSz cx="6858000" cy="9144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44" autoAdjust="0"/>
    <p:restoredTop sz="94660"/>
  </p:normalViewPr>
  <p:slideViewPr>
    <p:cSldViewPr>
      <p:cViewPr varScale="1">
        <p:scale>
          <a:sx n="66" d="100"/>
          <a:sy n="66" d="100"/>
        </p:scale>
        <p:origin x="2707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7C88918-9C54-44E3-A530-97893D207330}" type="datetimeFigureOut">
              <a:rPr lang="ko-KR" altLang="en-US"/>
              <a:pPr>
                <a:defRPr/>
              </a:pPr>
              <a:t>2023-10-06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D66A667-E01E-4A54-9A6D-A3C4AAF54E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348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C8221-403E-4282-8C59-9953E41C1293}" type="datetimeFigureOut">
              <a:rPr lang="ko-KR" altLang="en-US"/>
              <a:pPr>
                <a:defRPr/>
              </a:pPr>
              <a:t>2023-10-06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394CF-8C8E-4CE9-9CFA-F789F1193AC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ED353-23B3-4417-BE71-FFF99328E0FF}" type="datetimeFigureOut">
              <a:rPr lang="ko-KR" altLang="en-US"/>
              <a:pPr>
                <a:defRPr/>
              </a:pPr>
              <a:t>2023-10-06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C65E8-31CE-4DA8-B99E-97A8100C78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31349-9013-420D-94CB-AF0FDDDEEB77}" type="datetimeFigureOut">
              <a:rPr lang="ko-KR" altLang="en-US"/>
              <a:pPr>
                <a:defRPr/>
              </a:pPr>
              <a:t>2023-10-06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74757-219D-4D54-BAFF-0EFF2338466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B4691-BDAA-4F83-BC49-E6EBFA50B3A8}" type="datetimeFigureOut">
              <a:rPr lang="ko-KR" altLang="en-US"/>
              <a:pPr>
                <a:defRPr/>
              </a:pPr>
              <a:t>2023-10-06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674EA-652F-4559-8F16-A45557757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7A346-BF3D-4AEE-B979-200E91ECEA6D}" type="datetimeFigureOut">
              <a:rPr lang="ko-KR" altLang="en-US"/>
              <a:pPr>
                <a:defRPr/>
              </a:pPr>
              <a:t>2023-10-06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2EE79-B39C-4DC0-9630-48AEA71E9EC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3341-DDF4-47A3-AA87-61A54FD41F02}" type="datetimeFigureOut">
              <a:rPr lang="ko-KR" altLang="en-US"/>
              <a:pPr>
                <a:defRPr/>
              </a:pPr>
              <a:t>2023-10-06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D31D7-AC97-4CE1-8BDF-217EBE0BF8E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0F54E-B2DC-47CD-A31F-9F9897001EB6}" type="datetimeFigureOut">
              <a:rPr lang="ko-KR" altLang="en-US"/>
              <a:pPr>
                <a:defRPr/>
              </a:pPr>
              <a:t>2023-10-06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67253-F01B-4183-A14F-EC97C27090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F4C45-1CBE-463A-8F08-EC251470357C}" type="datetimeFigureOut">
              <a:rPr lang="ko-KR" altLang="en-US"/>
              <a:pPr>
                <a:defRPr/>
              </a:pPr>
              <a:t>2023-10-06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FD95C-1A57-4A97-9842-85D7C817029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84903-9D71-491A-ACC5-6AFEAB8C84F2}" type="datetimeFigureOut">
              <a:rPr lang="ko-KR" altLang="en-US"/>
              <a:pPr>
                <a:defRPr/>
              </a:pPr>
              <a:t>2023-10-06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15572-D093-49E7-8139-4FF707F2967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  <p:pic>
        <p:nvPicPr>
          <p:cNvPr id="5" name="Picture 24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14313"/>
            <a:ext cx="9493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5EEDD-3CE3-4089-9991-8E7914A5131C}" type="datetimeFigureOut">
              <a:rPr lang="ko-KR" altLang="en-US"/>
              <a:pPr>
                <a:defRPr/>
              </a:pPr>
              <a:t>2023-10-06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9F2CA-8B95-461F-A481-39D14F8311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D0ABF-3007-45DF-B636-3AC8E75C4460}" type="datetimeFigureOut">
              <a:rPr lang="ko-KR" altLang="en-US"/>
              <a:pPr>
                <a:defRPr/>
              </a:pPr>
              <a:t>2023-10-06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F38B4-D08A-4D0A-95EA-EE116FD2A8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6D32898-2EE3-418B-BAFF-B075915E023A}" type="datetimeFigureOut">
              <a:rPr lang="ko-KR" altLang="en-US"/>
              <a:pPr>
                <a:defRPr/>
              </a:pPr>
              <a:t>2023-10-06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3C22919-A072-4BC5-85ED-63950BF9F5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32856" y="279326"/>
            <a:ext cx="2624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ko-KR" b="1" dirty="0">
                <a:latin typeface="+mn-ea"/>
                <a:ea typeface="+mn-ea"/>
                <a:cs typeface="Times New Roman" pitchFamily="18" charset="0"/>
              </a:rPr>
              <a:t>  </a:t>
            </a:r>
            <a:r>
              <a:rPr lang="ko-KR" altLang="en-US" sz="2500" b="1" dirty="0">
                <a:latin typeface="+mn-ea"/>
                <a:ea typeface="+mn-ea"/>
                <a:cs typeface="Times New Roman" pitchFamily="18" charset="0"/>
              </a:rPr>
              <a:t>입 사 지 원 서  </a:t>
            </a:r>
            <a:endParaRPr lang="ko-KR" altLang="en-US" sz="2500" dirty="0">
              <a:latin typeface="+mn-ea"/>
              <a:ea typeface="+mn-ea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43563" y="356801"/>
            <a:ext cx="954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sz="1200" dirty="0" err="1" smtClean="0">
                <a:latin typeface="+mn-ea"/>
                <a:ea typeface="+mn-ea"/>
              </a:rPr>
              <a:t>신입사원용</a:t>
            </a:r>
            <a:endParaRPr lang="ko-KR" altLang="en-US" sz="1200" dirty="0">
              <a:latin typeface="+mn-ea"/>
              <a:ea typeface="+mn-ea"/>
            </a:endParaRPr>
          </a:p>
        </p:txBody>
      </p:sp>
      <p:sp>
        <p:nvSpPr>
          <p:cNvPr id="2053" name="TextBox 11"/>
          <p:cNvSpPr txBox="1">
            <a:spLocks noChangeArrowheads="1"/>
          </p:cNvSpPr>
          <p:nvPr/>
        </p:nvSpPr>
        <p:spPr bwMode="auto">
          <a:xfrm>
            <a:off x="76200" y="8867775"/>
            <a:ext cx="63309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* </a:t>
            </a:r>
            <a:r>
              <a:rPr kumimoji="0" lang="ko-KR" altLang="en-US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상기 지원자의 개인정보는 당사 채용에 필요한 업무에만 활용됨을 알려 드립니다</a:t>
            </a:r>
            <a:r>
              <a:rPr kumimoji="0" lang="en-US" altLang="ko-KR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928363"/>
              </p:ext>
            </p:extLst>
          </p:nvPr>
        </p:nvGraphicFramePr>
        <p:xfrm>
          <a:off x="192402" y="6449781"/>
          <a:ext cx="6476952" cy="1085975"/>
        </p:xfrm>
        <a:graphic>
          <a:graphicData uri="http://schemas.openxmlformats.org/drawingml/2006/table">
            <a:tbl>
              <a:tblPr/>
              <a:tblGrid>
                <a:gridCol w="2374510">
                  <a:extLst>
                    <a:ext uri="{9D8B030D-6E8A-4147-A177-3AD203B41FA5}">
                      <a16:colId xmlns:a16="http://schemas.microsoft.com/office/drawing/2014/main" val="4182977067"/>
                    </a:ext>
                  </a:extLst>
                </a:gridCol>
                <a:gridCol w="1240208">
                  <a:extLst>
                    <a:ext uri="{9D8B030D-6E8A-4147-A177-3AD203B41FA5}">
                      <a16:colId xmlns:a16="http://schemas.microsoft.com/office/drawing/2014/main" val="155125818"/>
                    </a:ext>
                  </a:extLst>
                </a:gridCol>
                <a:gridCol w="1622026">
                  <a:extLst>
                    <a:ext uri="{9D8B030D-6E8A-4147-A177-3AD203B41FA5}">
                      <a16:colId xmlns:a16="http://schemas.microsoft.com/office/drawing/2014/main" val="3560352140"/>
                    </a:ext>
                  </a:extLst>
                </a:gridCol>
                <a:gridCol w="1240208">
                  <a:extLst>
                    <a:ext uri="{9D8B030D-6E8A-4147-A177-3AD203B41FA5}">
                      <a16:colId xmlns:a16="http://schemas.microsoft.com/office/drawing/2014/main" val="396069909"/>
                    </a:ext>
                  </a:extLst>
                </a:gridCol>
              </a:tblGrid>
              <a:tr h="31705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자격증명</a:t>
                      </a: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등급</a:t>
                      </a: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시행처</a:t>
                      </a: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취득연월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11586"/>
                  </a:ext>
                </a:extLst>
              </a:tr>
              <a:tr h="252508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080749"/>
                  </a:ext>
                </a:extLst>
              </a:tr>
              <a:tr h="258204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395003"/>
                  </a:ext>
                </a:extLst>
              </a:tr>
              <a:tr h="258204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17626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-28427" y="7611036"/>
            <a:ext cx="15852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외국어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1100" b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28427" y="6190901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</a:t>
            </a:r>
            <a:r>
              <a:rPr lang="ko-KR" altLang="en-US" sz="1100" b="1" dirty="0" err="1" smtClean="0">
                <a:latin typeface="+mj-ea"/>
                <a:ea typeface="+mj-ea"/>
              </a:rPr>
              <a:t>자격사항</a:t>
            </a:r>
            <a:r>
              <a:rPr lang="ko-KR" altLang="en-US" sz="1100" b="1" dirty="0" smtClean="0">
                <a:latin typeface="+mj-ea"/>
                <a:ea typeface="+mj-ea"/>
              </a:rPr>
              <a:t>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 </a:t>
            </a:r>
            <a:r>
              <a:rPr lang="en-US" altLang="ko-KR" sz="1100" i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– </a:t>
            </a:r>
            <a:r>
              <a:rPr lang="ko-KR" altLang="en-US" sz="1100" i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직무관련자격만 기입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95866"/>
              </p:ext>
            </p:extLst>
          </p:nvPr>
        </p:nvGraphicFramePr>
        <p:xfrm>
          <a:off x="185958" y="7872646"/>
          <a:ext cx="6483397" cy="979768"/>
        </p:xfrm>
        <a:graphic>
          <a:graphicData uri="http://schemas.openxmlformats.org/drawingml/2006/table">
            <a:tbl>
              <a:tblPr/>
              <a:tblGrid>
                <a:gridCol w="1194310">
                  <a:extLst>
                    <a:ext uri="{9D8B030D-6E8A-4147-A177-3AD203B41FA5}">
                      <a16:colId xmlns:a16="http://schemas.microsoft.com/office/drawing/2014/main" val="3010907439"/>
                    </a:ext>
                  </a:extLst>
                </a:gridCol>
                <a:gridCol w="1706157">
                  <a:extLst>
                    <a:ext uri="{9D8B030D-6E8A-4147-A177-3AD203B41FA5}">
                      <a16:colId xmlns:a16="http://schemas.microsoft.com/office/drawing/2014/main" val="1826982101"/>
                    </a:ext>
                  </a:extLst>
                </a:gridCol>
                <a:gridCol w="1194310">
                  <a:extLst>
                    <a:ext uri="{9D8B030D-6E8A-4147-A177-3AD203B41FA5}">
                      <a16:colId xmlns:a16="http://schemas.microsoft.com/office/drawing/2014/main" val="537659651"/>
                    </a:ext>
                  </a:extLst>
                </a:gridCol>
                <a:gridCol w="1194310">
                  <a:extLst>
                    <a:ext uri="{9D8B030D-6E8A-4147-A177-3AD203B41FA5}">
                      <a16:colId xmlns:a16="http://schemas.microsoft.com/office/drawing/2014/main" val="1475201011"/>
                    </a:ext>
                  </a:extLst>
                </a:gridCol>
                <a:gridCol w="1194310">
                  <a:extLst>
                    <a:ext uri="{9D8B030D-6E8A-4147-A177-3AD203B41FA5}">
                      <a16:colId xmlns:a16="http://schemas.microsoft.com/office/drawing/2014/main" val="1173684961"/>
                    </a:ext>
                  </a:extLst>
                </a:gridCol>
              </a:tblGrid>
              <a:tr h="24494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언어</a:t>
                      </a: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시험명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점수</a:t>
                      </a: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등급</a:t>
                      </a: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취득연월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553496"/>
                  </a:ext>
                </a:extLst>
              </a:tr>
              <a:tr h="244942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64218"/>
                  </a:ext>
                </a:extLst>
              </a:tr>
              <a:tr h="244942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703994"/>
                  </a:ext>
                </a:extLst>
              </a:tr>
              <a:tr h="244942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862679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-28427" y="971600"/>
            <a:ext cx="15852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기본사항</a:t>
            </a:r>
            <a:endParaRPr lang="ko-KR" altLang="en-US" sz="1100" b="1" dirty="0">
              <a:latin typeface="+mj-ea"/>
              <a:ea typeface="+mj-ea"/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087603"/>
              </p:ext>
            </p:extLst>
          </p:nvPr>
        </p:nvGraphicFramePr>
        <p:xfrm>
          <a:off x="185958" y="1236334"/>
          <a:ext cx="6483402" cy="1408712"/>
        </p:xfrm>
        <a:graphic>
          <a:graphicData uri="http://schemas.openxmlformats.org/drawingml/2006/table">
            <a:tbl>
              <a:tblPr/>
              <a:tblGrid>
                <a:gridCol w="1080567">
                  <a:extLst>
                    <a:ext uri="{9D8B030D-6E8A-4147-A177-3AD203B41FA5}">
                      <a16:colId xmlns:a16="http://schemas.microsoft.com/office/drawing/2014/main" val="1670668560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3129297635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3674804617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2200996037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2842123934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6252794"/>
                    </a:ext>
                  </a:extLst>
                </a:gridCol>
              </a:tblGrid>
              <a:tr h="35217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성별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생년월일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yy.mm.dd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696127"/>
                  </a:ext>
                </a:extLst>
              </a:tr>
              <a:tr h="35217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지원분야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보훈여부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</a:t>
                      </a:r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해당없음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장애여부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해당</a:t>
                      </a:r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/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해당없음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908090"/>
                  </a:ext>
                </a:extLst>
              </a:tr>
              <a:tr h="35217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 </a:t>
                      </a:r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</a:t>
                      </a:r>
                      <a:endParaRPr lang="ko-KR" altLang="en-US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입사가능시기</a:t>
                      </a:r>
                      <a:endParaRPr lang="ko-KR" altLang="en-US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754911"/>
                  </a:ext>
                </a:extLst>
              </a:tr>
              <a:tr h="35217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연락처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이메일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872204"/>
                  </a:ext>
                </a:extLst>
              </a:tr>
            </a:tbl>
          </a:graphicData>
        </a:graphic>
      </p:graphicFrame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920887"/>
              </p:ext>
            </p:extLst>
          </p:nvPr>
        </p:nvGraphicFramePr>
        <p:xfrm>
          <a:off x="188641" y="2961400"/>
          <a:ext cx="6480719" cy="2160242"/>
        </p:xfrm>
        <a:graphic>
          <a:graphicData uri="http://schemas.openxmlformats.org/drawingml/2006/table">
            <a:tbl>
              <a:tblPr/>
              <a:tblGrid>
                <a:gridCol w="816719">
                  <a:extLst>
                    <a:ext uri="{9D8B030D-6E8A-4147-A177-3AD203B41FA5}">
                      <a16:colId xmlns:a16="http://schemas.microsoft.com/office/drawing/2014/main" val="2561665357"/>
                    </a:ext>
                  </a:extLst>
                </a:gridCol>
                <a:gridCol w="816719">
                  <a:extLst>
                    <a:ext uri="{9D8B030D-6E8A-4147-A177-3AD203B41FA5}">
                      <a16:colId xmlns:a16="http://schemas.microsoft.com/office/drawing/2014/main" val="4262909320"/>
                    </a:ext>
                  </a:extLst>
                </a:gridCol>
                <a:gridCol w="816719">
                  <a:extLst>
                    <a:ext uri="{9D8B030D-6E8A-4147-A177-3AD203B41FA5}">
                      <a16:colId xmlns:a16="http://schemas.microsoft.com/office/drawing/2014/main" val="3931595687"/>
                    </a:ext>
                  </a:extLst>
                </a:gridCol>
                <a:gridCol w="593978">
                  <a:extLst>
                    <a:ext uri="{9D8B030D-6E8A-4147-A177-3AD203B41FA5}">
                      <a16:colId xmlns:a16="http://schemas.microsoft.com/office/drawing/2014/main" val="4220354235"/>
                    </a:ext>
                  </a:extLst>
                </a:gridCol>
                <a:gridCol w="593978">
                  <a:extLst>
                    <a:ext uri="{9D8B030D-6E8A-4147-A177-3AD203B41FA5}">
                      <a16:colId xmlns:a16="http://schemas.microsoft.com/office/drawing/2014/main" val="1242300270"/>
                    </a:ext>
                  </a:extLst>
                </a:gridCol>
                <a:gridCol w="1124314">
                  <a:extLst>
                    <a:ext uri="{9D8B030D-6E8A-4147-A177-3AD203B41FA5}">
                      <a16:colId xmlns:a16="http://schemas.microsoft.com/office/drawing/2014/main" val="2637855023"/>
                    </a:ext>
                  </a:extLst>
                </a:gridCol>
                <a:gridCol w="1124314">
                  <a:extLst>
                    <a:ext uri="{9D8B030D-6E8A-4147-A177-3AD203B41FA5}">
                      <a16:colId xmlns:a16="http://schemas.microsoft.com/office/drawing/2014/main" val="3110137764"/>
                    </a:ext>
                  </a:extLst>
                </a:gridCol>
                <a:gridCol w="593978">
                  <a:extLst>
                    <a:ext uri="{9D8B030D-6E8A-4147-A177-3AD203B41FA5}">
                      <a16:colId xmlns:a16="http://schemas.microsoft.com/office/drawing/2014/main" val="1651320301"/>
                    </a:ext>
                  </a:extLst>
                </a:gridCol>
              </a:tblGrid>
              <a:tr h="52339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입학월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졸업월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</a:t>
                      </a:r>
                      <a:b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본교</a:t>
                      </a:r>
                      <a:r>
                        <a:rPr lang="en-US" altLang="ko-K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br>
                        <a:rPr lang="en-US" altLang="ko-K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분교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학교명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전공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평점 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(4.5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</a:t>
                      </a:r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en-US" alt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74826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고교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yyyy.mm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yyyy.mm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본교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OO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고등학교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712460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전문학사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977063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학사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본교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OO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대학교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OO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학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93822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석사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777272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박사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52553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-28427" y="2699792"/>
            <a:ext cx="15852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학력사항</a:t>
            </a:r>
            <a:endParaRPr lang="ko-KR" altLang="en-US" sz="1100" b="1" dirty="0">
              <a:latin typeface="+mj-ea"/>
              <a:ea typeface="+mj-e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28427" y="5220072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smtClean="0">
                <a:latin typeface="+mj-ea"/>
                <a:ea typeface="+mj-ea"/>
              </a:rPr>
              <a:t>□ 병역사항 </a:t>
            </a:r>
            <a:r>
              <a:rPr lang="en-US" altLang="ko-KR" sz="1100" b="1" smtClean="0">
                <a:latin typeface="+mj-ea"/>
                <a:ea typeface="+mj-ea"/>
              </a:rPr>
              <a:t>(</a:t>
            </a:r>
            <a:r>
              <a:rPr lang="ko-KR" altLang="en-US" sz="1100" b="1" smtClean="0">
                <a:latin typeface="+mj-ea"/>
                <a:ea typeface="+mj-ea"/>
              </a:rPr>
              <a:t>해당자에 한함</a:t>
            </a:r>
            <a:r>
              <a:rPr lang="en-US" altLang="ko-KR" sz="1100" b="1" smtClean="0">
                <a:latin typeface="+mj-ea"/>
                <a:ea typeface="+mj-ea"/>
              </a:rPr>
              <a:t>)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graphicFrame>
        <p:nvGraphicFramePr>
          <p:cNvPr id="27" name="표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313586"/>
              </p:ext>
            </p:extLst>
          </p:nvPr>
        </p:nvGraphicFramePr>
        <p:xfrm>
          <a:off x="185957" y="5487894"/>
          <a:ext cx="6483405" cy="562232"/>
        </p:xfrm>
        <a:graphic>
          <a:graphicData uri="http://schemas.openxmlformats.org/drawingml/2006/table">
            <a:tbl>
              <a:tblPr/>
              <a:tblGrid>
                <a:gridCol w="1355621">
                  <a:extLst>
                    <a:ext uri="{9D8B030D-6E8A-4147-A177-3AD203B41FA5}">
                      <a16:colId xmlns:a16="http://schemas.microsoft.com/office/drawing/2014/main" val="502010764"/>
                    </a:ext>
                  </a:extLst>
                </a:gridCol>
                <a:gridCol w="772115">
                  <a:extLst>
                    <a:ext uri="{9D8B030D-6E8A-4147-A177-3AD203B41FA5}">
                      <a16:colId xmlns:a16="http://schemas.microsoft.com/office/drawing/2014/main" val="3744095891"/>
                    </a:ext>
                  </a:extLst>
                </a:gridCol>
                <a:gridCol w="772115">
                  <a:extLst>
                    <a:ext uri="{9D8B030D-6E8A-4147-A177-3AD203B41FA5}">
                      <a16:colId xmlns:a16="http://schemas.microsoft.com/office/drawing/2014/main" val="3094002720"/>
                    </a:ext>
                  </a:extLst>
                </a:gridCol>
                <a:gridCol w="772115">
                  <a:extLst>
                    <a:ext uri="{9D8B030D-6E8A-4147-A177-3AD203B41FA5}">
                      <a16:colId xmlns:a16="http://schemas.microsoft.com/office/drawing/2014/main" val="1019054458"/>
                    </a:ext>
                  </a:extLst>
                </a:gridCol>
                <a:gridCol w="1451890">
                  <a:extLst>
                    <a:ext uri="{9D8B030D-6E8A-4147-A177-3AD203B41FA5}">
                      <a16:colId xmlns:a16="http://schemas.microsoft.com/office/drawing/2014/main" val="1547047240"/>
                    </a:ext>
                  </a:extLst>
                </a:gridCol>
                <a:gridCol w="1359549">
                  <a:extLst>
                    <a:ext uri="{9D8B030D-6E8A-4147-A177-3AD203B41FA5}">
                      <a16:colId xmlns:a16="http://schemas.microsoft.com/office/drawing/2014/main" val="1862017006"/>
                    </a:ext>
                  </a:extLst>
                </a:gridCol>
              </a:tblGrid>
              <a:tr h="28111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군필</a:t>
                      </a:r>
                      <a:endParaRPr lang="ko-KR" altLang="en-US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군별</a:t>
                      </a: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병과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계급</a:t>
                      </a: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복무기간</a:t>
                      </a: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면제사유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98437"/>
                  </a:ext>
                </a:extLst>
              </a:tr>
              <a:tr h="281116"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yyyy.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mm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~ yyyy.mm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307827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957392" y="5436096"/>
            <a:ext cx="489654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군필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/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미필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/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비대상 중 해당하는 내용 기입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군별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육군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해군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공군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,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 기타 등등 해당하는 내용 기입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57392" y="1288588"/>
            <a:ext cx="4896544" cy="1304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성별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: 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남 또는</a:t>
            </a:r>
            <a:r>
              <a:rPr lang="en-US" altLang="ko-KR" sz="105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여로 기입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보훈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장애여부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해당 또는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해당없음 중 택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en-US" altLang="ko-KR" sz="105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 -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해당하는 경우 별도 서류 요청 예정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현 주소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도로명 주소 기준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(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세부주소는 미기입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입사가능시기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최종합격 통보일 기준으로 입사가능시기 기입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ex) 00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월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0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주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6601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1"/>
    </mc:Choice>
    <mc:Fallback xmlns="">
      <p:transition spd="slow" advTm="109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-28427" y="1070030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경력사항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32856" y="279326"/>
            <a:ext cx="2624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ko-KR" b="1" dirty="0">
                <a:latin typeface="+mn-ea"/>
                <a:ea typeface="+mn-ea"/>
                <a:cs typeface="Times New Roman" pitchFamily="18" charset="0"/>
              </a:rPr>
              <a:t>  </a:t>
            </a:r>
            <a:r>
              <a:rPr lang="ko-KR" altLang="en-US" sz="2500" b="1" dirty="0">
                <a:latin typeface="+mn-ea"/>
                <a:ea typeface="+mn-ea"/>
                <a:cs typeface="Times New Roman" pitchFamily="18" charset="0"/>
              </a:rPr>
              <a:t>입 사 지 원 서  </a:t>
            </a:r>
            <a:endParaRPr lang="ko-KR" altLang="en-US" sz="2500" dirty="0">
              <a:latin typeface="+mn-ea"/>
              <a:ea typeface="+mn-ea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43563" y="356801"/>
            <a:ext cx="954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sz="1200" dirty="0" err="1" smtClean="0">
                <a:latin typeface="+mn-ea"/>
                <a:ea typeface="+mn-ea"/>
              </a:rPr>
              <a:t>신입사원용</a:t>
            </a:r>
            <a:endParaRPr lang="ko-KR" altLang="en-US" sz="1200" dirty="0">
              <a:latin typeface="+mn-ea"/>
              <a:ea typeface="+mn-ea"/>
            </a:endParaRPr>
          </a:p>
        </p:txBody>
      </p:sp>
      <p:sp>
        <p:nvSpPr>
          <p:cNvPr id="2053" name="TextBox 11"/>
          <p:cNvSpPr txBox="1">
            <a:spLocks noChangeArrowheads="1"/>
          </p:cNvSpPr>
          <p:nvPr/>
        </p:nvSpPr>
        <p:spPr bwMode="auto">
          <a:xfrm>
            <a:off x="76200" y="8867775"/>
            <a:ext cx="63309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* </a:t>
            </a:r>
            <a:r>
              <a:rPr kumimoji="0" lang="ko-KR" altLang="en-US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상기 지원자의 개인정보는 당사 채용에 필요한 업무에만 활용됨을 알려 드립니다</a:t>
            </a:r>
            <a:r>
              <a:rPr kumimoji="0" lang="en-US" altLang="ko-KR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-28427" y="3365577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사회활동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28427" y="6038582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수상내역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1096"/>
              </p:ext>
            </p:extLst>
          </p:nvPr>
        </p:nvGraphicFramePr>
        <p:xfrm>
          <a:off x="188640" y="6300192"/>
          <a:ext cx="6480720" cy="2520280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4202634910"/>
                    </a:ext>
                  </a:extLst>
                </a:gridCol>
                <a:gridCol w="945449">
                  <a:extLst>
                    <a:ext uri="{9D8B030D-6E8A-4147-A177-3AD203B41FA5}">
                      <a16:colId xmlns:a16="http://schemas.microsoft.com/office/drawing/2014/main" val="4155688262"/>
                    </a:ext>
                  </a:extLst>
                </a:gridCol>
                <a:gridCol w="1310118">
                  <a:extLst>
                    <a:ext uri="{9D8B030D-6E8A-4147-A177-3AD203B41FA5}">
                      <a16:colId xmlns:a16="http://schemas.microsoft.com/office/drawing/2014/main" val="3654922487"/>
                    </a:ext>
                  </a:extLst>
                </a:gridCol>
                <a:gridCol w="2158576">
                  <a:extLst>
                    <a:ext uri="{9D8B030D-6E8A-4147-A177-3AD203B41FA5}">
                      <a16:colId xmlns:a16="http://schemas.microsoft.com/office/drawing/2014/main" val="2184460066"/>
                    </a:ext>
                  </a:extLst>
                </a:gridCol>
                <a:gridCol w="1634529">
                  <a:extLst>
                    <a:ext uri="{9D8B030D-6E8A-4147-A177-3AD203B41FA5}">
                      <a16:colId xmlns:a16="http://schemas.microsoft.com/office/drawing/2014/main" val="236016673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수상명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시상주관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수상일자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137986"/>
                  </a:ext>
                </a:extLst>
              </a:tr>
              <a:tr h="3600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129269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수상내역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381882"/>
                  </a:ext>
                </a:extLst>
              </a:tr>
              <a:tr h="3600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406990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수상내역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751387"/>
                  </a:ext>
                </a:extLst>
              </a:tr>
              <a:tr h="3600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106396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수상내역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787016"/>
                  </a:ext>
                </a:extLst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196483"/>
              </p:ext>
            </p:extLst>
          </p:nvPr>
        </p:nvGraphicFramePr>
        <p:xfrm>
          <a:off x="188640" y="3635896"/>
          <a:ext cx="6480719" cy="2160240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1958835770"/>
                    </a:ext>
                  </a:extLst>
                </a:gridCol>
                <a:gridCol w="1542364">
                  <a:extLst>
                    <a:ext uri="{9D8B030D-6E8A-4147-A177-3AD203B41FA5}">
                      <a16:colId xmlns:a16="http://schemas.microsoft.com/office/drawing/2014/main" val="4102464521"/>
                    </a:ext>
                  </a:extLst>
                </a:gridCol>
                <a:gridCol w="1521459">
                  <a:extLst>
                    <a:ext uri="{9D8B030D-6E8A-4147-A177-3AD203B41FA5}">
                      <a16:colId xmlns:a16="http://schemas.microsoft.com/office/drawing/2014/main" val="1437801138"/>
                    </a:ext>
                  </a:extLst>
                </a:gridCol>
                <a:gridCol w="2984848">
                  <a:extLst>
                    <a:ext uri="{9D8B030D-6E8A-4147-A177-3AD203B41FA5}">
                      <a16:colId xmlns:a16="http://schemas.microsoft.com/office/drawing/2014/main" val="34900565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활동명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기간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주요 활동 내용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92619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16759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86127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0614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99915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400581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13996"/>
              </p:ext>
            </p:extLst>
          </p:nvPr>
        </p:nvGraphicFramePr>
        <p:xfrm>
          <a:off x="188640" y="1342684"/>
          <a:ext cx="6480722" cy="1800201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2788553864"/>
                    </a:ext>
                  </a:extLst>
                </a:gridCol>
                <a:gridCol w="889962">
                  <a:extLst>
                    <a:ext uri="{9D8B030D-6E8A-4147-A177-3AD203B41FA5}">
                      <a16:colId xmlns:a16="http://schemas.microsoft.com/office/drawing/2014/main" val="28993252"/>
                    </a:ext>
                  </a:extLst>
                </a:gridCol>
                <a:gridCol w="452645">
                  <a:extLst>
                    <a:ext uri="{9D8B030D-6E8A-4147-A177-3AD203B41FA5}">
                      <a16:colId xmlns:a16="http://schemas.microsoft.com/office/drawing/2014/main" val="1081492000"/>
                    </a:ext>
                  </a:extLst>
                </a:gridCol>
                <a:gridCol w="1568689">
                  <a:extLst>
                    <a:ext uri="{9D8B030D-6E8A-4147-A177-3AD203B41FA5}">
                      <a16:colId xmlns:a16="http://schemas.microsoft.com/office/drawing/2014/main" val="577280047"/>
                    </a:ext>
                  </a:extLst>
                </a:gridCol>
                <a:gridCol w="1568689">
                  <a:extLst>
                    <a:ext uri="{9D8B030D-6E8A-4147-A177-3AD203B41FA5}">
                      <a16:colId xmlns:a16="http://schemas.microsoft.com/office/drawing/2014/main" val="3390314244"/>
                    </a:ext>
                  </a:extLst>
                </a:gridCol>
                <a:gridCol w="1568689">
                  <a:extLst>
                    <a:ext uri="{9D8B030D-6E8A-4147-A177-3AD203B41FA5}">
                      <a16:colId xmlns:a16="http://schemas.microsoft.com/office/drawing/2014/main" val="3750478442"/>
                    </a:ext>
                  </a:extLst>
                </a:gridCol>
              </a:tblGrid>
              <a:tr h="33366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회사명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근무기간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담당업무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퇴사사유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556546"/>
                  </a:ext>
                </a:extLst>
              </a:tr>
              <a:tr h="3336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534346"/>
                  </a:ext>
                </a:extLst>
              </a:tr>
              <a:tr h="3996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세부경력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ko-KR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577690"/>
                  </a:ext>
                </a:extLst>
              </a:tr>
              <a:tr h="3336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082674"/>
                  </a:ext>
                </a:extLst>
              </a:tr>
              <a:tr h="3996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세부경력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ko-KR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640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11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32856" y="279326"/>
            <a:ext cx="2624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ko-KR" b="1" dirty="0">
                <a:latin typeface="+mn-ea"/>
                <a:ea typeface="+mn-ea"/>
                <a:cs typeface="Times New Roman" pitchFamily="18" charset="0"/>
              </a:rPr>
              <a:t>  </a:t>
            </a:r>
            <a:r>
              <a:rPr lang="ko-KR" altLang="en-US" sz="2500" b="1" dirty="0">
                <a:latin typeface="+mn-ea"/>
                <a:ea typeface="+mn-ea"/>
                <a:cs typeface="Times New Roman" pitchFamily="18" charset="0"/>
              </a:rPr>
              <a:t>입 사 지 원 서  </a:t>
            </a:r>
            <a:endParaRPr lang="ko-KR" altLang="en-US" sz="2500" dirty="0">
              <a:latin typeface="+mn-ea"/>
              <a:ea typeface="+mn-ea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43563" y="356801"/>
            <a:ext cx="954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sz="1200" dirty="0" err="1" smtClean="0">
                <a:latin typeface="+mn-ea"/>
                <a:ea typeface="+mn-ea"/>
              </a:rPr>
              <a:t>신입사원용</a:t>
            </a:r>
            <a:endParaRPr lang="ko-KR" altLang="en-US" sz="1200" dirty="0">
              <a:latin typeface="+mn-ea"/>
              <a:ea typeface="+mn-ea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-28427" y="1066905"/>
            <a:ext cx="6760107" cy="3865135"/>
            <a:chOff x="-28427" y="1066905"/>
            <a:chExt cx="6760107" cy="3865135"/>
          </a:xfrm>
        </p:grpSpPr>
        <p:sp>
          <p:nvSpPr>
            <p:cNvPr id="24" name="TextBox 23"/>
            <p:cNvSpPr txBox="1"/>
            <p:nvPr/>
          </p:nvSpPr>
          <p:spPr>
            <a:xfrm>
              <a:off x="-28427" y="1066905"/>
              <a:ext cx="51136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 smtClean="0">
                  <a:latin typeface="+mj-ea"/>
                  <a:ea typeface="+mj-ea"/>
                </a:rPr>
                <a:t>□ 지원동기와 입사 </a:t>
              </a:r>
              <a:r>
                <a:rPr lang="ko-KR" altLang="en-US" sz="1100" b="1" smtClean="0">
                  <a:latin typeface="+mj-ea"/>
                  <a:ea typeface="+mj-ea"/>
                </a:rPr>
                <a:t>후 커리어 목표를 </a:t>
              </a:r>
              <a:r>
                <a:rPr lang="ko-KR" altLang="en-US" sz="1100" b="1" dirty="0" smtClean="0">
                  <a:latin typeface="+mj-ea"/>
                  <a:ea typeface="+mj-ea"/>
                </a:rPr>
                <a:t>구체적으로 기술해 주세요</a:t>
              </a:r>
              <a:r>
                <a:rPr lang="en-US" altLang="ko-KR" sz="1100" b="1" dirty="0" smtClean="0">
                  <a:latin typeface="+mj-ea"/>
                  <a:ea typeface="+mj-ea"/>
                </a:rPr>
                <a:t>.</a:t>
              </a:r>
              <a:endParaRPr lang="ko-KR" altLang="en-US" sz="1100" i="1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3" name="텍스트 상자 2"/>
            <p:cNvSpPr txBox="1">
              <a:spLocks noChangeArrowheads="1"/>
            </p:cNvSpPr>
            <p:nvPr/>
          </p:nvSpPr>
          <p:spPr bwMode="auto">
            <a:xfrm>
              <a:off x="188640" y="1331640"/>
              <a:ext cx="6543040" cy="3600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 latinLnBrk="1">
                <a:lnSpc>
                  <a:spcPct val="115000"/>
                </a:lnSpc>
                <a:spcAft>
                  <a:spcPts val="1000"/>
                </a:spcAft>
              </a:pPr>
              <a:r>
                <a:rPr lang="en-US" altLang="ko-KR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800</a:t>
              </a:r>
              <a:r>
                <a:rPr lang="ko-KR" altLang="en-US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자 이내로 내용을 입력해주세요</a:t>
              </a:r>
              <a:endParaRPr lang="en-US" altLang="ko-KR" sz="10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-28427" y="5004048"/>
            <a:ext cx="6760107" cy="3865135"/>
            <a:chOff x="-28427" y="1066905"/>
            <a:chExt cx="6760107" cy="3865135"/>
          </a:xfrm>
        </p:grpSpPr>
        <p:sp>
          <p:nvSpPr>
            <p:cNvPr id="26" name="TextBox 25"/>
            <p:cNvSpPr txBox="1"/>
            <p:nvPr/>
          </p:nvSpPr>
          <p:spPr>
            <a:xfrm>
              <a:off x="-28427" y="1066905"/>
              <a:ext cx="51136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>
                  <a:latin typeface="+mj-ea"/>
                  <a:ea typeface="+mj-ea"/>
                </a:rPr>
                <a:t>□ 지원 직무와 관련하여 본인의 강점 및 약점을 기술해 주세요</a:t>
              </a:r>
              <a:r>
                <a:rPr lang="en-US" altLang="ko-KR" sz="1100" b="1" smtClean="0">
                  <a:latin typeface="+mj-ea"/>
                  <a:ea typeface="+mj-ea"/>
                </a:rPr>
                <a:t>.</a:t>
              </a:r>
              <a:endParaRPr lang="en-US" altLang="ko-KR" sz="1100" b="1">
                <a:latin typeface="+mj-ea"/>
                <a:ea typeface="+mj-ea"/>
              </a:endParaRPr>
            </a:p>
          </p:txBody>
        </p:sp>
        <p:sp>
          <p:nvSpPr>
            <p:cNvPr id="27" name="텍스트 상자 2"/>
            <p:cNvSpPr txBox="1">
              <a:spLocks noChangeArrowheads="1"/>
            </p:cNvSpPr>
            <p:nvPr/>
          </p:nvSpPr>
          <p:spPr bwMode="auto">
            <a:xfrm>
              <a:off x="188640" y="1331640"/>
              <a:ext cx="6543040" cy="3600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 latinLnBrk="1">
                <a:lnSpc>
                  <a:spcPct val="115000"/>
                </a:lnSpc>
                <a:spcAft>
                  <a:spcPts val="1000"/>
                </a:spcAft>
              </a:pPr>
              <a:r>
                <a:rPr lang="en-US" altLang="ko-KR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800</a:t>
              </a:r>
              <a:r>
                <a:rPr lang="ko-KR" altLang="en-US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자 이내로 내용을 입력해주세요</a:t>
              </a:r>
              <a:endParaRPr lang="en-US" altLang="ko-KR" sz="10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310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32856" y="279326"/>
            <a:ext cx="2624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ko-KR" b="1" dirty="0">
                <a:latin typeface="+mn-ea"/>
                <a:ea typeface="+mn-ea"/>
                <a:cs typeface="Times New Roman" pitchFamily="18" charset="0"/>
              </a:rPr>
              <a:t>  </a:t>
            </a:r>
            <a:r>
              <a:rPr lang="ko-KR" altLang="en-US" sz="2500" b="1" dirty="0">
                <a:latin typeface="+mn-ea"/>
                <a:ea typeface="+mn-ea"/>
                <a:cs typeface="Times New Roman" pitchFamily="18" charset="0"/>
              </a:rPr>
              <a:t>입 사 지 원 서  </a:t>
            </a:r>
            <a:endParaRPr lang="ko-KR" altLang="en-US" sz="2500" dirty="0">
              <a:latin typeface="+mn-ea"/>
              <a:ea typeface="+mn-ea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43563" y="356801"/>
            <a:ext cx="954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sz="1200" dirty="0" err="1" smtClean="0">
                <a:latin typeface="+mn-ea"/>
                <a:ea typeface="+mn-ea"/>
              </a:rPr>
              <a:t>신입사원용</a:t>
            </a:r>
            <a:endParaRPr lang="ko-KR" altLang="en-US" sz="1200" dirty="0">
              <a:latin typeface="+mn-ea"/>
              <a:ea typeface="+mn-ea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-28427" y="1066905"/>
            <a:ext cx="6760107" cy="3865135"/>
            <a:chOff x="-28427" y="1066905"/>
            <a:chExt cx="6760107" cy="3865135"/>
          </a:xfrm>
        </p:grpSpPr>
        <p:sp>
          <p:nvSpPr>
            <p:cNvPr id="24" name="TextBox 23"/>
            <p:cNvSpPr txBox="1"/>
            <p:nvPr/>
          </p:nvSpPr>
          <p:spPr>
            <a:xfrm>
              <a:off x="-28427" y="1066905"/>
              <a:ext cx="51136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 smtClean="0">
                  <a:latin typeface="+mj-ea"/>
                  <a:ea typeface="+mj-ea"/>
                </a:rPr>
                <a:t>□ 본인의 가치관과 이 가치관에 큰 영향을 </a:t>
              </a:r>
              <a:r>
                <a:rPr lang="ko-KR" altLang="en-US" sz="1100" b="1" smtClean="0">
                  <a:latin typeface="+mj-ea"/>
                  <a:ea typeface="+mj-ea"/>
                </a:rPr>
                <a:t>준 계기 및 사건을 기술해주세요</a:t>
              </a:r>
              <a:r>
                <a:rPr lang="en-US" altLang="ko-KR" sz="1100" b="1" smtClean="0">
                  <a:latin typeface="+mj-ea"/>
                  <a:ea typeface="+mj-ea"/>
                </a:rPr>
                <a:t>.</a:t>
              </a:r>
              <a:endParaRPr lang="ko-KR" altLang="en-US" sz="1100" i="1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3" name="텍스트 상자 2"/>
            <p:cNvSpPr txBox="1">
              <a:spLocks noChangeArrowheads="1"/>
            </p:cNvSpPr>
            <p:nvPr/>
          </p:nvSpPr>
          <p:spPr bwMode="auto">
            <a:xfrm>
              <a:off x="188640" y="1331640"/>
              <a:ext cx="6543040" cy="3600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 latinLnBrk="1">
                <a:lnSpc>
                  <a:spcPct val="115000"/>
                </a:lnSpc>
                <a:spcAft>
                  <a:spcPts val="1000"/>
                </a:spcAft>
              </a:pPr>
              <a:r>
                <a:rPr lang="en-US" altLang="ko-KR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800</a:t>
              </a:r>
              <a:r>
                <a:rPr lang="ko-KR" altLang="en-US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자 이내로 내용을 입력해주세요</a:t>
              </a:r>
              <a:endParaRPr lang="en-US" altLang="ko-KR" sz="10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2881" y="4932040"/>
            <a:ext cx="65488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회사는 지원자가 입사지원서에 기재한 개인정보를 수집 및 이용할 수 있습니다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지원자의 작성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/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동의에 따라 수집된 개인정보는 지원자에 대한 채용적격심사를 위한 목적으로 이용되며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해당 목적 달성 후 지체없이 파기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(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복구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/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재생불가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)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됩니다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 startAt="3"/>
            </a:pP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지원자는 개인정보 수집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/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이용에 대한 동의를 거부할 수 있으며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이 경우 입사지원이 제한될 수 있습니다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 startAt="3"/>
            </a:pP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지원자는 허위의 사실 및 자료를 입사지원서에 기재하거나 입사지원서류로 제출하여서는 아니되며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입사지원서의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내용 </a:t>
            </a:r>
            <a:r>
              <a:rPr kumimoji="0" lang="ko-KR" altLang="en-US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및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입사지원서류에 </a:t>
            </a:r>
            <a:r>
              <a:rPr kumimoji="0" lang="ko-KR" altLang="en-US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허위사실이 발견 될 경우 채용 확정 이후라도 채용이 취소됩니다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   - 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 본인은 상기의 내용에 동의하며 이를 준수할 것을 확인 합니다</a:t>
            </a: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en-US" altLang="ko-KR" sz="1000" b="1" smtClean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2023 </a:t>
            </a:r>
            <a:r>
              <a:rPr lang="ko-KR" altLang="en-US" sz="1000" b="1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년 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월  </a:t>
            </a:r>
            <a:r>
              <a:rPr lang="en-US" altLang="ko-KR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일               </a:t>
            </a:r>
            <a:r>
              <a:rPr lang="ko-KR" altLang="en-US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 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: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          </a:t>
            </a:r>
            <a:endParaRPr lang="ko-KR" altLang="en-US" sz="1000" b="1" dirty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1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435</Words>
  <Application>Microsoft Office PowerPoint</Application>
  <PresentationFormat>화면 슬라이드 쇼(4:3)</PresentationFormat>
  <Paragraphs>128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굴림</vt:lpstr>
      <vt:lpstr>맑은 고딕</vt:lpstr>
      <vt:lpstr>Arial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medialog</dc:creator>
  <cp:lastModifiedBy>thlee</cp:lastModifiedBy>
  <cp:revision>214</cp:revision>
  <cp:lastPrinted>2011-01-27T06:54:10Z</cp:lastPrinted>
  <dcterms:created xsi:type="dcterms:W3CDTF">2010-04-15T09:49:00Z</dcterms:created>
  <dcterms:modified xsi:type="dcterms:W3CDTF">2023-10-06T00:48:41Z</dcterms:modified>
</cp:coreProperties>
</file>