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haansoftxlsx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49" r:id="rId2"/>
    <p:sldMasterId id="2147483651" r:id="rId3"/>
    <p:sldMasterId id="2147483652" r:id="rId4"/>
    <p:sldMasterId id="2147483734" r:id="rId5"/>
    <p:sldMasterId id="2147483822" r:id="rId6"/>
  </p:sldMasterIdLst>
  <p:notesMasterIdLst>
    <p:notesMasterId r:id="rId16"/>
  </p:notesMasterIdLst>
  <p:handoutMasterIdLst>
    <p:handoutMasterId r:id="rId17"/>
  </p:handoutMasterIdLst>
  <p:sldIdLst>
    <p:sldId id="665" r:id="rId7"/>
    <p:sldId id="692" r:id="rId8"/>
    <p:sldId id="693" r:id="rId9"/>
    <p:sldId id="694" r:id="rId10"/>
    <p:sldId id="643" r:id="rId11"/>
    <p:sldId id="691" r:id="rId12"/>
    <p:sldId id="652" r:id="rId13"/>
    <p:sldId id="688" r:id="rId14"/>
    <p:sldId id="632" r:id="rId15"/>
  </p:sldIdLst>
  <p:sldSz cx="12192000" cy="6858000"/>
  <p:notesSz cx="6797675" cy="9926638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2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66CC"/>
    <a:srgbClr val="6699FF"/>
    <a:srgbClr val="336699"/>
    <a:srgbClr val="F6FDFA"/>
    <a:srgbClr val="597FB7"/>
    <a:srgbClr val="B8C8E0"/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79361" autoAdjust="0"/>
  </p:normalViewPr>
  <p:slideViewPr>
    <p:cSldViewPr>
      <p:cViewPr varScale="1">
        <p:scale>
          <a:sx n="84" d="100"/>
          <a:sy n="84" d="100"/>
        </p:scale>
        <p:origin x="250" y="72"/>
      </p:cViewPr>
      <p:guideLst>
        <p:guide orient="horz" pos="2160"/>
        <p:guide pos="32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28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14986396058535"/>
          <c:y val="2.3813020909832401E-2"/>
          <c:w val="0.86185013603941463"/>
          <c:h val="0.662464430243132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매출액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2019년</c:v>
                </c:pt>
                <c:pt idx="1">
                  <c:v>2020년</c:v>
                </c:pt>
                <c:pt idx="2">
                  <c:v>2021년</c:v>
                </c:pt>
                <c:pt idx="3">
                  <c:v>2022년</c:v>
                </c:pt>
                <c:pt idx="4">
                  <c:v>2023년</c:v>
                </c:pt>
              </c:strCache>
            </c:strRef>
          </c:cat>
          <c:val>
            <c:numRef>
              <c:f>Sheet1!$B$2:$B$6</c:f>
              <c:numCache>
                <c:formatCode>#,##0_ </c:formatCode>
                <c:ptCount val="5"/>
                <c:pt idx="0">
                  <c:v>6683</c:v>
                </c:pt>
                <c:pt idx="1">
                  <c:v>7079</c:v>
                </c:pt>
                <c:pt idx="2">
                  <c:v>9323</c:v>
                </c:pt>
                <c:pt idx="3">
                  <c:v>11647</c:v>
                </c:pt>
                <c:pt idx="4">
                  <c:v>12467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BC-43E4-B3F7-00AB00236F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196880"/>
        <c:axId val="92197272"/>
      </c:barChart>
      <c:catAx>
        <c:axId val="9219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pPr>
            <a:endParaRPr lang="ko-KR"/>
          </a:p>
        </c:txPr>
        <c:crossAx val="92197272"/>
        <c:crosses val="autoZero"/>
        <c:auto val="1"/>
        <c:lblAlgn val="ctr"/>
        <c:lblOffset val="100"/>
        <c:noMultiLvlLbl val="0"/>
      </c:catAx>
      <c:valAx>
        <c:axId val="92197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pPr>
            <a:endParaRPr lang="ko-KR"/>
          </a:p>
        </c:txPr>
        <c:crossAx val="9219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맑은 고딕" panose="020B0503020000020004" pitchFamily="50" charset="-127"/>
          <a:ea typeface="맑은 고딕" panose="020B0503020000020004" pitchFamily="50" charset="-127"/>
        </a:defRPr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17155838374889"/>
          <c:y val="0.33753590293300639"/>
          <c:w val="0.86185013603941463"/>
          <c:h val="0.662464430243132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매출액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Sheet1!$A$2:$A$6</c:f>
              <c:strCache>
                <c:ptCount val="5"/>
                <c:pt idx="0">
                  <c:v>2018년</c:v>
                </c:pt>
                <c:pt idx="1">
                  <c:v>2019년</c:v>
                </c:pt>
                <c:pt idx="2">
                  <c:v>2020년</c:v>
                </c:pt>
                <c:pt idx="3">
                  <c:v>2021년</c:v>
                </c:pt>
                <c:pt idx="4">
                  <c:v>2022년</c:v>
                </c:pt>
              </c:strCache>
            </c:strRef>
          </c:cat>
          <c:val>
            <c:numRef>
              <c:f>Sheet1!$B$2:$B$6</c:f>
              <c:numCache>
                <c:formatCode>#,##0_ </c:formatCode>
                <c:ptCount val="5"/>
                <c:pt idx="0">
                  <c:v>114</c:v>
                </c:pt>
                <c:pt idx="1">
                  <c:v>138</c:v>
                </c:pt>
                <c:pt idx="2">
                  <c:v>204</c:v>
                </c:pt>
                <c:pt idx="3">
                  <c:v>315</c:v>
                </c:pt>
                <c:pt idx="4">
                  <c:v>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BC-43E4-B3F7-00AB00236F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196880"/>
        <c:axId val="92197272"/>
      </c:barChart>
      <c:catAx>
        <c:axId val="92196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2197272"/>
        <c:crosses val="autoZero"/>
        <c:auto val="1"/>
        <c:lblAlgn val="ctr"/>
        <c:lblOffset val="100"/>
        <c:noMultiLvlLbl val="0"/>
      </c:catAx>
      <c:valAx>
        <c:axId val="92197272"/>
        <c:scaling>
          <c:orientation val="minMax"/>
        </c:scaling>
        <c:delete val="1"/>
        <c:axPos val="l"/>
        <c:numFmt formatCode="#,##0_);[Red]\(#,##0\)" sourceLinked="0"/>
        <c:majorTickMark val="out"/>
        <c:minorTickMark val="none"/>
        <c:tickLblPos val="nextTo"/>
        <c:crossAx val="9219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맑은 고딕" panose="020B0503020000020004" pitchFamily="50" charset="-127"/>
          <a:ea typeface="맑은 고딕" panose="020B0503020000020004" pitchFamily="50" charset="-127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6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6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6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6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굴림" pitchFamily="50" charset="-127"/>
                <a:ea typeface="굴림" pitchFamily="50" charset="-127"/>
              </a:defRPr>
            </a:lvl1pPr>
          </a:lstStyle>
          <a:p>
            <a:fld id="{CB5B2B71-B8EC-4987-840A-F60F6D2F246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98668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6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6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6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6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굴림" pitchFamily="50" charset="-127"/>
                <a:ea typeface="굴림" pitchFamily="50" charset="-127"/>
              </a:defRPr>
            </a:lvl1pPr>
          </a:lstStyle>
          <a:p>
            <a:fld id="{E3B5F03F-E2D9-4226-B3F6-92534A3C70E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72700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B5F03F-E2D9-4226-B3F6-92534A3C70ED}" type="slidenum">
              <a:rPr kumimoji="1" lang="en-US" altLang="ko-KR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527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6389-CAF9-4B4C-BB6B-9A75EF9F22B5}" type="datetimeFigureOut">
              <a:rPr lang="ko-KR" altLang="en-US" smtClean="0"/>
              <a:t>2024-06-03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01F2-1BE1-474B-8EB8-1C42F08716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90764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6389-CAF9-4B4C-BB6B-9A75EF9F22B5}" type="datetimeFigureOut">
              <a:rPr lang="ko-KR" altLang="en-US" smtClean="0"/>
              <a:t>2024-06-03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01F2-1BE1-474B-8EB8-1C42F08716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82609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7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6389-CAF9-4B4C-BB6B-9A75EF9F22B5}" type="datetimeFigureOut">
              <a:rPr lang="ko-KR" altLang="en-US" smtClean="0"/>
              <a:t>2024-06-03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01F2-1BE1-474B-8EB8-1C42F08716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5318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3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3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6389-CAF9-4B4C-BB6B-9A75EF9F22B5}" type="datetimeFigureOut">
              <a:rPr lang="ko-KR" altLang="en-US" smtClean="0"/>
              <a:t>2024-06-03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01F2-1BE1-474B-8EB8-1C42F08716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453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4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7554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6389-CAF9-4B4C-BB6B-9A75EF9F22B5}" type="datetimeFigureOut">
              <a:rPr lang="ko-KR" altLang="en-US" smtClean="0"/>
              <a:t>2024-06-03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01F2-1BE1-474B-8EB8-1C42F087160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00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6389-CAF9-4B4C-BB6B-9A75EF9F22B5}" type="datetimeFigureOut">
              <a:rPr lang="ko-KR" altLang="en-US" smtClean="0"/>
              <a:t>2024-06-03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01F2-1BE1-474B-8EB8-1C42F087160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810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6389-CAF9-4B4C-BB6B-9A75EF9F22B5}" type="datetimeFigureOut">
              <a:rPr lang="ko-KR" altLang="en-US" smtClean="0"/>
              <a:t>2024-06-03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01F2-1BE1-474B-8EB8-1C42F08716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53412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4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6389-CAF9-4B4C-BB6B-9A75EF9F22B5}" type="datetimeFigureOut">
              <a:rPr lang="ko-KR" altLang="en-US" smtClean="0"/>
              <a:t>2024-06-03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01F2-1BE1-474B-8EB8-1C42F08716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67996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6389-CAF9-4B4C-BB6B-9A75EF9F22B5}" type="datetimeFigureOut">
              <a:rPr lang="ko-KR" altLang="en-US" smtClean="0"/>
              <a:t>2024-06-03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01F2-1BE1-474B-8EB8-1C42F08716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642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6389-CAF9-4B4C-BB6B-9A75EF9F22B5}" type="datetimeFigureOut">
              <a:rPr lang="ko-KR" altLang="en-US" smtClean="0"/>
              <a:t>2024-06-03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01F2-1BE1-474B-8EB8-1C42F08716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72593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0366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6389-CAF9-4B4C-BB6B-9A75EF9F22B5}" type="datetimeFigureOut">
              <a:rPr lang="ko-KR" altLang="en-US" smtClean="0"/>
              <a:t>2024-06-03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01F2-1BE1-474B-8EB8-1C42F08716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89227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6389-CAF9-4B4C-BB6B-9A75EF9F22B5}" type="datetimeFigureOut">
              <a:rPr lang="ko-KR" altLang="en-US" smtClean="0"/>
              <a:t>2024-06-03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01F2-1BE1-474B-8EB8-1C42F08716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34520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6389-CAF9-4B4C-BB6B-9A75EF9F22B5}" type="datetimeFigureOut">
              <a:rPr lang="ko-KR" altLang="en-US" smtClean="0"/>
              <a:t>2024-06-03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01F2-1BE1-474B-8EB8-1C42F08716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91766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6389-CAF9-4B4C-BB6B-9A75EF9F22B5}" type="datetimeFigureOut">
              <a:rPr lang="ko-KR" altLang="en-US" smtClean="0"/>
              <a:t>2024-06-03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01F2-1BE1-474B-8EB8-1C42F08716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4616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6389-CAF9-4B4C-BB6B-9A75EF9F22B5}" type="datetimeFigureOut">
              <a:rPr lang="ko-KR" altLang="en-US" smtClean="0"/>
              <a:t>2024-06-03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01F2-1BE1-474B-8EB8-1C42F08716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65283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6389-CAF9-4B4C-BB6B-9A75EF9F22B5}" type="datetimeFigureOut">
              <a:rPr lang="ko-KR" altLang="en-US" smtClean="0"/>
              <a:t>2024-06-03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01F2-1BE1-474B-8EB8-1C42F08716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01974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6389-CAF9-4B4C-BB6B-9A75EF9F22B5}" type="datetimeFigureOut">
              <a:rPr lang="ko-KR" altLang="en-US" smtClean="0"/>
              <a:t>2024-06-03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01F2-1BE1-474B-8EB8-1C42F08716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91698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6389-CAF9-4B4C-BB6B-9A75EF9F22B5}" type="datetimeFigureOut">
              <a:rPr lang="ko-KR" altLang="en-US" smtClean="0"/>
              <a:t>2024-06-03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01F2-1BE1-474B-8EB8-1C42F08716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6143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6389-CAF9-4B4C-BB6B-9A75EF9F22B5}" type="datetimeFigureOut">
              <a:rPr lang="ko-KR" altLang="en-US" smtClean="0"/>
              <a:t>2024-06-03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01F2-1BE1-474B-8EB8-1C42F08716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7874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6389-CAF9-4B4C-BB6B-9A75EF9F22B5}" type="datetimeFigureOut">
              <a:rPr lang="ko-KR" altLang="en-US" smtClean="0"/>
              <a:t>2024-06-03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01F2-1BE1-474B-8EB8-1C42F08716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53428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6389-CAF9-4B4C-BB6B-9A75EF9F22B5}" type="datetimeFigureOut">
              <a:rPr lang="ko-KR" altLang="en-US" smtClean="0"/>
              <a:t>2024-06-03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01F2-1BE1-474B-8EB8-1C42F08716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43543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6389-CAF9-4B4C-BB6B-9A75EF9F22B5}" type="datetimeFigureOut">
              <a:rPr lang="ko-KR" altLang="en-US" smtClean="0"/>
              <a:t>2024-06-03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F01F2-1BE1-474B-8EB8-1C42F08716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472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i_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16686" y="169863"/>
            <a:ext cx="1155700" cy="317500"/>
          </a:xfrm>
          <a:prstGeom prst="rect">
            <a:avLst/>
          </a:prstGeom>
          <a:noFill/>
          <a:ln w="9525">
            <a:solidFill>
              <a:srgbClr val="3EB2EC"/>
            </a:solidFill>
            <a:miter lim="800000"/>
            <a:headEnd/>
            <a:tailEnd/>
          </a:ln>
          <a:effectLst/>
        </p:spPr>
      </p:pic>
      <p:pic>
        <p:nvPicPr>
          <p:cNvPr id="77827" name="Picture 3" descr="07"/>
          <p:cNvPicPr>
            <a:picLocks noChangeAspect="1" noChangeArrowheads="1"/>
          </p:cNvPicPr>
          <p:nvPr userDrawn="1"/>
        </p:nvPicPr>
        <p:blipFill>
          <a:blip r:embed="rId15" cstate="print">
            <a:lum bright="24000"/>
          </a:blip>
          <a:srcRect/>
          <a:stretch>
            <a:fillRect/>
          </a:stretch>
        </p:blipFill>
        <p:spPr bwMode="auto">
          <a:xfrm>
            <a:off x="177800" y="3787778"/>
            <a:ext cx="11836400" cy="30702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i_1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16686" y="169863"/>
            <a:ext cx="1155700" cy="317500"/>
          </a:xfrm>
          <a:prstGeom prst="rect">
            <a:avLst/>
          </a:prstGeom>
          <a:noFill/>
          <a:ln w="9525">
            <a:solidFill>
              <a:srgbClr val="3EB2EC"/>
            </a:solidFill>
            <a:miter lim="800000"/>
            <a:headEnd/>
            <a:tailEnd/>
          </a:ln>
          <a:effectLst/>
        </p:spPr>
      </p:pic>
      <p:pic>
        <p:nvPicPr>
          <p:cNvPr id="76803" name="Picture 3" descr="원근사각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88386" y="4446588"/>
            <a:ext cx="11789833" cy="23749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09" r:id="rId12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ci_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16686" y="169863"/>
            <a:ext cx="1155700" cy="317500"/>
          </a:xfrm>
          <a:prstGeom prst="rect">
            <a:avLst/>
          </a:prstGeom>
          <a:noFill/>
          <a:ln w="9525">
            <a:solidFill>
              <a:srgbClr val="3EB2EC"/>
            </a:solidFill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ci_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16686" y="169863"/>
            <a:ext cx="1155700" cy="317500"/>
          </a:xfrm>
          <a:prstGeom prst="rect">
            <a:avLst/>
          </a:prstGeom>
          <a:noFill/>
          <a:ln w="9525">
            <a:solidFill>
              <a:srgbClr val="3EB2EC"/>
            </a:solidFill>
            <a:miter lim="800000"/>
            <a:headEnd/>
            <a:tailEnd/>
          </a:ln>
          <a:effectLst/>
        </p:spPr>
      </p:pic>
      <p:pic>
        <p:nvPicPr>
          <p:cNvPr id="172035" name="Picture 3" descr="07"/>
          <p:cNvPicPr>
            <a:picLocks noChangeAspect="1" noChangeArrowheads="1"/>
          </p:cNvPicPr>
          <p:nvPr userDrawn="1"/>
        </p:nvPicPr>
        <p:blipFill>
          <a:blip r:embed="rId15" cstate="print">
            <a:lum bright="24000"/>
          </a:blip>
          <a:srcRect/>
          <a:stretch>
            <a:fillRect/>
          </a:stretch>
        </p:blipFill>
        <p:spPr bwMode="auto">
          <a:xfrm>
            <a:off x="177800" y="3787778"/>
            <a:ext cx="11836400" cy="30702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8" descr="ci_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16686" y="169863"/>
            <a:ext cx="1155700" cy="317500"/>
          </a:xfrm>
          <a:prstGeom prst="rect">
            <a:avLst/>
          </a:prstGeom>
          <a:noFill/>
          <a:ln w="9525">
            <a:solidFill>
              <a:srgbClr val="3EB2EC"/>
            </a:solidFill>
            <a:miter lim="800000"/>
            <a:headEnd/>
            <a:tailEnd/>
          </a:ln>
          <a:effectLst/>
        </p:spPr>
      </p:pic>
      <p:sp>
        <p:nvSpPr>
          <p:cNvPr id="8" name="직사각형 7"/>
          <p:cNvSpPr/>
          <p:nvPr userDrawn="1"/>
        </p:nvSpPr>
        <p:spPr>
          <a:xfrm>
            <a:off x="5962543" y="6596390"/>
            <a:ext cx="3513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30CBC1-79BC-4CB3-B39D-D5FF3203C74C}" type="slidenum">
              <a:rPr kumimoji="0" lang="ko-KR" altLang="en-US" sz="11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맑은 고딕" panose="020B0503020000020004" pitchFamily="50" charset="-127"/>
              </a:rPr>
              <a:pPr/>
              <a:t>‹#›</a:t>
            </a:fld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591607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18" descr="ci_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16686" y="169863"/>
            <a:ext cx="1155700" cy="317500"/>
          </a:xfrm>
          <a:prstGeom prst="rect">
            <a:avLst/>
          </a:prstGeom>
          <a:noFill/>
          <a:ln w="9525">
            <a:solidFill>
              <a:srgbClr val="3EB2EC"/>
            </a:solidFill>
            <a:miter lim="800000"/>
            <a:headEnd/>
            <a:tailEnd/>
          </a:ln>
          <a:effectLst/>
        </p:spPr>
      </p:pic>
      <p:sp>
        <p:nvSpPr>
          <p:cNvPr id="8" name="직사각형 7"/>
          <p:cNvSpPr/>
          <p:nvPr userDrawn="1"/>
        </p:nvSpPr>
        <p:spPr>
          <a:xfrm>
            <a:off x="5962543" y="6596390"/>
            <a:ext cx="3513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30CBC1-79BC-4CB3-B39D-D5FF3203C74C}" type="slidenum">
              <a:rPr kumimoji="0" lang="ko-KR" altLang="en-US" sz="11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맑은 고딕" panose="020B0503020000020004" pitchFamily="50" charset="-127"/>
              </a:rPr>
              <a:pPr/>
              <a:t>‹#›</a:t>
            </a:fld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27262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20.jpeg"/><Relationship Id="rId7" Type="http://schemas.openxmlformats.org/officeDocument/2006/relationships/image" Target="../media/image24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jpe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46.jpeg"/><Relationship Id="rId11" Type="http://schemas.openxmlformats.org/officeDocument/2006/relationships/image" Target="../media/image51.png"/><Relationship Id="rId5" Type="http://schemas.openxmlformats.org/officeDocument/2006/relationships/image" Target="../media/image45.jpeg"/><Relationship Id="rId15" Type="http://schemas.openxmlformats.org/officeDocument/2006/relationships/image" Target="../media/image5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Relationship Id="rId14" Type="http://schemas.openxmlformats.org/officeDocument/2006/relationships/image" Target="../media/image5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  <a14:imgEffect>
                      <a14:saturation sat="400000"/>
                    </a14:imgEffect>
                    <a14:imgEffect>
                      <a14:brightnessContrast bright="-55000" contrast="16000"/>
                    </a14:imgEffect>
                  </a14:imgLayer>
                </a14:imgProps>
              </a:ext>
            </a:extLst>
          </a:blip>
          <a:srcRect l="18784" r="28200" b="149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13630" y="2132856"/>
            <a:ext cx="9364743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0" b="1" dirty="0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ILJIN ELECTRIC</a:t>
            </a:r>
          </a:p>
          <a:p>
            <a:r>
              <a:rPr lang="en-US" altLang="ko-KR" sz="4500" b="1" dirty="0" smtClean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Total Solution Provider</a:t>
            </a:r>
            <a:endParaRPr lang="en-US" altLang="ko-KR" sz="4500" b="1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5301208"/>
            <a:ext cx="12192000" cy="1556792"/>
          </a:xfrm>
          <a:prstGeom prst="rect">
            <a:avLst/>
          </a:prstGeom>
          <a:gradFill>
            <a:gsLst>
              <a:gs pos="0">
                <a:srgbClr val="003366"/>
              </a:gs>
              <a:gs pos="6000">
                <a:srgbClr val="003366"/>
              </a:gs>
              <a:gs pos="49000">
                <a:srgbClr val="6699FF"/>
              </a:gs>
              <a:gs pos="94000">
                <a:srgbClr val="00336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453476" y="5944158"/>
            <a:ext cx="3738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여러분의 입사를 진심으로 환영합니다</a:t>
            </a:r>
            <a:r>
              <a:rPr lang="en-US" altLang="ko-KR" sz="1600" b="1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.</a:t>
            </a:r>
            <a:endParaRPr lang="ko-KR" altLang="en-US" sz="1600" b="1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99158" y="190773"/>
            <a:ext cx="16728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00" b="1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일진전기 </a:t>
            </a:r>
            <a:r>
              <a:rPr lang="ko-KR" altLang="en-US" sz="1300" b="1" dirty="0" err="1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인사팀</a:t>
            </a:r>
            <a:endParaRPr lang="en-US" altLang="ko-KR" sz="1300" b="1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  <a:p>
            <a:r>
              <a:rPr lang="en-US" altLang="ko-KR" sz="1300" b="1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ILJIN ELECTRIC HR</a:t>
            </a:r>
            <a:endParaRPr lang="ko-KR" altLang="en-US" sz="1300" b="1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773778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>
            <a:off x="164413" y="26134"/>
            <a:ext cx="323191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일진그룹 </a:t>
            </a:r>
            <a:r>
              <a:rPr kumimoji="1" lang="en-US" altLang="ko-KR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Overview</a:t>
            </a:r>
            <a:endParaRPr kumimoji="1" lang="ko-KR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9" name="AutoShape 90"/>
          <p:cNvSpPr>
            <a:spLocks noChangeArrowheads="1"/>
          </p:cNvSpPr>
          <p:nvPr/>
        </p:nvSpPr>
        <p:spPr bwMode="auto">
          <a:xfrm>
            <a:off x="3202829" y="2288389"/>
            <a:ext cx="1522412" cy="42053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5086"/>
              </a:gs>
              <a:gs pos="50000">
                <a:srgbClr val="0084DE"/>
              </a:gs>
              <a:gs pos="100000">
                <a:srgbClr val="005086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lIns="81610" tIns="40805" rIns="81610" bIns="4080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Company Name</a:t>
            </a:r>
          </a:p>
        </p:txBody>
      </p:sp>
      <p:sp>
        <p:nvSpPr>
          <p:cNvPr id="120" name="AutoShape 91"/>
          <p:cNvSpPr>
            <a:spLocks noChangeArrowheads="1"/>
          </p:cNvSpPr>
          <p:nvPr/>
        </p:nvSpPr>
        <p:spPr bwMode="auto">
          <a:xfrm>
            <a:off x="4817927" y="2291536"/>
            <a:ext cx="2879725" cy="41738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578C7"/>
            </a:solidFill>
            <a:round/>
            <a:headEnd/>
            <a:tailEnd/>
          </a:ln>
        </p:spPr>
        <p:txBody>
          <a:bodyPr wrap="none" lIns="81610" tIns="40805" rIns="81610" bIns="4080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일진그룹</a:t>
            </a: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1" name="TextBox 8"/>
          <p:cNvSpPr txBox="1">
            <a:spLocks noChangeArrowheads="1"/>
          </p:cNvSpPr>
          <p:nvPr/>
        </p:nvSpPr>
        <p:spPr bwMode="auto">
          <a:xfrm>
            <a:off x="474657" y="875256"/>
            <a:ext cx="6263451" cy="35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10" tIns="40805" rIns="81610" bIns="40805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Challenge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 &amp;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Innovation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ahoma" pitchFamily="34" charset="0"/>
              </a:rPr>
              <a:t>, ILJIN’s Core Spirit!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</p:txBody>
      </p:sp>
      <p:sp>
        <p:nvSpPr>
          <p:cNvPr id="122" name="AutoShape 94"/>
          <p:cNvSpPr>
            <a:spLocks noChangeArrowheads="1"/>
          </p:cNvSpPr>
          <p:nvPr/>
        </p:nvSpPr>
        <p:spPr bwMode="auto">
          <a:xfrm>
            <a:off x="336606" y="1237654"/>
            <a:ext cx="6119434" cy="797704"/>
          </a:xfrm>
          <a:prstGeom prst="roundRect">
            <a:avLst>
              <a:gd name="adj" fmla="val 50000"/>
            </a:avLst>
          </a:prstGeom>
          <a:solidFill>
            <a:srgbClr val="4F81BD"/>
          </a:solidFill>
          <a:ln w="19050" algn="ctr">
            <a:solidFill>
              <a:srgbClr val="B2B2B2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8161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3" name="Text Box 96"/>
          <p:cNvSpPr txBox="1">
            <a:spLocks noChangeArrowheads="1"/>
          </p:cNvSpPr>
          <p:nvPr/>
        </p:nvSpPr>
        <p:spPr bwMode="auto">
          <a:xfrm>
            <a:off x="802032" y="1237653"/>
            <a:ext cx="5348925" cy="74412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28398" dir="3806097" algn="ctr" rotWithShape="0">
              <a:sysClr val="windowText" lastClr="000000">
                <a:alpha val="50000"/>
              </a:sysClr>
            </a:outerShdw>
          </a:effectLst>
        </p:spPr>
        <p:txBody>
          <a:bodyPr wrap="none" lIns="81610" tIns="40805" rIns="81610" bIns="40805">
            <a:spAutoFit/>
          </a:bodyPr>
          <a:lstStyle/>
          <a:p>
            <a:pPr marL="0" marR="0" lvl="0" indent="0" algn="l" defTabSz="8161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1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“Korea’s Leading</a:t>
            </a:r>
          </a:p>
          <a:p>
            <a:pPr marL="0" marR="0" lvl="0" indent="0" algn="l" defTabSz="8161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1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Components &amp; Materials Manufacturer</a:t>
            </a:r>
          </a:p>
        </p:txBody>
      </p:sp>
      <p:pic>
        <p:nvPicPr>
          <p:cNvPr id="4098" name="Picture 2" descr="https://search.pstatic.net/common/?src=http%3A%2F%2Fimgnews.naver.net%2Fimage%2F5005%2F2023%2F01%2F10%2F0000719661_001_20230118141404569.jpg&amp;type=sc960_8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2288390"/>
            <a:ext cx="2255476" cy="328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AutoShape 90"/>
          <p:cNvSpPr>
            <a:spLocks noChangeArrowheads="1"/>
          </p:cNvSpPr>
          <p:nvPr/>
        </p:nvSpPr>
        <p:spPr bwMode="auto">
          <a:xfrm>
            <a:off x="3202829" y="2859161"/>
            <a:ext cx="1522412" cy="42053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5086"/>
              </a:gs>
              <a:gs pos="50000">
                <a:srgbClr val="0084DE"/>
              </a:gs>
              <a:gs pos="100000">
                <a:srgbClr val="005086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lIns="81610" tIns="40805" rIns="81610" bIns="4080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anose="020B0503020000020004" pitchFamily="50" charset="-127"/>
                <a:ea typeface="HY헤드라인M" pitchFamily="18" charset="-127"/>
                <a:cs typeface="+mn-cs"/>
              </a:rPr>
              <a:t>Establishment</a:t>
            </a:r>
          </a:p>
        </p:txBody>
      </p:sp>
      <p:sp>
        <p:nvSpPr>
          <p:cNvPr id="128" name="AutoShape 90"/>
          <p:cNvSpPr>
            <a:spLocks noChangeArrowheads="1"/>
          </p:cNvSpPr>
          <p:nvPr/>
        </p:nvSpPr>
        <p:spPr bwMode="auto">
          <a:xfrm>
            <a:off x="3202829" y="3429933"/>
            <a:ext cx="1522412" cy="42053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5086"/>
              </a:gs>
              <a:gs pos="50000">
                <a:srgbClr val="0084DE"/>
              </a:gs>
              <a:gs pos="100000">
                <a:srgbClr val="005086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lIns="81610" tIns="40805" rIns="81610" bIns="4080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anose="020B0503020000020004" pitchFamily="50" charset="-127"/>
                <a:ea typeface="HY헤드라인M" pitchFamily="18" charset="-127"/>
                <a:cs typeface="+mn-cs"/>
              </a:rPr>
              <a:t>Head Office</a:t>
            </a:r>
          </a:p>
        </p:txBody>
      </p:sp>
      <p:sp>
        <p:nvSpPr>
          <p:cNvPr id="129" name="AutoShape 90"/>
          <p:cNvSpPr>
            <a:spLocks noChangeArrowheads="1"/>
          </p:cNvSpPr>
          <p:nvPr/>
        </p:nvSpPr>
        <p:spPr bwMode="auto">
          <a:xfrm>
            <a:off x="3202829" y="4000705"/>
            <a:ext cx="1522412" cy="42053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5086"/>
              </a:gs>
              <a:gs pos="50000">
                <a:srgbClr val="0084DE"/>
              </a:gs>
              <a:gs pos="100000">
                <a:srgbClr val="005086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lIns="81610" tIns="40805" rIns="81610" bIns="4080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anose="020B0503020000020004" pitchFamily="50" charset="-127"/>
                <a:ea typeface="HY헤드라인M" pitchFamily="18" charset="-127"/>
                <a:cs typeface="+mn-cs"/>
              </a:rPr>
              <a:t>Sales(2022)</a:t>
            </a: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 panose="020B0503020000020004" pitchFamily="50" charset="-127"/>
              <a:ea typeface="HY헤드라인M" pitchFamily="18" charset="-127"/>
              <a:cs typeface="+mn-cs"/>
            </a:endParaRPr>
          </a:p>
        </p:txBody>
      </p:sp>
      <p:sp>
        <p:nvSpPr>
          <p:cNvPr id="130" name="AutoShape 90"/>
          <p:cNvSpPr>
            <a:spLocks noChangeArrowheads="1"/>
          </p:cNvSpPr>
          <p:nvPr/>
        </p:nvSpPr>
        <p:spPr bwMode="auto">
          <a:xfrm>
            <a:off x="3202829" y="4571477"/>
            <a:ext cx="1522412" cy="42053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5086"/>
              </a:gs>
              <a:gs pos="50000">
                <a:srgbClr val="0084DE"/>
              </a:gs>
              <a:gs pos="100000">
                <a:srgbClr val="005086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lIns="81610" tIns="40805" rIns="81610" bIns="4080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anose="020B0503020000020004" pitchFamily="50" charset="-127"/>
                <a:ea typeface="HY헤드라인M" pitchFamily="18" charset="-127"/>
                <a:cs typeface="+mn-cs"/>
              </a:rPr>
              <a:t>Overseas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anose="020B0503020000020004" pitchFamily="50" charset="-127"/>
                <a:ea typeface="HY헤드라인M" pitchFamily="18" charset="-127"/>
                <a:cs typeface="+mn-cs"/>
              </a:rPr>
              <a:t>Network</a:t>
            </a:r>
          </a:p>
        </p:txBody>
      </p:sp>
      <p:sp>
        <p:nvSpPr>
          <p:cNvPr id="131" name="AutoShape 90"/>
          <p:cNvSpPr>
            <a:spLocks noChangeArrowheads="1"/>
          </p:cNvSpPr>
          <p:nvPr/>
        </p:nvSpPr>
        <p:spPr bwMode="auto">
          <a:xfrm>
            <a:off x="3202829" y="5142247"/>
            <a:ext cx="1522412" cy="42053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5086"/>
              </a:gs>
              <a:gs pos="50000">
                <a:srgbClr val="0084DE"/>
              </a:gs>
              <a:gs pos="100000">
                <a:srgbClr val="005086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lIns="81610" tIns="40805" rIns="81610" bIns="4080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anose="020B0503020000020004" pitchFamily="50" charset="-127"/>
                <a:ea typeface="HY헤드라인M" pitchFamily="18" charset="-127"/>
                <a:cs typeface="+mn-cs"/>
              </a:rPr>
              <a:t>Employees</a:t>
            </a:r>
          </a:p>
        </p:txBody>
      </p:sp>
      <p:sp>
        <p:nvSpPr>
          <p:cNvPr id="132" name="AutoShape 91"/>
          <p:cNvSpPr>
            <a:spLocks noChangeArrowheads="1"/>
          </p:cNvSpPr>
          <p:nvPr/>
        </p:nvSpPr>
        <p:spPr bwMode="auto">
          <a:xfrm>
            <a:off x="4817927" y="2856183"/>
            <a:ext cx="2879725" cy="41738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578C7"/>
            </a:solidFill>
            <a:round/>
            <a:headEnd/>
            <a:tailEnd/>
          </a:ln>
        </p:spPr>
        <p:txBody>
          <a:bodyPr wrap="none" lIns="81610" tIns="40805" rIns="81610" bIns="4080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1968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년 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월 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22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일</a:t>
            </a: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3" name="AutoShape 91"/>
          <p:cNvSpPr>
            <a:spLocks noChangeArrowheads="1"/>
          </p:cNvSpPr>
          <p:nvPr/>
        </p:nvSpPr>
        <p:spPr bwMode="auto">
          <a:xfrm>
            <a:off x="4817927" y="3420830"/>
            <a:ext cx="2879725" cy="41738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578C7"/>
            </a:solidFill>
            <a:round/>
            <a:headEnd/>
            <a:tailEnd/>
          </a:ln>
        </p:spPr>
        <p:txBody>
          <a:bodyPr wrap="none" lIns="81610" tIns="40805" rIns="81610" bIns="4080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서울 마포구 도화동</a:t>
            </a:r>
            <a:endParaRPr kumimoji="0" lang="en-US" altLang="ko-KR" sz="1200" b="1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서울 강서구 마곡동</a:t>
            </a: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4" name="AutoShape 91"/>
          <p:cNvSpPr>
            <a:spLocks noChangeArrowheads="1"/>
          </p:cNvSpPr>
          <p:nvPr/>
        </p:nvSpPr>
        <p:spPr bwMode="auto">
          <a:xfrm>
            <a:off x="4817927" y="4002278"/>
            <a:ext cx="2879725" cy="41738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578C7"/>
            </a:solidFill>
            <a:round/>
            <a:headEnd/>
            <a:tailEnd/>
          </a:ln>
        </p:spPr>
        <p:txBody>
          <a:bodyPr wrap="none" lIns="81610" tIns="40805" rIns="81610" bIns="4080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약 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조 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3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천억 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(’22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년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E 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약 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3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조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</a:p>
        </p:txBody>
      </p:sp>
      <p:sp>
        <p:nvSpPr>
          <p:cNvPr id="135" name="AutoShape 91"/>
          <p:cNvSpPr>
            <a:spLocks noChangeArrowheads="1"/>
          </p:cNvSpPr>
          <p:nvPr/>
        </p:nvSpPr>
        <p:spPr bwMode="auto">
          <a:xfrm>
            <a:off x="4817927" y="4571477"/>
            <a:ext cx="2879725" cy="41738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578C7"/>
            </a:solidFill>
            <a:round/>
            <a:headEnd/>
            <a:tailEnd/>
          </a:ln>
        </p:spPr>
        <p:txBody>
          <a:bodyPr wrap="none" lIns="81610" tIns="40805" rIns="81610" bIns="4080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ILJIN JAPAN, ILJIN CHINA,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ILJIN EUROPE, ILJIN USA, etc.</a:t>
            </a:r>
          </a:p>
        </p:txBody>
      </p:sp>
      <p:sp>
        <p:nvSpPr>
          <p:cNvPr id="136" name="AutoShape 91"/>
          <p:cNvSpPr>
            <a:spLocks noChangeArrowheads="1"/>
          </p:cNvSpPr>
          <p:nvPr/>
        </p:nvSpPr>
        <p:spPr bwMode="auto">
          <a:xfrm>
            <a:off x="4817927" y="5155216"/>
            <a:ext cx="2879725" cy="41738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" algn="ctr">
            <a:solidFill>
              <a:srgbClr val="0578C7"/>
            </a:solidFill>
            <a:round/>
            <a:headEnd/>
            <a:tailEnd/>
          </a:ln>
        </p:spPr>
        <p:txBody>
          <a:bodyPr wrap="none" lIns="81610" tIns="40805" rIns="81610" bIns="4080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약 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4,000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명</a:t>
            </a: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4100" name="Picture 4" descr="https://search.pstatic.net/common/?src=http%3A%2F%2Fblogfiles.naver.net%2FMjAyMjA5MjZfNzMg%2FMDAxNjY0MTY1NjE4NzEz.qW4iXE0SJrDWIiPCvr7tstdoVtYqACWyFJucxXMRDNog.9dmr62548wWi0Tlk9IOoC6Uy7rRoIfdSp5R9HsLn8eAg.JPEG.hyunsuss%2F5H1A9185.JPG&amp;type=sc960_8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43" y="2290565"/>
            <a:ext cx="2625400" cy="32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4" name="그룹 123"/>
          <p:cNvGrpSpPr/>
          <p:nvPr/>
        </p:nvGrpSpPr>
        <p:grpSpPr>
          <a:xfrm>
            <a:off x="6433025" y="566730"/>
            <a:ext cx="5724404" cy="6239299"/>
            <a:chOff x="3185592" y="135358"/>
            <a:chExt cx="5724404" cy="6239299"/>
          </a:xfrm>
        </p:grpSpPr>
        <p:pic>
          <p:nvPicPr>
            <p:cNvPr id="125" name="Picture 2" descr="https://imgnews.pstatic.net/image/003/2022/04/27/NISI20220427_0000984073_web_20220427104934_20220427120806486.jpg?type=w647"/>
            <p:cNvPicPr>
              <a:picLocks noChangeAspect="1" noChangeArrowheads="1"/>
            </p:cNvPicPr>
            <p:nvPr/>
          </p:nvPicPr>
          <p:blipFill>
            <a:blip r:embed="rId4"/>
            <a:srcRect b="6252"/>
            <a:stretch>
              <a:fillRect/>
            </a:stretch>
          </p:blipFill>
          <p:spPr bwMode="auto">
            <a:xfrm>
              <a:off x="3185592" y="135358"/>
              <a:ext cx="5724404" cy="6239299"/>
            </a:xfrm>
            <a:prstGeom prst="rect">
              <a:avLst/>
            </a:prstGeom>
            <a:noFill/>
          </p:spPr>
        </p:pic>
        <p:sp>
          <p:nvSpPr>
            <p:cNvPr id="126" name="직사각형 125"/>
            <p:cNvSpPr/>
            <p:nvPr/>
          </p:nvSpPr>
          <p:spPr>
            <a:xfrm>
              <a:off x="7043746" y="5572456"/>
              <a:ext cx="1728000" cy="180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3" tIns="45710" rIns="91423" bIns="45710" rtlCol="0" anchor="ctr"/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3" name="Rectangle 4"/>
          <p:cNvSpPr>
            <a:spLocks noChangeArrowheads="1"/>
          </p:cNvSpPr>
          <p:nvPr/>
        </p:nvSpPr>
        <p:spPr bwMode="auto">
          <a:xfrm flipV="1">
            <a:off x="0" y="529954"/>
            <a:ext cx="1219200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gradFill>
              <a:gsLst>
                <a:gs pos="55500">
                  <a:schemeClr val="accent1"/>
                </a:gs>
                <a:gs pos="36000">
                  <a:srgbClr val="D6E6F5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HY울릉도L"/>
            </a:endParaRPr>
          </a:p>
        </p:txBody>
      </p:sp>
    </p:spTree>
    <p:extLst>
      <p:ext uri="{BB962C8B-B14F-4D97-AF65-F5344CB8AC3E}">
        <p14:creationId xmlns:p14="http://schemas.microsoft.com/office/powerpoint/2010/main" val="22784342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그림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098" y="4577593"/>
            <a:ext cx="1552186" cy="1358825"/>
          </a:xfrm>
          <a:prstGeom prst="rect">
            <a:avLst/>
          </a:prstGeom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689" y="4246741"/>
            <a:ext cx="1721818" cy="1176180"/>
          </a:xfrm>
          <a:prstGeom prst="rect">
            <a:avLst/>
          </a:prstGeom>
        </p:spPr>
      </p:pic>
      <p:sp>
        <p:nvSpPr>
          <p:cNvPr id="60" name="Freeform 66"/>
          <p:cNvSpPr>
            <a:spLocks/>
          </p:cNvSpPr>
          <p:nvPr/>
        </p:nvSpPr>
        <p:spPr bwMode="auto">
          <a:xfrm rot="3768665">
            <a:off x="3155985" y="2804332"/>
            <a:ext cx="1094203" cy="1191820"/>
          </a:xfrm>
          <a:custGeom>
            <a:avLst/>
            <a:gdLst>
              <a:gd name="T0" fmla="*/ 515183 w 4576"/>
              <a:gd name="T1" fmla="*/ 0 h 2552"/>
              <a:gd name="T2" fmla="*/ 581658 w 4576"/>
              <a:gd name="T3" fmla="*/ 282734 h 2552"/>
              <a:gd name="T4" fmla="*/ 897415 w 4576"/>
              <a:gd name="T5" fmla="*/ 548837 h 2552"/>
              <a:gd name="T6" fmla="*/ 1374512 w 4576"/>
              <a:gd name="T7" fmla="*/ 702332 h 2552"/>
              <a:gd name="T8" fmla="*/ 1362741 w 4576"/>
              <a:gd name="T9" fmla="*/ 648626 h 2552"/>
              <a:gd name="T10" fmla="*/ 1576016 w 4576"/>
              <a:gd name="T11" fmla="*/ 774748 h 2552"/>
              <a:gd name="T12" fmla="*/ 1312884 w 4576"/>
              <a:gd name="T13" fmla="*/ 864835 h 2552"/>
              <a:gd name="T14" fmla="*/ 1365857 w 4576"/>
              <a:gd name="T15" fmla="*/ 827760 h 2552"/>
              <a:gd name="T16" fmla="*/ 1146697 w 4576"/>
              <a:gd name="T17" fmla="*/ 864835 h 2552"/>
              <a:gd name="T18" fmla="*/ 681370 w 4576"/>
              <a:gd name="T19" fmla="*/ 864835 h 2552"/>
              <a:gd name="T20" fmla="*/ 182807 w 4576"/>
              <a:gd name="T21" fmla="*/ 748415 h 2552"/>
              <a:gd name="T22" fmla="*/ 0 w 4576"/>
              <a:gd name="T23" fmla="*/ 532206 h 255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576"/>
              <a:gd name="T37" fmla="*/ 0 h 2552"/>
              <a:gd name="T38" fmla="*/ 4576 w 4576"/>
              <a:gd name="T39" fmla="*/ 2552 h 255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576" h="2552">
                <a:moveTo>
                  <a:pt x="1488" y="0"/>
                </a:moveTo>
                <a:cubicBezTo>
                  <a:pt x="1492" y="276"/>
                  <a:pt x="1496" y="552"/>
                  <a:pt x="1680" y="816"/>
                </a:cubicBezTo>
                <a:cubicBezTo>
                  <a:pt x="1864" y="1080"/>
                  <a:pt x="2210" y="1382"/>
                  <a:pt x="2592" y="1584"/>
                </a:cubicBezTo>
                <a:cubicBezTo>
                  <a:pt x="2974" y="1786"/>
                  <a:pt x="3746" y="1979"/>
                  <a:pt x="3970" y="2027"/>
                </a:cubicBezTo>
                <a:cubicBezTo>
                  <a:pt x="4194" y="2075"/>
                  <a:pt x="3839" y="1837"/>
                  <a:pt x="3936" y="1872"/>
                </a:cubicBezTo>
                <a:cubicBezTo>
                  <a:pt x="4033" y="1907"/>
                  <a:pt x="4576" y="2132"/>
                  <a:pt x="4552" y="2236"/>
                </a:cubicBezTo>
                <a:cubicBezTo>
                  <a:pt x="4528" y="2340"/>
                  <a:pt x="3893" y="2471"/>
                  <a:pt x="3792" y="2496"/>
                </a:cubicBezTo>
                <a:cubicBezTo>
                  <a:pt x="3691" y="2521"/>
                  <a:pt x="4025" y="2389"/>
                  <a:pt x="3945" y="2389"/>
                </a:cubicBezTo>
                <a:cubicBezTo>
                  <a:pt x="3865" y="2389"/>
                  <a:pt x="3641" y="2478"/>
                  <a:pt x="3312" y="2496"/>
                </a:cubicBezTo>
                <a:cubicBezTo>
                  <a:pt x="2983" y="2514"/>
                  <a:pt x="2432" y="2552"/>
                  <a:pt x="1968" y="2496"/>
                </a:cubicBezTo>
                <a:cubicBezTo>
                  <a:pt x="1504" y="2440"/>
                  <a:pt x="856" y="2320"/>
                  <a:pt x="528" y="2160"/>
                </a:cubicBezTo>
                <a:cubicBezTo>
                  <a:pt x="200" y="2000"/>
                  <a:pt x="100" y="1768"/>
                  <a:pt x="0" y="1536"/>
                </a:cubicBezTo>
              </a:path>
            </a:pathLst>
          </a:custGeom>
          <a:gradFill rotWithShape="0">
            <a:gsLst>
              <a:gs pos="0">
                <a:sysClr val="window" lastClr="FFFFFF"/>
              </a:gs>
              <a:gs pos="100000">
                <a:srgbClr val="ED7D3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8127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62" name="그림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312" y="4308873"/>
            <a:ext cx="1711910" cy="948133"/>
          </a:xfrm>
          <a:prstGeom prst="rect">
            <a:avLst/>
          </a:prstGeom>
        </p:spPr>
      </p:pic>
      <p:pic>
        <p:nvPicPr>
          <p:cNvPr id="63" name="Picture 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37899" y="1371940"/>
            <a:ext cx="1648061" cy="107120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647" y="2443145"/>
            <a:ext cx="1744509" cy="966191"/>
          </a:xfrm>
          <a:prstGeom prst="rect">
            <a:avLst/>
          </a:prstGeom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1" y="1357919"/>
            <a:ext cx="1695281" cy="926551"/>
          </a:xfrm>
          <a:prstGeom prst="rect">
            <a:avLst/>
          </a:prstGeom>
        </p:spPr>
      </p:pic>
      <p:sp>
        <p:nvSpPr>
          <p:cNvPr id="66" name="타원 65"/>
          <p:cNvSpPr/>
          <p:nvPr/>
        </p:nvSpPr>
        <p:spPr>
          <a:xfrm>
            <a:off x="5071965" y="2871930"/>
            <a:ext cx="1694285" cy="1616590"/>
          </a:xfrm>
          <a:prstGeom prst="ellipse">
            <a:avLst/>
          </a:prstGeom>
          <a:pattFill prst="dkUpDiag">
            <a:fgClr>
              <a:sysClr val="window" lastClr="FFFFFF">
                <a:lumMod val="95000"/>
              </a:sysClr>
            </a:fgClr>
            <a:bgClr>
              <a:sysClr val="window" lastClr="FFFFFF"/>
            </a:bgClr>
          </a:pattFill>
          <a:ln w="139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8127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608259" y="369526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계열사</a:t>
            </a:r>
          </a:p>
        </p:txBody>
      </p:sp>
      <p:pic>
        <p:nvPicPr>
          <p:cNvPr id="68" name="그림 6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10" y="3319315"/>
            <a:ext cx="884590" cy="360913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5466470" y="3962892"/>
            <a:ext cx="1043619" cy="2839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45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ILJIN Group</a:t>
            </a:r>
            <a:endParaRPr kumimoji="0" lang="ko-KR" altLang="en-US" sz="1245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70" name="그룹 69"/>
          <p:cNvGrpSpPr/>
          <p:nvPr/>
        </p:nvGrpSpPr>
        <p:grpSpPr>
          <a:xfrm>
            <a:off x="3121763" y="2330321"/>
            <a:ext cx="1159339" cy="684370"/>
            <a:chOff x="1112639" y="1609043"/>
            <a:chExt cx="1468636" cy="866951"/>
          </a:xfrm>
        </p:grpSpPr>
        <p:sp>
          <p:nvSpPr>
            <p:cNvPr id="71" name="모서리가 둥근 직사각형 70"/>
            <p:cNvSpPr/>
            <p:nvPr/>
          </p:nvSpPr>
          <p:spPr>
            <a:xfrm>
              <a:off x="1112639" y="1609043"/>
              <a:ext cx="1468636" cy="423593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8127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4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소재</a:t>
              </a:r>
            </a:p>
          </p:txBody>
        </p:sp>
        <p:sp>
          <p:nvSpPr>
            <p:cNvPr id="74" name="모서리가 둥근 직사각형 73"/>
            <p:cNvSpPr/>
            <p:nvPr/>
          </p:nvSpPr>
          <p:spPr>
            <a:xfrm>
              <a:off x="1112639" y="2147510"/>
              <a:ext cx="1468636" cy="328484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E7E6E6">
                  <a:lumMod val="9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8127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33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일진다이아몬드</a:t>
              </a: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7762474" y="3115041"/>
            <a:ext cx="1159339" cy="1298302"/>
            <a:chOff x="5332214" y="1397247"/>
            <a:chExt cx="1468636" cy="1644673"/>
          </a:xfrm>
        </p:grpSpPr>
        <p:sp>
          <p:nvSpPr>
            <p:cNvPr id="76" name="모서리가 둥근 직사각형 75"/>
            <p:cNvSpPr/>
            <p:nvPr/>
          </p:nvSpPr>
          <p:spPr>
            <a:xfrm>
              <a:off x="5332214" y="1397247"/>
              <a:ext cx="1468636" cy="423593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8127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4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부품</a:t>
              </a:r>
            </a:p>
          </p:txBody>
        </p:sp>
        <p:grpSp>
          <p:nvGrpSpPr>
            <p:cNvPr id="77" name="그룹 76"/>
            <p:cNvGrpSpPr/>
            <p:nvPr/>
          </p:nvGrpSpPr>
          <p:grpSpPr>
            <a:xfrm>
              <a:off x="5332214" y="1901906"/>
              <a:ext cx="1468636" cy="1140014"/>
              <a:chOff x="1105250" y="2100392"/>
              <a:chExt cx="1468636" cy="1140014"/>
            </a:xfrm>
          </p:grpSpPr>
          <p:sp>
            <p:nvSpPr>
              <p:cNvPr id="78" name="모서리가 둥근 직사각형 77"/>
              <p:cNvSpPr/>
              <p:nvPr/>
            </p:nvSpPr>
            <p:spPr>
              <a:xfrm>
                <a:off x="1105250" y="2100392"/>
                <a:ext cx="1468636" cy="328484"/>
              </a:xfrm>
              <a:prstGeom prst="round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rgbClr val="E7E6E6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1277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889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일진디스플레이</a:t>
                </a:r>
                <a:endParaRPr kumimoji="0" lang="en-US" altLang="ko-KR" sz="889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79" name="모서리가 둥근 직사각형 78"/>
              <p:cNvSpPr/>
              <p:nvPr/>
            </p:nvSpPr>
            <p:spPr>
              <a:xfrm>
                <a:off x="1105250" y="2506157"/>
                <a:ext cx="1468636" cy="328484"/>
              </a:xfrm>
              <a:prstGeom prst="round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rgbClr val="E7E6E6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1277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933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일진제강</a:t>
                </a:r>
              </a:p>
            </p:txBody>
          </p:sp>
          <p:sp>
            <p:nvSpPr>
              <p:cNvPr id="80" name="모서리가 둥근 직사각형 79"/>
              <p:cNvSpPr/>
              <p:nvPr/>
            </p:nvSpPr>
            <p:spPr>
              <a:xfrm>
                <a:off x="1105250" y="2911922"/>
                <a:ext cx="1468636" cy="328484"/>
              </a:xfrm>
              <a:prstGeom prst="round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rgbClr val="E7E6E6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1277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933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일진하이솔루스</a:t>
                </a:r>
                <a:endParaRPr kumimoji="0" lang="ko-KR" altLang="en-US" sz="933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grpSp>
        <p:nvGrpSpPr>
          <p:cNvPr id="81" name="그룹 80"/>
          <p:cNvGrpSpPr/>
          <p:nvPr/>
        </p:nvGrpSpPr>
        <p:grpSpPr>
          <a:xfrm>
            <a:off x="7065072" y="4648363"/>
            <a:ext cx="1286748" cy="1600605"/>
            <a:chOff x="4741862" y="5110186"/>
            <a:chExt cx="1468636" cy="2027628"/>
          </a:xfrm>
        </p:grpSpPr>
        <p:sp>
          <p:nvSpPr>
            <p:cNvPr id="82" name="모서리가 둥근 직사각형 81"/>
            <p:cNvSpPr/>
            <p:nvPr/>
          </p:nvSpPr>
          <p:spPr>
            <a:xfrm>
              <a:off x="4741862" y="5110186"/>
              <a:ext cx="1468636" cy="423593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8127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의료ㆍ방송</a:t>
              </a:r>
              <a:r>
                <a:rPr kumimoji="0" lang="ko-KR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en-US" altLang="ko-KR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· IT</a:t>
              </a:r>
              <a:endPara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83" name="그룹 82"/>
            <p:cNvGrpSpPr/>
            <p:nvPr/>
          </p:nvGrpSpPr>
          <p:grpSpPr>
            <a:xfrm>
              <a:off x="4741862" y="5630822"/>
              <a:ext cx="1468636" cy="1506992"/>
              <a:chOff x="1105250" y="2100392"/>
              <a:chExt cx="1468636" cy="1506992"/>
            </a:xfrm>
          </p:grpSpPr>
          <p:sp>
            <p:nvSpPr>
              <p:cNvPr id="84" name="모서리가 둥근 직사각형 83"/>
              <p:cNvSpPr/>
              <p:nvPr/>
            </p:nvSpPr>
            <p:spPr>
              <a:xfrm>
                <a:off x="1105250" y="2100392"/>
                <a:ext cx="1468636" cy="328484"/>
              </a:xfrm>
              <a:prstGeom prst="round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rgbClr val="E7E6E6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1277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알피니언</a:t>
                </a:r>
                <a:r>
                  <a:rPr kumimoji="0" lang="en-US" altLang="ko-KR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/>
                </a:r>
                <a:br>
                  <a:rPr kumimoji="0" lang="en-US" altLang="ko-KR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</a:br>
                <a:r>
                  <a:rPr kumimoji="0" lang="ko-KR" alt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ko-KR" altLang="en-US" sz="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메디칼시스템</a:t>
                </a:r>
                <a:endParaRPr kumimoji="0" lang="ko-KR" alt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85" name="모서리가 둥근 직사각형 84"/>
              <p:cNvSpPr/>
              <p:nvPr/>
            </p:nvSpPr>
            <p:spPr>
              <a:xfrm>
                <a:off x="1105250" y="2892732"/>
                <a:ext cx="1468636" cy="328483"/>
              </a:xfrm>
              <a:prstGeom prst="round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rgbClr val="E7E6E6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1277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933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전주방송</a:t>
                </a:r>
              </a:p>
            </p:txBody>
          </p:sp>
          <p:sp>
            <p:nvSpPr>
              <p:cNvPr id="86" name="모서리가 둥근 직사각형 85"/>
              <p:cNvSpPr/>
              <p:nvPr/>
            </p:nvSpPr>
            <p:spPr>
              <a:xfrm>
                <a:off x="1105250" y="3278901"/>
                <a:ext cx="1468636" cy="328483"/>
              </a:xfrm>
              <a:prstGeom prst="round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rgbClr val="E7E6E6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1277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933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일진씨앤에스</a:t>
                </a:r>
                <a:endParaRPr kumimoji="0" lang="ko-KR" altLang="en-US" sz="933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grpSp>
        <p:nvGrpSpPr>
          <p:cNvPr id="87" name="그룹 86"/>
          <p:cNvGrpSpPr/>
          <p:nvPr/>
        </p:nvGrpSpPr>
        <p:grpSpPr>
          <a:xfrm>
            <a:off x="7067132" y="2069286"/>
            <a:ext cx="1162628" cy="645712"/>
            <a:chOff x="1022747" y="3605481"/>
            <a:chExt cx="1472803" cy="817979"/>
          </a:xfrm>
        </p:grpSpPr>
        <p:sp>
          <p:nvSpPr>
            <p:cNvPr id="88" name="모서리가 둥근 직사각형 87"/>
            <p:cNvSpPr/>
            <p:nvPr/>
          </p:nvSpPr>
          <p:spPr>
            <a:xfrm>
              <a:off x="1026914" y="3605481"/>
              <a:ext cx="1468636" cy="423593"/>
            </a:xfrm>
            <a:prstGeom prst="roundRect">
              <a:avLst/>
            </a:prstGeom>
            <a:solidFill>
              <a:srgbClr val="0070C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8127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4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전력 인프라</a:t>
              </a:r>
            </a:p>
          </p:txBody>
        </p:sp>
        <p:sp>
          <p:nvSpPr>
            <p:cNvPr id="89" name="모서리가 둥근 직사각형 88"/>
            <p:cNvSpPr/>
            <p:nvPr/>
          </p:nvSpPr>
          <p:spPr>
            <a:xfrm>
              <a:off x="1022747" y="4094976"/>
              <a:ext cx="1468636" cy="328484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8127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33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일진전기</a:t>
              </a:r>
            </a:p>
          </p:txBody>
        </p:sp>
      </p:grpSp>
      <p:cxnSp>
        <p:nvCxnSpPr>
          <p:cNvPr id="90" name="직선 연결선 89"/>
          <p:cNvCxnSpPr>
            <a:endCxn id="88" idx="1"/>
          </p:cNvCxnSpPr>
          <p:nvPr/>
        </p:nvCxnSpPr>
        <p:spPr>
          <a:xfrm flipV="1">
            <a:off x="6516863" y="2236482"/>
            <a:ext cx="553558" cy="797291"/>
          </a:xfrm>
          <a:prstGeom prst="line">
            <a:avLst/>
          </a:prstGeom>
          <a:noFill/>
          <a:ln w="635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91" name="직선 연결선 90"/>
          <p:cNvCxnSpPr>
            <a:endCxn id="76" idx="1"/>
          </p:cNvCxnSpPr>
          <p:nvPr/>
        </p:nvCxnSpPr>
        <p:spPr>
          <a:xfrm flipV="1">
            <a:off x="6766250" y="3282236"/>
            <a:ext cx="996223" cy="127099"/>
          </a:xfrm>
          <a:prstGeom prst="line">
            <a:avLst/>
          </a:prstGeom>
          <a:noFill/>
          <a:ln w="635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92" name="직선 연결선 91"/>
          <p:cNvCxnSpPr>
            <a:stCxn id="66" idx="5"/>
            <a:endCxn id="82" idx="0"/>
          </p:cNvCxnSpPr>
          <p:nvPr/>
        </p:nvCxnSpPr>
        <p:spPr>
          <a:xfrm>
            <a:off x="6518128" y="4251779"/>
            <a:ext cx="1190321" cy="396587"/>
          </a:xfrm>
          <a:prstGeom prst="line">
            <a:avLst/>
          </a:prstGeom>
          <a:noFill/>
          <a:ln w="635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93" name="직선 연결선 92"/>
          <p:cNvCxnSpPr>
            <a:stCxn id="66" idx="3"/>
            <a:endCxn id="103" idx="0"/>
          </p:cNvCxnSpPr>
          <p:nvPr/>
        </p:nvCxnSpPr>
        <p:spPr>
          <a:xfrm flipH="1">
            <a:off x="4408051" y="4251778"/>
            <a:ext cx="912037" cy="761685"/>
          </a:xfrm>
          <a:prstGeom prst="line">
            <a:avLst/>
          </a:prstGeom>
          <a:noFill/>
          <a:ln w="635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cxnSp>
        <p:nvCxnSpPr>
          <p:cNvPr id="94" name="직선 연결선 93"/>
          <p:cNvCxnSpPr>
            <a:stCxn id="66" idx="1"/>
          </p:cNvCxnSpPr>
          <p:nvPr/>
        </p:nvCxnSpPr>
        <p:spPr>
          <a:xfrm flipH="1" flipV="1">
            <a:off x="4071193" y="2515041"/>
            <a:ext cx="1248890" cy="593634"/>
          </a:xfrm>
          <a:prstGeom prst="line">
            <a:avLst/>
          </a:prstGeom>
          <a:noFill/>
          <a:ln w="635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6825029" y="2482118"/>
            <a:ext cx="4828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KOSPI</a:t>
            </a:r>
            <a:endParaRPr kumimoji="0" lang="ko-KR" altLang="en-US" sz="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842549" y="2787381"/>
            <a:ext cx="4683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KOSPI</a:t>
            </a: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486906" y="3551596"/>
            <a:ext cx="4683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KOSPI</a:t>
            </a: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00" name="그룹 99"/>
          <p:cNvGrpSpPr/>
          <p:nvPr/>
        </p:nvGrpSpPr>
        <p:grpSpPr>
          <a:xfrm>
            <a:off x="3824926" y="5013462"/>
            <a:ext cx="1166242" cy="989077"/>
            <a:chOff x="6210498" y="3465513"/>
            <a:chExt cx="1468636" cy="1252951"/>
          </a:xfrm>
        </p:grpSpPr>
        <p:sp>
          <p:nvSpPr>
            <p:cNvPr id="103" name="모서리가 둥근 직사각형 102"/>
            <p:cNvSpPr/>
            <p:nvPr/>
          </p:nvSpPr>
          <p:spPr>
            <a:xfrm>
              <a:off x="6210498" y="3465513"/>
              <a:ext cx="1468636" cy="423593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8127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4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건축</a:t>
              </a:r>
            </a:p>
          </p:txBody>
        </p:sp>
        <p:grpSp>
          <p:nvGrpSpPr>
            <p:cNvPr id="104" name="그룹 103"/>
            <p:cNvGrpSpPr/>
            <p:nvPr/>
          </p:nvGrpSpPr>
          <p:grpSpPr>
            <a:xfrm>
              <a:off x="6210498" y="3984215"/>
              <a:ext cx="1468636" cy="734249"/>
              <a:chOff x="1105250" y="2100392"/>
              <a:chExt cx="1468636" cy="734249"/>
            </a:xfrm>
          </p:grpSpPr>
          <p:sp>
            <p:nvSpPr>
              <p:cNvPr id="105" name="모서리가 둥근 직사각형 104"/>
              <p:cNvSpPr/>
              <p:nvPr/>
            </p:nvSpPr>
            <p:spPr>
              <a:xfrm>
                <a:off x="1105250" y="2100392"/>
                <a:ext cx="1468636" cy="328484"/>
              </a:xfrm>
              <a:prstGeom prst="round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rgbClr val="E7E6E6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1277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933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일진유니스코</a:t>
                </a:r>
                <a:endParaRPr kumimoji="0" lang="ko-KR" altLang="en-US" sz="933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6" name="모서리가 둥근 직사각형 105"/>
              <p:cNvSpPr/>
              <p:nvPr/>
            </p:nvSpPr>
            <p:spPr>
              <a:xfrm>
                <a:off x="1105250" y="2506157"/>
                <a:ext cx="1468636" cy="328484"/>
              </a:xfrm>
              <a:prstGeom prst="round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rgbClr val="E7E6E6">
                    <a:lumMod val="9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1277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933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일진건설</a:t>
                </a:r>
                <a:endParaRPr kumimoji="0" lang="ko-KR" altLang="en-US" sz="933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pic>
        <p:nvPicPr>
          <p:cNvPr id="108" name="그림 10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20" y="1084863"/>
            <a:ext cx="1600334" cy="1002841"/>
          </a:xfrm>
          <a:prstGeom prst="rect">
            <a:avLst/>
          </a:prstGeom>
        </p:spPr>
      </p:pic>
      <p:grpSp>
        <p:nvGrpSpPr>
          <p:cNvPr id="109" name="그룹 108"/>
          <p:cNvGrpSpPr/>
          <p:nvPr/>
        </p:nvGrpSpPr>
        <p:grpSpPr>
          <a:xfrm>
            <a:off x="5135095" y="2020816"/>
            <a:ext cx="1326714" cy="308387"/>
            <a:chOff x="3547022" y="1047837"/>
            <a:chExt cx="1492662" cy="346961"/>
          </a:xfrm>
        </p:grpSpPr>
        <p:sp>
          <p:nvSpPr>
            <p:cNvPr id="110" name="모서리가 둥근 직사각형 109"/>
            <p:cNvSpPr/>
            <p:nvPr/>
          </p:nvSpPr>
          <p:spPr>
            <a:xfrm>
              <a:off x="3836735" y="1047837"/>
              <a:ext cx="1202949" cy="346961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8127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67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ILJIN Holdings</a:t>
              </a:r>
              <a:endParaRPr kumimoji="0" lang="ko-KR" altLang="en-US" sz="10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547022" y="1110584"/>
              <a:ext cx="526986" cy="242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8127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KOSPI</a:t>
              </a:r>
              <a:endParaRPr kumimoji="0" lang="ko-KR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</p:grpSp>
      <p:cxnSp>
        <p:nvCxnSpPr>
          <p:cNvPr id="112" name="직선 연결선 111"/>
          <p:cNvCxnSpPr>
            <a:stCxn id="66" idx="0"/>
            <a:endCxn id="110" idx="2"/>
          </p:cNvCxnSpPr>
          <p:nvPr/>
        </p:nvCxnSpPr>
        <p:spPr>
          <a:xfrm flipV="1">
            <a:off x="5919108" y="2329200"/>
            <a:ext cx="8099" cy="542730"/>
          </a:xfrm>
          <a:prstGeom prst="line">
            <a:avLst/>
          </a:prstGeom>
          <a:noFill/>
          <a:ln w="635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pic>
        <p:nvPicPr>
          <p:cNvPr id="113" name="그림 1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926" y="3375186"/>
            <a:ext cx="1157012" cy="852126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4215442" y="3249804"/>
            <a:ext cx="502061" cy="160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&lt;Diamond&gt;</a:t>
            </a:r>
            <a:endParaRPr kumimoji="0" lang="ko-KR" altLang="en-US" sz="44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5" name="모서리가 둥근 직사각형 54"/>
          <p:cNvSpPr/>
          <p:nvPr/>
        </p:nvSpPr>
        <p:spPr>
          <a:xfrm>
            <a:off x="7065072" y="5363612"/>
            <a:ext cx="1286748" cy="259305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E7E6E6">
                <a:lumMod val="9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8127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33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일진에스앤티</a:t>
            </a:r>
            <a:endParaRPr kumimoji="0" lang="ko-KR" altLang="en-US" sz="933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86906" y="4197899"/>
            <a:ext cx="4683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KOSPI</a:t>
            </a:r>
            <a:endParaRPr kumimoji="0" lang="ko-KR" altLang="en-US" sz="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9" name="타원 58"/>
          <p:cNvSpPr/>
          <p:nvPr/>
        </p:nvSpPr>
        <p:spPr bwMode="auto">
          <a:xfrm>
            <a:off x="6818595" y="1882925"/>
            <a:ext cx="1575893" cy="105073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61" name="포인트가 4개인 별 60"/>
          <p:cNvSpPr/>
          <p:nvPr/>
        </p:nvSpPr>
        <p:spPr bwMode="auto">
          <a:xfrm>
            <a:off x="8085514" y="1542033"/>
            <a:ext cx="478387" cy="536029"/>
          </a:xfrm>
          <a:prstGeom prst="star4">
            <a:avLst/>
          </a:prstGeom>
          <a:solidFill>
            <a:srgbClr val="FF0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4413" y="26134"/>
            <a:ext cx="285206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주요 계열사 현황</a:t>
            </a:r>
            <a:endParaRPr kumimoji="1" lang="ko-KR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2" name="Rectangle 4"/>
          <p:cNvSpPr>
            <a:spLocks noChangeArrowheads="1"/>
          </p:cNvSpPr>
          <p:nvPr/>
        </p:nvSpPr>
        <p:spPr bwMode="auto">
          <a:xfrm flipV="1">
            <a:off x="0" y="529954"/>
            <a:ext cx="1219200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gradFill>
              <a:gsLst>
                <a:gs pos="55500">
                  <a:schemeClr val="accent1"/>
                </a:gs>
                <a:gs pos="36000">
                  <a:srgbClr val="D6E6F5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HY울릉도L"/>
            </a:endParaRPr>
          </a:p>
        </p:txBody>
      </p:sp>
    </p:spTree>
    <p:extLst>
      <p:ext uri="{BB962C8B-B14F-4D97-AF65-F5344CB8AC3E}">
        <p14:creationId xmlns:p14="http://schemas.microsoft.com/office/powerpoint/2010/main" val="18792502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그룹 49"/>
          <p:cNvGrpSpPr/>
          <p:nvPr/>
        </p:nvGrpSpPr>
        <p:grpSpPr>
          <a:xfrm>
            <a:off x="3834962" y="1953199"/>
            <a:ext cx="853554" cy="261738"/>
            <a:chOff x="-1692696" y="3573012"/>
            <a:chExt cx="1008112" cy="309132"/>
          </a:xfrm>
        </p:grpSpPr>
        <p:sp>
          <p:nvSpPr>
            <p:cNvPr id="51" name="직사각형 50"/>
            <p:cNvSpPr/>
            <p:nvPr/>
          </p:nvSpPr>
          <p:spPr>
            <a:xfrm>
              <a:off x="-1692696" y="3618892"/>
              <a:ext cx="45719" cy="216024"/>
            </a:xfrm>
            <a:prstGeom prst="rect">
              <a:avLst/>
            </a:prstGeom>
            <a:solidFill>
              <a:srgbClr val="025EA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715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-1646977" y="3573012"/>
              <a:ext cx="962393" cy="3091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715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101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025EA9"/>
                      </a:gs>
                      <a:gs pos="100000">
                        <a:prstClr val="black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일반현황</a:t>
              </a:r>
            </a:p>
          </p:txBody>
        </p:sp>
      </p:grpSp>
      <p:grpSp>
        <p:nvGrpSpPr>
          <p:cNvPr id="54" name="그룹 53"/>
          <p:cNvGrpSpPr/>
          <p:nvPr/>
        </p:nvGrpSpPr>
        <p:grpSpPr>
          <a:xfrm>
            <a:off x="8102730" y="1953199"/>
            <a:ext cx="853554" cy="261738"/>
            <a:chOff x="-1692696" y="3573012"/>
            <a:chExt cx="1008112" cy="309132"/>
          </a:xfrm>
        </p:grpSpPr>
        <p:sp>
          <p:nvSpPr>
            <p:cNvPr id="55" name="직사각형 54"/>
            <p:cNvSpPr/>
            <p:nvPr/>
          </p:nvSpPr>
          <p:spPr>
            <a:xfrm>
              <a:off x="-1692696" y="3618892"/>
              <a:ext cx="45719" cy="216024"/>
            </a:xfrm>
            <a:prstGeom prst="rect">
              <a:avLst/>
            </a:prstGeom>
            <a:solidFill>
              <a:srgbClr val="025EA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715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-1646977" y="3573012"/>
              <a:ext cx="962393" cy="3091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715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101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025EA9"/>
                      </a:gs>
                      <a:gs pos="100000">
                        <a:prstClr val="black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매출현황</a:t>
              </a:r>
            </a:p>
          </p:txBody>
        </p:sp>
      </p:grpSp>
      <p:grpSp>
        <p:nvGrpSpPr>
          <p:cNvPr id="72" name="그룹 71"/>
          <p:cNvGrpSpPr/>
          <p:nvPr/>
        </p:nvGrpSpPr>
        <p:grpSpPr>
          <a:xfrm>
            <a:off x="3859798" y="4709189"/>
            <a:ext cx="853554" cy="261738"/>
            <a:chOff x="-1692696" y="3573012"/>
            <a:chExt cx="1008112" cy="309132"/>
          </a:xfrm>
        </p:grpSpPr>
        <p:sp>
          <p:nvSpPr>
            <p:cNvPr id="73" name="직사각형 72"/>
            <p:cNvSpPr/>
            <p:nvPr/>
          </p:nvSpPr>
          <p:spPr>
            <a:xfrm>
              <a:off x="-1692696" y="3618892"/>
              <a:ext cx="45719" cy="216024"/>
            </a:xfrm>
            <a:prstGeom prst="rect">
              <a:avLst/>
            </a:prstGeom>
            <a:solidFill>
              <a:srgbClr val="025EA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715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4" name="직사각형 73"/>
            <p:cNvSpPr/>
            <p:nvPr/>
          </p:nvSpPr>
          <p:spPr>
            <a:xfrm>
              <a:off x="-1646977" y="3573012"/>
              <a:ext cx="962393" cy="3091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715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101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025EA9"/>
                      </a:gs>
                      <a:gs pos="100000">
                        <a:prstClr val="black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사업분야</a:t>
              </a:r>
            </a:p>
          </p:txBody>
        </p:sp>
      </p:grpSp>
      <p:sp>
        <p:nvSpPr>
          <p:cNvPr id="82" name="직사각형 81"/>
          <p:cNvSpPr/>
          <p:nvPr/>
        </p:nvSpPr>
        <p:spPr>
          <a:xfrm>
            <a:off x="6240938" y="5835956"/>
            <a:ext cx="1438882" cy="604542"/>
          </a:xfrm>
          <a:prstGeom prst="rect">
            <a:avLst/>
          </a:prstGeom>
        </p:spPr>
        <p:txBody>
          <a:bodyPr wrap="square" lIns="71519" tIns="35759" rIns="71519" bIns="35759">
            <a:spAutoFit/>
          </a:bodyPr>
          <a:lstStyle/>
          <a:p>
            <a:pPr marL="84472" marR="0" lvl="0" indent="-84472" algn="l" defTabSz="715198" rtl="0" eaLnBrk="1" fontAlgn="auto" latinLnBrk="1" hangingPunct="1">
              <a:lnSpc>
                <a:spcPct val="100000"/>
              </a:lnSpc>
              <a:spcBef>
                <a:spcPts val="235"/>
              </a:spcBef>
              <a:spcAft>
                <a:spcPts val="23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31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100000">
                      <a:prstClr val="black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초고압</a:t>
            </a:r>
            <a:r>
              <a:rPr kumimoji="0" lang="ko-KR" altLang="en-US" sz="931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prstClr val="black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변전 설비</a:t>
            </a:r>
            <a:r>
              <a:rPr kumimoji="0" lang="en-US" altLang="ko-KR" sz="931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prstClr val="black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endParaRPr kumimoji="0" lang="ko-KR" altLang="en-US" sz="931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prstClr val="black"/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84472" marR="0" lvl="0" indent="-84472" algn="l" defTabSz="715198" rtl="0" eaLnBrk="1" fontAlgn="auto" latinLnBrk="1" hangingPunct="1">
              <a:lnSpc>
                <a:spcPct val="100000"/>
              </a:lnSpc>
              <a:spcBef>
                <a:spcPts val="235"/>
              </a:spcBef>
              <a:spcAft>
                <a:spcPts val="23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31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100000">
                      <a:prstClr val="black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수배전</a:t>
            </a:r>
            <a:r>
              <a:rPr kumimoji="0" lang="ko-KR" altLang="en-US" sz="931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prstClr val="black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설비</a:t>
            </a:r>
            <a:endParaRPr kumimoji="0" lang="en-US" altLang="ko-KR" sz="931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prstClr val="black"/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84472" marR="0" lvl="0" indent="-84472" algn="l" defTabSz="715198" rtl="0" eaLnBrk="1" fontAlgn="auto" latinLnBrk="1" hangingPunct="1">
              <a:lnSpc>
                <a:spcPct val="100000"/>
              </a:lnSpc>
              <a:spcBef>
                <a:spcPts val="235"/>
              </a:spcBef>
              <a:spcAft>
                <a:spcPts val="23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31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100000">
                      <a:prstClr val="black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금구류</a:t>
            </a:r>
            <a:endParaRPr kumimoji="0" lang="en-US" altLang="ko-KR" sz="931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prstClr val="black"/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F3814DB7-F59D-4E95-ABB6-1EA67288A144}"/>
              </a:ext>
            </a:extLst>
          </p:cNvPr>
          <p:cNvSpPr/>
          <p:nvPr/>
        </p:nvSpPr>
        <p:spPr>
          <a:xfrm>
            <a:off x="8102730" y="2281474"/>
            <a:ext cx="3353246" cy="229335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74222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524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aphicFrame>
        <p:nvGraphicFramePr>
          <p:cNvPr id="33" name="표 32"/>
          <p:cNvGraphicFramePr>
            <a:graphicFrameLocks noGrp="1"/>
          </p:cNvGraphicFramePr>
          <p:nvPr>
            <p:extLst/>
          </p:nvPr>
        </p:nvGraphicFramePr>
        <p:xfrm>
          <a:off x="3822788" y="2281472"/>
          <a:ext cx="4274636" cy="2281464"/>
        </p:xfrm>
        <a:graphic>
          <a:graphicData uri="http://schemas.openxmlformats.org/drawingml/2006/table">
            <a:tbl>
              <a:tblPr firstRow="1" bandRow="1"/>
              <a:tblGrid>
                <a:gridCol w="926696">
                  <a:extLst>
                    <a:ext uri="{9D8B030D-6E8A-4147-A177-3AD203B41FA5}">
                      <a16:colId xmlns:a16="http://schemas.microsoft.com/office/drawing/2014/main" val="445559253"/>
                    </a:ext>
                  </a:extLst>
                </a:gridCol>
                <a:gridCol w="3347940">
                  <a:extLst>
                    <a:ext uri="{9D8B030D-6E8A-4147-A177-3AD203B41FA5}">
                      <a16:colId xmlns:a16="http://schemas.microsoft.com/office/drawing/2014/main" val="1757504701"/>
                    </a:ext>
                  </a:extLst>
                </a:gridCol>
              </a:tblGrid>
              <a:tr h="38024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algn="l" defTabSz="914400" rtl="0" eaLnBrk="1" latinLnBrk="1" hangingPunct="1">
                        <a:lnSpc>
                          <a:spcPct val="150000"/>
                        </a:lnSpc>
                      </a:pPr>
                      <a:r>
                        <a:rPr lang="ko-KR" altLang="en-US" sz="1000" b="0" kern="1200" dirty="0">
                          <a:solidFill>
                            <a:srgbClr val="00438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설립일</a:t>
                      </a:r>
                      <a:endParaRPr lang="en-US" altLang="ko-KR" sz="1000" b="0" kern="1200" dirty="0">
                        <a:solidFill>
                          <a:srgbClr val="00438D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1" marR="45721" marT="45721" marB="45721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latinLnBrk="1"/>
                      <a:r>
                        <a:rPr lang="en-US" altLang="ko-KR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2008</a:t>
                      </a:r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lang="en-US" altLang="ko-KR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 </a:t>
                      </a:r>
                      <a:r>
                        <a:rPr lang="en-US" altLang="ko-KR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</a:t>
                      </a:r>
                      <a:endParaRPr lang="en-US" altLang="ko-KR" sz="10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1" marR="45721" marT="45721" marB="45721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1897517"/>
                  </a:ext>
                </a:extLst>
              </a:tr>
              <a:tr h="38024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b="0" kern="1200" baseline="0" dirty="0">
                          <a:solidFill>
                            <a:srgbClr val="00438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대표이사</a:t>
                      </a:r>
                    </a:p>
                  </a:txBody>
                  <a:tcPr marL="45721" marR="45721" marT="45721" marB="45721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latinLnBrk="1"/>
                      <a:r>
                        <a:rPr lang="ko-KR" altLang="en-US" sz="1000" kern="12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황 수</a:t>
                      </a:r>
                    </a:p>
                  </a:txBody>
                  <a:tcPr marL="45721" marR="45721" marT="45721" marB="45721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430901"/>
                  </a:ext>
                </a:extLst>
              </a:tr>
              <a:tr h="38024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b="0" kern="1200" baseline="0" dirty="0">
                          <a:solidFill>
                            <a:srgbClr val="00438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임직원</a:t>
                      </a:r>
                      <a:endParaRPr lang="ko-KR" altLang="en-US" sz="1000" b="0" kern="1200" baseline="0" dirty="0">
                        <a:solidFill>
                          <a:srgbClr val="00438D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1" marR="45721" marT="45721" marB="45721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900</a:t>
                      </a:r>
                      <a:r>
                        <a:rPr lang="ko-KR" altLang="en-US" sz="1000" kern="12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명</a:t>
                      </a:r>
                      <a:endParaRPr lang="ko-KR" altLang="en-US" sz="1000" kern="120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1" marR="45721" marT="45721" marB="45721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0823282"/>
                  </a:ext>
                </a:extLst>
              </a:tr>
              <a:tr h="38024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b="0" kern="1200" baseline="0" dirty="0">
                          <a:solidFill>
                            <a:srgbClr val="00438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 분야</a:t>
                      </a:r>
                      <a:endParaRPr lang="ko-KR" altLang="en-US" sz="1000" b="0" kern="1200" baseline="0" dirty="0">
                        <a:solidFill>
                          <a:srgbClr val="00438D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1" marR="45721" marT="45721" marB="45721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latinLnBrk="1"/>
                      <a:r>
                        <a:rPr lang="ko-KR" altLang="en-US" sz="1000" kern="12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제조업</a:t>
                      </a:r>
                    </a:p>
                  </a:txBody>
                  <a:tcPr marL="45721" marR="45721" marT="45721" marB="45721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1660507"/>
                  </a:ext>
                </a:extLst>
              </a:tr>
              <a:tr h="38024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b="0" kern="1200" baseline="0" dirty="0">
                          <a:solidFill>
                            <a:srgbClr val="00438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주요 제품</a:t>
                      </a:r>
                      <a:endParaRPr lang="ko-KR" altLang="en-US" sz="1000" b="0" kern="1200" baseline="0" dirty="0">
                        <a:solidFill>
                          <a:srgbClr val="00438D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1" marR="45721" marT="45721" marB="45721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latinLnBrk="1"/>
                      <a:r>
                        <a:rPr lang="ko-KR" altLang="en-US" sz="1000" kern="12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전선</a:t>
                      </a:r>
                      <a:r>
                        <a:rPr lang="en-US" altLang="ko-KR" sz="1000" kern="12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00" kern="1200" baseline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초고압</a:t>
                      </a:r>
                      <a:r>
                        <a:rPr lang="en-US" altLang="ko-KR" sz="1000" kern="12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000" kern="1200" baseline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중고압</a:t>
                      </a:r>
                      <a:r>
                        <a:rPr lang="ko-KR" altLang="en-US" sz="1000" kern="12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등</a:t>
                      </a:r>
                      <a:r>
                        <a:rPr lang="en-US" altLang="ko-KR" sz="1000" kern="12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), </a:t>
                      </a:r>
                      <a:r>
                        <a:rPr lang="ko-KR" altLang="en-US" sz="1000" kern="12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전력기기</a:t>
                      </a:r>
                      <a:r>
                        <a:rPr lang="en-US" altLang="ko-KR" sz="1000" kern="12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00" kern="12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차단기</a:t>
                      </a:r>
                      <a:r>
                        <a:rPr lang="en-US" altLang="ko-KR" sz="1000" kern="12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00" kern="12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변압기 등</a:t>
                      </a:r>
                      <a:r>
                        <a:rPr lang="en-US" altLang="ko-KR" sz="1000" kern="12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1000" kern="120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1" marR="45721" marT="45721" marB="45721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6657291"/>
                  </a:ext>
                </a:extLst>
              </a:tr>
              <a:tr h="38024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b="0" kern="1200" baseline="0" dirty="0">
                          <a:solidFill>
                            <a:srgbClr val="00438D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사업장</a:t>
                      </a:r>
                      <a:endParaRPr lang="ko-KR" altLang="en-US" sz="1000" b="0" kern="1200" baseline="0" dirty="0">
                        <a:solidFill>
                          <a:srgbClr val="00438D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5721" marR="45721" marT="45721" marB="45721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defRPr>
                      </a:lvl9pPr>
                    </a:lstStyle>
                    <a:p>
                      <a:pPr algn="l" eaLnBrk="1" hangingPunct="1">
                        <a:lnSpc>
                          <a:spcPct val="150000"/>
                        </a:lnSpc>
                        <a:buClrTx/>
                        <a:buFontTx/>
                        <a:buNone/>
                      </a:pPr>
                      <a:r>
                        <a:rPr lang="ko-KR" altLang="en-US" sz="1000" kern="12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서울</a:t>
                      </a:r>
                      <a:r>
                        <a:rPr lang="en-US" altLang="ko-KR" sz="1000" kern="12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00" kern="12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화성</a:t>
                      </a:r>
                      <a:r>
                        <a:rPr lang="en-US" altLang="ko-KR" sz="1000" kern="12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00" kern="12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안산</a:t>
                      </a:r>
                      <a:r>
                        <a:rPr lang="en-US" altLang="ko-KR" sz="1000" kern="12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00" kern="12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홍성</a:t>
                      </a:r>
                    </a:p>
                  </a:txBody>
                  <a:tcPr marL="45721" marR="45721" marT="45721" marB="45721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429693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713686" y="1513251"/>
            <a:ext cx="83589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80667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Total Energy Solution Provider, </a:t>
            </a:r>
            <a:r>
              <a:rPr kumimoji="1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창조적 도전과 혁신으로 새로운 내일을 만들어 가는 일진전기</a:t>
            </a:r>
            <a:endParaRPr kumimoji="1" lang="en-US" altLang="ko-KR" sz="1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4322707" y="5842704"/>
            <a:ext cx="1438882" cy="604542"/>
          </a:xfrm>
          <a:prstGeom prst="rect">
            <a:avLst/>
          </a:prstGeom>
        </p:spPr>
        <p:txBody>
          <a:bodyPr wrap="square" lIns="71519" tIns="35759" rIns="71519" bIns="35759">
            <a:spAutoFit/>
          </a:bodyPr>
          <a:lstStyle/>
          <a:p>
            <a:pPr marL="84472" marR="0" lvl="0" indent="-84472" algn="l" defTabSz="715198" rtl="0" eaLnBrk="1" fontAlgn="auto" latinLnBrk="1" hangingPunct="1">
              <a:lnSpc>
                <a:spcPct val="100000"/>
              </a:lnSpc>
              <a:spcBef>
                <a:spcPts val="235"/>
              </a:spcBef>
              <a:spcAft>
                <a:spcPts val="23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31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100000">
                      <a:prstClr val="black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초고압</a:t>
            </a:r>
            <a:r>
              <a:rPr kumimoji="0" lang="en-US" altLang="ko-KR" sz="931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prstClr val="black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/</a:t>
            </a:r>
            <a:r>
              <a:rPr kumimoji="0" lang="ko-KR" altLang="en-US" sz="931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100000">
                      <a:prstClr val="black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중저압</a:t>
            </a:r>
            <a:r>
              <a:rPr kumimoji="0" lang="ko-KR" altLang="en-US" sz="931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prstClr val="black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케이블</a:t>
            </a:r>
            <a:r>
              <a:rPr kumimoji="0" lang="en-US" altLang="ko-KR" sz="931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prstClr val="black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endParaRPr kumimoji="0" lang="ko-KR" altLang="en-US" sz="931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prstClr val="black"/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84472" marR="0" lvl="0" indent="-84472" algn="l" defTabSz="715198" rtl="0" eaLnBrk="1" fontAlgn="auto" latinLnBrk="1" hangingPunct="1">
              <a:lnSpc>
                <a:spcPct val="100000"/>
              </a:lnSpc>
              <a:spcBef>
                <a:spcPts val="235"/>
              </a:spcBef>
              <a:spcAft>
                <a:spcPts val="23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31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100000">
                      <a:prstClr val="black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초고압</a:t>
            </a:r>
            <a:r>
              <a:rPr kumimoji="0" lang="ko-KR" altLang="en-US" sz="931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prstClr val="black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931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100000">
                      <a:prstClr val="black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접속재</a:t>
            </a:r>
            <a:endParaRPr kumimoji="0" lang="en-US" altLang="ko-KR" sz="931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prstClr val="black"/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84472" marR="0" lvl="0" indent="-84472" algn="l" defTabSz="715198" rtl="0" eaLnBrk="1" fontAlgn="auto" latinLnBrk="1" hangingPunct="1">
              <a:lnSpc>
                <a:spcPct val="100000"/>
              </a:lnSpc>
              <a:spcBef>
                <a:spcPts val="235"/>
              </a:spcBef>
              <a:spcAft>
                <a:spcPts val="23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31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prstClr val="black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절연전선</a:t>
            </a:r>
            <a:r>
              <a:rPr kumimoji="0" lang="en-US" altLang="ko-KR" sz="931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prstClr val="black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931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prstClr val="black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나선</a:t>
            </a:r>
            <a:endParaRPr kumimoji="0" lang="en-US" altLang="ko-KR" sz="931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prstClr val="black"/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8159168" y="5835350"/>
            <a:ext cx="1438882" cy="410001"/>
          </a:xfrm>
          <a:prstGeom prst="rect">
            <a:avLst/>
          </a:prstGeom>
        </p:spPr>
        <p:txBody>
          <a:bodyPr wrap="square" lIns="71519" tIns="35759" rIns="71519" bIns="35759">
            <a:spAutoFit/>
          </a:bodyPr>
          <a:lstStyle/>
          <a:p>
            <a:pPr marL="84472" marR="0" lvl="0" indent="-84472" algn="l" defTabSz="715198" rtl="0" eaLnBrk="1" fontAlgn="auto" latinLnBrk="1" hangingPunct="1">
              <a:lnSpc>
                <a:spcPct val="100000"/>
              </a:lnSpc>
              <a:spcBef>
                <a:spcPts val="235"/>
              </a:spcBef>
              <a:spcAft>
                <a:spcPts val="23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931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prstClr val="black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SCR </a:t>
            </a:r>
            <a:endParaRPr kumimoji="0" lang="ko-KR" altLang="en-US" sz="931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prstClr val="black"/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84472" marR="0" lvl="0" indent="-84472" algn="l" defTabSz="715198" rtl="0" eaLnBrk="1" fontAlgn="auto" latinLnBrk="1" hangingPunct="1">
              <a:lnSpc>
                <a:spcPct val="100000"/>
              </a:lnSpc>
              <a:spcBef>
                <a:spcPts val="235"/>
              </a:spcBef>
              <a:spcAft>
                <a:spcPts val="23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931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100000">
                      <a:prstClr val="black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Aluminium</a:t>
            </a:r>
            <a:r>
              <a:rPr kumimoji="0" lang="en-US" altLang="ko-KR" sz="931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prstClr val="black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ROD</a:t>
            </a:r>
          </a:p>
        </p:txBody>
      </p:sp>
      <p:graphicFrame>
        <p:nvGraphicFramePr>
          <p:cNvPr id="7" name="차트 6"/>
          <p:cNvGraphicFramePr/>
          <p:nvPr>
            <p:extLst/>
          </p:nvPr>
        </p:nvGraphicFramePr>
        <p:xfrm>
          <a:off x="8167383" y="2487859"/>
          <a:ext cx="3223940" cy="219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직사각형 7"/>
          <p:cNvSpPr/>
          <p:nvPr/>
        </p:nvSpPr>
        <p:spPr>
          <a:xfrm>
            <a:off x="10782675" y="2251008"/>
            <a:ext cx="758541" cy="287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774222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84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kumimoji="1" lang="ko-KR" altLang="en-US" sz="84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단위</a:t>
            </a:r>
            <a:r>
              <a:rPr kumimoji="1" lang="en-US" altLang="ko-KR" sz="84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</a:t>
            </a:r>
            <a:r>
              <a:rPr kumimoji="1" lang="ko-KR" altLang="en-US" sz="84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억원</a:t>
            </a:r>
            <a:r>
              <a:rPr kumimoji="1" lang="en-US" altLang="ko-KR" sz="84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891" y="5020485"/>
            <a:ext cx="1380774" cy="78942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707" y="5020485"/>
            <a:ext cx="1379886" cy="78942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63" y="5020485"/>
            <a:ext cx="1379886" cy="789425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10077398" y="5831989"/>
            <a:ext cx="1438882" cy="215461"/>
          </a:xfrm>
          <a:prstGeom prst="rect">
            <a:avLst/>
          </a:prstGeom>
        </p:spPr>
        <p:txBody>
          <a:bodyPr wrap="square" lIns="71519" tIns="35759" rIns="71519" bIns="35759">
            <a:spAutoFit/>
          </a:bodyPr>
          <a:lstStyle/>
          <a:p>
            <a:pPr marL="84472" marR="0" lvl="0" indent="-84472" algn="l" defTabSz="715198" rtl="0" eaLnBrk="1" fontAlgn="auto" latinLnBrk="1" hangingPunct="1">
              <a:lnSpc>
                <a:spcPct val="100000"/>
              </a:lnSpc>
              <a:spcBef>
                <a:spcPts val="235"/>
              </a:spcBef>
              <a:spcAft>
                <a:spcPts val="23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31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prstClr val="black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태양광</a:t>
            </a:r>
            <a:r>
              <a:rPr kumimoji="0" lang="en-US" altLang="ko-KR" sz="931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prstClr val="black"/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(PV) + ESS </a:t>
            </a:r>
            <a:endParaRPr kumimoji="0" lang="ko-KR" altLang="en-US" sz="931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prstClr val="black"/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3149" y="5020483"/>
            <a:ext cx="1379645" cy="78942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144" y="548680"/>
            <a:ext cx="3312228" cy="583264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728025" y="500620"/>
            <a:ext cx="61728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80667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일진전기 소개</a:t>
            </a:r>
            <a:endParaRPr kumimoji="1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580667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About Company</a:t>
            </a:r>
            <a:endParaRPr kumimoji="1" lang="en-US" altLang="ko-KR" sz="40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aphicFrame>
        <p:nvGraphicFramePr>
          <p:cNvPr id="28" name="차트 27"/>
          <p:cNvGraphicFramePr/>
          <p:nvPr>
            <p:extLst/>
          </p:nvPr>
        </p:nvGraphicFramePr>
        <p:xfrm>
          <a:off x="8570685" y="3345602"/>
          <a:ext cx="2970531" cy="694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9263567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870512" y="1277815"/>
            <a:ext cx="8663852" cy="5580185"/>
            <a:chOff x="334043" y="1056208"/>
            <a:chExt cx="9385839" cy="6045200"/>
          </a:xfrm>
        </p:grpSpPr>
        <p:pic>
          <p:nvPicPr>
            <p:cNvPr id="6" name="Picture 2" descr="세계지도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3737" y="1656283"/>
              <a:ext cx="8867775" cy="4824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99" descr="우리나라-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54237" y="1224483"/>
              <a:ext cx="5638800" cy="587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Line 126"/>
            <p:cNvSpPr>
              <a:spLocks noChangeShapeType="1"/>
            </p:cNvSpPr>
            <p:nvPr/>
          </p:nvSpPr>
          <p:spPr bwMode="auto">
            <a:xfrm flipV="1">
              <a:off x="4822825" y="1267836"/>
              <a:ext cx="1810928" cy="98534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  <a:cs typeface="Calibri" pitchFamily="34" charset="0"/>
              </a:endParaRPr>
            </a:p>
          </p:txBody>
        </p:sp>
        <p:sp>
          <p:nvSpPr>
            <p:cNvPr id="9" name="Line 129"/>
            <p:cNvSpPr>
              <a:spLocks noChangeShapeType="1"/>
            </p:cNvSpPr>
            <p:nvPr/>
          </p:nvSpPr>
          <p:spPr bwMode="auto">
            <a:xfrm flipH="1" flipV="1">
              <a:off x="3166513" y="1584191"/>
              <a:ext cx="1764260" cy="102642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  <a:cs typeface="Calibri" pitchFamily="34" charset="0"/>
              </a:endParaRPr>
            </a:p>
          </p:txBody>
        </p:sp>
        <p:sp>
          <p:nvSpPr>
            <p:cNvPr id="10" name="Line 130"/>
            <p:cNvSpPr>
              <a:spLocks noChangeShapeType="1"/>
            </p:cNvSpPr>
            <p:nvPr/>
          </p:nvSpPr>
          <p:spPr bwMode="auto">
            <a:xfrm>
              <a:off x="4973637" y="3233599"/>
              <a:ext cx="1874064" cy="134715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  <a:cs typeface="Calibri" pitchFamily="34" charset="0"/>
              </a:endParaRPr>
            </a:p>
          </p:txBody>
        </p:sp>
        <p:sp>
          <p:nvSpPr>
            <p:cNvPr id="11" name="Line 132"/>
            <p:cNvSpPr>
              <a:spLocks noChangeShapeType="1"/>
            </p:cNvSpPr>
            <p:nvPr/>
          </p:nvSpPr>
          <p:spPr bwMode="auto">
            <a:xfrm flipH="1">
              <a:off x="2999533" y="2706414"/>
              <a:ext cx="1678827" cy="206801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  <a:cs typeface="Calibri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1910860" y="1562621"/>
              <a:ext cx="1735627" cy="2217780"/>
              <a:chOff x="-28" y="927"/>
              <a:chExt cx="1580" cy="1361"/>
            </a:xfrm>
          </p:grpSpPr>
          <p:pic>
            <p:nvPicPr>
              <p:cNvPr id="29" name="Picture 5"/>
              <p:cNvPicPr preferRelativeResize="0"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27" y="1608"/>
                <a:ext cx="1578" cy="68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0" name="Picture 6"/>
              <p:cNvPicPr preferRelativeResize="0"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-28" y="927"/>
                <a:ext cx="1580" cy="68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3" name="AutoShape 101"/>
            <p:cNvSpPr>
              <a:spLocks noChangeArrowheads="1"/>
            </p:cNvSpPr>
            <p:nvPr/>
          </p:nvSpPr>
          <p:spPr bwMode="auto">
            <a:xfrm>
              <a:off x="1797496" y="1404192"/>
              <a:ext cx="1369020" cy="360000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lIns="91834" tIns="45917" rIns="91834" bIns="45917" anchor="ctr"/>
            <a:lstStyle/>
            <a:p>
              <a:pPr defTabSz="918820">
                <a:defRPr/>
              </a:pPr>
              <a:r>
                <a:rPr lang="ko-KR" altLang="en-US" sz="1300" b="1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 pitchFamily="34" charset="0"/>
                </a:rPr>
                <a:t>화성공장</a:t>
              </a:r>
              <a:r>
                <a:rPr lang="en-US" altLang="ko-KR" sz="1300" b="1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 pitchFamily="34" charset="0"/>
                </a:rPr>
                <a:t>(‘86</a:t>
              </a:r>
              <a:r>
                <a:rPr lang="ko-KR" altLang="en-US" sz="1300" b="1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 pitchFamily="34" charset="0"/>
                </a:rPr>
                <a:t>년</a:t>
              </a:r>
              <a:r>
                <a:rPr lang="en-US" altLang="ko-KR" sz="1300" b="1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 pitchFamily="34" charset="0"/>
                </a:rPr>
                <a:t>)</a:t>
              </a:r>
              <a:endParaRPr lang="en-US" altLang="ko-KR" sz="13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pitchFamily="34" charset="0"/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729429" y="2856171"/>
              <a:ext cx="1187450" cy="75485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200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 pitchFamily="34" charset="0"/>
                </a:rPr>
                <a:t>전력케이블</a:t>
              </a:r>
              <a:endParaRPr lang="en-US" altLang="ko-KR" sz="12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pitchFamily="34" charset="0"/>
              </a:endParaRPr>
            </a:p>
            <a:p>
              <a:pPr algn="ctr">
                <a:defRPr/>
              </a:pPr>
              <a:r>
                <a:rPr lang="en-US" altLang="ko-KR" sz="1200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 pitchFamily="34" charset="0"/>
                </a:rPr>
                <a:t>&amp;</a:t>
              </a:r>
            </a:p>
            <a:p>
              <a:pPr algn="ctr">
                <a:defRPr/>
              </a:pPr>
              <a:r>
                <a:rPr lang="ko-KR" altLang="en-US" sz="1200" dirty="0" err="1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 pitchFamily="34" charset="0"/>
                </a:rPr>
                <a:t>접속재</a:t>
              </a:r>
              <a:endParaRPr lang="ko-KR" altLang="en-US" sz="12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pitchFamily="34" charset="0"/>
              </a:endParaRPr>
            </a:p>
          </p:txBody>
        </p:sp>
        <p:pic>
          <p:nvPicPr>
            <p:cNvPr id="15" name="Picture 53" descr="반월공장 전경"/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07754" y="4745203"/>
              <a:ext cx="1692275" cy="12446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AutoShape 103"/>
            <p:cNvSpPr>
              <a:spLocks noChangeArrowheads="1"/>
            </p:cNvSpPr>
            <p:nvPr/>
          </p:nvSpPr>
          <p:spPr bwMode="auto">
            <a:xfrm>
              <a:off x="1604294" y="4587569"/>
              <a:ext cx="1395241" cy="360000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91834" tIns="45917" rIns="91834" bIns="45917" anchor="ctr"/>
            <a:lstStyle/>
            <a:p>
              <a:pPr defTabSz="918820">
                <a:defRPr/>
              </a:pPr>
              <a:r>
                <a:rPr lang="ko-KR" altLang="en-US" sz="1300" b="1" dirty="0" err="1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 pitchFamily="34" charset="0"/>
                </a:rPr>
                <a:t>안산공장</a:t>
              </a:r>
              <a:r>
                <a:rPr lang="en-US" altLang="ko-KR" sz="1300" b="1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 pitchFamily="34" charset="0"/>
                </a:rPr>
                <a:t>(‘84</a:t>
              </a:r>
              <a:r>
                <a:rPr lang="ko-KR" altLang="en-US" sz="1300" b="1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 pitchFamily="34" charset="0"/>
                </a:rPr>
                <a:t>년</a:t>
              </a:r>
              <a:r>
                <a:rPr lang="en-US" altLang="ko-KR" sz="1300" b="1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 pitchFamily="34" charset="0"/>
                </a:rPr>
                <a:t>)</a:t>
              </a:r>
              <a:endParaRPr lang="en-US" altLang="ko-KR" sz="13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pitchFamily="34" charset="0"/>
              </a:endParaRPr>
            </a:p>
          </p:txBody>
        </p:sp>
        <p:sp>
          <p:nvSpPr>
            <p:cNvPr id="17" name="모서리가 둥근 직사각형 16"/>
            <p:cNvSpPr/>
            <p:nvPr/>
          </p:nvSpPr>
          <p:spPr bwMode="auto">
            <a:xfrm>
              <a:off x="334043" y="5622909"/>
              <a:ext cx="1435006" cy="36036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200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 pitchFamily="34" charset="0"/>
                </a:rPr>
                <a:t>SCR &amp; AL rod</a:t>
              </a:r>
              <a:endParaRPr lang="ko-KR" altLang="en-US" sz="12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pitchFamily="34" charset="0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8287957" y="2069827"/>
              <a:ext cx="1431925" cy="4318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200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 pitchFamily="34" charset="0"/>
                </a:rPr>
                <a:t>영업</a:t>
              </a:r>
              <a:r>
                <a:rPr lang="en-US" altLang="ko-KR" sz="1200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 pitchFamily="34" charset="0"/>
                </a:rPr>
                <a:t>&amp;</a:t>
              </a:r>
              <a:r>
                <a:rPr lang="ko-KR" altLang="en-US" sz="1200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 pitchFamily="34" charset="0"/>
                </a:rPr>
                <a:t>경영지원</a:t>
              </a:r>
            </a:p>
          </p:txBody>
        </p:sp>
        <p:sp>
          <p:nvSpPr>
            <p:cNvPr id="21" name="모서리가 둥근 직사각형 20"/>
            <p:cNvSpPr/>
            <p:nvPr/>
          </p:nvSpPr>
          <p:spPr bwMode="auto">
            <a:xfrm>
              <a:off x="475854" y="2105546"/>
              <a:ext cx="1441025" cy="36036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200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 pitchFamily="34" charset="0"/>
                </a:rPr>
                <a:t>차단기</a:t>
              </a:r>
              <a:r>
                <a:rPr lang="en-US" altLang="ko-KR" sz="1200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 pitchFamily="34" charset="0"/>
                </a:rPr>
                <a:t>&amp;</a:t>
              </a:r>
              <a:r>
                <a:rPr lang="ko-KR" altLang="en-US" sz="1200" dirty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 pitchFamily="34" charset="0"/>
                </a:rPr>
                <a:t>개폐기</a:t>
              </a:r>
            </a:p>
          </p:txBody>
        </p:sp>
        <p:pic>
          <p:nvPicPr>
            <p:cNvPr id="22" name="Picture 90" descr="08"/>
            <p:cNvPicPr preferRelativeResize="0"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26890" y="3107392"/>
              <a:ext cx="252412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92" descr="08"/>
            <p:cNvPicPr preferRelativeResize="0"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38807" y="2496933"/>
              <a:ext cx="250825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93" descr="08"/>
            <p:cNvPicPr preferRelativeResize="0"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78362" y="2159521"/>
              <a:ext cx="252412" cy="25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98" descr="08"/>
            <p:cNvPicPr preferRelativeResize="0"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93507" y="2545332"/>
              <a:ext cx="252413" cy="25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7" descr="C:\Users\ijmail\Desktop\홍성공장 조감도\홍성산단 전체 조감도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10387" y="4674692"/>
              <a:ext cx="2447925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AutoShape 115"/>
            <p:cNvSpPr>
              <a:spLocks noChangeArrowheads="1"/>
            </p:cNvSpPr>
            <p:nvPr/>
          </p:nvSpPr>
          <p:spPr bwMode="auto">
            <a:xfrm>
              <a:off x="6815522" y="4278310"/>
              <a:ext cx="1486714" cy="38735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91834" tIns="45917" rIns="91834" bIns="45917" anchor="ctr"/>
            <a:lstStyle/>
            <a:p>
              <a:pPr defTabSz="918820">
                <a:defRPr/>
              </a:pPr>
              <a:r>
                <a:rPr lang="ko-KR" altLang="en-US" sz="1300" b="1" dirty="0" err="1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 pitchFamily="34" charset="0"/>
                </a:rPr>
                <a:t>홍성공장</a:t>
              </a:r>
              <a:r>
                <a:rPr lang="en-US" altLang="ko-KR" sz="1300" b="1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 pitchFamily="34" charset="0"/>
                </a:rPr>
                <a:t>(‘14</a:t>
              </a:r>
              <a:r>
                <a:rPr lang="ko-KR" altLang="en-US" sz="1300" b="1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 pitchFamily="34" charset="0"/>
                </a:rPr>
                <a:t>년</a:t>
              </a:r>
              <a:r>
                <a:rPr lang="en-US" altLang="ko-KR" sz="1300" b="1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 pitchFamily="34" charset="0"/>
                </a:rPr>
                <a:t>)</a:t>
              </a:r>
              <a:endParaRPr lang="en-US" altLang="ko-KR" sz="13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pitchFamily="34" charset="0"/>
              </a:endParaRPr>
            </a:p>
          </p:txBody>
        </p:sp>
        <p:sp>
          <p:nvSpPr>
            <p:cNvPr id="28" name="모서리가 둥근 직사각형 27"/>
            <p:cNvSpPr/>
            <p:nvPr/>
          </p:nvSpPr>
          <p:spPr bwMode="auto">
            <a:xfrm>
              <a:off x="8414377" y="4256906"/>
              <a:ext cx="1250594" cy="6477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3231" rIns="33231" anchor="ctr"/>
            <a:lstStyle/>
            <a:p>
              <a:pPr algn="ctr">
                <a:defRPr/>
              </a:pPr>
              <a:r>
                <a:rPr lang="ko-KR" altLang="en-US" sz="1200" b="1" dirty="0" smtClean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 pitchFamily="34" charset="0"/>
                </a:rPr>
                <a:t>변압기</a:t>
              </a:r>
              <a:r>
                <a:rPr lang="en-US" altLang="ko-KR" sz="1200" b="1" dirty="0" smtClean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 pitchFamily="34" charset="0"/>
                </a:rPr>
                <a:t>, </a:t>
              </a:r>
              <a:r>
                <a:rPr lang="ko-KR" altLang="en-US" sz="1200" b="1" dirty="0" smtClean="0"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 pitchFamily="34" charset="0"/>
                </a:rPr>
                <a:t>차단기</a:t>
              </a:r>
              <a:endParaRPr lang="ko-KR" altLang="en-US" sz="12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pitchFamily="34" charset="0"/>
              </a:endParaRPr>
            </a:p>
          </p:txBody>
        </p:sp>
        <p:sp>
          <p:nvSpPr>
            <p:cNvPr id="19" name="AutoShape 8"/>
            <p:cNvSpPr>
              <a:spLocks noChangeArrowheads="1"/>
            </p:cNvSpPr>
            <p:nvPr/>
          </p:nvSpPr>
          <p:spPr bwMode="auto">
            <a:xfrm>
              <a:off x="6539459" y="1056208"/>
              <a:ext cx="1610318" cy="38417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lIns="91834" tIns="45917" rIns="91834" bIns="45917" anchor="ctr"/>
            <a:lstStyle/>
            <a:p>
              <a:pPr defTabSz="918820">
                <a:defRPr/>
              </a:pPr>
              <a:r>
                <a:rPr lang="ko-KR" altLang="en-US" sz="1300" b="1" dirty="0" smtClean="0">
                  <a:solidFill>
                    <a:srgbClr val="00336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 pitchFamily="34" charset="0"/>
                </a:rPr>
                <a:t>서울사무소</a:t>
              </a:r>
              <a:r>
                <a:rPr lang="en-US" altLang="ko-KR" sz="1300" b="1" dirty="0" smtClean="0">
                  <a:solidFill>
                    <a:srgbClr val="00336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 pitchFamily="34" charset="0"/>
                </a:rPr>
                <a:t>(‘22</a:t>
              </a:r>
              <a:r>
                <a:rPr lang="ko-KR" altLang="en-US" sz="1300" b="1" dirty="0" smtClean="0">
                  <a:solidFill>
                    <a:srgbClr val="00336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 pitchFamily="34" charset="0"/>
                </a:rPr>
                <a:t>년</a:t>
              </a:r>
              <a:r>
                <a:rPr lang="en-US" altLang="ko-KR" sz="1300" b="1" dirty="0" smtClean="0">
                  <a:solidFill>
                    <a:srgbClr val="00336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Calibri" pitchFamily="34" charset="0"/>
                </a:rPr>
                <a:t>)</a:t>
              </a:r>
              <a:endParaRPr lang="en-US" altLang="ko-KR" sz="1300" b="1" dirty="0">
                <a:solidFill>
                  <a:srgbClr val="00336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pitchFamily="34" charset="0"/>
              </a:endParaRPr>
            </a:p>
          </p:txBody>
        </p:sp>
      </p:grpSp>
      <p:sp>
        <p:nvSpPr>
          <p:cNvPr id="31" name="직사각형 30"/>
          <p:cNvSpPr/>
          <p:nvPr/>
        </p:nvSpPr>
        <p:spPr bwMode="auto">
          <a:xfrm>
            <a:off x="1880091" y="1449799"/>
            <a:ext cx="3251081" cy="243195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defTabSz="844083" fontAlgn="ctr"/>
            <a:endParaRPr kumimoji="0" lang="ko-KR" altLang="en-US" sz="2308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직사각형 31"/>
          <p:cNvSpPr/>
          <p:nvPr/>
        </p:nvSpPr>
        <p:spPr bwMode="auto">
          <a:xfrm>
            <a:off x="7695208" y="4126408"/>
            <a:ext cx="2832523" cy="211954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defTabSz="844083" fontAlgn="ctr"/>
            <a:endParaRPr kumimoji="0" lang="ko-KR" altLang="en-US" sz="2308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0" name="Picture 2" descr="https://search.pstatic.net/common/?src=http%3A%2F%2Fblogfiles.naver.net%2FMjAyMjA5MjZfNzMg%2FMDAxNjY0MTY1NjE4NzEz.qW4iXE0SJrDWIiPCvr7tstdoVtYqACWyFJucxXMRDNog.9dmr62548wWi0Tlk9IOoC6Uy7rRoIfdSp5R9HsLn8eAg.JPEG.hyunsuss%2F5H1A9185.JPG&amp;type=sc960_83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1698103"/>
            <a:ext cx="1503127" cy="169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직사각형 34"/>
          <p:cNvSpPr/>
          <p:nvPr/>
        </p:nvSpPr>
        <p:spPr bwMode="auto">
          <a:xfrm>
            <a:off x="1880091" y="4126408"/>
            <a:ext cx="3251081" cy="211954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defTabSz="844083" fontAlgn="ctr"/>
            <a:endParaRPr kumimoji="0" lang="ko-KR" altLang="en-US" sz="2308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4413" y="26134"/>
            <a:ext cx="285206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2700" b="1" dirty="0" smtClean="0">
                <a:latin typeface="+mj-ea"/>
                <a:ea typeface="+mj-ea"/>
              </a:rPr>
              <a:t>국내 사업장 현황</a:t>
            </a:r>
            <a:endParaRPr lang="ko-KR" altLang="en-US" sz="2700" b="1" dirty="0">
              <a:latin typeface="+mj-ea"/>
              <a:ea typeface="+mj-ea"/>
            </a:endParaRP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 flipV="1">
            <a:off x="0" y="529954"/>
            <a:ext cx="1219200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gradFill>
              <a:gsLst>
                <a:gs pos="55500">
                  <a:schemeClr val="accent1"/>
                </a:gs>
                <a:gs pos="36000">
                  <a:srgbClr val="D6E6F5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HY울릉도L"/>
            </a:endParaRPr>
          </a:p>
        </p:txBody>
      </p:sp>
    </p:spTree>
    <p:extLst>
      <p:ext uri="{BB962C8B-B14F-4D97-AF65-F5344CB8AC3E}">
        <p14:creationId xmlns:p14="http://schemas.microsoft.com/office/powerpoint/2010/main" val="289777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1637739" y="808550"/>
            <a:ext cx="8553879" cy="5767668"/>
            <a:chOff x="456681" y="672767"/>
            <a:chExt cx="7895888" cy="5767668"/>
          </a:xfrm>
        </p:grpSpPr>
        <p:grpSp>
          <p:nvGrpSpPr>
            <p:cNvPr id="36" name="그룹 35"/>
            <p:cNvGrpSpPr/>
            <p:nvPr/>
          </p:nvGrpSpPr>
          <p:grpSpPr>
            <a:xfrm>
              <a:off x="857026" y="672767"/>
              <a:ext cx="7495543" cy="5767668"/>
              <a:chOff x="2378899" y="1544639"/>
              <a:chExt cx="7495543" cy="5767668"/>
            </a:xfrm>
          </p:grpSpPr>
          <p:sp>
            <p:nvSpPr>
              <p:cNvPr id="43" name="TextBox 59"/>
              <p:cNvSpPr txBox="1">
                <a:spLocks noChangeArrowheads="1"/>
              </p:cNvSpPr>
              <p:nvPr/>
            </p:nvSpPr>
            <p:spPr bwMode="auto">
              <a:xfrm>
                <a:off x="2378899" y="5988868"/>
                <a:ext cx="5254693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9pPr>
              </a:lstStyle>
              <a:p>
                <a:pPr algn="l"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kumimoji="0" lang="en-US" altLang="ko-KR" sz="1400" b="1" dirty="0">
                    <a:solidFill>
                      <a:prstClr val="black"/>
                    </a:solidFill>
                    <a:latin typeface="Calibri Light" panose="020F0302020204030204"/>
                    <a:ea typeface="굴림" charset="-127"/>
                    <a:cs typeface="Tahoma" pitchFamily="34" charset="0"/>
                  </a:rPr>
                  <a:t>     Sales Agencies</a:t>
                </a:r>
              </a:p>
              <a:p>
                <a:pPr algn="l"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kumimoji="0" lang="en-US" altLang="ko-KR" sz="1100" b="1" dirty="0">
                    <a:solidFill>
                      <a:prstClr val="black"/>
                    </a:solidFill>
                    <a:latin typeface="Calibri Light" panose="020F0302020204030204"/>
                    <a:ea typeface="굴림" charset="-127"/>
                    <a:cs typeface="Tahoma" pitchFamily="34" charset="0"/>
                  </a:rPr>
                  <a:t>* Asia </a:t>
                </a:r>
                <a:r>
                  <a:rPr kumimoji="0" lang="en-US" altLang="ko-KR" sz="1100" dirty="0">
                    <a:solidFill>
                      <a:prstClr val="black"/>
                    </a:solidFill>
                    <a:latin typeface="Calibri Light" panose="020F0302020204030204"/>
                    <a:ea typeface="굴림" charset="-127"/>
                    <a:cs typeface="Tahoma" pitchFamily="34" charset="0"/>
                  </a:rPr>
                  <a:t>: Bangladesh, Hong Kong, India, Indonesia, Macau, Malaysia, Singapore, Sri Lanka, Vietnam </a:t>
                </a:r>
              </a:p>
              <a:p>
                <a:pPr algn="l"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kumimoji="0" lang="en-US" altLang="ko-KR" sz="1100" b="1" dirty="0">
                    <a:solidFill>
                      <a:prstClr val="black"/>
                    </a:solidFill>
                    <a:latin typeface="Calibri Light" panose="020F0302020204030204"/>
                    <a:ea typeface="굴림" charset="-127"/>
                    <a:cs typeface="Tahoma" pitchFamily="34" charset="0"/>
                  </a:rPr>
                  <a:t>* Latin America </a:t>
                </a:r>
                <a:r>
                  <a:rPr kumimoji="0" lang="en-US" altLang="ko-KR" sz="1100" dirty="0">
                    <a:solidFill>
                      <a:prstClr val="black"/>
                    </a:solidFill>
                    <a:latin typeface="Calibri Light" panose="020F0302020204030204"/>
                    <a:ea typeface="굴림" charset="-127"/>
                    <a:cs typeface="Tahoma" pitchFamily="34" charset="0"/>
                  </a:rPr>
                  <a:t>: Argentina, Brazil, Chile, Mexico, Paraguay, Panama, Peru</a:t>
                </a:r>
                <a:br>
                  <a:rPr kumimoji="0" lang="en-US" altLang="ko-KR" sz="1100" dirty="0">
                    <a:solidFill>
                      <a:prstClr val="black"/>
                    </a:solidFill>
                    <a:latin typeface="Calibri Light" panose="020F0302020204030204"/>
                    <a:ea typeface="굴림" charset="-127"/>
                    <a:cs typeface="Tahoma" pitchFamily="34" charset="0"/>
                  </a:rPr>
                </a:br>
                <a:r>
                  <a:rPr kumimoji="0" lang="en-US" altLang="ko-KR" sz="1100" b="1" dirty="0">
                    <a:solidFill>
                      <a:prstClr val="black"/>
                    </a:solidFill>
                    <a:latin typeface="Calibri Light" panose="020F0302020204030204"/>
                    <a:ea typeface="굴림" charset="-127"/>
                    <a:cs typeface="Tahoma" pitchFamily="34" charset="0"/>
                  </a:rPr>
                  <a:t>* North America </a:t>
                </a:r>
                <a:r>
                  <a:rPr kumimoji="0" lang="en-US" altLang="ko-KR" sz="1100" dirty="0">
                    <a:solidFill>
                      <a:prstClr val="black"/>
                    </a:solidFill>
                    <a:latin typeface="Calibri Light" panose="020F0302020204030204"/>
                    <a:ea typeface="굴림" charset="-127"/>
                    <a:cs typeface="Tahoma" pitchFamily="34" charset="0"/>
                  </a:rPr>
                  <a:t>: Canada, United State</a:t>
                </a:r>
              </a:p>
              <a:p>
                <a:pPr algn="l"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kumimoji="0" lang="en-US" altLang="ko-KR" sz="1100" b="1" dirty="0">
                    <a:solidFill>
                      <a:prstClr val="black"/>
                    </a:solidFill>
                    <a:latin typeface="Calibri Light" panose="020F0302020204030204"/>
                    <a:ea typeface="굴림" charset="-127"/>
                    <a:cs typeface="Tahoma" pitchFamily="34" charset="0"/>
                  </a:rPr>
                  <a:t>* Middle East </a:t>
                </a:r>
                <a:r>
                  <a:rPr kumimoji="0" lang="en-US" altLang="ko-KR" sz="1100" dirty="0">
                    <a:solidFill>
                      <a:prstClr val="black"/>
                    </a:solidFill>
                    <a:latin typeface="Calibri Light" panose="020F0302020204030204"/>
                    <a:ea typeface="굴림" charset="-127"/>
                    <a:cs typeface="Tahoma" pitchFamily="34" charset="0"/>
                  </a:rPr>
                  <a:t>: Iran, Iraq, Kuwait, Oman, Qatar, UAE</a:t>
                </a:r>
              </a:p>
              <a:p>
                <a:pPr algn="l"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kumimoji="0" lang="en-US" altLang="ko-KR" sz="1100" b="1" dirty="0">
                    <a:solidFill>
                      <a:prstClr val="black"/>
                    </a:solidFill>
                    <a:latin typeface="Calibri Light" panose="020F0302020204030204"/>
                    <a:ea typeface="굴림" charset="-127"/>
                    <a:cs typeface="Tahoma" pitchFamily="34" charset="0"/>
                  </a:rPr>
                  <a:t>* Africa </a:t>
                </a:r>
                <a:r>
                  <a:rPr kumimoji="0" lang="en-US" altLang="ko-KR" sz="1100" dirty="0">
                    <a:solidFill>
                      <a:prstClr val="black"/>
                    </a:solidFill>
                    <a:latin typeface="Calibri Light" panose="020F0302020204030204"/>
                    <a:ea typeface="굴림" charset="-127"/>
                    <a:cs typeface="Tahoma" pitchFamily="34" charset="0"/>
                  </a:rPr>
                  <a:t>: Algeria, Lebanon, Libya</a:t>
                </a:r>
              </a:p>
              <a:p>
                <a:pPr algn="l" eaLnBrk="1" fontAlgn="auto" hangingPunct="1"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kumimoji="0" lang="en-US" altLang="ko-KR" sz="1100" b="1" dirty="0">
                    <a:solidFill>
                      <a:prstClr val="black"/>
                    </a:solidFill>
                    <a:latin typeface="Calibri Light" panose="020F0302020204030204"/>
                    <a:ea typeface="굴림" charset="-127"/>
                    <a:cs typeface="Tahoma" pitchFamily="34" charset="0"/>
                  </a:rPr>
                  <a:t>* Europe </a:t>
                </a:r>
                <a:r>
                  <a:rPr kumimoji="0" lang="en-US" altLang="ko-KR" sz="1100" dirty="0">
                    <a:solidFill>
                      <a:prstClr val="black"/>
                    </a:solidFill>
                    <a:latin typeface="Calibri Light" panose="020F0302020204030204"/>
                    <a:ea typeface="굴림" charset="-127"/>
                    <a:cs typeface="Tahoma" pitchFamily="34" charset="0"/>
                  </a:rPr>
                  <a:t>: UK, Norway, Spain, Denmark, Greece, Iceland</a:t>
                </a:r>
              </a:p>
            </p:txBody>
          </p:sp>
          <p:sp>
            <p:nvSpPr>
              <p:cNvPr id="44" name="순서도: 연결자 43"/>
              <p:cNvSpPr/>
              <p:nvPr/>
            </p:nvSpPr>
            <p:spPr>
              <a:xfrm>
                <a:off x="2493191" y="6117008"/>
                <a:ext cx="71438" cy="73025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prstClr val="white"/>
                  </a:solidFill>
                  <a:latin typeface="Tahoma" pitchFamily="34" charset="0"/>
                  <a:ea typeface="맑은 고딕" panose="020B0503020000020004" pitchFamily="50" charset="-127"/>
                  <a:cs typeface="Tahoma" pitchFamily="34" charset="0"/>
                </a:endParaRPr>
              </a:p>
            </p:txBody>
          </p:sp>
          <p:pic>
            <p:nvPicPr>
              <p:cNvPr id="45" name="그림 121" descr="World_Map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7642" y="1544639"/>
                <a:ext cx="7416800" cy="424815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6" name="그룹 48"/>
              <p:cNvGrpSpPr>
                <a:grpSpLocks/>
              </p:cNvGrpSpPr>
              <p:nvPr/>
            </p:nvGrpSpPr>
            <p:grpSpPr bwMode="auto">
              <a:xfrm>
                <a:off x="7569392" y="2192338"/>
                <a:ext cx="288925" cy="1439863"/>
                <a:chOff x="6804025" y="2573338"/>
                <a:chExt cx="215900" cy="594270"/>
              </a:xfrm>
            </p:grpSpPr>
            <p:cxnSp>
              <p:nvCxnSpPr>
                <p:cNvPr id="96" name="직선 연결선 95"/>
                <p:cNvCxnSpPr/>
                <p:nvPr/>
              </p:nvCxnSpPr>
              <p:spPr>
                <a:xfrm>
                  <a:off x="6804025" y="2573338"/>
                  <a:ext cx="2159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직선 연결선 96"/>
                <p:cNvCxnSpPr/>
                <p:nvPr/>
              </p:nvCxnSpPr>
              <p:spPr>
                <a:xfrm>
                  <a:off x="7019925" y="2573338"/>
                  <a:ext cx="0" cy="594270"/>
                </a:xfrm>
                <a:prstGeom prst="line">
                  <a:avLst/>
                </a:prstGeom>
                <a:ln cap="rnd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직선 연결선 46"/>
              <p:cNvCxnSpPr/>
              <p:nvPr/>
            </p:nvCxnSpPr>
            <p:spPr>
              <a:xfrm>
                <a:off x="4616642" y="3848102"/>
                <a:ext cx="1079500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직선 연결선 47"/>
              <p:cNvCxnSpPr/>
              <p:nvPr/>
            </p:nvCxnSpPr>
            <p:spPr bwMode="auto">
              <a:xfrm flipV="1">
                <a:off x="3824480" y="3604333"/>
                <a:ext cx="0" cy="191001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그룹 73"/>
              <p:cNvGrpSpPr>
                <a:grpSpLocks/>
              </p:cNvGrpSpPr>
              <p:nvPr/>
            </p:nvGrpSpPr>
            <p:grpSpPr bwMode="auto">
              <a:xfrm>
                <a:off x="4905567" y="4352927"/>
                <a:ext cx="287338" cy="1584325"/>
                <a:chOff x="4211638" y="4221163"/>
                <a:chExt cx="215900" cy="1439862"/>
              </a:xfrm>
            </p:grpSpPr>
            <p:cxnSp>
              <p:nvCxnSpPr>
                <p:cNvPr id="94" name="직선 연결선 93"/>
                <p:cNvCxnSpPr/>
                <p:nvPr/>
              </p:nvCxnSpPr>
              <p:spPr>
                <a:xfrm>
                  <a:off x="4211638" y="5661025"/>
                  <a:ext cx="2159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직선 연결선 94"/>
                <p:cNvCxnSpPr/>
                <p:nvPr/>
              </p:nvCxnSpPr>
              <p:spPr>
                <a:xfrm flipV="1">
                  <a:off x="4211638" y="4221163"/>
                  <a:ext cx="0" cy="14398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그룹 76"/>
              <p:cNvGrpSpPr>
                <a:grpSpLocks/>
              </p:cNvGrpSpPr>
              <p:nvPr/>
            </p:nvGrpSpPr>
            <p:grpSpPr bwMode="auto">
              <a:xfrm>
                <a:off x="5337367" y="4497389"/>
                <a:ext cx="576263" cy="142875"/>
                <a:chOff x="4572000" y="4365625"/>
                <a:chExt cx="215900" cy="647700"/>
              </a:xfrm>
            </p:grpSpPr>
            <p:cxnSp>
              <p:nvCxnSpPr>
                <p:cNvPr id="92" name="직선 연결선 91"/>
                <p:cNvCxnSpPr/>
                <p:nvPr/>
              </p:nvCxnSpPr>
              <p:spPr>
                <a:xfrm>
                  <a:off x="4572000" y="5013325"/>
                  <a:ext cx="2159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직선 연결선 92"/>
                <p:cNvCxnSpPr/>
                <p:nvPr/>
              </p:nvCxnSpPr>
              <p:spPr>
                <a:xfrm flipV="1">
                  <a:off x="4572000" y="4365625"/>
                  <a:ext cx="0" cy="6477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직선 연결선 50"/>
              <p:cNvCxnSpPr/>
              <p:nvPr/>
            </p:nvCxnSpPr>
            <p:spPr>
              <a:xfrm flipH="1" flipV="1">
                <a:off x="3103755" y="3921127"/>
                <a:ext cx="707047" cy="2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순서도: 연결자 51"/>
              <p:cNvSpPr/>
              <p:nvPr/>
            </p:nvSpPr>
            <p:spPr>
              <a:xfrm>
                <a:off x="5192905" y="3776664"/>
                <a:ext cx="73025" cy="71438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prstClr val="white"/>
                  </a:solidFill>
                  <a:latin typeface="Tahoma" pitchFamily="34" charset="0"/>
                  <a:ea typeface="맑은 고딕" panose="020B0503020000020004" pitchFamily="50" charset="-127"/>
                  <a:cs typeface="Tahoma" pitchFamily="34" charset="0"/>
                </a:endParaRPr>
              </a:p>
            </p:txBody>
          </p:sp>
          <p:sp>
            <p:nvSpPr>
              <p:cNvPr id="53" name="순서도: 연결자 52"/>
              <p:cNvSpPr/>
              <p:nvPr/>
            </p:nvSpPr>
            <p:spPr>
              <a:xfrm>
                <a:off x="5265930" y="3703639"/>
                <a:ext cx="71437" cy="73025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prstClr val="white"/>
                  </a:solidFill>
                  <a:latin typeface="Tahoma" pitchFamily="34" charset="0"/>
                  <a:ea typeface="맑은 고딕" panose="020B0503020000020004" pitchFamily="50" charset="-127"/>
                  <a:cs typeface="Tahoma" pitchFamily="34" charset="0"/>
                </a:endParaRPr>
              </a:p>
            </p:txBody>
          </p:sp>
          <p:sp>
            <p:nvSpPr>
              <p:cNvPr id="54" name="순서도: 연결자 53"/>
              <p:cNvSpPr/>
              <p:nvPr/>
            </p:nvSpPr>
            <p:spPr>
              <a:xfrm>
                <a:off x="4400742" y="4137027"/>
                <a:ext cx="73025" cy="71437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prstClr val="white"/>
                  </a:solidFill>
                  <a:latin typeface="Tahoma" pitchFamily="34" charset="0"/>
                  <a:ea typeface="맑은 고딕" panose="020B0503020000020004" pitchFamily="50" charset="-127"/>
                  <a:cs typeface="Tahoma" pitchFamily="34" charset="0"/>
                </a:endParaRPr>
              </a:p>
            </p:txBody>
          </p:sp>
          <p:sp>
            <p:nvSpPr>
              <p:cNvPr id="55" name="순서도: 연결자 54"/>
              <p:cNvSpPr/>
              <p:nvPr/>
            </p:nvSpPr>
            <p:spPr>
              <a:xfrm>
                <a:off x="4329305" y="4064002"/>
                <a:ext cx="71437" cy="73025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prstClr val="white"/>
                  </a:solidFill>
                  <a:latin typeface="Tahoma" pitchFamily="34" charset="0"/>
                  <a:ea typeface="맑은 고딕" panose="020B0503020000020004" pitchFamily="50" charset="-127"/>
                  <a:cs typeface="Tahoma" pitchFamily="34" charset="0"/>
                </a:endParaRPr>
              </a:p>
            </p:txBody>
          </p:sp>
          <p:sp>
            <p:nvSpPr>
              <p:cNvPr id="56" name="순서도: 연결자 55"/>
              <p:cNvSpPr/>
              <p:nvPr/>
            </p:nvSpPr>
            <p:spPr>
              <a:xfrm>
                <a:off x="5265930" y="4495802"/>
                <a:ext cx="71437" cy="73025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prstClr val="white"/>
                  </a:solidFill>
                  <a:latin typeface="Tahoma" pitchFamily="34" charset="0"/>
                  <a:ea typeface="맑은 고딕" panose="020B0503020000020004" pitchFamily="50" charset="-127"/>
                  <a:cs typeface="Tahoma" pitchFamily="34" charset="0"/>
                </a:endParaRPr>
              </a:p>
            </p:txBody>
          </p:sp>
          <p:sp>
            <p:nvSpPr>
              <p:cNvPr id="57" name="순서도: 연결자 56"/>
              <p:cNvSpPr/>
              <p:nvPr/>
            </p:nvSpPr>
            <p:spPr>
              <a:xfrm>
                <a:off x="4905567" y="4352927"/>
                <a:ext cx="71438" cy="71437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prstClr val="white"/>
                  </a:solidFill>
                  <a:latin typeface="Tahoma" pitchFamily="34" charset="0"/>
                  <a:ea typeface="맑은 고딕" panose="020B0503020000020004" pitchFamily="50" charset="-127"/>
                  <a:cs typeface="Tahoma" pitchFamily="34" charset="0"/>
                </a:endParaRPr>
              </a:p>
            </p:txBody>
          </p:sp>
          <p:sp>
            <p:nvSpPr>
              <p:cNvPr id="58" name="순서도: 연결자 57"/>
              <p:cNvSpPr/>
              <p:nvPr/>
            </p:nvSpPr>
            <p:spPr>
              <a:xfrm>
                <a:off x="5050030" y="4065589"/>
                <a:ext cx="71437" cy="71438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prstClr val="white"/>
                  </a:solidFill>
                  <a:latin typeface="Tahoma" pitchFamily="34" charset="0"/>
                  <a:ea typeface="맑은 고딕" panose="020B0503020000020004" pitchFamily="50" charset="-127"/>
                  <a:cs typeface="Tahoma" pitchFamily="34" charset="0"/>
                </a:endParaRPr>
              </a:p>
            </p:txBody>
          </p:sp>
          <p:sp>
            <p:nvSpPr>
              <p:cNvPr id="59" name="순서도: 연결자 58"/>
              <p:cNvSpPr/>
              <p:nvPr/>
            </p:nvSpPr>
            <p:spPr>
              <a:xfrm>
                <a:off x="4832542" y="4208464"/>
                <a:ext cx="73025" cy="73025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prstClr val="white"/>
                  </a:solidFill>
                  <a:latin typeface="Tahoma" pitchFamily="34" charset="0"/>
                  <a:ea typeface="맑은 고딕" panose="020B0503020000020004" pitchFamily="50" charset="-127"/>
                  <a:cs typeface="Tahoma" pitchFamily="34" charset="0"/>
                </a:endParaRPr>
              </a:p>
            </p:txBody>
          </p:sp>
          <p:sp>
            <p:nvSpPr>
              <p:cNvPr id="60" name="순서도: 연결자 59"/>
              <p:cNvSpPr/>
              <p:nvPr/>
            </p:nvSpPr>
            <p:spPr>
              <a:xfrm>
                <a:off x="5121467" y="4567239"/>
                <a:ext cx="71438" cy="73025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prstClr val="white"/>
                  </a:solidFill>
                  <a:latin typeface="Tahoma" pitchFamily="34" charset="0"/>
                  <a:ea typeface="맑은 고딕" panose="020B0503020000020004" pitchFamily="50" charset="-127"/>
                  <a:cs typeface="Tahoma" pitchFamily="34" charset="0"/>
                </a:endParaRPr>
              </a:p>
            </p:txBody>
          </p:sp>
          <p:sp>
            <p:nvSpPr>
              <p:cNvPr id="61" name="순서도: 연결자 60"/>
              <p:cNvSpPr/>
              <p:nvPr/>
            </p:nvSpPr>
            <p:spPr>
              <a:xfrm>
                <a:off x="4761105" y="3921127"/>
                <a:ext cx="71437" cy="71437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prstClr val="white"/>
                  </a:solidFill>
                  <a:latin typeface="Tahoma" pitchFamily="34" charset="0"/>
                  <a:ea typeface="맑은 고딕" panose="020B0503020000020004" pitchFamily="50" charset="-127"/>
                  <a:cs typeface="Tahoma" pitchFamily="34" charset="0"/>
                </a:endParaRPr>
              </a:p>
            </p:txBody>
          </p:sp>
          <p:sp>
            <p:nvSpPr>
              <p:cNvPr id="62" name="순서도: 연결자 61"/>
              <p:cNvSpPr/>
              <p:nvPr/>
            </p:nvSpPr>
            <p:spPr>
              <a:xfrm>
                <a:off x="4689667" y="3848102"/>
                <a:ext cx="71438" cy="73025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prstClr val="white"/>
                  </a:solidFill>
                  <a:latin typeface="Tahoma" pitchFamily="34" charset="0"/>
                  <a:ea typeface="맑은 고딕" panose="020B0503020000020004" pitchFamily="50" charset="-127"/>
                  <a:cs typeface="Tahoma" pitchFamily="34" charset="0"/>
                </a:endParaRPr>
              </a:p>
            </p:txBody>
          </p:sp>
          <p:sp>
            <p:nvSpPr>
              <p:cNvPr id="63" name="순서도: 연결자 62"/>
              <p:cNvSpPr/>
              <p:nvPr/>
            </p:nvSpPr>
            <p:spPr>
              <a:xfrm>
                <a:off x="8648892" y="4137027"/>
                <a:ext cx="71438" cy="71437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prstClr val="white"/>
                  </a:solidFill>
                  <a:latin typeface="Tahoma" pitchFamily="34" charset="0"/>
                  <a:ea typeface="맑은 고딕" panose="020B0503020000020004" pitchFamily="50" charset="-127"/>
                  <a:cs typeface="Tahoma" pitchFamily="34" charset="0"/>
                </a:endParaRPr>
              </a:p>
            </p:txBody>
          </p:sp>
          <p:sp>
            <p:nvSpPr>
              <p:cNvPr id="64" name="순서도: 연결자 63"/>
              <p:cNvSpPr/>
              <p:nvPr/>
            </p:nvSpPr>
            <p:spPr>
              <a:xfrm>
                <a:off x="8577455" y="5287964"/>
                <a:ext cx="71437" cy="73025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prstClr val="white"/>
                  </a:solidFill>
                  <a:latin typeface="Tahoma" pitchFamily="34" charset="0"/>
                  <a:ea typeface="맑은 고딕" panose="020B0503020000020004" pitchFamily="50" charset="-127"/>
                  <a:cs typeface="Tahoma" pitchFamily="34" charset="0"/>
                </a:endParaRPr>
              </a:p>
            </p:txBody>
          </p:sp>
          <p:sp>
            <p:nvSpPr>
              <p:cNvPr id="65" name="순서도: 연결자 64"/>
              <p:cNvSpPr/>
              <p:nvPr/>
            </p:nvSpPr>
            <p:spPr>
              <a:xfrm>
                <a:off x="8504430" y="4208464"/>
                <a:ext cx="73025" cy="73025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prstClr val="white"/>
                  </a:solidFill>
                  <a:latin typeface="Tahoma" pitchFamily="34" charset="0"/>
                  <a:ea typeface="맑은 고딕" panose="020B0503020000020004" pitchFamily="50" charset="-127"/>
                  <a:cs typeface="Tahoma" pitchFamily="34" charset="0"/>
                </a:endParaRPr>
              </a:p>
            </p:txBody>
          </p:sp>
          <p:sp>
            <p:nvSpPr>
              <p:cNvPr id="66" name="순서도: 연결자 65"/>
              <p:cNvSpPr/>
              <p:nvPr/>
            </p:nvSpPr>
            <p:spPr>
              <a:xfrm>
                <a:off x="8432992" y="4352927"/>
                <a:ext cx="71438" cy="71437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prstClr val="white"/>
                  </a:solidFill>
                  <a:latin typeface="Tahoma" pitchFamily="34" charset="0"/>
                  <a:ea typeface="맑은 고딕" panose="020B0503020000020004" pitchFamily="50" charset="-127"/>
                  <a:cs typeface="Tahoma" pitchFamily="34" charset="0"/>
                </a:endParaRPr>
              </a:p>
            </p:txBody>
          </p:sp>
          <p:sp>
            <p:nvSpPr>
              <p:cNvPr id="67" name="순서도: 연결자 66"/>
              <p:cNvSpPr/>
              <p:nvPr/>
            </p:nvSpPr>
            <p:spPr>
              <a:xfrm>
                <a:off x="8432992" y="4497389"/>
                <a:ext cx="71438" cy="71438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prstClr val="white"/>
                  </a:solidFill>
                  <a:latin typeface="Tahoma" pitchFamily="34" charset="0"/>
                  <a:ea typeface="맑은 고딕" panose="020B0503020000020004" pitchFamily="50" charset="-127"/>
                  <a:cs typeface="Tahoma" pitchFamily="34" charset="0"/>
                </a:endParaRPr>
              </a:p>
            </p:txBody>
          </p:sp>
          <p:sp>
            <p:nvSpPr>
              <p:cNvPr id="68" name="순서도: 연결자 67"/>
              <p:cNvSpPr/>
              <p:nvPr/>
            </p:nvSpPr>
            <p:spPr>
              <a:xfrm>
                <a:off x="8577455" y="5143502"/>
                <a:ext cx="71437" cy="73025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prstClr val="white"/>
                  </a:solidFill>
                  <a:latin typeface="Tahoma" pitchFamily="34" charset="0"/>
                  <a:ea typeface="맑은 고딕" panose="020B0503020000020004" pitchFamily="50" charset="-127"/>
                  <a:cs typeface="Tahoma" pitchFamily="34" charset="0"/>
                </a:endParaRPr>
              </a:p>
            </p:txBody>
          </p:sp>
          <p:sp>
            <p:nvSpPr>
              <p:cNvPr id="69" name="순서도: 연결자 68"/>
              <p:cNvSpPr/>
              <p:nvPr/>
            </p:nvSpPr>
            <p:spPr>
              <a:xfrm>
                <a:off x="8650480" y="5073652"/>
                <a:ext cx="73025" cy="71437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prstClr val="white"/>
                  </a:solidFill>
                  <a:latin typeface="Tahoma" pitchFamily="34" charset="0"/>
                  <a:ea typeface="맑은 고딕" panose="020B0503020000020004" pitchFamily="50" charset="-127"/>
                  <a:cs typeface="Tahoma" pitchFamily="34" charset="0"/>
                </a:endParaRPr>
              </a:p>
            </p:txBody>
          </p:sp>
          <p:sp>
            <p:nvSpPr>
              <p:cNvPr id="70" name="순서도: 연결자 69"/>
              <p:cNvSpPr/>
              <p:nvPr/>
            </p:nvSpPr>
            <p:spPr>
              <a:xfrm>
                <a:off x="8720330" y="5287964"/>
                <a:ext cx="73025" cy="73025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prstClr val="white"/>
                  </a:solidFill>
                  <a:latin typeface="Tahoma" pitchFamily="34" charset="0"/>
                  <a:ea typeface="맑은 고딕" panose="020B0503020000020004" pitchFamily="50" charset="-127"/>
                  <a:cs typeface="Tahoma" pitchFamily="34" charset="0"/>
                </a:endParaRPr>
              </a:p>
            </p:txBody>
          </p:sp>
          <p:sp>
            <p:nvSpPr>
              <p:cNvPr id="71" name="순서도: 연결자 70"/>
              <p:cNvSpPr/>
              <p:nvPr/>
            </p:nvSpPr>
            <p:spPr>
              <a:xfrm>
                <a:off x="8359967" y="4137027"/>
                <a:ext cx="73025" cy="71437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prstClr val="white"/>
                  </a:solidFill>
                  <a:latin typeface="Tahoma" pitchFamily="34" charset="0"/>
                  <a:ea typeface="맑은 고딕" panose="020B0503020000020004" pitchFamily="50" charset="-127"/>
                  <a:cs typeface="Tahoma" pitchFamily="34" charset="0"/>
                </a:endParaRPr>
              </a:p>
            </p:txBody>
          </p:sp>
          <p:sp>
            <p:nvSpPr>
              <p:cNvPr id="72" name="순서도: 연결자 71"/>
              <p:cNvSpPr/>
              <p:nvPr/>
            </p:nvSpPr>
            <p:spPr>
              <a:xfrm>
                <a:off x="8288530" y="4065589"/>
                <a:ext cx="71437" cy="71438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prstClr val="white"/>
                  </a:solidFill>
                  <a:latin typeface="Tahoma" pitchFamily="34" charset="0"/>
                  <a:ea typeface="맑은 고딕" panose="020B0503020000020004" pitchFamily="50" charset="-127"/>
                  <a:cs typeface="Tahoma" pitchFamily="34" charset="0"/>
                </a:endParaRPr>
              </a:p>
            </p:txBody>
          </p:sp>
          <p:sp>
            <p:nvSpPr>
              <p:cNvPr id="73" name="순서도: 연결자 72"/>
              <p:cNvSpPr/>
              <p:nvPr/>
            </p:nvSpPr>
            <p:spPr>
              <a:xfrm>
                <a:off x="8217092" y="3921127"/>
                <a:ext cx="71438" cy="71437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prstClr val="white"/>
                  </a:solidFill>
                  <a:latin typeface="Tahoma" pitchFamily="34" charset="0"/>
                  <a:ea typeface="맑은 고딕" panose="020B0503020000020004" pitchFamily="50" charset="-127"/>
                  <a:cs typeface="Tahoma" pitchFamily="34" charset="0"/>
                </a:endParaRPr>
              </a:p>
            </p:txBody>
          </p:sp>
          <p:sp>
            <p:nvSpPr>
              <p:cNvPr id="74" name="순서도: 연결자 73"/>
              <p:cNvSpPr/>
              <p:nvPr/>
            </p:nvSpPr>
            <p:spPr>
              <a:xfrm>
                <a:off x="7676951" y="3051926"/>
                <a:ext cx="71437" cy="73025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prstClr val="white"/>
                  </a:solidFill>
                  <a:latin typeface="Tahoma" pitchFamily="34" charset="0"/>
                  <a:ea typeface="맑은 고딕" panose="020B0503020000020004" pitchFamily="50" charset="-127"/>
                  <a:cs typeface="Tahoma" pitchFamily="34" charset="0"/>
                </a:endParaRPr>
              </a:p>
            </p:txBody>
          </p:sp>
          <p:sp>
            <p:nvSpPr>
              <p:cNvPr id="75" name="순서도: 연결자 74"/>
              <p:cNvSpPr/>
              <p:nvPr/>
            </p:nvSpPr>
            <p:spPr>
              <a:xfrm>
                <a:off x="3897505" y="3990977"/>
                <a:ext cx="73025" cy="73025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prstClr val="white"/>
                  </a:solidFill>
                  <a:latin typeface="Tahoma" pitchFamily="34" charset="0"/>
                  <a:ea typeface="맑은 고딕" panose="020B0503020000020004" pitchFamily="50" charset="-127"/>
                  <a:cs typeface="Tahoma" pitchFamily="34" charset="0"/>
                </a:endParaRPr>
              </a:p>
            </p:txBody>
          </p:sp>
          <p:sp>
            <p:nvSpPr>
              <p:cNvPr id="76" name="순서도: 연결자 75"/>
              <p:cNvSpPr/>
              <p:nvPr/>
            </p:nvSpPr>
            <p:spPr>
              <a:xfrm>
                <a:off x="4329305" y="3849689"/>
                <a:ext cx="71437" cy="71438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prstClr val="white"/>
                  </a:solidFill>
                  <a:latin typeface="Tahoma" pitchFamily="34" charset="0"/>
                  <a:ea typeface="맑은 고딕" panose="020B0503020000020004" pitchFamily="50" charset="-127"/>
                  <a:cs typeface="Tahoma" pitchFamily="34" charset="0"/>
                </a:endParaRPr>
              </a:p>
            </p:txBody>
          </p:sp>
          <p:sp>
            <p:nvSpPr>
              <p:cNvPr id="77" name="순서도: 연결자 76"/>
              <p:cNvSpPr/>
              <p:nvPr/>
            </p:nvSpPr>
            <p:spPr>
              <a:xfrm>
                <a:off x="3968942" y="3921127"/>
                <a:ext cx="71438" cy="71437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prstClr val="white"/>
                  </a:solidFill>
                  <a:latin typeface="Tahoma" pitchFamily="34" charset="0"/>
                  <a:ea typeface="맑은 고딕" panose="020B0503020000020004" pitchFamily="50" charset="-127"/>
                  <a:cs typeface="Tahoma" pitchFamily="34" charset="0"/>
                </a:endParaRPr>
              </a:p>
            </p:txBody>
          </p:sp>
          <p:sp>
            <p:nvSpPr>
              <p:cNvPr id="78" name="순서도: 연결자 77"/>
              <p:cNvSpPr/>
              <p:nvPr/>
            </p:nvSpPr>
            <p:spPr>
              <a:xfrm>
                <a:off x="3824480" y="3775077"/>
                <a:ext cx="73025" cy="73025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prstClr val="white"/>
                  </a:solidFill>
                  <a:latin typeface="Tahoma" pitchFamily="34" charset="0"/>
                  <a:ea typeface="맑은 고딕" panose="020B0503020000020004" pitchFamily="50" charset="-127"/>
                  <a:cs typeface="Tahoma" pitchFamily="34" charset="0"/>
                </a:endParaRPr>
              </a:p>
            </p:txBody>
          </p:sp>
          <p:sp>
            <p:nvSpPr>
              <p:cNvPr id="79" name="순서도: 연결자 78"/>
              <p:cNvSpPr/>
              <p:nvPr/>
            </p:nvSpPr>
            <p:spPr>
              <a:xfrm>
                <a:off x="4329305" y="3921127"/>
                <a:ext cx="71437" cy="71437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prstClr val="white"/>
                  </a:solidFill>
                  <a:latin typeface="Tahoma" pitchFamily="34" charset="0"/>
                  <a:ea typeface="맑은 고딕" panose="020B0503020000020004" pitchFamily="50" charset="-127"/>
                  <a:cs typeface="Tahoma" pitchFamily="34" charset="0"/>
                </a:endParaRPr>
              </a:p>
            </p:txBody>
          </p:sp>
          <p:sp>
            <p:nvSpPr>
              <p:cNvPr id="80" name="순서도: 연결자 79"/>
              <p:cNvSpPr/>
              <p:nvPr/>
            </p:nvSpPr>
            <p:spPr>
              <a:xfrm>
                <a:off x="3608580" y="3705227"/>
                <a:ext cx="73025" cy="71437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prstClr val="white"/>
                  </a:solidFill>
                  <a:latin typeface="Tahoma" pitchFamily="34" charset="0"/>
                  <a:ea typeface="맑은 고딕" panose="020B0503020000020004" pitchFamily="50" charset="-127"/>
                  <a:cs typeface="Tahoma" pitchFamily="34" charset="0"/>
                </a:endParaRPr>
              </a:p>
            </p:txBody>
          </p:sp>
          <p:sp>
            <p:nvSpPr>
              <p:cNvPr id="81" name="순서도: 연결자 80"/>
              <p:cNvSpPr/>
              <p:nvPr/>
            </p:nvSpPr>
            <p:spPr>
              <a:xfrm>
                <a:off x="3465705" y="3775077"/>
                <a:ext cx="71437" cy="73025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prstClr val="white"/>
                  </a:solidFill>
                  <a:latin typeface="Tahoma" pitchFamily="34" charset="0"/>
                  <a:ea typeface="맑은 고딕" panose="020B0503020000020004" pitchFamily="50" charset="-127"/>
                  <a:cs typeface="Tahoma" pitchFamily="34" charset="0"/>
                </a:endParaRPr>
              </a:p>
            </p:txBody>
          </p:sp>
          <p:sp>
            <p:nvSpPr>
              <p:cNvPr id="82" name="순서도: 연결자 81"/>
              <p:cNvSpPr/>
              <p:nvPr/>
            </p:nvSpPr>
            <p:spPr>
              <a:xfrm>
                <a:off x="3169240" y="3724808"/>
                <a:ext cx="71438" cy="73025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prstClr val="white"/>
                  </a:solidFill>
                  <a:latin typeface="Tahoma" pitchFamily="34" charset="0"/>
                  <a:ea typeface="맑은 고딕" panose="020B0503020000020004" pitchFamily="50" charset="-127"/>
                  <a:cs typeface="Tahoma" pitchFamily="34" charset="0"/>
                </a:endParaRPr>
              </a:p>
            </p:txBody>
          </p:sp>
          <p:sp>
            <p:nvSpPr>
              <p:cNvPr id="83" name="순서도: 연결자 82"/>
              <p:cNvSpPr/>
              <p:nvPr/>
            </p:nvSpPr>
            <p:spPr>
              <a:xfrm>
                <a:off x="2960880" y="3559177"/>
                <a:ext cx="73025" cy="73025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prstClr val="white"/>
                  </a:solidFill>
                  <a:latin typeface="Tahoma" pitchFamily="34" charset="0"/>
                  <a:ea typeface="맑은 고딕" panose="020B0503020000020004" pitchFamily="50" charset="-127"/>
                  <a:cs typeface="Tahoma" pitchFamily="34" charset="0"/>
                </a:endParaRPr>
              </a:p>
            </p:txBody>
          </p:sp>
          <p:sp>
            <p:nvSpPr>
              <p:cNvPr id="84" name="순서도: 연결자 83"/>
              <p:cNvSpPr/>
              <p:nvPr/>
            </p:nvSpPr>
            <p:spPr>
              <a:xfrm>
                <a:off x="2816417" y="3198814"/>
                <a:ext cx="71438" cy="73025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prstClr val="white"/>
                  </a:solidFill>
                  <a:latin typeface="Tahoma" pitchFamily="34" charset="0"/>
                  <a:ea typeface="맑은 고딕" panose="020B0503020000020004" pitchFamily="50" charset="-127"/>
                  <a:cs typeface="Tahoma" pitchFamily="34" charset="0"/>
                </a:endParaRPr>
              </a:p>
            </p:txBody>
          </p:sp>
          <p:sp>
            <p:nvSpPr>
              <p:cNvPr id="85" name="순서도: 연결자 84"/>
              <p:cNvSpPr/>
              <p:nvPr/>
            </p:nvSpPr>
            <p:spPr>
              <a:xfrm>
                <a:off x="3033905" y="3344864"/>
                <a:ext cx="69850" cy="71438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prstClr val="white"/>
                  </a:solidFill>
                  <a:latin typeface="Tahoma" pitchFamily="34" charset="0"/>
                  <a:ea typeface="맑은 고딕" panose="020B0503020000020004" pitchFamily="50" charset="-127"/>
                  <a:cs typeface="Tahoma" pitchFamily="34" charset="0"/>
                </a:endParaRPr>
              </a:p>
            </p:txBody>
          </p:sp>
          <p:sp>
            <p:nvSpPr>
              <p:cNvPr id="86" name="순서도: 연결자 85"/>
              <p:cNvSpPr/>
              <p:nvPr/>
            </p:nvSpPr>
            <p:spPr>
              <a:xfrm>
                <a:off x="3321242" y="3487739"/>
                <a:ext cx="71438" cy="71438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prstClr val="white"/>
                  </a:solidFill>
                  <a:latin typeface="Tahoma" pitchFamily="34" charset="0"/>
                  <a:ea typeface="맑은 고딕" panose="020B0503020000020004" pitchFamily="50" charset="-127"/>
                  <a:cs typeface="Tahoma" pitchFamily="34" charset="0"/>
                </a:endParaRPr>
              </a:p>
            </p:txBody>
          </p:sp>
          <p:sp>
            <p:nvSpPr>
              <p:cNvPr id="87" name="순서도: 연결자 86"/>
              <p:cNvSpPr/>
              <p:nvPr/>
            </p:nvSpPr>
            <p:spPr>
              <a:xfrm>
                <a:off x="3321242" y="3416302"/>
                <a:ext cx="71438" cy="71437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prstClr val="white"/>
                  </a:solidFill>
                  <a:latin typeface="Tahoma" pitchFamily="34" charset="0"/>
                  <a:ea typeface="맑은 고딕" panose="020B0503020000020004" pitchFamily="50" charset="-127"/>
                  <a:cs typeface="Tahoma" pitchFamily="34" charset="0"/>
                </a:endParaRPr>
              </a:p>
            </p:txBody>
          </p:sp>
          <p:sp>
            <p:nvSpPr>
              <p:cNvPr id="88" name="순서도: 연결자 87"/>
              <p:cNvSpPr/>
              <p:nvPr/>
            </p:nvSpPr>
            <p:spPr>
              <a:xfrm>
                <a:off x="2889442" y="3128964"/>
                <a:ext cx="73025" cy="71438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prstClr val="white"/>
                  </a:solidFill>
                  <a:latin typeface="Tahoma" pitchFamily="34" charset="0"/>
                  <a:ea typeface="맑은 고딕" panose="020B0503020000020004" pitchFamily="50" charset="-127"/>
                  <a:cs typeface="Tahoma" pitchFamily="34" charset="0"/>
                </a:endParaRPr>
              </a:p>
            </p:txBody>
          </p:sp>
          <p:sp>
            <p:nvSpPr>
              <p:cNvPr id="89" name="순서도: 연결자 88"/>
              <p:cNvSpPr/>
              <p:nvPr/>
            </p:nvSpPr>
            <p:spPr>
              <a:xfrm>
                <a:off x="2997529" y="3149315"/>
                <a:ext cx="71437" cy="71437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prstClr val="white"/>
                  </a:solidFill>
                  <a:latin typeface="Tahoma" pitchFamily="34" charset="0"/>
                  <a:ea typeface="맑은 고딕" panose="020B0503020000020004" pitchFamily="50" charset="-127"/>
                  <a:cs typeface="Tahoma" pitchFamily="34" charset="0"/>
                </a:endParaRPr>
              </a:p>
            </p:txBody>
          </p:sp>
          <p:sp>
            <p:nvSpPr>
              <p:cNvPr id="90" name="순서도: 연결자 89"/>
              <p:cNvSpPr/>
              <p:nvPr/>
            </p:nvSpPr>
            <p:spPr>
              <a:xfrm>
                <a:off x="3465705" y="3560764"/>
                <a:ext cx="71437" cy="71438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prstClr val="white"/>
                  </a:solidFill>
                  <a:latin typeface="Tahoma" pitchFamily="34" charset="0"/>
                  <a:ea typeface="맑은 고딕" panose="020B0503020000020004" pitchFamily="50" charset="-127"/>
                  <a:cs typeface="Tahoma" pitchFamily="34" charset="0"/>
                </a:endParaRPr>
              </a:p>
            </p:txBody>
          </p:sp>
          <p:sp>
            <p:nvSpPr>
              <p:cNvPr id="91" name="순서도: 연결자 90"/>
              <p:cNvSpPr/>
              <p:nvPr/>
            </p:nvSpPr>
            <p:spPr>
              <a:xfrm>
                <a:off x="3178367" y="3489327"/>
                <a:ext cx="71438" cy="71437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solidFill>
                    <a:prstClr val="white"/>
                  </a:solidFill>
                  <a:latin typeface="Tahoma" pitchFamily="34" charset="0"/>
                  <a:ea typeface="맑은 고딕" panose="020B0503020000020004" pitchFamily="50" charset="-127"/>
                  <a:cs typeface="Tahoma" pitchFamily="34" charset="0"/>
                </a:endParaRPr>
              </a:p>
            </p:txBody>
          </p:sp>
          <p:cxnSp>
            <p:nvCxnSpPr>
              <p:cNvPr id="100" name="직선 연결선 99"/>
              <p:cNvCxnSpPr>
                <a:stCxn id="98" idx="0"/>
              </p:cNvCxnSpPr>
              <p:nvPr/>
            </p:nvCxnSpPr>
            <p:spPr>
              <a:xfrm flipH="1" flipV="1">
                <a:off x="2524988" y="2287957"/>
                <a:ext cx="297761" cy="800483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모서리가 둥근 직사각형 36"/>
            <p:cNvSpPr/>
            <p:nvPr/>
          </p:nvSpPr>
          <p:spPr bwMode="auto">
            <a:xfrm>
              <a:off x="4554589" y="1103327"/>
              <a:ext cx="1492929" cy="431800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2225" cap="sq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1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Tahoma" pitchFamily="34" charset="0"/>
                </a:rPr>
                <a:t>ILJIN Electric USA Corporation</a:t>
              </a:r>
            </a:p>
          </p:txBody>
        </p:sp>
        <p:sp>
          <p:nvSpPr>
            <p:cNvPr id="38" name="모서리가 둥근 직사각형 37"/>
            <p:cNvSpPr/>
            <p:nvPr/>
          </p:nvSpPr>
          <p:spPr bwMode="auto">
            <a:xfrm>
              <a:off x="481894" y="2818734"/>
              <a:ext cx="1099988" cy="384621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2225" cap="sq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1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Tahoma" pitchFamily="34" charset="0"/>
                </a:rPr>
                <a:t>Saudi Branch</a:t>
              </a:r>
            </a:p>
          </p:txBody>
        </p:sp>
        <p:sp>
          <p:nvSpPr>
            <p:cNvPr id="39" name="모서리가 둥근 직사각형 38"/>
            <p:cNvSpPr/>
            <p:nvPr/>
          </p:nvSpPr>
          <p:spPr bwMode="auto">
            <a:xfrm>
              <a:off x="4174269" y="2760330"/>
              <a:ext cx="1223963" cy="431800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2225" cap="sq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1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Tahoma" pitchFamily="34" charset="0"/>
                </a:rPr>
                <a:t>India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1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Tahoma" pitchFamily="34" charset="0"/>
                </a:rPr>
                <a:t>Project Office</a:t>
              </a:r>
            </a:p>
          </p:txBody>
        </p:sp>
        <p:sp>
          <p:nvSpPr>
            <p:cNvPr id="40" name="모서리가 둥근 직사각형 39"/>
            <p:cNvSpPr/>
            <p:nvPr/>
          </p:nvSpPr>
          <p:spPr bwMode="auto">
            <a:xfrm>
              <a:off x="4391757" y="3552492"/>
              <a:ext cx="1548395" cy="431800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2225" cap="sq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1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Tahoma" pitchFamily="34" charset="0"/>
                </a:rPr>
                <a:t>Philippines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1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Tahoma" pitchFamily="34" charset="0"/>
                </a:rPr>
                <a:t>Project Office</a:t>
              </a:r>
            </a:p>
          </p:txBody>
        </p:sp>
        <p:sp>
          <p:nvSpPr>
            <p:cNvPr id="41" name="모서리가 둥근 직사각형 40"/>
            <p:cNvSpPr/>
            <p:nvPr/>
          </p:nvSpPr>
          <p:spPr bwMode="auto">
            <a:xfrm>
              <a:off x="2055972" y="2300661"/>
              <a:ext cx="1243067" cy="431800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2225" cap="sq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1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Tahoma" pitchFamily="34" charset="0"/>
                </a:rPr>
                <a:t>Kuwait PJT Branch</a:t>
              </a:r>
            </a:p>
          </p:txBody>
        </p:sp>
        <p:sp>
          <p:nvSpPr>
            <p:cNvPr id="42" name="모서리가 둥근 직사각형 41"/>
            <p:cNvSpPr/>
            <p:nvPr/>
          </p:nvSpPr>
          <p:spPr bwMode="auto">
            <a:xfrm>
              <a:off x="3667732" y="4849480"/>
              <a:ext cx="1408324" cy="431800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2225" cap="sq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1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Tahoma" pitchFamily="34" charset="0"/>
                </a:rPr>
                <a:t>Singapore Branch</a:t>
              </a:r>
            </a:p>
          </p:txBody>
        </p:sp>
        <p:sp>
          <p:nvSpPr>
            <p:cNvPr id="101" name="모서리가 둥근 직사각형 100"/>
            <p:cNvSpPr/>
            <p:nvPr/>
          </p:nvSpPr>
          <p:spPr bwMode="auto">
            <a:xfrm>
              <a:off x="456681" y="1033112"/>
              <a:ext cx="1099988" cy="384621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2225" cap="sq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100" b="1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Tahoma" pitchFamily="34" charset="0"/>
                </a:rPr>
                <a:t>England </a:t>
              </a:r>
              <a:r>
                <a:rPr kumimoji="0" lang="en-US" altLang="ko-KR" sz="11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Tahoma" pitchFamily="34" charset="0"/>
                </a:rPr>
                <a:t>Branch</a:t>
              </a:r>
            </a:p>
          </p:txBody>
        </p:sp>
      </p:grpSp>
      <p:sp>
        <p:nvSpPr>
          <p:cNvPr id="98" name="순서도: 연결자 97"/>
          <p:cNvSpPr/>
          <p:nvPr/>
        </p:nvSpPr>
        <p:spPr>
          <a:xfrm>
            <a:off x="2513587" y="2352351"/>
            <a:ext cx="77391" cy="7302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white"/>
              </a:solidFill>
              <a:latin typeface="Tahoma" pitchFamily="34" charset="0"/>
              <a:ea typeface="맑은 고딕" panose="020B0503020000020004" pitchFamily="50" charset="-127"/>
              <a:cs typeface="Tahoma" pitchFamily="34" charset="0"/>
            </a:endParaRPr>
          </a:p>
        </p:txBody>
      </p:sp>
      <p:sp>
        <p:nvSpPr>
          <p:cNvPr id="99" name="순서도: 연결자 98"/>
          <p:cNvSpPr/>
          <p:nvPr/>
        </p:nvSpPr>
        <p:spPr>
          <a:xfrm>
            <a:off x="2741628" y="2055724"/>
            <a:ext cx="77391" cy="7302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prstClr val="white"/>
              </a:solidFill>
              <a:latin typeface="Tahoma" pitchFamily="34" charset="0"/>
              <a:ea typeface="맑은 고딕" panose="020B0503020000020004" pitchFamily="50" charset="-127"/>
              <a:cs typeface="Tahoma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64413" y="26134"/>
            <a:ext cx="285206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2700" b="1" dirty="0" smtClean="0">
                <a:latin typeface="+mj-ea"/>
                <a:ea typeface="+mj-ea"/>
              </a:rPr>
              <a:t>해외 사업장 현황</a:t>
            </a:r>
            <a:endParaRPr lang="ko-KR" altLang="en-US" sz="2700" b="1" dirty="0">
              <a:latin typeface="+mj-ea"/>
              <a:ea typeface="+mj-ea"/>
            </a:endParaRPr>
          </a:p>
        </p:txBody>
      </p:sp>
      <p:sp>
        <p:nvSpPr>
          <p:cNvPr id="103" name="Rectangle 4"/>
          <p:cNvSpPr>
            <a:spLocks noChangeArrowheads="1"/>
          </p:cNvSpPr>
          <p:nvPr/>
        </p:nvSpPr>
        <p:spPr bwMode="auto">
          <a:xfrm flipV="1">
            <a:off x="0" y="529954"/>
            <a:ext cx="1219200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gradFill>
              <a:gsLst>
                <a:gs pos="55500">
                  <a:schemeClr val="accent1"/>
                </a:gs>
                <a:gs pos="36000">
                  <a:srgbClr val="D6E6F5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HY울릉도L"/>
            </a:endParaRPr>
          </a:p>
        </p:txBody>
      </p:sp>
    </p:spTree>
    <p:extLst>
      <p:ext uri="{BB962C8B-B14F-4D97-AF65-F5344CB8AC3E}">
        <p14:creationId xmlns:p14="http://schemas.microsoft.com/office/powerpoint/2010/main" val="7666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타원 29"/>
          <p:cNvSpPr/>
          <p:nvPr/>
        </p:nvSpPr>
        <p:spPr>
          <a:xfrm>
            <a:off x="9755845" y="1752822"/>
            <a:ext cx="1368152" cy="1296144"/>
          </a:xfrm>
          <a:prstGeom prst="ellipse">
            <a:avLst/>
          </a:prstGeom>
          <a:gradFill>
            <a:gsLst>
              <a:gs pos="6000">
                <a:srgbClr val="005086"/>
              </a:gs>
              <a:gs pos="63000">
                <a:srgbClr val="0084DE"/>
              </a:gs>
              <a:gs pos="100000">
                <a:srgbClr val="005086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b="1" dirty="0" smtClean="0">
                <a:latin typeface="+mn-ea"/>
              </a:rPr>
              <a:t>4</a:t>
            </a:r>
            <a:endParaRPr lang="en-US" altLang="ko-KR" sz="2200" b="1" dirty="0">
              <a:latin typeface="+mn-ea"/>
            </a:endParaRPr>
          </a:p>
          <a:p>
            <a:pPr algn="ctr"/>
            <a:endParaRPr lang="en-US" altLang="ko-KR" sz="2200" b="1" dirty="0" smtClean="0">
              <a:latin typeface="+mn-ea"/>
            </a:endParaRPr>
          </a:p>
          <a:p>
            <a:pPr algn="ctr"/>
            <a:endParaRPr lang="ko-KR" altLang="en-US" sz="2200" b="1" dirty="0">
              <a:latin typeface="+mn-ea"/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6875845" y="1752822"/>
            <a:ext cx="1368152" cy="1296144"/>
          </a:xfrm>
          <a:prstGeom prst="ellipse">
            <a:avLst/>
          </a:prstGeom>
          <a:gradFill>
            <a:gsLst>
              <a:gs pos="6000">
                <a:srgbClr val="005086"/>
              </a:gs>
              <a:gs pos="63000">
                <a:srgbClr val="0084DE"/>
              </a:gs>
              <a:gs pos="100000">
                <a:srgbClr val="005086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b="1" dirty="0">
                <a:latin typeface="+mn-ea"/>
              </a:rPr>
              <a:t>3</a:t>
            </a:r>
          </a:p>
          <a:p>
            <a:pPr algn="ctr"/>
            <a:endParaRPr lang="en-US" altLang="ko-KR" sz="2200" b="1" dirty="0" smtClean="0">
              <a:latin typeface="+mn-ea"/>
            </a:endParaRPr>
          </a:p>
          <a:p>
            <a:pPr algn="ctr"/>
            <a:endParaRPr lang="ko-KR" altLang="en-US" sz="2200" b="1" dirty="0">
              <a:latin typeface="+mn-ea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3974124" y="1752822"/>
            <a:ext cx="1368152" cy="1296144"/>
          </a:xfrm>
          <a:prstGeom prst="ellipse">
            <a:avLst/>
          </a:prstGeom>
          <a:gradFill>
            <a:gsLst>
              <a:gs pos="6000">
                <a:srgbClr val="005086"/>
              </a:gs>
              <a:gs pos="63000">
                <a:srgbClr val="0084DE"/>
              </a:gs>
              <a:gs pos="100000">
                <a:srgbClr val="005086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b="1" dirty="0" smtClean="0">
                <a:latin typeface="+mn-ea"/>
              </a:rPr>
              <a:t>2</a:t>
            </a:r>
            <a:endParaRPr lang="en-US" altLang="ko-KR" sz="2200" b="1" dirty="0">
              <a:latin typeface="+mn-ea"/>
            </a:endParaRPr>
          </a:p>
          <a:p>
            <a:pPr algn="ctr"/>
            <a:endParaRPr lang="en-US" altLang="ko-KR" sz="2200" b="1" dirty="0" smtClean="0">
              <a:latin typeface="+mn-ea"/>
            </a:endParaRPr>
          </a:p>
          <a:p>
            <a:pPr algn="ctr"/>
            <a:endParaRPr lang="ko-KR" altLang="en-US" sz="2200" b="1" dirty="0">
              <a:latin typeface="+mn-ea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1099306" y="1752822"/>
            <a:ext cx="1368152" cy="1296144"/>
          </a:xfrm>
          <a:prstGeom prst="ellipse">
            <a:avLst/>
          </a:prstGeom>
          <a:gradFill>
            <a:gsLst>
              <a:gs pos="6000">
                <a:srgbClr val="005086"/>
              </a:gs>
              <a:gs pos="63000">
                <a:srgbClr val="0084DE"/>
              </a:gs>
              <a:gs pos="100000">
                <a:srgbClr val="005086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b="1" dirty="0" smtClean="0">
                <a:latin typeface="+mn-ea"/>
              </a:rPr>
              <a:t>1</a:t>
            </a:r>
            <a:endParaRPr lang="en-US" altLang="ko-KR" sz="2200" b="1" dirty="0">
              <a:latin typeface="+mn-ea"/>
            </a:endParaRPr>
          </a:p>
          <a:p>
            <a:pPr algn="ctr"/>
            <a:endParaRPr lang="en-US" altLang="ko-KR" sz="2200" b="1" dirty="0" smtClean="0">
              <a:latin typeface="+mn-ea"/>
            </a:endParaRPr>
          </a:p>
          <a:p>
            <a:pPr algn="ctr"/>
            <a:endParaRPr lang="ko-KR" altLang="en-US" sz="2200" b="1" dirty="0">
              <a:latin typeface="+mn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081" y="2299986"/>
            <a:ext cx="2880000" cy="2258028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2299189"/>
            <a:ext cx="2880000" cy="2259622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4"/>
          <a:srcRect l="557"/>
          <a:stretch/>
        </p:blipFill>
        <p:spPr>
          <a:xfrm>
            <a:off x="3234242" y="2302730"/>
            <a:ext cx="2863957" cy="2252540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5"/>
          <a:srcRect l="1000"/>
          <a:stretch/>
        </p:blipFill>
        <p:spPr>
          <a:xfrm>
            <a:off x="9015962" y="2291351"/>
            <a:ext cx="2880000" cy="227529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35360" y="4691126"/>
            <a:ext cx="26684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b="1" dirty="0" smtClean="0">
                <a:solidFill>
                  <a:srgbClr val="003366"/>
                </a:solidFill>
                <a:latin typeface="+mn-ea"/>
                <a:ea typeface="+mn-ea"/>
              </a:rPr>
              <a:t>Heavy Electric (</a:t>
            </a:r>
            <a:r>
              <a:rPr lang="ko-KR" altLang="en-US" b="1" dirty="0" smtClean="0">
                <a:solidFill>
                  <a:srgbClr val="003366"/>
                </a:solidFill>
                <a:latin typeface="+mn-ea"/>
                <a:ea typeface="+mn-ea"/>
              </a:rPr>
              <a:t>중전기</a:t>
            </a:r>
            <a:r>
              <a:rPr lang="en-US" altLang="ko-KR" b="1" dirty="0" smtClean="0">
                <a:solidFill>
                  <a:srgbClr val="003366"/>
                </a:solidFill>
                <a:latin typeface="+mn-ea"/>
                <a:ea typeface="+mn-ea"/>
              </a:rPr>
              <a:t>)</a:t>
            </a:r>
            <a:br>
              <a:rPr lang="en-US" altLang="ko-KR" b="1" dirty="0" smtClean="0">
                <a:solidFill>
                  <a:srgbClr val="003366"/>
                </a:solidFill>
                <a:latin typeface="+mn-ea"/>
                <a:ea typeface="+mn-ea"/>
              </a:rPr>
            </a:br>
            <a:endParaRPr lang="en-US" altLang="ko-KR" b="1" dirty="0" smtClean="0">
              <a:solidFill>
                <a:srgbClr val="003366"/>
              </a:solidFill>
              <a:latin typeface="+mn-ea"/>
              <a:ea typeface="+mn-ea"/>
            </a:endParaRPr>
          </a:p>
          <a:p>
            <a:pPr algn="l"/>
            <a:r>
              <a:rPr lang="en-US" altLang="ko-KR" b="1" dirty="0" smtClean="0">
                <a:solidFill>
                  <a:srgbClr val="003366"/>
                </a:solidFill>
                <a:latin typeface="+mn-ea"/>
                <a:ea typeface="+mn-ea"/>
              </a:rPr>
              <a:t>- </a:t>
            </a:r>
            <a:r>
              <a:rPr lang="ko-KR" altLang="en-US" b="1" dirty="0" smtClean="0">
                <a:solidFill>
                  <a:srgbClr val="003366"/>
                </a:solidFill>
                <a:latin typeface="+mn-ea"/>
                <a:ea typeface="+mn-ea"/>
              </a:rPr>
              <a:t>변압기</a:t>
            </a:r>
            <a:r>
              <a:rPr lang="en-US" altLang="ko-KR" b="1" dirty="0" smtClean="0">
                <a:solidFill>
                  <a:srgbClr val="003366"/>
                </a:solidFill>
                <a:latin typeface="+mn-ea"/>
                <a:ea typeface="+mn-ea"/>
              </a:rPr>
              <a:t/>
            </a:r>
            <a:br>
              <a:rPr lang="en-US" altLang="ko-KR" b="1" dirty="0" smtClean="0">
                <a:solidFill>
                  <a:srgbClr val="003366"/>
                </a:solidFill>
                <a:latin typeface="+mn-ea"/>
                <a:ea typeface="+mn-ea"/>
              </a:rPr>
            </a:br>
            <a:r>
              <a:rPr lang="en-US" altLang="ko-KR" b="1" dirty="0" smtClean="0">
                <a:solidFill>
                  <a:srgbClr val="003366"/>
                </a:solidFill>
                <a:latin typeface="+mn-ea"/>
                <a:ea typeface="+mn-ea"/>
              </a:rPr>
              <a:t>- </a:t>
            </a:r>
            <a:r>
              <a:rPr lang="ko-KR" altLang="en-US" b="1" dirty="0" smtClean="0">
                <a:solidFill>
                  <a:srgbClr val="003366"/>
                </a:solidFill>
                <a:latin typeface="+mn-ea"/>
                <a:ea typeface="+mn-ea"/>
              </a:rPr>
              <a:t>차단기</a:t>
            </a:r>
            <a:r>
              <a:rPr lang="en-US" altLang="ko-KR" b="1" dirty="0" smtClean="0">
                <a:solidFill>
                  <a:srgbClr val="003366"/>
                </a:solidFill>
                <a:latin typeface="+mn-ea"/>
                <a:ea typeface="+mn-ea"/>
              </a:rPr>
              <a:t/>
            </a:r>
            <a:br>
              <a:rPr lang="en-US" altLang="ko-KR" b="1" dirty="0" smtClean="0">
                <a:solidFill>
                  <a:srgbClr val="003366"/>
                </a:solidFill>
                <a:latin typeface="+mn-ea"/>
                <a:ea typeface="+mn-ea"/>
              </a:rPr>
            </a:br>
            <a:r>
              <a:rPr lang="en-US" altLang="ko-KR" b="1" dirty="0" smtClean="0">
                <a:solidFill>
                  <a:srgbClr val="003366"/>
                </a:solidFill>
                <a:latin typeface="+mn-ea"/>
                <a:ea typeface="+mn-ea"/>
              </a:rPr>
              <a:t>- </a:t>
            </a:r>
            <a:r>
              <a:rPr lang="ko-KR" altLang="en-US" b="1" dirty="0" err="1" smtClean="0">
                <a:solidFill>
                  <a:srgbClr val="003366"/>
                </a:solidFill>
                <a:latin typeface="+mn-ea"/>
                <a:ea typeface="+mn-ea"/>
              </a:rPr>
              <a:t>배전기기</a:t>
            </a:r>
            <a:r>
              <a:rPr lang="en-US" altLang="ko-KR" b="1" dirty="0" smtClean="0">
                <a:solidFill>
                  <a:srgbClr val="003366"/>
                </a:solidFill>
                <a:latin typeface="+mn-ea"/>
                <a:ea typeface="+mn-ea"/>
              </a:rPr>
              <a:t>/</a:t>
            </a:r>
            <a:r>
              <a:rPr lang="ko-KR" altLang="en-US" b="1" dirty="0" smtClean="0">
                <a:solidFill>
                  <a:srgbClr val="003366"/>
                </a:solidFill>
                <a:latin typeface="+mn-ea"/>
                <a:ea typeface="+mn-ea"/>
              </a:rPr>
              <a:t>수배전반</a:t>
            </a:r>
            <a:r>
              <a:rPr lang="en-US" altLang="ko-KR" b="1" dirty="0" smtClean="0">
                <a:solidFill>
                  <a:srgbClr val="003366"/>
                </a:solidFill>
                <a:latin typeface="+mn-ea"/>
                <a:ea typeface="+mn-ea"/>
              </a:rPr>
              <a:t/>
            </a:r>
            <a:br>
              <a:rPr lang="en-US" altLang="ko-KR" b="1" dirty="0" smtClean="0">
                <a:solidFill>
                  <a:srgbClr val="003366"/>
                </a:solidFill>
                <a:latin typeface="+mn-ea"/>
                <a:ea typeface="+mn-ea"/>
              </a:rPr>
            </a:br>
            <a:r>
              <a:rPr lang="en-US" altLang="ko-KR" b="1" dirty="0" smtClean="0">
                <a:solidFill>
                  <a:srgbClr val="003366"/>
                </a:solidFill>
                <a:latin typeface="+mn-ea"/>
                <a:ea typeface="+mn-ea"/>
              </a:rPr>
              <a:t>- </a:t>
            </a:r>
            <a:r>
              <a:rPr lang="ko-KR" altLang="en-US" b="1" dirty="0" err="1" smtClean="0">
                <a:solidFill>
                  <a:srgbClr val="003366"/>
                </a:solidFill>
                <a:latin typeface="+mn-ea"/>
                <a:ea typeface="+mn-ea"/>
              </a:rPr>
              <a:t>송전금구</a:t>
            </a:r>
            <a:endParaRPr lang="ko-KR" altLang="en-US" b="1" dirty="0">
              <a:solidFill>
                <a:srgbClr val="003366"/>
              </a:solidFill>
              <a:latin typeface="+mn-ea"/>
              <a:ea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34242" y="4691126"/>
            <a:ext cx="22629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b="1" dirty="0" smtClean="0">
                <a:solidFill>
                  <a:srgbClr val="003366"/>
                </a:solidFill>
                <a:latin typeface="+mn-ea"/>
                <a:ea typeface="+mn-ea"/>
              </a:rPr>
              <a:t>Power Cable (</a:t>
            </a:r>
            <a:r>
              <a:rPr lang="ko-KR" altLang="en-US" b="1" dirty="0" smtClean="0">
                <a:solidFill>
                  <a:srgbClr val="003366"/>
                </a:solidFill>
                <a:latin typeface="+mn-ea"/>
                <a:ea typeface="+mn-ea"/>
              </a:rPr>
              <a:t>전선</a:t>
            </a:r>
            <a:r>
              <a:rPr lang="en-US" altLang="ko-KR" b="1" dirty="0" smtClean="0">
                <a:solidFill>
                  <a:srgbClr val="003366"/>
                </a:solidFill>
                <a:latin typeface="+mn-ea"/>
                <a:ea typeface="+mn-ea"/>
              </a:rPr>
              <a:t>)</a:t>
            </a:r>
          </a:p>
          <a:p>
            <a:pPr algn="l"/>
            <a:endParaRPr lang="en-US" altLang="ko-KR" b="1" dirty="0">
              <a:solidFill>
                <a:srgbClr val="003366"/>
              </a:solidFill>
              <a:latin typeface="+mn-ea"/>
              <a:ea typeface="+mn-ea"/>
            </a:endParaRPr>
          </a:p>
          <a:p>
            <a:pPr algn="l"/>
            <a:r>
              <a:rPr lang="en-US" altLang="ko-KR" b="1" dirty="0" smtClean="0">
                <a:solidFill>
                  <a:srgbClr val="003366"/>
                </a:solidFill>
                <a:latin typeface="+mn-ea"/>
                <a:ea typeface="+mn-ea"/>
              </a:rPr>
              <a:t>- </a:t>
            </a:r>
            <a:r>
              <a:rPr lang="ko-KR" altLang="en-US" b="1" dirty="0" smtClean="0">
                <a:solidFill>
                  <a:srgbClr val="003366"/>
                </a:solidFill>
                <a:latin typeface="+mn-ea"/>
                <a:ea typeface="+mn-ea"/>
              </a:rPr>
              <a:t>초고압케이블</a:t>
            </a:r>
            <a:endParaRPr lang="en-US" altLang="ko-KR" b="1" dirty="0" smtClean="0">
              <a:solidFill>
                <a:srgbClr val="003366"/>
              </a:solidFill>
              <a:latin typeface="+mn-ea"/>
              <a:ea typeface="+mn-ea"/>
            </a:endParaRPr>
          </a:p>
          <a:p>
            <a:pPr algn="l"/>
            <a:r>
              <a:rPr lang="en-US" altLang="ko-KR" b="1" dirty="0" smtClean="0">
                <a:solidFill>
                  <a:srgbClr val="003366"/>
                </a:solidFill>
                <a:latin typeface="+mn-ea"/>
                <a:ea typeface="+mn-ea"/>
              </a:rPr>
              <a:t>-</a:t>
            </a:r>
            <a:r>
              <a:rPr lang="ko-KR" altLang="en-US" b="1" dirty="0" smtClean="0">
                <a:solidFill>
                  <a:srgbClr val="003366"/>
                </a:solidFill>
                <a:latin typeface="+mn-ea"/>
                <a:ea typeface="+mn-ea"/>
              </a:rPr>
              <a:t> </a:t>
            </a:r>
            <a:r>
              <a:rPr lang="ko-KR" altLang="en-US" b="1" dirty="0" err="1" smtClean="0">
                <a:solidFill>
                  <a:srgbClr val="003366"/>
                </a:solidFill>
                <a:latin typeface="+mn-ea"/>
                <a:ea typeface="+mn-ea"/>
              </a:rPr>
              <a:t>접속재</a:t>
            </a:r>
            <a:endParaRPr lang="en-US" altLang="ko-KR" b="1" dirty="0" smtClean="0">
              <a:solidFill>
                <a:srgbClr val="003366"/>
              </a:solidFill>
              <a:latin typeface="+mn-ea"/>
              <a:ea typeface="+mn-ea"/>
            </a:endParaRPr>
          </a:p>
          <a:p>
            <a:pPr algn="l"/>
            <a:r>
              <a:rPr lang="en-US" altLang="ko-KR" b="1" dirty="0" smtClean="0">
                <a:solidFill>
                  <a:srgbClr val="003366"/>
                </a:solidFill>
                <a:latin typeface="+mn-ea"/>
                <a:ea typeface="+mn-ea"/>
              </a:rPr>
              <a:t>- </a:t>
            </a:r>
            <a:r>
              <a:rPr lang="ko-KR" altLang="en-US" b="1" dirty="0" err="1" smtClean="0">
                <a:solidFill>
                  <a:srgbClr val="003366"/>
                </a:solidFill>
                <a:latin typeface="+mn-ea"/>
                <a:ea typeface="+mn-ea"/>
              </a:rPr>
              <a:t>특수전선</a:t>
            </a:r>
            <a:endParaRPr lang="ko-KR" altLang="en-US" b="1" dirty="0">
              <a:solidFill>
                <a:srgbClr val="003366"/>
              </a:solidFill>
              <a:latin typeface="+mn-ea"/>
              <a:ea typeface="+mn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17081" y="4691126"/>
            <a:ext cx="23301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b="1" dirty="0" smtClean="0">
                <a:solidFill>
                  <a:srgbClr val="003366"/>
                </a:solidFill>
                <a:latin typeface="+mn-ea"/>
                <a:ea typeface="+mn-ea"/>
              </a:rPr>
              <a:t>Material (</a:t>
            </a:r>
            <a:r>
              <a:rPr lang="ko-KR" altLang="en-US" b="1" dirty="0" smtClean="0">
                <a:solidFill>
                  <a:srgbClr val="003366"/>
                </a:solidFill>
                <a:latin typeface="+mn-ea"/>
                <a:ea typeface="+mn-ea"/>
              </a:rPr>
              <a:t>재료</a:t>
            </a:r>
            <a:r>
              <a:rPr lang="en-US" altLang="ko-KR" b="1" dirty="0" smtClean="0">
                <a:solidFill>
                  <a:srgbClr val="003366"/>
                </a:solidFill>
                <a:latin typeface="+mn-ea"/>
                <a:ea typeface="+mn-ea"/>
              </a:rPr>
              <a:t>)</a:t>
            </a:r>
          </a:p>
          <a:p>
            <a:pPr algn="l"/>
            <a:endParaRPr lang="en-US" altLang="ko-KR" b="1" dirty="0">
              <a:solidFill>
                <a:srgbClr val="003366"/>
              </a:solidFill>
              <a:latin typeface="+mn-ea"/>
              <a:ea typeface="+mn-ea"/>
            </a:endParaRPr>
          </a:p>
          <a:p>
            <a:pPr algn="l"/>
            <a:r>
              <a:rPr lang="en-US" altLang="ko-KR" b="1" dirty="0" smtClean="0">
                <a:solidFill>
                  <a:srgbClr val="003366"/>
                </a:solidFill>
                <a:latin typeface="+mn-ea"/>
                <a:ea typeface="+mn-ea"/>
              </a:rPr>
              <a:t>- SCR</a:t>
            </a:r>
          </a:p>
          <a:p>
            <a:pPr algn="l"/>
            <a:r>
              <a:rPr lang="en-US" altLang="ko-KR" b="1" dirty="0" smtClean="0">
                <a:solidFill>
                  <a:srgbClr val="003366"/>
                </a:solidFill>
                <a:latin typeface="+mn-ea"/>
                <a:ea typeface="+mn-ea"/>
              </a:rPr>
              <a:t>- ALUMINIUM ROD</a:t>
            </a:r>
            <a:endParaRPr lang="ko-KR" altLang="en-US" b="1" dirty="0">
              <a:solidFill>
                <a:srgbClr val="003366"/>
              </a:solidFill>
              <a:latin typeface="+mn-ea"/>
              <a:ea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997081" y="4691126"/>
            <a:ext cx="22846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b="1" dirty="0" smtClean="0">
                <a:solidFill>
                  <a:srgbClr val="003366"/>
                </a:solidFill>
                <a:latin typeface="+mn-ea"/>
                <a:ea typeface="+mn-ea"/>
              </a:rPr>
              <a:t>ESS (</a:t>
            </a:r>
            <a:r>
              <a:rPr lang="ko-KR" altLang="en-US" b="1" dirty="0" smtClean="0">
                <a:solidFill>
                  <a:srgbClr val="003366"/>
                </a:solidFill>
                <a:latin typeface="+mn-ea"/>
                <a:ea typeface="+mn-ea"/>
              </a:rPr>
              <a:t>에너지 솔루션</a:t>
            </a:r>
            <a:r>
              <a:rPr lang="en-US" altLang="ko-KR" b="1" dirty="0" smtClean="0">
                <a:solidFill>
                  <a:srgbClr val="003366"/>
                </a:solidFill>
                <a:latin typeface="+mn-ea"/>
                <a:ea typeface="+mn-ea"/>
              </a:rPr>
              <a:t>)</a:t>
            </a:r>
          </a:p>
          <a:p>
            <a:pPr algn="l"/>
            <a:endParaRPr lang="en-US" altLang="ko-KR" b="1" dirty="0">
              <a:solidFill>
                <a:srgbClr val="003366"/>
              </a:solidFill>
              <a:latin typeface="+mn-ea"/>
              <a:ea typeface="+mn-ea"/>
            </a:endParaRPr>
          </a:p>
          <a:p>
            <a:pPr algn="l"/>
            <a:r>
              <a:rPr lang="en-US" altLang="ko-KR" b="1" dirty="0" smtClean="0">
                <a:solidFill>
                  <a:srgbClr val="003366"/>
                </a:solidFill>
                <a:latin typeface="+mn-ea"/>
                <a:ea typeface="+mn-ea"/>
              </a:rPr>
              <a:t>- ESS</a:t>
            </a:r>
            <a:r>
              <a:rPr lang="ko-KR" altLang="en-US" b="1" dirty="0" smtClean="0">
                <a:solidFill>
                  <a:srgbClr val="003366"/>
                </a:solidFill>
                <a:latin typeface="+mn-ea"/>
                <a:ea typeface="+mn-ea"/>
              </a:rPr>
              <a:t>사업</a:t>
            </a:r>
            <a:endParaRPr lang="en-US" altLang="ko-KR" b="1" dirty="0" smtClean="0">
              <a:solidFill>
                <a:srgbClr val="003366"/>
              </a:solidFill>
              <a:latin typeface="+mn-ea"/>
              <a:ea typeface="+mn-ea"/>
            </a:endParaRPr>
          </a:p>
          <a:p>
            <a:pPr algn="l"/>
            <a:r>
              <a:rPr lang="en-US" altLang="ko-KR" b="1" dirty="0" smtClean="0">
                <a:solidFill>
                  <a:srgbClr val="003366"/>
                </a:solidFill>
                <a:latin typeface="+mn-ea"/>
                <a:ea typeface="+mn-ea"/>
              </a:rPr>
              <a:t>- </a:t>
            </a:r>
            <a:r>
              <a:rPr lang="ko-KR" altLang="en-US" b="1" dirty="0" err="1" smtClean="0">
                <a:solidFill>
                  <a:srgbClr val="003366"/>
                </a:solidFill>
                <a:latin typeface="+mn-ea"/>
                <a:ea typeface="+mn-ea"/>
              </a:rPr>
              <a:t>전력변환기</a:t>
            </a:r>
            <a:r>
              <a:rPr lang="ko-KR" altLang="en-US" b="1" dirty="0" smtClean="0">
                <a:solidFill>
                  <a:srgbClr val="003366"/>
                </a:solidFill>
                <a:latin typeface="+mn-ea"/>
                <a:ea typeface="+mn-ea"/>
              </a:rPr>
              <a:t> 사업</a:t>
            </a:r>
            <a:endParaRPr lang="ko-KR" altLang="en-US" b="1" dirty="0">
              <a:solidFill>
                <a:srgbClr val="003366"/>
              </a:solidFill>
              <a:latin typeface="+mn-ea"/>
              <a:ea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4413" y="26134"/>
            <a:ext cx="238398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2700" b="1" dirty="0" smtClean="0">
                <a:latin typeface="+mj-ea"/>
                <a:ea typeface="+mj-ea"/>
              </a:rPr>
              <a:t>사업분야 소개</a:t>
            </a:r>
            <a:endParaRPr lang="ko-KR" altLang="en-US" sz="2700" b="1" dirty="0">
              <a:latin typeface="+mj-ea"/>
              <a:ea typeface="+mj-ea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 flipV="1">
            <a:off x="0" y="529954"/>
            <a:ext cx="1219200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gradFill>
              <a:gsLst>
                <a:gs pos="55500">
                  <a:schemeClr val="accent1"/>
                </a:gs>
                <a:gs pos="36000">
                  <a:srgbClr val="D6E6F5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HY울릉도L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63352" y="571202"/>
            <a:ext cx="9686178" cy="740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ko-KR" altLang="en-US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세계 최고 수준의 기술과 원가 경쟁력으로 고부가가치 제품과 서비스를 제공하는 중전기 분야의 선도 기업</a:t>
            </a:r>
            <a:r>
              <a:rPr lang="en-US" altLang="ko-KR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0" algn="l">
              <a:lnSpc>
                <a:spcPct val="150000"/>
              </a:lnSpc>
            </a:pPr>
            <a:r>
              <a:rPr lang="ko-KR" altLang="en-US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발전</a:t>
            </a:r>
            <a:r>
              <a:rPr lang="en-US" altLang="ko-KR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초고압</a:t>
            </a:r>
            <a:r>
              <a:rPr lang="ko-KR" altLang="en-US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500" b="1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송변전</a:t>
            </a:r>
            <a:r>
              <a:rPr lang="en-US" altLang="ko-KR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배전까지 국내유일의 </a:t>
            </a:r>
            <a:r>
              <a:rPr lang="en-US" altLang="ko-KR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Total Solution Provider, </a:t>
            </a:r>
            <a:r>
              <a:rPr lang="ko-KR" altLang="en-US" sz="1500" b="1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일진전기의</a:t>
            </a:r>
            <a:r>
              <a:rPr lang="ko-KR" altLang="en-US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자부심이자 성장 엔진 입니다</a:t>
            </a:r>
            <a:r>
              <a:rPr lang="en-US" altLang="ko-KR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1500" b="1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9561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263352" y="571202"/>
            <a:ext cx="10607391" cy="740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en-US" altLang="ko-KR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1968</a:t>
            </a:r>
            <a:r>
              <a:rPr lang="ko-KR" altLang="en-US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설립하여 </a:t>
            </a:r>
            <a:r>
              <a:rPr lang="ko-KR" altLang="en-US" sz="1500" b="1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초고압</a:t>
            </a:r>
            <a:r>
              <a:rPr lang="ko-KR" altLang="en-US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500" b="1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송ᆞ변전</a:t>
            </a:r>
            <a:r>
              <a:rPr lang="ko-KR" altLang="en-US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및 배전 분야에 사용되는 </a:t>
            </a:r>
            <a:r>
              <a:rPr lang="ko-KR" altLang="en-US" sz="1500" b="1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초고압케이블ᆞ초고압변압기ᆞ초고압차단기</a:t>
            </a:r>
            <a:r>
              <a:rPr lang="ko-KR" altLang="en-US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및 </a:t>
            </a:r>
            <a:r>
              <a:rPr lang="ko-KR" altLang="en-US" sz="1500" b="1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전력기기를</a:t>
            </a:r>
            <a:r>
              <a:rPr lang="ko-KR" altLang="en-US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500" b="1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l">
              <a:lnSpc>
                <a:spcPct val="150000"/>
              </a:lnSpc>
            </a:pPr>
            <a:r>
              <a:rPr lang="ko-KR" altLang="en-US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제조하여 국내</a:t>
            </a:r>
            <a:r>
              <a:rPr lang="en-US" altLang="ko-KR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해외 전력회사</a:t>
            </a:r>
            <a:r>
              <a:rPr lang="en-US" altLang="ko-KR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발전회사</a:t>
            </a:r>
            <a:r>
              <a:rPr lang="en-US" altLang="ko-KR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민간 제조사 등에 판매하는 회사</a:t>
            </a:r>
            <a:endParaRPr lang="en-US" altLang="ko-KR" sz="1500" b="1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91901" y="1515467"/>
            <a:ext cx="8552673" cy="390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ko-KR" altLang="en-US" sz="1292" b="1" dirty="0">
                <a:solidFill>
                  <a:prstClr val="black"/>
                </a:solidFill>
                <a:latin typeface="맑은 고딕" panose="020B0503020000020004" pitchFamily="50" charset="-127"/>
              </a:rPr>
              <a:t>□ 사업 영역</a:t>
            </a:r>
            <a:endParaRPr lang="en-US" altLang="ko-KR" sz="1292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91901" y="3938776"/>
            <a:ext cx="8552673" cy="390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ko-KR" altLang="en-US" sz="1292" b="1" dirty="0">
                <a:solidFill>
                  <a:prstClr val="black"/>
                </a:solidFill>
                <a:latin typeface="맑은 고딕" panose="020B0503020000020004" pitchFamily="50" charset="-127"/>
              </a:rPr>
              <a:t>□ 사업분야 및 </a:t>
            </a:r>
            <a:r>
              <a:rPr lang="ko-KR" altLang="en-US" sz="1292" b="1" dirty="0" err="1">
                <a:solidFill>
                  <a:prstClr val="black"/>
                </a:solidFill>
                <a:latin typeface="맑은 고딕" panose="020B0503020000020004" pitchFamily="50" charset="-127"/>
              </a:rPr>
              <a:t>주요제품</a:t>
            </a:r>
            <a:endParaRPr lang="en-US" altLang="ko-KR" sz="1292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910" y="1910921"/>
            <a:ext cx="5269205" cy="1951465"/>
          </a:xfrm>
          <a:prstGeom prst="rect">
            <a:avLst/>
          </a:prstGeom>
        </p:spPr>
      </p:pic>
      <p:sp>
        <p:nvSpPr>
          <p:cNvPr id="22" name="이등변 삼각형 21"/>
          <p:cNvSpPr/>
          <p:nvPr/>
        </p:nvSpPr>
        <p:spPr>
          <a:xfrm rot="16200000">
            <a:off x="6992736" y="2757662"/>
            <a:ext cx="1547446" cy="20043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3" name="표 22"/>
          <p:cNvGraphicFramePr>
            <a:graphicFrameLocks noGrp="1"/>
          </p:cNvGraphicFramePr>
          <p:nvPr>
            <p:extLst/>
          </p:nvPr>
        </p:nvGraphicFramePr>
        <p:xfrm>
          <a:off x="1988785" y="4322313"/>
          <a:ext cx="8348210" cy="1965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936">
                  <a:extLst>
                    <a:ext uri="{9D8B030D-6E8A-4147-A177-3AD203B41FA5}">
                      <a16:colId xmlns:a16="http://schemas.microsoft.com/office/drawing/2014/main" val="3229804889"/>
                    </a:ext>
                  </a:extLst>
                </a:gridCol>
                <a:gridCol w="1029755">
                  <a:extLst>
                    <a:ext uri="{9D8B030D-6E8A-4147-A177-3AD203B41FA5}">
                      <a16:colId xmlns:a16="http://schemas.microsoft.com/office/drawing/2014/main" val="1260480181"/>
                    </a:ext>
                  </a:extLst>
                </a:gridCol>
                <a:gridCol w="1477108">
                  <a:extLst>
                    <a:ext uri="{9D8B030D-6E8A-4147-A177-3AD203B41FA5}">
                      <a16:colId xmlns:a16="http://schemas.microsoft.com/office/drawing/2014/main" val="1059617272"/>
                    </a:ext>
                  </a:extLst>
                </a:gridCol>
                <a:gridCol w="1446991">
                  <a:extLst>
                    <a:ext uri="{9D8B030D-6E8A-4147-A177-3AD203B41FA5}">
                      <a16:colId xmlns:a16="http://schemas.microsoft.com/office/drawing/2014/main" val="1307728790"/>
                    </a:ext>
                  </a:extLst>
                </a:gridCol>
                <a:gridCol w="2436813">
                  <a:extLst>
                    <a:ext uri="{9D8B030D-6E8A-4147-A177-3AD203B41FA5}">
                      <a16:colId xmlns:a16="http://schemas.microsoft.com/office/drawing/2014/main" val="3742516299"/>
                    </a:ext>
                  </a:extLst>
                </a:gridCol>
                <a:gridCol w="1316607">
                  <a:extLst>
                    <a:ext uri="{9D8B030D-6E8A-4147-A177-3AD203B41FA5}">
                      <a16:colId xmlns:a16="http://schemas.microsoft.com/office/drawing/2014/main" val="1028967089"/>
                    </a:ext>
                  </a:extLst>
                </a:gridCol>
              </a:tblGrid>
              <a:tr h="259029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사업분야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주요 제품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주요 자재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용도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수요처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841868"/>
                  </a:ext>
                </a:extLst>
              </a:tr>
              <a:tr h="426636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중전기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Transformer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66~500kV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TR</a:t>
                      </a:r>
                    </a:p>
                    <a:p>
                      <a:pPr latinLnBrk="1"/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S/R, 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배전 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TR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전기강판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제관품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</a:p>
                    <a:p>
                      <a:pPr latinLnBrk="1"/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부싱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방열기 등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발전된 전압을 높이거나 낮추는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장치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전력청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변전소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관공서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철도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원자력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EPC, 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플랜트사업자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000" baseline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민간제조사</a:t>
                      </a:r>
                      <a:endParaRPr lang="en-US" altLang="ko-KR" sz="1000" baseline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055213"/>
                  </a:ext>
                </a:extLst>
              </a:tr>
              <a:tr h="42663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Gas Insulated </a:t>
                      </a:r>
                      <a:r>
                        <a:rPr lang="en-US" altLang="ko-KR" sz="1000" b="1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Switchear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132~420kV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GIS</a:t>
                      </a:r>
                    </a:p>
                    <a:p>
                      <a:pPr latinLnBrk="1"/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MV GIS, 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전력기기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제관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조작기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전장품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</a:p>
                    <a:p>
                      <a:pPr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절연물 등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전류의 이상 상태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과부하 등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감지하여 차단 장치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795791"/>
                  </a:ext>
                </a:extLst>
              </a:tr>
              <a:tr h="426636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전선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Power</a:t>
                      </a: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Cable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HV(66~400kV), </a:t>
                      </a:r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접속재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MV(22.9kV~),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시공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CU/AL,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절연체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(XLPE),</a:t>
                      </a:r>
                    </a:p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PV/PVC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발전된 전력을 송전하는 케이블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3200561"/>
                  </a:ext>
                </a:extLst>
              </a:tr>
              <a:tr h="42663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Material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SCR(Copper-Rod), </a:t>
                      </a:r>
                    </a:p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AL-Rod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전기동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AL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전력선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산업용전선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 산업 </a:t>
                      </a:r>
                      <a:r>
                        <a:rPr lang="ko-KR" altLang="en-US" sz="1000" baseline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기초재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08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420603"/>
                  </a:ext>
                </a:extLst>
              </a:tr>
            </a:tbl>
          </a:graphicData>
        </a:graphic>
      </p:graphicFrame>
      <p:pic>
        <p:nvPicPr>
          <p:cNvPr id="24" name="Picture 14" descr="C:\Users\IJMAIL\Desktop\SPPG 방문자료\전선 부문\케이블\초고압케이블 (EHV cable)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754" y="2817478"/>
            <a:ext cx="1236066" cy="76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918" y="1719701"/>
            <a:ext cx="1252854" cy="885913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935" y="1762643"/>
            <a:ext cx="855213" cy="717382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754" y="2818433"/>
            <a:ext cx="747568" cy="74756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205975" y="2499601"/>
            <a:ext cx="944489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15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Transformer</a:t>
            </a:r>
            <a:endParaRPr lang="ko-KR" altLang="en-US" sz="1015" b="1" u="sng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68556" y="2419793"/>
            <a:ext cx="1024639" cy="404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15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Gas Insulated</a:t>
            </a:r>
          </a:p>
          <a:p>
            <a:pPr algn="ctr"/>
            <a:r>
              <a:rPr lang="en-US" altLang="ko-KR" sz="1015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Switchgear</a:t>
            </a:r>
            <a:endParaRPr lang="ko-KR" altLang="en-US" sz="1015" b="1" u="sng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16539" y="3546776"/>
            <a:ext cx="962123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15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Power Cable</a:t>
            </a:r>
            <a:endParaRPr lang="ko-KR" altLang="en-US" sz="1015" b="1" u="sng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493319" y="3546776"/>
            <a:ext cx="694422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15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Material</a:t>
            </a:r>
            <a:endParaRPr lang="ko-KR" altLang="en-US" sz="1015" b="1" u="sng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4413" y="26134"/>
            <a:ext cx="169148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2700" b="1" dirty="0" smtClean="0">
                <a:latin typeface="+mj-ea"/>
                <a:ea typeface="+mj-ea"/>
              </a:rPr>
              <a:t>회사 개요</a:t>
            </a:r>
            <a:endParaRPr lang="ko-KR" altLang="en-US" sz="2700" b="1" dirty="0">
              <a:latin typeface="+mj-ea"/>
              <a:ea typeface="+mj-ea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 flipV="1">
            <a:off x="0" y="529954"/>
            <a:ext cx="1219200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gradFill>
              <a:gsLst>
                <a:gs pos="55500">
                  <a:schemeClr val="accent1"/>
                </a:gs>
                <a:gs pos="36000">
                  <a:srgbClr val="D6E6F5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HY울릉도L"/>
            </a:endParaRPr>
          </a:p>
        </p:txBody>
      </p:sp>
    </p:spTree>
    <p:extLst>
      <p:ext uri="{BB962C8B-B14F-4D97-AF65-F5344CB8AC3E}">
        <p14:creationId xmlns:p14="http://schemas.microsoft.com/office/powerpoint/2010/main" val="248821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>
            <a:stCxn id="33" idx="2"/>
            <a:endCxn id="46" idx="0"/>
          </p:cNvCxnSpPr>
          <p:nvPr/>
        </p:nvCxnSpPr>
        <p:spPr>
          <a:xfrm flipH="1">
            <a:off x="10849674" y="3274187"/>
            <a:ext cx="5462" cy="2547284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그룹 1011"/>
          <p:cNvGrpSpPr/>
          <p:nvPr/>
        </p:nvGrpSpPr>
        <p:grpSpPr>
          <a:xfrm>
            <a:off x="290385" y="8231679"/>
            <a:ext cx="4673947" cy="795726"/>
            <a:chOff x="-404430" y="7181809"/>
            <a:chExt cx="18638095" cy="3316571"/>
          </a:xfrm>
        </p:grpSpPr>
        <p:pic>
          <p:nvPicPr>
            <p:cNvPr id="59" name="Object 3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404430" y="7181809"/>
              <a:ext cx="18638095" cy="3316571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164413" y="26134"/>
            <a:ext cx="273023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2700" b="1" dirty="0" smtClean="0">
                <a:latin typeface="+mj-ea"/>
                <a:ea typeface="+mj-ea"/>
              </a:rPr>
              <a:t>일진전기 경쟁력</a:t>
            </a:r>
            <a:endParaRPr lang="ko-KR" altLang="en-US" sz="2700" b="1" dirty="0">
              <a:latin typeface="+mj-ea"/>
              <a:ea typeface="+mj-ea"/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 flipV="1">
            <a:off x="0" y="529954"/>
            <a:ext cx="1219200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gradFill>
              <a:gsLst>
                <a:gs pos="55500">
                  <a:schemeClr val="accent1"/>
                </a:gs>
                <a:gs pos="36000">
                  <a:srgbClr val="D6E6F5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HY울릉도L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63352" y="571202"/>
            <a:ext cx="93891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715198">
              <a:spcBef>
                <a:spcPts val="254"/>
              </a:spcBef>
              <a:defRPr/>
            </a:pPr>
            <a:r>
              <a:rPr kumimoji="0" lang="ko-KR" altLang="en-US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일진전기는 일진그룹의 모기업으로서 국가산업의 근간이 되는 </a:t>
            </a:r>
            <a:r>
              <a:rPr kumimoji="0" lang="ko-KR" altLang="en-US" sz="1500" b="1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초고압</a:t>
            </a:r>
            <a:r>
              <a:rPr kumimoji="0" lang="ko-KR" altLang="en-US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 케이블</a:t>
            </a:r>
            <a:r>
              <a:rPr kumimoji="0" lang="en-US" altLang="ko-KR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, </a:t>
            </a:r>
            <a:r>
              <a:rPr kumimoji="0" lang="ko-KR" altLang="en-US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변압기</a:t>
            </a:r>
            <a:r>
              <a:rPr kumimoji="0" lang="en-US" altLang="ko-KR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, </a:t>
            </a:r>
            <a:r>
              <a:rPr kumimoji="0" lang="ko-KR" altLang="en-US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차단기</a:t>
            </a:r>
            <a:r>
              <a:rPr kumimoji="0" lang="en-US" altLang="ko-KR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,</a:t>
            </a:r>
            <a:r>
              <a:rPr kumimoji="0" lang="ko-KR" altLang="en-US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 전력기기 등 </a:t>
            </a:r>
            <a:r>
              <a:rPr kumimoji="0" lang="en-US" altLang="ko-KR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/>
            </a:r>
            <a:br>
              <a:rPr kumimoji="0" lang="en-US" altLang="ko-KR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</a:br>
            <a:r>
              <a:rPr kumimoji="0" lang="ko-KR" altLang="en-US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중전기 분야의 글로벌 리더를 목표로 성장해 나가고 있습니다</a:t>
            </a:r>
            <a:r>
              <a:rPr kumimoji="0" lang="en-US" altLang="ko-KR" sz="15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.</a:t>
            </a:r>
          </a:p>
        </p:txBody>
      </p:sp>
      <p:grpSp>
        <p:nvGrpSpPr>
          <p:cNvPr id="126" name="그룹 1011"/>
          <p:cNvGrpSpPr/>
          <p:nvPr/>
        </p:nvGrpSpPr>
        <p:grpSpPr>
          <a:xfrm>
            <a:off x="315828" y="8231679"/>
            <a:ext cx="4673947" cy="795726"/>
            <a:chOff x="-404430" y="7181809"/>
            <a:chExt cx="18638095" cy="3316571"/>
          </a:xfrm>
        </p:grpSpPr>
        <p:pic>
          <p:nvPicPr>
            <p:cNvPr id="127" name="Object 3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404430" y="7181809"/>
              <a:ext cx="18638095" cy="3316571"/>
            </a:xfrm>
            <a:prstGeom prst="rect">
              <a:avLst/>
            </a:prstGeom>
          </p:spPr>
        </p:pic>
      </p:grpSp>
      <p:pic>
        <p:nvPicPr>
          <p:cNvPr id="128" name="Picture 2" descr="유상석 일진전기 부사장(왼쪽)과 엘리자베스 노르웨이 Statnett 부사장이 지중케이블 납품 계약을 맺고 있다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714" y="3451627"/>
            <a:ext cx="831691" cy="52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https://www.globalconstructionreview.com/wp-content/uploads/2022/03/Downtown_Chittagong-scal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948" y="4418472"/>
            <a:ext cx="854237" cy="52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9727896" y="2966410"/>
            <a:ext cx="22544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lvl="0" fontAlgn="base" latinLnBrk="0">
              <a:spcBef>
                <a:spcPct val="0"/>
              </a:spcBef>
              <a:spcAft>
                <a:spcPct val="0"/>
              </a:spcAft>
              <a:defRPr sz="1000" b="1" kern="0">
                <a:solidFill>
                  <a:schemeClr val="accent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 defTabSz="715198">
              <a:spcBef>
                <a:spcPts val="508"/>
              </a:spcBef>
              <a:defRPr/>
            </a:pPr>
            <a:r>
              <a:rPr kumimoji="0" lang="ko-KR" altLang="en-US" b="0" kern="1200" dirty="0" err="1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홍성공장</a:t>
            </a:r>
            <a:r>
              <a:rPr kumimoji="0" lang="ko-KR" altLang="en-US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 초고압변압기 공장 증설 </a:t>
            </a:r>
            <a:r>
              <a:rPr kumimoji="0" lang="en-US" altLang="ko-KR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(682</a:t>
            </a:r>
            <a:r>
              <a:rPr kumimoji="0" lang="ko-KR" altLang="en-US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억 투자</a:t>
            </a:r>
            <a:r>
              <a:rPr kumimoji="0" lang="en-US" altLang="ko-KR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, 24</a:t>
            </a:r>
            <a:r>
              <a:rPr kumimoji="0" lang="ko-KR" altLang="en-US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년 </a:t>
            </a:r>
            <a:r>
              <a:rPr kumimoji="0" lang="en-US" altLang="ko-KR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10</a:t>
            </a:r>
            <a:r>
              <a:rPr kumimoji="0" lang="ko-KR" altLang="en-US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월말 준공 예정</a:t>
            </a:r>
            <a:r>
              <a:rPr kumimoji="0" lang="en-US" altLang="ko-KR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)</a:t>
            </a:r>
            <a:endParaRPr kumimoji="0" lang="en-US" altLang="ko-KR" b="0" kern="1200" dirty="0">
              <a:solidFill>
                <a:srgbClr val="4F81BD">
                  <a:lumMod val="50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현대체 Bold" panose="02020503020101020101" pitchFamily="18" charset="-127"/>
            </a:endParaRPr>
          </a:p>
        </p:txBody>
      </p:sp>
      <p:pic>
        <p:nvPicPr>
          <p:cNvPr id="38" name="Picture 2" descr="일진전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955" y="1584180"/>
            <a:ext cx="1903437" cy="129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일진전기의 쿠웨이트 공사 현장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9" r="5586" b="19967"/>
          <a:stretch/>
        </p:blipFill>
        <p:spPr bwMode="auto">
          <a:xfrm>
            <a:off x="11130886" y="4314323"/>
            <a:ext cx="827227" cy="52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Object 4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6931" y="5844472"/>
            <a:ext cx="1518229" cy="438484"/>
          </a:xfrm>
          <a:prstGeom prst="rect">
            <a:avLst/>
          </a:prstGeom>
        </p:spPr>
      </p:pic>
      <p:pic>
        <p:nvPicPr>
          <p:cNvPr id="40" name="Object 4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61474" y="5838337"/>
            <a:ext cx="1518229" cy="438484"/>
          </a:xfrm>
          <a:prstGeom prst="rect">
            <a:avLst/>
          </a:prstGeom>
        </p:spPr>
      </p:pic>
      <p:pic>
        <p:nvPicPr>
          <p:cNvPr id="41" name="Object 4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76017" y="5823848"/>
            <a:ext cx="1518229" cy="438484"/>
          </a:xfrm>
          <a:prstGeom prst="rect">
            <a:avLst/>
          </a:prstGeom>
        </p:spPr>
      </p:pic>
      <p:pic>
        <p:nvPicPr>
          <p:cNvPr id="42" name="Object 4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090560" y="5823848"/>
            <a:ext cx="1518229" cy="43848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65673" y="5842095"/>
            <a:ext cx="108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+mn-ea"/>
                <a:ea typeface="+mn-ea"/>
              </a:rPr>
              <a:t>~2020</a:t>
            </a:r>
            <a:endParaRPr lang="ko-KR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88418" y="5835960"/>
            <a:ext cx="864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+mn-ea"/>
                <a:ea typeface="+mn-ea"/>
              </a:rPr>
              <a:t>2021</a:t>
            </a:r>
            <a:endParaRPr lang="ko-KR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97243" y="5821471"/>
            <a:ext cx="864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+mn-ea"/>
                <a:ea typeface="+mn-ea"/>
              </a:rPr>
              <a:t>2022</a:t>
            </a:r>
            <a:endParaRPr lang="ko-KR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417504" y="5821471"/>
            <a:ext cx="864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+mn-ea"/>
                <a:ea typeface="+mn-ea"/>
              </a:rPr>
              <a:t>2023</a:t>
            </a:r>
            <a:endParaRPr lang="ko-KR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897001" y="4886679"/>
            <a:ext cx="1294999" cy="615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lvl="0" fontAlgn="base" latinLnBrk="0">
              <a:spcBef>
                <a:spcPct val="0"/>
              </a:spcBef>
              <a:spcAft>
                <a:spcPct val="0"/>
              </a:spcAft>
              <a:defRPr sz="1000" b="1" kern="0">
                <a:solidFill>
                  <a:schemeClr val="accent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 defTabSz="715198">
              <a:spcBef>
                <a:spcPts val="508"/>
              </a:spcBef>
              <a:defRPr/>
            </a:pPr>
            <a:r>
              <a:rPr kumimoji="0" lang="ko-KR" altLang="en-US" sz="800" b="0" kern="12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바레인 국영 </a:t>
            </a:r>
            <a:r>
              <a:rPr kumimoji="0" lang="ko-KR" altLang="en-US" sz="800" b="0" kern="12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수전력청과</a:t>
            </a:r>
            <a:r>
              <a:rPr kumimoji="0" lang="ko-KR" altLang="en-US" sz="800" b="0" kern="12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 </a:t>
            </a:r>
            <a:r>
              <a:rPr kumimoji="0" lang="en-US" altLang="ko-KR" sz="800" b="0" kern="12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400kV</a:t>
            </a:r>
            <a:r>
              <a:rPr kumimoji="0" lang="ko-KR" altLang="en-US" sz="800" b="0" kern="12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초고압</a:t>
            </a:r>
            <a:r>
              <a:rPr kumimoji="0" lang="ko-KR" altLang="en-US" sz="800" b="0" kern="12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 </a:t>
            </a:r>
            <a:r>
              <a:rPr kumimoji="0" lang="ko-KR" altLang="en-US" sz="800" b="0" kern="12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지중케이블</a:t>
            </a:r>
            <a:r>
              <a:rPr kumimoji="0" lang="ko-KR" altLang="en-US" sz="800" b="0" kern="12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 자재 납품 및 설치공사 일괄 </a:t>
            </a:r>
            <a:r>
              <a:rPr kumimoji="0" lang="ko-KR" altLang="en-US" sz="800" b="0" kern="12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턴키</a:t>
            </a:r>
            <a:r>
              <a:rPr kumimoji="0" lang="ko-KR" altLang="en-US" sz="800" b="0" kern="12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 프로젝트 </a:t>
            </a:r>
            <a:r>
              <a:rPr kumimoji="0" lang="ko-KR" altLang="en-US" sz="800" b="0" kern="12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게약</a:t>
            </a:r>
            <a:r>
              <a:rPr kumimoji="0" lang="ko-KR" altLang="en-US" sz="800" b="0" kern="12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 체결</a:t>
            </a:r>
            <a:r>
              <a:rPr kumimoji="0" lang="en-US" altLang="ko-KR" sz="800" b="0" kern="1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 </a:t>
            </a:r>
            <a:r>
              <a:rPr kumimoji="0" lang="en-US" altLang="ko-KR" sz="800" b="0" kern="12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(1,685</a:t>
            </a:r>
            <a:r>
              <a:rPr kumimoji="0" lang="ko-KR" altLang="en-US" sz="800" b="0" kern="12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억원</a:t>
            </a:r>
            <a:r>
              <a:rPr kumimoji="0" lang="en-US" altLang="ko-KR" sz="800" b="0" kern="12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, 2023</a:t>
            </a:r>
            <a:r>
              <a:rPr kumimoji="0" lang="ko-KR" altLang="en-US" sz="800" b="0" kern="12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년</a:t>
            </a:r>
            <a:r>
              <a:rPr kumimoji="0" lang="en-US" altLang="ko-KR" sz="800" b="0" kern="12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)</a:t>
            </a:r>
            <a:endParaRPr kumimoji="0" lang="en-US" altLang="ko-KR" sz="800" b="0" kern="12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현대체 Bold" panose="02020503020101020101" pitchFamily="18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 flipV="1">
            <a:off x="0" y="6331279"/>
            <a:ext cx="12192000" cy="5064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9409985" y="4042943"/>
            <a:ext cx="136664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lvl="0" fontAlgn="base" latinLnBrk="0">
              <a:spcBef>
                <a:spcPct val="0"/>
              </a:spcBef>
              <a:spcAft>
                <a:spcPct val="0"/>
              </a:spcAft>
              <a:defRPr sz="1000" b="1" kern="0">
                <a:solidFill>
                  <a:schemeClr val="accent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 defTabSz="715198">
              <a:spcBef>
                <a:spcPts val="508"/>
              </a:spcBef>
              <a:defRPr/>
            </a:pPr>
            <a:r>
              <a:rPr kumimoji="0" lang="ko-KR" altLang="en-US" sz="800" b="0" kern="1200" dirty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노르웨이 </a:t>
            </a:r>
            <a:r>
              <a:rPr kumimoji="0" lang="ko-KR" altLang="en-US" sz="800" b="0" kern="1200" dirty="0" err="1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국영전력청</a:t>
            </a:r>
            <a:r>
              <a:rPr kumimoji="0" lang="ko-KR" altLang="en-US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 </a:t>
            </a:r>
            <a:r>
              <a:rPr kumimoji="0" lang="en-US" altLang="ko-KR" sz="800" b="0" kern="1200" dirty="0" err="1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Statnett</a:t>
            </a:r>
            <a:r>
              <a:rPr kumimoji="0" lang="en-US" altLang="ko-KR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/>
            </a:r>
            <a:br>
              <a:rPr kumimoji="0" lang="en-US" altLang="ko-KR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</a:br>
            <a:r>
              <a:rPr kumimoji="0" lang="ko-KR" altLang="en-US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과 </a:t>
            </a:r>
            <a:r>
              <a:rPr kumimoji="0" lang="en-US" altLang="ko-KR" sz="800" b="0" kern="1200" dirty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420kV </a:t>
            </a:r>
            <a:r>
              <a:rPr kumimoji="0" lang="ko-KR" altLang="en-US" sz="800" b="0" kern="1200" dirty="0" err="1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지중선</a:t>
            </a:r>
            <a:r>
              <a:rPr kumimoji="0" lang="en-US" altLang="ko-KR" sz="800" b="0" kern="1200" dirty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(45km) </a:t>
            </a:r>
            <a:r>
              <a:rPr kumimoji="0" lang="ko-KR" altLang="en-US" sz="800" b="0" kern="1200" dirty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공급</a:t>
            </a:r>
            <a:r>
              <a:rPr kumimoji="0" lang="en-US" altLang="ko-KR" sz="800" b="0" kern="1200" dirty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/>
            </a:r>
            <a:br>
              <a:rPr kumimoji="0" lang="en-US" altLang="ko-KR" sz="800" b="0" kern="1200" dirty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</a:br>
            <a:r>
              <a:rPr kumimoji="0" lang="ko-KR" altLang="en-US" sz="800" b="0" kern="1200" dirty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및 설치공사 프로젝트 </a:t>
            </a:r>
            <a:r>
              <a:rPr kumimoji="0" lang="ko-KR" altLang="en-US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계약</a:t>
            </a:r>
            <a:endParaRPr kumimoji="0" lang="en-US" altLang="ko-KR" sz="800" b="0" kern="1200" dirty="0">
              <a:solidFill>
                <a:srgbClr val="4F81BD">
                  <a:lumMod val="50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현대체 Bold" panose="02020503020101020101" pitchFamily="18" charset="-127"/>
            </a:endParaRPr>
          </a:p>
        </p:txBody>
      </p:sp>
      <p:pic>
        <p:nvPicPr>
          <p:cNvPr id="1026" name="Picture 2" descr="https://imgnews.pstatic.net/image/008/2011/01/12/2011011213152703824_1.jpg?type=w6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1584180"/>
            <a:ext cx="1910278" cy="129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직선 연결선 27"/>
          <p:cNvCxnSpPr>
            <a:stCxn id="32" idx="2"/>
          </p:cNvCxnSpPr>
          <p:nvPr/>
        </p:nvCxnSpPr>
        <p:spPr>
          <a:xfrm flipH="1">
            <a:off x="7621741" y="3274187"/>
            <a:ext cx="7672" cy="2547284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502173" y="2966410"/>
            <a:ext cx="22544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lvl="0" fontAlgn="base" latinLnBrk="0">
              <a:spcBef>
                <a:spcPct val="0"/>
              </a:spcBef>
              <a:spcAft>
                <a:spcPct val="0"/>
              </a:spcAft>
              <a:defRPr sz="1000" b="1" kern="0">
                <a:solidFill>
                  <a:schemeClr val="accent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 defTabSz="715198">
              <a:spcBef>
                <a:spcPts val="508"/>
              </a:spcBef>
              <a:defRPr/>
            </a:pPr>
            <a:r>
              <a:rPr kumimoji="0" lang="en-US" altLang="ko-KR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12</a:t>
            </a:r>
            <a:r>
              <a:rPr kumimoji="0" lang="ko-KR" altLang="en-US" b="0" kern="1200" dirty="0" err="1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년만에</a:t>
            </a:r>
            <a:r>
              <a:rPr kumimoji="0" lang="ko-KR" altLang="en-US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 </a:t>
            </a:r>
            <a:r>
              <a:rPr kumimoji="0" lang="en-US" altLang="ko-KR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1</a:t>
            </a:r>
            <a:r>
              <a:rPr kumimoji="0" lang="ko-KR" altLang="en-US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조 클럽 복귀</a:t>
            </a:r>
            <a:r>
              <a:rPr kumimoji="0" lang="en-US" altLang="ko-KR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/>
            </a:r>
            <a:br>
              <a:rPr kumimoji="0" lang="en-US" altLang="ko-KR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</a:br>
            <a:r>
              <a:rPr kumimoji="0" lang="en-US" altLang="ko-KR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(</a:t>
            </a:r>
            <a:r>
              <a:rPr kumimoji="0" lang="ko-KR" altLang="en-US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제품 라인업 강화로 수출 급증</a:t>
            </a:r>
            <a:r>
              <a:rPr kumimoji="0" lang="en-US" altLang="ko-KR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)</a:t>
            </a:r>
            <a:endParaRPr kumimoji="0" lang="en-US" altLang="ko-KR" b="0" kern="1200" dirty="0">
              <a:solidFill>
                <a:srgbClr val="4F81BD">
                  <a:lumMod val="50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현대체 Bold" panose="02020503020101020101" pitchFamily="18" charset="-127"/>
            </a:endParaRPr>
          </a:p>
        </p:txBody>
      </p:sp>
      <p:pic>
        <p:nvPicPr>
          <p:cNvPr id="34" name="Picture 6" descr="충남 홍성공장에서 일진전기 직원들이 500kV 초고압변압기 수출을 자축하고 있다.  &#10;  &#10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384" y="1588787"/>
            <a:ext cx="1902408" cy="128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그림 47"/>
          <p:cNvPicPr>
            <a:picLocks noChangeAspect="1"/>
          </p:cNvPicPr>
          <p:nvPr/>
        </p:nvPicPr>
        <p:blipFill rotWithShape="1">
          <a:blip r:embed="rId11"/>
          <a:srcRect b="32367"/>
          <a:stretch/>
        </p:blipFill>
        <p:spPr>
          <a:xfrm>
            <a:off x="1578669" y="3441623"/>
            <a:ext cx="787504" cy="53275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699743" y="5009789"/>
            <a:ext cx="1406292" cy="4924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lvl="0" fontAlgn="base" latinLnBrk="0">
              <a:spcBef>
                <a:spcPct val="0"/>
              </a:spcBef>
              <a:spcAft>
                <a:spcPct val="0"/>
              </a:spcAft>
              <a:defRPr sz="1000" b="1" kern="0">
                <a:solidFill>
                  <a:schemeClr val="accent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 defTabSz="715198">
              <a:spcBef>
                <a:spcPts val="508"/>
              </a:spcBef>
              <a:defRPr/>
            </a:pPr>
            <a:r>
              <a:rPr kumimoji="0" lang="ko-KR" altLang="en-US" sz="800" b="0" kern="1200" dirty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방글라데시 </a:t>
            </a:r>
            <a:r>
              <a:rPr kumimoji="0" lang="ko-KR" altLang="en-US" sz="800" b="0" kern="1200" dirty="0" err="1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국영송전철</a:t>
            </a:r>
            <a:r>
              <a:rPr kumimoji="0" lang="ko-KR" altLang="en-US" sz="800" b="0" kern="1200" dirty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 </a:t>
            </a:r>
            <a:r>
              <a:rPr kumimoji="0" lang="en-US" altLang="ko-KR" sz="800" b="0" kern="1200" dirty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PGCB</a:t>
            </a:r>
            <a:br>
              <a:rPr kumimoji="0" lang="en-US" altLang="ko-KR" sz="800" b="0" kern="1200" dirty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</a:br>
            <a:r>
              <a:rPr kumimoji="0" lang="ko-KR" altLang="en-US" sz="800" b="0" kern="1200" dirty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와 </a:t>
            </a:r>
            <a:r>
              <a:rPr kumimoji="0" lang="en-US" altLang="ko-KR" sz="800" b="0" kern="1200" dirty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400kV </a:t>
            </a:r>
            <a:r>
              <a:rPr kumimoji="0" lang="ko-KR" altLang="en-US" sz="800" b="0" kern="1200" dirty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및 </a:t>
            </a:r>
            <a:r>
              <a:rPr kumimoji="0" lang="en-US" altLang="ko-KR" sz="800" b="0" kern="1200" dirty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230kV </a:t>
            </a:r>
            <a:r>
              <a:rPr kumimoji="0" lang="ko-KR" altLang="en-US" sz="800" b="0" kern="1200" dirty="0" err="1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지중선</a:t>
            </a:r>
            <a:r>
              <a:rPr kumimoji="0" lang="en-US" altLang="ko-KR" sz="800" b="0" kern="1200" dirty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/>
            </a:r>
            <a:br>
              <a:rPr kumimoji="0" lang="en-US" altLang="ko-KR" sz="800" b="0" kern="1200" dirty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</a:br>
            <a:r>
              <a:rPr kumimoji="0" lang="en-US" altLang="ko-KR" sz="800" b="0" kern="1200" dirty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178km </a:t>
            </a:r>
            <a:r>
              <a:rPr kumimoji="0" lang="ko-KR" altLang="en-US" sz="800" b="0" kern="1200" dirty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납품 및 </a:t>
            </a:r>
            <a:r>
              <a:rPr kumimoji="0" lang="ko-KR" altLang="en-US" sz="800" b="0" kern="1200" dirty="0" err="1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접속공사</a:t>
            </a:r>
            <a:r>
              <a:rPr kumimoji="0" lang="ko-KR" altLang="en-US" sz="800" b="0" kern="1200" dirty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 계약</a:t>
            </a:r>
            <a:r>
              <a:rPr kumimoji="0" lang="en-US" altLang="ko-KR" sz="800" b="0" kern="1200" dirty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/>
            </a:r>
            <a:br>
              <a:rPr kumimoji="0" lang="en-US" altLang="ko-KR" sz="800" b="0" kern="1200" dirty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</a:br>
            <a:r>
              <a:rPr kumimoji="0" lang="en-US" altLang="ko-KR" sz="800" b="0" kern="1200" dirty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(821</a:t>
            </a:r>
            <a:r>
              <a:rPr kumimoji="0" lang="ko-KR" altLang="en-US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억원</a:t>
            </a:r>
            <a:r>
              <a:rPr kumimoji="0" lang="en-US" altLang="ko-KR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, 2022</a:t>
            </a:r>
            <a:r>
              <a:rPr kumimoji="0" lang="ko-KR" altLang="en-US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년</a:t>
            </a:r>
            <a:r>
              <a:rPr kumimoji="0" lang="en-US" altLang="ko-KR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)</a:t>
            </a:r>
            <a:endParaRPr kumimoji="0" lang="en-US" altLang="ko-KR" sz="800" b="0" kern="1200" dirty="0">
              <a:solidFill>
                <a:srgbClr val="4F81BD">
                  <a:lumMod val="50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현대체 Bold" panose="020205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44324" y="3445303"/>
            <a:ext cx="847528" cy="532759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6184765" y="4042943"/>
            <a:ext cx="136664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lvl="0" fontAlgn="base" latinLnBrk="0">
              <a:spcBef>
                <a:spcPct val="0"/>
              </a:spcBef>
              <a:spcAft>
                <a:spcPct val="0"/>
              </a:spcAft>
              <a:defRPr sz="1000" b="1" kern="0">
                <a:solidFill>
                  <a:schemeClr val="accent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 defTabSz="715198">
              <a:spcBef>
                <a:spcPts val="508"/>
              </a:spcBef>
              <a:defRPr/>
            </a:pPr>
            <a:r>
              <a:rPr kumimoji="0" lang="ko-KR" altLang="en-US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싱가포르 </a:t>
            </a:r>
            <a:r>
              <a:rPr kumimoji="0" lang="ko-KR" altLang="en-US" sz="800" b="0" kern="1200" dirty="0" err="1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전력청</a:t>
            </a:r>
            <a:r>
              <a:rPr kumimoji="0" lang="ko-KR" altLang="en-US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 </a:t>
            </a:r>
            <a:r>
              <a:rPr kumimoji="0" lang="en-US" altLang="ko-KR" sz="800" b="0" kern="1200" dirty="0" err="1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SPGroup</a:t>
            </a:r>
            <a:r>
              <a:rPr kumimoji="0" lang="ko-KR" altLang="en-US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과 </a:t>
            </a:r>
            <a:r>
              <a:rPr kumimoji="0" lang="en-US" altLang="ko-KR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HV</a:t>
            </a:r>
            <a:r>
              <a:rPr kumimoji="0" lang="ko-KR" altLang="en-US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케이블 공급 계약 체결</a:t>
            </a:r>
            <a:r>
              <a:rPr kumimoji="0" lang="en-US" altLang="ko-KR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/>
            </a:r>
            <a:br>
              <a:rPr kumimoji="0" lang="en-US" altLang="ko-KR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</a:br>
            <a:r>
              <a:rPr kumimoji="0" lang="en-US" altLang="ko-KR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(1,535</a:t>
            </a:r>
            <a:r>
              <a:rPr kumimoji="0" lang="ko-KR" altLang="en-US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억원</a:t>
            </a:r>
            <a:r>
              <a:rPr kumimoji="0" lang="en-US" altLang="ko-KR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, 2022</a:t>
            </a:r>
            <a:r>
              <a:rPr kumimoji="0" lang="ko-KR" altLang="en-US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년</a:t>
            </a:r>
            <a:r>
              <a:rPr kumimoji="0" lang="en-US" altLang="ko-KR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)</a:t>
            </a:r>
            <a:endParaRPr kumimoji="0" lang="en-US" altLang="ko-KR" sz="800" b="0" kern="1200" dirty="0">
              <a:solidFill>
                <a:srgbClr val="4F81BD">
                  <a:lumMod val="50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현대체 Bold" panose="02020503020101020101" pitchFamily="18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276017" y="2966410"/>
            <a:ext cx="22544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lvl="0" fontAlgn="base" latinLnBrk="0">
              <a:spcBef>
                <a:spcPct val="0"/>
              </a:spcBef>
              <a:spcAft>
                <a:spcPct val="0"/>
              </a:spcAft>
              <a:defRPr sz="1000" b="1" kern="0">
                <a:solidFill>
                  <a:schemeClr val="accent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 defTabSz="715198">
              <a:defRPr/>
            </a:pPr>
            <a:r>
              <a:rPr kumimoji="0" lang="ko-KR" altLang="en-US" b="0" kern="1200" dirty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미국 오하이오주 </a:t>
            </a:r>
            <a:r>
              <a:rPr kumimoji="0" lang="ko-KR" altLang="en-US" b="0" kern="1200" dirty="0" err="1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전력청에</a:t>
            </a:r>
            <a:r>
              <a:rPr kumimoji="0" lang="en-US" altLang="ko-KR" b="0" kern="1200" dirty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/>
            </a:r>
            <a:br>
              <a:rPr kumimoji="0" lang="en-US" altLang="ko-KR" b="0" kern="1200" dirty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</a:br>
            <a:r>
              <a:rPr kumimoji="0" lang="en-US" altLang="ko-KR" b="0" kern="1200" dirty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500kV </a:t>
            </a:r>
            <a:r>
              <a:rPr kumimoji="0" lang="ko-KR" altLang="en-US" b="0" kern="1200" dirty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초고압변압기 </a:t>
            </a:r>
            <a:r>
              <a:rPr kumimoji="0" lang="ko-KR" altLang="en-US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첫 수출 </a:t>
            </a:r>
            <a:endParaRPr kumimoji="0" lang="en-US" altLang="ko-KR" b="0" kern="1200" dirty="0">
              <a:solidFill>
                <a:srgbClr val="4F81BD">
                  <a:lumMod val="50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현대체 Bold" panose="02020503020101020101" pitchFamily="18" charset="-127"/>
            </a:endParaRPr>
          </a:p>
        </p:txBody>
      </p:sp>
      <p:cxnSp>
        <p:nvCxnSpPr>
          <p:cNvPr id="53" name="직선 연결선 52"/>
          <p:cNvCxnSpPr>
            <a:stCxn id="52" idx="2"/>
          </p:cNvCxnSpPr>
          <p:nvPr/>
        </p:nvCxnSpPr>
        <p:spPr>
          <a:xfrm>
            <a:off x="4403257" y="3274187"/>
            <a:ext cx="2059" cy="2547284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search.pstatic.net/common/?src=http%3A%2F%2Fblogfiles.naver.net%2FMjAyMzA1MzBfMzAg%2FMDAxNjg1NDI0MjAyNDAw.hhxyrKf4Z0GoXc3-FDMUxmlaKwxCaMonZ47az6VBTlYg.cryg_aopWbDD-Iw0KsL55G6LMINd32-SBN_3Ytql9_Mg.PNG.faeredei%2Fimage.png&amp;type=sc960_83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75" y="1588787"/>
            <a:ext cx="1864176" cy="128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직선 연결선 53"/>
          <p:cNvCxnSpPr/>
          <p:nvPr/>
        </p:nvCxnSpPr>
        <p:spPr>
          <a:xfrm>
            <a:off x="1211248" y="3274187"/>
            <a:ext cx="2059" cy="2547284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84008" y="2966410"/>
            <a:ext cx="22544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lvl="0" fontAlgn="base" latinLnBrk="0">
              <a:spcBef>
                <a:spcPct val="0"/>
              </a:spcBef>
              <a:spcAft>
                <a:spcPct val="0"/>
              </a:spcAft>
              <a:defRPr sz="1000" b="1" kern="0">
                <a:solidFill>
                  <a:schemeClr val="accent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 defTabSz="715198">
              <a:defRPr/>
            </a:pPr>
            <a:r>
              <a:rPr kumimoji="0" lang="en-US" altLang="ko-KR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362kV 63kA GIS</a:t>
            </a:r>
            <a:r>
              <a:rPr kumimoji="0" lang="ko-KR" altLang="en-US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용 </a:t>
            </a:r>
            <a:r>
              <a:rPr kumimoji="0" lang="ko-KR" altLang="en-US" b="0" kern="1200" dirty="0" err="1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콘데서</a:t>
            </a:r>
            <a:r>
              <a:rPr kumimoji="0" lang="ko-KR" altLang="en-US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 </a:t>
            </a:r>
            <a:r>
              <a:rPr kumimoji="0" lang="ko-KR" altLang="en-US" b="0" kern="1200" dirty="0" err="1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불용형</a:t>
            </a:r>
            <a:r>
              <a:rPr kumimoji="0" lang="ko-KR" altLang="en-US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 차단기 국내 최초 개발 완료</a:t>
            </a:r>
            <a:endParaRPr kumimoji="0" lang="en-US" altLang="ko-KR" b="0" kern="1200" dirty="0">
              <a:solidFill>
                <a:srgbClr val="4F81BD">
                  <a:lumMod val="50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현대체 Bold" panose="02020503020101020101" pitchFamily="18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89098" y="4040479"/>
            <a:ext cx="136664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lvl="0" fontAlgn="base" latinLnBrk="0">
              <a:spcBef>
                <a:spcPct val="0"/>
              </a:spcBef>
              <a:spcAft>
                <a:spcPct val="0"/>
              </a:spcAft>
              <a:defRPr sz="1000" b="1" kern="0">
                <a:solidFill>
                  <a:schemeClr val="accent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 defTabSz="715198">
              <a:defRPr/>
            </a:pPr>
            <a:r>
              <a:rPr kumimoji="0" lang="ko-KR" altLang="en-US" sz="800" b="0" kern="1200" dirty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쿠웨이트 </a:t>
            </a:r>
            <a:r>
              <a:rPr kumimoji="0" lang="en-US" altLang="ko-KR" sz="800" b="0" kern="1200" dirty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400kV </a:t>
            </a:r>
            <a:r>
              <a:rPr kumimoji="0" lang="ko-KR" altLang="en-US" sz="800" b="0" kern="1200" dirty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대규모 신도시 </a:t>
            </a:r>
            <a:r>
              <a:rPr kumimoji="0" lang="ko-KR" altLang="en-US" sz="800" b="0" kern="1200" dirty="0" err="1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전력망</a:t>
            </a:r>
            <a:r>
              <a:rPr kumimoji="0" lang="ko-KR" altLang="en-US" sz="800" b="0" kern="1200" dirty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 구축사업</a:t>
            </a:r>
            <a:r>
              <a:rPr kumimoji="0" lang="en-US" altLang="ko-KR" sz="800" b="0" kern="1200" dirty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/>
            </a:r>
            <a:br>
              <a:rPr kumimoji="0" lang="en-US" altLang="ko-KR" sz="800" b="0" kern="1200" dirty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</a:br>
            <a:r>
              <a:rPr kumimoji="0" lang="ko-KR" altLang="en-US" sz="800" b="0" kern="1200" dirty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수주 </a:t>
            </a:r>
            <a:r>
              <a:rPr kumimoji="0" lang="en-US" altLang="ko-KR" sz="800" b="0" kern="1200" dirty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(884</a:t>
            </a:r>
            <a:r>
              <a:rPr kumimoji="0" lang="ko-KR" altLang="en-US" sz="800" b="0" kern="1200" dirty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억원 </a:t>
            </a:r>
            <a:r>
              <a:rPr kumimoji="0" lang="en-US" altLang="ko-KR" sz="800" b="0" kern="1200" dirty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, 2019</a:t>
            </a:r>
            <a:r>
              <a:rPr kumimoji="0" lang="ko-KR" altLang="en-US" sz="800" b="0" kern="1200" dirty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년</a:t>
            </a:r>
            <a:r>
              <a:rPr kumimoji="0" lang="en-US" altLang="ko-KR" sz="800" b="0" kern="1200" dirty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7440" y="4497023"/>
            <a:ext cx="115310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lvl="0" fontAlgn="base" latinLnBrk="0">
              <a:spcBef>
                <a:spcPct val="0"/>
              </a:spcBef>
              <a:spcAft>
                <a:spcPct val="0"/>
              </a:spcAft>
              <a:defRPr sz="1000" b="1" kern="0">
                <a:solidFill>
                  <a:schemeClr val="accent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 defTabSz="715198">
              <a:defRPr/>
            </a:pPr>
            <a:r>
              <a:rPr kumimoji="0" lang="ko-KR" altLang="en-US" sz="800" b="0" kern="1200" dirty="0" err="1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수출형</a:t>
            </a:r>
            <a:r>
              <a:rPr kumimoji="0" lang="ko-KR" altLang="en-US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 </a:t>
            </a:r>
            <a:r>
              <a:rPr kumimoji="0" lang="en-US" altLang="ko-KR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420kV GIS</a:t>
            </a:r>
          </a:p>
          <a:p>
            <a:pPr defTabSz="715198">
              <a:defRPr/>
            </a:pPr>
            <a:r>
              <a:rPr kumimoji="0" lang="ko-KR" altLang="en-US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국내최초 독자 개발</a:t>
            </a:r>
            <a:endParaRPr kumimoji="0" lang="en-US" altLang="ko-KR" sz="800" b="0" kern="1200" dirty="0" smtClean="0">
              <a:solidFill>
                <a:srgbClr val="4F81BD">
                  <a:lumMod val="50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현대체 Bold" panose="02020503020101020101" pitchFamily="18" charset="-127"/>
            </a:endParaRPr>
          </a:p>
          <a:p>
            <a:pPr defTabSz="715198">
              <a:defRPr/>
            </a:pPr>
            <a:r>
              <a:rPr kumimoji="0" lang="en-US" altLang="ko-KR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(2019</a:t>
            </a:r>
            <a:r>
              <a:rPr kumimoji="0" lang="ko-KR" altLang="en-US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년 </a:t>
            </a:r>
            <a:r>
              <a:rPr kumimoji="0" lang="en-US" altLang="ko-KR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2</a:t>
            </a:r>
            <a:r>
              <a:rPr kumimoji="0" lang="ko-KR" altLang="en-US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월</a:t>
            </a:r>
            <a:r>
              <a:rPr kumimoji="0" lang="en-US" altLang="ko-KR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)</a:t>
            </a:r>
            <a:endParaRPr kumimoji="0" lang="en-US" altLang="ko-KR" sz="800" b="0" kern="1200" dirty="0">
              <a:solidFill>
                <a:srgbClr val="4F81BD">
                  <a:lumMod val="50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현대체 Bold" panose="02020503020101020101" pitchFamily="18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12970" y="12458211"/>
            <a:ext cx="116363" cy="20928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lvl="0" fontAlgn="base" latinLnBrk="0">
              <a:spcBef>
                <a:spcPct val="0"/>
              </a:spcBef>
              <a:spcAft>
                <a:spcPct val="0"/>
              </a:spcAft>
              <a:defRPr sz="1000" b="1" kern="0">
                <a:solidFill>
                  <a:schemeClr val="accent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 defTabSz="715198">
              <a:defRPr/>
            </a:pPr>
            <a:r>
              <a:rPr kumimoji="0" lang="ko-KR" altLang="en-US" sz="800" b="0" kern="1200" dirty="0" err="1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홍성공장</a:t>
            </a:r>
            <a:r>
              <a:rPr kumimoji="0" lang="ko-KR" altLang="en-US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 </a:t>
            </a:r>
            <a:r>
              <a:rPr kumimoji="0" lang="ko-KR" altLang="en-US" sz="800" b="0" kern="1200" dirty="0" err="1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차단기공장</a:t>
            </a:r>
            <a:r>
              <a:rPr kumimoji="0" lang="ko-KR" altLang="en-US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 준공</a:t>
            </a:r>
            <a:r>
              <a:rPr kumimoji="0" lang="en-US" altLang="ko-KR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/>
            </a:r>
            <a:br>
              <a:rPr kumimoji="0" lang="en-US" altLang="ko-KR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</a:br>
            <a:r>
              <a:rPr kumimoji="0" lang="en-US" altLang="ko-KR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(2018</a:t>
            </a:r>
            <a:r>
              <a:rPr kumimoji="0" lang="ko-KR" altLang="en-US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년 </a:t>
            </a:r>
            <a:r>
              <a:rPr kumimoji="0" lang="en-US" altLang="ko-KR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9</a:t>
            </a:r>
            <a:r>
              <a:rPr kumimoji="0" lang="ko-KR" altLang="en-US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월</a:t>
            </a:r>
            <a:r>
              <a:rPr kumimoji="0" lang="en-US" altLang="ko-KR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)</a:t>
            </a:r>
            <a:endParaRPr kumimoji="0" lang="en-US" altLang="ko-KR" sz="800" b="0" kern="1200" dirty="0">
              <a:solidFill>
                <a:srgbClr val="4F81BD">
                  <a:lumMod val="50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현대체 Bold" panose="02020503020101020101" pitchFamily="18" charset="-127"/>
            </a:endParaRPr>
          </a:p>
        </p:txBody>
      </p:sp>
      <p:pic>
        <p:nvPicPr>
          <p:cNvPr id="1030" name="Picture 6" descr="확대이미지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47" y="4840478"/>
            <a:ext cx="786726" cy="53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1289098" y="5425357"/>
            <a:ext cx="1366646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lvl="0" fontAlgn="base" latinLnBrk="0">
              <a:spcBef>
                <a:spcPct val="0"/>
              </a:spcBef>
              <a:spcAft>
                <a:spcPct val="0"/>
              </a:spcAft>
              <a:defRPr sz="1000" b="1" kern="0">
                <a:solidFill>
                  <a:schemeClr val="accent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 defTabSz="715198">
              <a:defRPr/>
            </a:pPr>
            <a:r>
              <a:rPr kumimoji="0" lang="ko-KR" altLang="en-US" sz="800" b="0" kern="1200" dirty="0" err="1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홍성공장</a:t>
            </a:r>
            <a:r>
              <a:rPr kumimoji="0" lang="ko-KR" altLang="en-US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 차단기 공장</a:t>
            </a:r>
            <a:endParaRPr kumimoji="0" lang="en-US" altLang="ko-KR" sz="800" b="0" kern="1200" dirty="0" smtClean="0">
              <a:solidFill>
                <a:srgbClr val="4F81BD">
                  <a:lumMod val="50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현대체 Bold" panose="02020503020101020101" pitchFamily="18" charset="-127"/>
            </a:endParaRPr>
          </a:p>
          <a:p>
            <a:pPr defTabSz="715198">
              <a:defRPr/>
            </a:pPr>
            <a:r>
              <a:rPr kumimoji="0" lang="ko-KR" altLang="en-US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준공 </a:t>
            </a:r>
            <a:r>
              <a:rPr kumimoji="0" lang="en-US" altLang="ko-KR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(18</a:t>
            </a:r>
            <a:r>
              <a:rPr kumimoji="0" lang="ko-KR" altLang="en-US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년 </a:t>
            </a:r>
            <a:r>
              <a:rPr kumimoji="0" lang="en-US" altLang="ko-KR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9</a:t>
            </a:r>
            <a:r>
              <a:rPr kumimoji="0" lang="ko-KR" altLang="en-US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월</a:t>
            </a:r>
            <a:r>
              <a:rPr kumimoji="0" lang="en-US" altLang="ko-KR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)</a:t>
            </a:r>
            <a:endParaRPr kumimoji="0" lang="en-US" altLang="ko-KR" sz="800" b="0" kern="1200" dirty="0">
              <a:solidFill>
                <a:srgbClr val="4F81BD">
                  <a:lumMod val="50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현대체 Bold" panose="02020503020101020101" pitchFamily="18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933872" y="5415984"/>
            <a:ext cx="1366646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lvl="0" fontAlgn="base" latinLnBrk="0">
              <a:spcBef>
                <a:spcPct val="0"/>
              </a:spcBef>
              <a:spcAft>
                <a:spcPct val="0"/>
              </a:spcAft>
              <a:defRPr sz="1000" b="1" kern="0">
                <a:solidFill>
                  <a:schemeClr val="accent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 defTabSz="715198">
              <a:spcBef>
                <a:spcPts val="508"/>
              </a:spcBef>
              <a:defRPr/>
            </a:pPr>
            <a:r>
              <a:rPr kumimoji="0" lang="en-US" altLang="ko-KR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154kV Shunt Reactor </a:t>
            </a:r>
            <a:r>
              <a:rPr kumimoji="0" lang="ko-KR" altLang="en-US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자체 개발 완료 </a:t>
            </a:r>
            <a:r>
              <a:rPr kumimoji="0" lang="en-US" altLang="ko-KR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(21</a:t>
            </a:r>
            <a:r>
              <a:rPr kumimoji="0" lang="ko-KR" altLang="en-US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년 </a:t>
            </a:r>
            <a:r>
              <a:rPr kumimoji="0" lang="en-US" altLang="ko-KR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3</a:t>
            </a:r>
            <a:r>
              <a:rPr kumimoji="0" lang="ko-KR" altLang="en-US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월</a:t>
            </a:r>
            <a:r>
              <a:rPr kumimoji="0" lang="en-US" altLang="ko-KR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)</a:t>
            </a:r>
            <a:endParaRPr kumimoji="0" lang="en-US" altLang="ko-KR" sz="800" b="0" kern="1200" dirty="0">
              <a:solidFill>
                <a:srgbClr val="4F81BD">
                  <a:lumMod val="50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현대체 Bold" panose="02020503020101020101" pitchFamily="18" charset="-127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475646" y="5124324"/>
            <a:ext cx="1366646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lvl="0" fontAlgn="base" latinLnBrk="0">
              <a:spcBef>
                <a:spcPct val="0"/>
              </a:spcBef>
              <a:spcAft>
                <a:spcPct val="0"/>
              </a:spcAft>
              <a:defRPr sz="1000" b="1" kern="0">
                <a:solidFill>
                  <a:schemeClr val="accent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 defTabSz="715198">
              <a:spcBef>
                <a:spcPts val="508"/>
              </a:spcBef>
              <a:defRPr/>
            </a:pPr>
            <a:r>
              <a:rPr kumimoji="0" lang="en-US" altLang="ko-KR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154kV </a:t>
            </a:r>
            <a:r>
              <a:rPr kumimoji="0" lang="ko-KR" altLang="en-US" sz="800" b="0" kern="1200" dirty="0" err="1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풍냉식</a:t>
            </a:r>
            <a:r>
              <a:rPr kumimoji="0" lang="ko-KR" altLang="en-US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 가스 변압기 국내 최초 개발 </a:t>
            </a:r>
            <a:r>
              <a:rPr kumimoji="0" lang="en-US" altLang="ko-KR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(21</a:t>
            </a:r>
            <a:r>
              <a:rPr kumimoji="0" lang="ko-KR" altLang="en-US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년 </a:t>
            </a:r>
            <a:r>
              <a:rPr kumimoji="0" lang="en-US" altLang="ko-KR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6</a:t>
            </a:r>
            <a:r>
              <a:rPr kumimoji="0" lang="ko-KR" altLang="en-US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월</a:t>
            </a:r>
            <a:r>
              <a:rPr kumimoji="0" lang="en-US" altLang="ko-KR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)</a:t>
            </a:r>
            <a:endParaRPr kumimoji="0" lang="en-US" altLang="ko-KR" sz="800" b="0" kern="1200" dirty="0">
              <a:solidFill>
                <a:srgbClr val="4F81BD">
                  <a:lumMod val="50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현대체 Bold" panose="02020503020101020101" pitchFamily="18" charset="-127"/>
            </a:endParaRPr>
          </a:p>
        </p:txBody>
      </p:sp>
      <p:pic>
        <p:nvPicPr>
          <p:cNvPr id="1032" name="Picture 8" descr="종목줍줍]한국전력 '끝없는 어둠'…한 줄기 희망은?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046" y="4073563"/>
            <a:ext cx="818434" cy="52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3207762" y="4667518"/>
            <a:ext cx="111100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lvl="0" fontAlgn="base" latinLnBrk="0">
              <a:spcBef>
                <a:spcPct val="0"/>
              </a:spcBef>
              <a:spcAft>
                <a:spcPct val="0"/>
              </a:spcAft>
              <a:defRPr sz="1000" b="1" kern="0">
                <a:solidFill>
                  <a:schemeClr val="accent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 defTabSz="715198">
              <a:defRPr/>
            </a:pPr>
            <a:r>
              <a:rPr kumimoji="0" lang="ko-KR" altLang="en-US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한국전력에 </a:t>
            </a:r>
            <a:r>
              <a:rPr kumimoji="0" lang="en-US" altLang="ko-KR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345kV </a:t>
            </a:r>
            <a:r>
              <a:rPr kumimoji="0" lang="ko-KR" altLang="en-US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초고압케이블 공급</a:t>
            </a:r>
            <a:endParaRPr kumimoji="0" lang="en-US" altLang="ko-KR" sz="800" b="0" kern="1200" dirty="0" smtClean="0">
              <a:solidFill>
                <a:srgbClr val="4F81BD">
                  <a:lumMod val="50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현대체 Bold" panose="02020503020101020101" pitchFamily="18" charset="-127"/>
            </a:endParaRPr>
          </a:p>
          <a:p>
            <a:pPr defTabSz="715198">
              <a:defRPr/>
            </a:pPr>
            <a:r>
              <a:rPr kumimoji="0" lang="en-US" altLang="ko-KR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(601</a:t>
            </a:r>
            <a:r>
              <a:rPr kumimoji="0" lang="ko-KR" altLang="en-US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억원</a:t>
            </a:r>
            <a:r>
              <a:rPr kumimoji="0" lang="en-US" altLang="ko-KR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, 2021</a:t>
            </a:r>
            <a:r>
              <a:rPr kumimoji="0" lang="ko-KR" altLang="en-US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년</a:t>
            </a:r>
            <a:r>
              <a:rPr kumimoji="0" lang="en-US" altLang="ko-KR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)</a:t>
            </a:r>
            <a:endParaRPr kumimoji="0" lang="en-US" altLang="ko-KR" sz="800" b="0" kern="1200" dirty="0">
              <a:solidFill>
                <a:srgbClr val="4F81BD">
                  <a:lumMod val="50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현대체 Bold" panose="0202050302010102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48585" y="3450319"/>
            <a:ext cx="823579" cy="533171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4481928" y="4042943"/>
            <a:ext cx="136664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lvl="0" fontAlgn="base" latinLnBrk="0">
              <a:spcBef>
                <a:spcPct val="0"/>
              </a:spcBef>
              <a:spcAft>
                <a:spcPct val="0"/>
              </a:spcAft>
              <a:defRPr sz="1000" b="1" kern="0">
                <a:solidFill>
                  <a:schemeClr val="accent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 defTabSz="715198">
              <a:spcBef>
                <a:spcPts val="508"/>
              </a:spcBef>
              <a:defRPr/>
            </a:pPr>
            <a:r>
              <a:rPr kumimoji="0" lang="ko-KR" altLang="en-US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미국 </a:t>
            </a:r>
            <a:r>
              <a:rPr kumimoji="0" lang="ko-KR" altLang="en-US" sz="800" b="0" kern="1200" dirty="0" err="1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뉴잉글랜드</a:t>
            </a:r>
            <a:r>
              <a:rPr kumimoji="0" lang="ko-KR" altLang="en-US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 </a:t>
            </a:r>
            <a:r>
              <a:rPr kumimoji="0" lang="ko-KR" altLang="en-US" sz="800" b="0" kern="1200" dirty="0" err="1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전력청에</a:t>
            </a:r>
            <a:r>
              <a:rPr kumimoji="0" lang="ko-KR" altLang="en-US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 </a:t>
            </a:r>
            <a:r>
              <a:rPr kumimoji="0" lang="ko-KR" altLang="en-US" sz="800" b="0" kern="1200" dirty="0" err="1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초고압</a:t>
            </a:r>
            <a:r>
              <a:rPr kumimoji="0" lang="ko-KR" altLang="en-US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 케이블 공급 계약</a:t>
            </a:r>
            <a:r>
              <a:rPr kumimoji="0" lang="en-US" altLang="ko-KR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/>
            </a:r>
            <a:br>
              <a:rPr kumimoji="0" lang="en-US" altLang="ko-KR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</a:br>
            <a:r>
              <a:rPr kumimoji="0" lang="en-US" altLang="ko-KR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(400</a:t>
            </a:r>
            <a:r>
              <a:rPr kumimoji="0" lang="ko-KR" altLang="en-US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억원</a:t>
            </a:r>
            <a:r>
              <a:rPr kumimoji="0" lang="en-US" altLang="ko-KR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, 2021</a:t>
            </a:r>
            <a:r>
              <a:rPr kumimoji="0" lang="ko-KR" altLang="en-US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년</a:t>
            </a:r>
            <a:r>
              <a:rPr kumimoji="0" lang="en-US" altLang="ko-KR" sz="800" b="0" kern="120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현대체 Bold" panose="02020503020101020101" pitchFamily="18" charset="-127"/>
              </a:rPr>
              <a:t>)</a:t>
            </a:r>
            <a:endParaRPr kumimoji="0" lang="en-US" altLang="ko-KR" sz="800" b="0" kern="1200" dirty="0">
              <a:solidFill>
                <a:srgbClr val="4F81BD">
                  <a:lumMod val="50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현대체 Bold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12148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기본 디자인">
  <a:themeElements>
    <a:clrScheme name="2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lnDef>
  </a:objectDefaults>
  <a:extraClrSchemeLst>
    <a:extraClrScheme>
      <a:clrScheme name="2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lnDef>
  </a:objectDefaults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기본 디자인">
  <a:themeElements>
    <a:clrScheme name="3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lnDef>
  </a:objectDefaults>
  <a:extraClrSchemeLst>
    <a:extraClrScheme>
      <a:clrScheme name="3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기본 디자인">
  <a:themeElements>
    <a:clrScheme name="4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lnDef>
  </a:objectDefaults>
  <a:extraClrSchemeLst>
    <a:extraClrScheme>
      <a:clrScheme name="4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17676</TotalTime>
  <Words>709</Words>
  <Application>Microsoft Office PowerPoint</Application>
  <PresentationFormat>와이드스크린</PresentationFormat>
  <Paragraphs>198</Paragraphs>
  <Slides>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6</vt:i4>
      </vt:variant>
      <vt:variant>
        <vt:lpstr>슬라이드 제목</vt:lpstr>
      </vt:variant>
      <vt:variant>
        <vt:i4>9</vt:i4>
      </vt:variant>
    </vt:vector>
  </HeadingPairs>
  <TitlesOfParts>
    <vt:vector size="25" baseType="lpstr">
      <vt:lpstr>HY울릉도L</vt:lpstr>
      <vt:lpstr>HY헤드라인M</vt:lpstr>
      <vt:lpstr>굴림</vt:lpstr>
      <vt:lpstr>맑은 고딕</vt:lpstr>
      <vt:lpstr>현대체 Bold</vt:lpstr>
      <vt:lpstr>Arial</vt:lpstr>
      <vt:lpstr>Calibri</vt:lpstr>
      <vt:lpstr>Calibri Light</vt:lpstr>
      <vt:lpstr>Tahoma</vt:lpstr>
      <vt:lpstr>Wingdings 2</vt:lpstr>
      <vt:lpstr>2_기본 디자인</vt:lpstr>
      <vt:lpstr>1_기본 디자인</vt:lpstr>
      <vt:lpstr>3_기본 디자인</vt:lpstr>
      <vt:lpstr>4_기본 디자인</vt:lpstr>
      <vt:lpstr>HDOfficeLightV0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일진과 산학연의 어제와 오늘</dc:title>
  <dc:subject>회장님 발표자료</dc:subject>
  <dc:creator>maxpt</dc:creator>
  <cp:lastModifiedBy>IJMAIL</cp:lastModifiedBy>
  <cp:revision>1121</cp:revision>
  <cp:lastPrinted>2023-12-12T01:23:28Z</cp:lastPrinted>
  <dcterms:created xsi:type="dcterms:W3CDTF">2005-12-23T06:18:29Z</dcterms:created>
  <dcterms:modified xsi:type="dcterms:W3CDTF">2024-06-03T05:41:20Z</dcterms:modified>
</cp:coreProperties>
</file>