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7562850" cy="10696575"/>
  <p:notesSz cx="9926638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E7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307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6F1F-CE9B-4651-A6AA-CD717754106B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har char="•"/>
            </a:pPr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66F1F-CE9B-4651-A6AA-CD717754106B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021451-1387-4CA6-816F-3879F97B5CB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�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�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Object 1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57825" y="852487"/>
            <a:ext cx="1555485" cy="1555485"/>
          </a:xfrm>
          <a:prstGeom prst="rect">
            <a:avLst/>
          </a:prstGeom>
        </p:spPr>
      </p:pic>
      <p:grpSp>
        <p:nvGrpSpPr>
          <p:cNvPr id="1001" name="그룹 1001"/>
          <p:cNvGrpSpPr/>
          <p:nvPr/>
        </p:nvGrpSpPr>
        <p:grpSpPr>
          <a:xfrm>
            <a:off x="-117198" y="-72619"/>
            <a:ext cx="7796300" cy="533333"/>
            <a:chOff x="-117198" y="-72619"/>
            <a:chExt cx="7796300" cy="533333"/>
          </a:xfrm>
        </p:grpSpPr>
        <p:pic>
          <p:nvPicPr>
            <p:cNvPr id="3" name="Object 2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117198" y="-72619"/>
              <a:ext cx="7796300" cy="533333"/>
            </a:xfrm>
            <a:prstGeom prst="rect">
              <a:avLst/>
            </a:prstGeom>
          </p:spPr>
        </p:pic>
      </p:grpSp>
      <p:grpSp>
        <p:nvGrpSpPr>
          <p:cNvPr id="1002" name="그룹 1002"/>
          <p:cNvGrpSpPr/>
          <p:nvPr/>
        </p:nvGrpSpPr>
        <p:grpSpPr>
          <a:xfrm>
            <a:off x="-117198" y="10238095"/>
            <a:ext cx="7796300" cy="533333"/>
            <a:chOff x="-117198" y="10238095"/>
            <a:chExt cx="7796300" cy="533333"/>
          </a:xfrm>
        </p:grpSpPr>
        <p:pic>
          <p:nvPicPr>
            <p:cNvPr id="6" name="Object 5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117198" y="10238095"/>
              <a:ext cx="7796300" cy="533333"/>
            </a:xfrm>
            <a:prstGeom prst="rect">
              <a:avLst/>
            </a:prstGeom>
          </p:spPr>
        </p:pic>
      </p:grpSp>
      <p:sp>
        <p:nvSpPr>
          <p:cNvPr id="2" name="TextBox 1"/>
          <p:cNvSpPr txBox="1"/>
          <p:nvPr/>
        </p:nvSpPr>
        <p:spPr>
          <a:xfrm>
            <a:off x="5229225" y="2452687"/>
            <a:ext cx="2138727" cy="8194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구분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: 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신입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/ 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경력</a:t>
            </a:r>
            <a:endParaRPr lang="en-US" altLang="ko-KR" sz="1050" smtClean="0"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지원 부문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: 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희망 연봉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: 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회사내규에</a:t>
            </a:r>
            <a:r>
              <a:rPr lang="en-US" altLang="ko-KR" sz="105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따름</a:t>
            </a:r>
            <a:endParaRPr lang="ko-KR" altLang="en-US" sz="1050"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04825" y="776287"/>
            <a:ext cx="317266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3200" b="1" smtClean="0">
                <a:solidFill>
                  <a:srgbClr val="00B0F0"/>
                </a:solidFill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텐마인의 정석이</a:t>
            </a:r>
            <a:endParaRPr lang="en-US" altLang="ko-KR" sz="3200" b="1" smtClean="0">
              <a:solidFill>
                <a:srgbClr val="00B0F0"/>
              </a:solidFill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3200" b="1" smtClean="0">
                <a:solidFill>
                  <a:srgbClr val="00B0F0"/>
                </a:solidFill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되고자 하는</a:t>
            </a:r>
            <a:endParaRPr lang="en-US" altLang="ko-KR" sz="3200" b="1" smtClean="0">
              <a:solidFill>
                <a:srgbClr val="00B0F0"/>
              </a:solidFill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3200" b="1" smtClean="0"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ㅇㅇㅇ</a:t>
            </a:r>
            <a:r>
              <a:rPr lang="en-US" altLang="ko-KR" sz="3200" b="1" smtClean="0"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!</a:t>
            </a:r>
            <a:endParaRPr lang="en-US" altLang="ko-KR" sz="3200" b="1" smtClean="0">
              <a:solidFill>
                <a:srgbClr val="00B0F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81025" y="3843032"/>
            <a:ext cx="1119217" cy="8194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고등학교</a:t>
            </a:r>
            <a:r>
              <a:rPr lang="en-US" altLang="ko-KR" sz="105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: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대학교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: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대학원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:</a:t>
            </a:r>
            <a:endParaRPr lang="ko-KR" altLang="en-US" sz="1050"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04825" y="5195887"/>
            <a:ext cx="976549" cy="8194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lnSpc>
                <a:spcPct val="150000"/>
              </a:lnSpc>
              <a:buAutoNum type="arabicParenR"/>
            </a:pP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업체명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: </a:t>
            </a:r>
          </a:p>
          <a:p>
            <a:pPr>
              <a:lnSpc>
                <a:spcPct val="150000"/>
              </a:lnSpc>
            </a:pPr>
            <a:r>
              <a:rPr lang="en-US" altLang="ko-KR" sz="105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· 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기간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: </a:t>
            </a:r>
          </a:p>
          <a:p>
            <a:pPr>
              <a:lnSpc>
                <a:spcPct val="150000"/>
              </a:lnSpc>
            </a:pPr>
            <a:r>
              <a:rPr lang="en-US" altLang="ko-KR" sz="105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· 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담당업무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: </a:t>
            </a:r>
            <a:endParaRPr lang="ko-KR" altLang="en-US" sz="1050"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04825" y="6129032"/>
            <a:ext cx="938077" cy="8194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2) 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업체명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: </a:t>
            </a:r>
          </a:p>
          <a:p>
            <a:pPr>
              <a:lnSpc>
                <a:spcPct val="150000"/>
              </a:lnSpc>
            </a:pPr>
            <a:r>
              <a:rPr lang="en-US" altLang="ko-KR" sz="105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· 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기간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altLang="ko-KR" sz="105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· 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담당업무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:</a:t>
            </a:r>
            <a:endParaRPr lang="ko-KR" altLang="en-US" sz="1050"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81025" y="7486858"/>
            <a:ext cx="3722494" cy="1061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진행 여부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: 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여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/ 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부</a:t>
            </a:r>
            <a:endParaRPr lang="en-US" altLang="ko-KR" sz="1050" smtClean="0"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기관명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:                          (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진행 기간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:                            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입사 후 봉사활동 참여 여부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: 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여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/ 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부</a:t>
            </a:r>
            <a:endParaRPr lang="en-US" altLang="ko-KR" sz="1050" smtClean="0"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   -  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업무시간 외 봉사활동 참여 가능 여부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: 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여</a:t>
            </a:r>
            <a:r>
              <a:rPr lang="en-US" altLang="ko-KR" sz="105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/ 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부</a:t>
            </a:r>
            <a:endParaRPr lang="ko-KR" altLang="en-US" sz="1050"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81025" y="9227207"/>
            <a:ext cx="3706464" cy="8194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운전면허증 소지 여부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:  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여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/ 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부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( 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취득일자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:               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자격증명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:                                (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취득일자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:                 </a:t>
            </a:r>
            <a:r>
              <a:rPr lang="en-US" altLang="ko-KR" sz="105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sz="105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                                                     (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취득일자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:                 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28625" y="3519487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b="1" smtClean="0">
                <a:solidFill>
                  <a:srgbClr val="00B0F0"/>
                </a:solidFill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학력사항</a:t>
            </a:r>
            <a:endParaRPr lang="ko-KR" altLang="en-US" sz="1400" b="1">
              <a:solidFill>
                <a:srgbClr val="00B0F0"/>
              </a:solidFill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28625" y="4891087"/>
            <a:ext cx="13356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b="1" smtClean="0">
                <a:solidFill>
                  <a:srgbClr val="00B0F0"/>
                </a:solidFill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경험</a:t>
            </a:r>
            <a:r>
              <a:rPr lang="en-US" altLang="ko-KR" sz="1400" b="1" smtClean="0">
                <a:solidFill>
                  <a:srgbClr val="00B0F0"/>
                </a:solidFill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/</a:t>
            </a:r>
            <a:r>
              <a:rPr lang="ko-KR" altLang="en-US" sz="1400" b="1" smtClean="0">
                <a:solidFill>
                  <a:srgbClr val="00B0F0"/>
                </a:solidFill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경력사항</a:t>
            </a:r>
            <a:endParaRPr lang="ko-KR" altLang="en-US" sz="1400" b="1">
              <a:solidFill>
                <a:srgbClr val="00B0F0"/>
              </a:solidFill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28625" y="7177087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b="1" smtClean="0">
                <a:solidFill>
                  <a:srgbClr val="00B0F0"/>
                </a:solidFill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봉사활동</a:t>
            </a:r>
            <a:endParaRPr lang="ko-KR" altLang="en-US" sz="1400" b="1">
              <a:solidFill>
                <a:srgbClr val="00B0F0"/>
              </a:solidFill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28625" y="8929687"/>
            <a:ext cx="33522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b="1" smtClean="0">
                <a:solidFill>
                  <a:srgbClr val="00B0F0"/>
                </a:solidFill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자격증</a:t>
            </a:r>
            <a:r>
              <a:rPr lang="en-US" altLang="ko-KR" sz="1100" b="1" smtClean="0">
                <a:solidFill>
                  <a:srgbClr val="00B0F0"/>
                </a:solidFill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(</a:t>
            </a:r>
            <a:r>
              <a:rPr lang="ko-KR" altLang="en-US" sz="1100" b="1" smtClean="0">
                <a:solidFill>
                  <a:srgbClr val="00B0F0"/>
                </a:solidFill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외국어 포함</a:t>
            </a:r>
            <a:r>
              <a:rPr lang="en-US" altLang="ko-KR" sz="1100" b="1" smtClean="0">
                <a:solidFill>
                  <a:srgbClr val="00B0F0"/>
                </a:solidFill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) </a:t>
            </a:r>
            <a:r>
              <a:rPr lang="en-US" altLang="ko-KR" sz="1400" b="1" smtClean="0">
                <a:solidFill>
                  <a:srgbClr val="00B0F0"/>
                </a:solidFill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&amp;</a:t>
            </a:r>
            <a:r>
              <a:rPr lang="ko-KR" altLang="en-US" sz="1400" b="1" smtClean="0">
                <a:solidFill>
                  <a:srgbClr val="00B0F0"/>
                </a:solidFill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사용 가능 프로그램</a:t>
            </a:r>
            <a:endParaRPr lang="ko-KR" altLang="en-US" sz="1400" b="1">
              <a:solidFill>
                <a:srgbClr val="00B0F0"/>
              </a:solidFill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352425" y="776287"/>
            <a:ext cx="3352800" cy="22098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6225" y="471487"/>
            <a:ext cx="207781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b="1" smtClean="0">
                <a:solidFill>
                  <a:srgbClr val="FF0000"/>
                </a:solidFill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자신을 나타낼 수 있는 </a:t>
            </a:r>
            <a:r>
              <a:rPr lang="ko-KR" altLang="en-US" sz="1100" b="1" smtClean="0">
                <a:solidFill>
                  <a:srgbClr val="FF0000"/>
                </a:solidFill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키워드</a:t>
            </a:r>
            <a:endParaRPr lang="ko-KR" altLang="en-US" sz="1100" b="1">
              <a:solidFill>
                <a:srgbClr val="FF0000"/>
              </a:solidFill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980886" y="1385887"/>
            <a:ext cx="54373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사진</a:t>
            </a:r>
            <a:endParaRPr lang="ko-KR" altLang="en-US" sz="1400"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1" name="그룹 1001"/>
          <p:cNvGrpSpPr/>
          <p:nvPr/>
        </p:nvGrpSpPr>
        <p:grpSpPr>
          <a:xfrm>
            <a:off x="-117198" y="-72619"/>
            <a:ext cx="7796300" cy="533333"/>
            <a:chOff x="-117198" y="-72619"/>
            <a:chExt cx="7796300" cy="533333"/>
          </a:xfrm>
        </p:grpSpPr>
        <p:pic>
          <p:nvPicPr>
            <p:cNvPr id="3" name="Object 2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-117198" y="-72619"/>
              <a:ext cx="7796300" cy="533333"/>
            </a:xfrm>
            <a:prstGeom prst="rect">
              <a:avLst/>
            </a:prstGeom>
          </p:spPr>
        </p:pic>
      </p:grpSp>
      <p:grpSp>
        <p:nvGrpSpPr>
          <p:cNvPr id="1002" name="그룹 1002"/>
          <p:cNvGrpSpPr/>
          <p:nvPr/>
        </p:nvGrpSpPr>
        <p:grpSpPr>
          <a:xfrm>
            <a:off x="-117198" y="10238095"/>
            <a:ext cx="7796300" cy="533333"/>
            <a:chOff x="-117198" y="10238095"/>
            <a:chExt cx="7796300" cy="533333"/>
          </a:xfrm>
        </p:grpSpPr>
        <p:pic>
          <p:nvPicPr>
            <p:cNvPr id="7" name="Object 6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-117198" y="10238095"/>
              <a:ext cx="7796300" cy="533333"/>
            </a:xfrm>
            <a:prstGeom prst="rect">
              <a:avLst/>
            </a:prstGeom>
          </p:spPr>
        </p:pic>
      </p:grpSp>
      <p:sp>
        <p:nvSpPr>
          <p:cNvPr id="15" name="TextBox 14"/>
          <p:cNvSpPr txBox="1"/>
          <p:nvPr/>
        </p:nvSpPr>
        <p:spPr>
          <a:xfrm>
            <a:off x="352425" y="4052887"/>
            <a:ext cx="1592103" cy="8194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lnSpc>
                <a:spcPct val="150000"/>
              </a:lnSpc>
              <a:buAutoNum type="arabicParenR"/>
            </a:pP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회사명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: </a:t>
            </a:r>
          </a:p>
          <a:p>
            <a:pPr>
              <a:lnSpc>
                <a:spcPct val="150000"/>
              </a:lnSpc>
            </a:pPr>
            <a:r>
              <a:rPr lang="en-US" altLang="ko-KR" sz="105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· 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부서명 및 담당 직무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 · 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경력 상세 기술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:</a:t>
            </a:r>
            <a:endParaRPr lang="ko-KR" altLang="en-US" sz="1050"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52425" y="6343858"/>
            <a:ext cx="1669047" cy="8194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2) 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회사명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: </a:t>
            </a:r>
          </a:p>
          <a:p>
            <a:pPr>
              <a:lnSpc>
                <a:spcPct val="150000"/>
              </a:lnSpc>
            </a:pP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 · 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부서명 및 담당 직무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:  </a:t>
            </a:r>
          </a:p>
          <a:p>
            <a:pPr>
              <a:lnSpc>
                <a:spcPct val="150000"/>
              </a:lnSpc>
            </a:pPr>
            <a:r>
              <a:rPr lang="en-US" altLang="ko-KR" sz="105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· 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경력 상세 기술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:</a:t>
            </a:r>
            <a:endParaRPr lang="ko-KR" altLang="en-US" sz="1050"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28625" y="9082087"/>
            <a:ext cx="6758581" cy="8194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알게된 경위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: </a:t>
            </a:r>
            <a:r>
              <a:rPr lang="ko-KR" altLang="en-US" sz="1050" b="1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홈페이지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/ 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취업포털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/ SNS / 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임직원 인재추천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(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추천자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:                   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입사 희망 의지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: 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합격 즉시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/ </a:t>
            </a:r>
            <a:r>
              <a:rPr lang="ko-KR" altLang="en-US" sz="1050" b="1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급여 등 처우 협의 후 결정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/ 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타사 비교 후 입사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/ 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기타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(                                    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입사 희망 사유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: </a:t>
            </a:r>
            <a:r>
              <a:rPr lang="ko-KR" altLang="en-US" sz="1050" b="1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회사 비전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/ 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조직문화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/ 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급여 처우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/ 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여가복지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/ 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직무</a:t>
            </a:r>
            <a:endParaRPr lang="ko-KR" altLang="en-US" sz="1050"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76225" y="852487"/>
            <a:ext cx="10823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b="1" smtClean="0">
                <a:solidFill>
                  <a:srgbClr val="00B0F0"/>
                </a:solidFill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자기소개서</a:t>
            </a:r>
            <a:endParaRPr lang="ko-KR" altLang="en-US" sz="1400" b="1">
              <a:solidFill>
                <a:srgbClr val="00B0F0"/>
              </a:solidFill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76225" y="3671887"/>
            <a:ext cx="10823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b="1" smtClean="0">
                <a:solidFill>
                  <a:srgbClr val="00B0F0"/>
                </a:solidFill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경력기술서</a:t>
            </a:r>
            <a:endParaRPr lang="ko-KR" altLang="en-US" sz="1400" b="1">
              <a:solidFill>
                <a:srgbClr val="00B0F0"/>
              </a:solidFill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76225" y="8759358"/>
            <a:ext cx="11336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b="1" smtClean="0">
                <a:solidFill>
                  <a:srgbClr val="00B0F0"/>
                </a:solidFill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입사 바라기</a:t>
            </a:r>
            <a:endParaRPr lang="ko-KR" altLang="en-US" sz="1400" b="1">
              <a:solidFill>
                <a:srgbClr val="00B0F0"/>
              </a:solidFill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1" name="그룹 1001"/>
          <p:cNvGrpSpPr/>
          <p:nvPr/>
        </p:nvGrpSpPr>
        <p:grpSpPr>
          <a:xfrm>
            <a:off x="-117198" y="-72619"/>
            <a:ext cx="7796300" cy="533333"/>
            <a:chOff x="-117198" y="-72619"/>
            <a:chExt cx="7796300" cy="533333"/>
          </a:xfrm>
        </p:grpSpPr>
        <p:pic>
          <p:nvPicPr>
            <p:cNvPr id="3" name="Object 2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-117198" y="-72619"/>
              <a:ext cx="7796300" cy="533333"/>
            </a:xfrm>
            <a:prstGeom prst="rect">
              <a:avLst/>
            </a:prstGeom>
          </p:spPr>
        </p:pic>
      </p:grpSp>
      <p:grpSp>
        <p:nvGrpSpPr>
          <p:cNvPr id="1002" name="그룹 1002"/>
          <p:cNvGrpSpPr/>
          <p:nvPr/>
        </p:nvGrpSpPr>
        <p:grpSpPr>
          <a:xfrm>
            <a:off x="-117198" y="10238095"/>
            <a:ext cx="7796300" cy="533333"/>
            <a:chOff x="-117198" y="10238095"/>
            <a:chExt cx="7796300" cy="533333"/>
          </a:xfrm>
        </p:grpSpPr>
        <p:pic>
          <p:nvPicPr>
            <p:cNvPr id="7" name="Object 6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-117198" y="10238095"/>
              <a:ext cx="7796300" cy="533333"/>
            </a:xfrm>
            <a:prstGeom prst="rect">
              <a:avLst/>
            </a:prstGeom>
          </p:spPr>
        </p:pic>
      </p:grpSp>
      <p:sp>
        <p:nvSpPr>
          <p:cNvPr id="29" name="TextBox 28"/>
          <p:cNvSpPr txBox="1"/>
          <p:nvPr/>
        </p:nvSpPr>
        <p:spPr>
          <a:xfrm>
            <a:off x="200025" y="623887"/>
            <a:ext cx="6934912" cy="48359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100" b="1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[</a:t>
            </a:r>
            <a:r>
              <a:rPr lang="ko-KR" altLang="ko-KR" sz="1100" b="1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선택 정보의 수집 및 이용 동의</a:t>
            </a:r>
            <a:r>
              <a:rPr lang="en-US" altLang="ko-KR" sz="1100" b="1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]</a:t>
            </a:r>
            <a:endParaRPr lang="ko-KR" altLang="ko-KR" sz="1100" b="1"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ko-KR" sz="110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회사에서는 구직자의 입사전형 진행을 위해 구직자의 동의를 받고</a:t>
            </a:r>
            <a:r>
              <a:rPr lang="en-US" altLang="ko-KR" sz="110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, </a:t>
            </a:r>
            <a:endParaRPr lang="en-US" altLang="ko-KR" sz="1100" smtClean="0"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ko-KR" sz="110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아래와 </a:t>
            </a:r>
            <a:r>
              <a:rPr lang="ko-KR" altLang="ko-KR" sz="110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같은 개인정보를 선택적으로 수집 및 이용합니다</a:t>
            </a:r>
            <a:r>
              <a:rPr lang="en-US" altLang="ko-KR" sz="110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.</a:t>
            </a:r>
            <a:endParaRPr lang="ko-KR" altLang="ko-KR" sz="1100"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100" b="1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 </a:t>
            </a:r>
            <a:endParaRPr lang="ko-KR" altLang="ko-KR" sz="1100"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100" b="1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1. </a:t>
            </a:r>
            <a:r>
              <a:rPr lang="ko-KR" altLang="ko-KR" sz="1100" b="1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수집하는 항목</a:t>
            </a:r>
            <a:endParaRPr lang="ko-KR" altLang="ko-KR" sz="1100"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10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  - SNS </a:t>
            </a:r>
            <a:r>
              <a:rPr lang="ko-KR" altLang="ko-KR" sz="110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계정</a:t>
            </a:r>
            <a:r>
              <a:rPr lang="en-US" altLang="ko-KR" sz="110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, </a:t>
            </a:r>
            <a:r>
              <a:rPr lang="ko-KR" altLang="ko-KR" sz="110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경력 정보</a:t>
            </a:r>
            <a:r>
              <a:rPr lang="en-US" altLang="ko-KR" sz="110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(</a:t>
            </a:r>
            <a:r>
              <a:rPr lang="ko-KR" altLang="ko-KR" sz="110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전 직장 동료명</a:t>
            </a:r>
            <a:r>
              <a:rPr lang="en-US" altLang="ko-KR" sz="110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, </a:t>
            </a:r>
            <a:r>
              <a:rPr lang="ko-KR" altLang="ko-KR" sz="110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전 직장 동료 전화번호</a:t>
            </a:r>
            <a:r>
              <a:rPr lang="en-US" altLang="ko-KR" sz="110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), </a:t>
            </a:r>
            <a:r>
              <a:rPr lang="ko-KR" altLang="ko-KR" sz="110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취미</a:t>
            </a:r>
            <a:r>
              <a:rPr lang="en-US" altLang="ko-KR" sz="110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/ </a:t>
            </a:r>
            <a:r>
              <a:rPr lang="ko-KR" altLang="ko-KR" sz="110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특기</a:t>
            </a:r>
            <a:r>
              <a:rPr lang="en-US" altLang="ko-KR" sz="110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, </a:t>
            </a:r>
            <a:r>
              <a:rPr lang="ko-KR" altLang="ko-KR" sz="110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주량</a:t>
            </a:r>
            <a:r>
              <a:rPr lang="en-US" altLang="ko-KR" sz="110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, </a:t>
            </a:r>
            <a:r>
              <a:rPr lang="ko-KR" altLang="ko-KR" sz="110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흡연여부</a:t>
            </a:r>
            <a:endParaRPr lang="ko-KR" altLang="ko-KR" sz="1100"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   * </a:t>
            </a:r>
            <a:r>
              <a:rPr lang="ko-KR" altLang="ko-KR" sz="105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전 직장 동료명과 전화번호를 회사에 제공하는 것에 대해서는 구직자가 전 직장 동료에게 동의를 받을 의무가 </a:t>
            </a:r>
            <a:endParaRPr lang="en-US" altLang="ko-KR" sz="1050" smtClean="0"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05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    </a:t>
            </a:r>
            <a:r>
              <a:rPr lang="ko-KR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있으며</a:t>
            </a:r>
            <a:r>
              <a:rPr lang="en-US" altLang="ko-KR" sz="105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, </a:t>
            </a:r>
            <a:r>
              <a:rPr lang="ko-KR" altLang="ko-KR" sz="105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회사에서는 구직자가 작성한 정보를 활용하여 전 직장 동료에게 전화를 할 수 있습니다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b="1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2</a:t>
            </a:r>
            <a:r>
              <a:rPr lang="en-US" altLang="ko-KR" sz="1100" b="1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. </a:t>
            </a:r>
            <a:r>
              <a:rPr lang="ko-KR" altLang="ko-KR" sz="1100" b="1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수집 및 이용 목적</a:t>
            </a:r>
            <a:endParaRPr lang="ko-KR" altLang="ko-KR" sz="1100"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10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  - </a:t>
            </a:r>
            <a:r>
              <a:rPr lang="ko-KR" altLang="ko-KR" sz="110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입사 전형 진행</a:t>
            </a:r>
            <a:r>
              <a:rPr lang="en-US" altLang="ko-KR" sz="110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, </a:t>
            </a:r>
            <a:r>
              <a:rPr lang="ko-KR" altLang="ko-KR" sz="110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업무 적합성 판단을 위한 참고 자료로 </a:t>
            </a:r>
            <a:r>
              <a:rPr lang="ko-KR" altLang="ko-KR" sz="110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활용</a:t>
            </a:r>
            <a:endParaRPr lang="ko-KR" altLang="ko-KR" sz="1100"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100" b="1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3. </a:t>
            </a:r>
            <a:r>
              <a:rPr lang="ko-KR" altLang="ko-KR" sz="1100" b="1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보유 및 이용 기간</a:t>
            </a:r>
            <a:endParaRPr lang="ko-KR" altLang="ko-KR" sz="1100"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10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  - </a:t>
            </a:r>
            <a:r>
              <a:rPr lang="ko-KR" altLang="ko-KR" sz="110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채용 여부가 확정되면 확정된 채용대상자를 제외한 구직자의 채용서류는 지체 없이</a:t>
            </a:r>
            <a:r>
              <a:rPr lang="en-US" altLang="ko-KR" sz="110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(5</a:t>
            </a:r>
            <a:r>
              <a:rPr lang="ko-KR" altLang="ko-KR" sz="110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일 이내</a:t>
            </a:r>
            <a:r>
              <a:rPr lang="en-US" altLang="ko-KR" sz="110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) </a:t>
            </a:r>
            <a:r>
              <a:rPr lang="ko-KR" altLang="ko-KR" sz="110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파기</a:t>
            </a:r>
            <a:endParaRPr lang="ko-KR" altLang="ko-KR" sz="1100"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100" b="1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4. </a:t>
            </a:r>
            <a:r>
              <a:rPr lang="ko-KR" altLang="ko-KR" sz="1100" b="1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동의를 거부할 권리 및 동의 거부에 따른 불이익</a:t>
            </a:r>
            <a:endParaRPr lang="ko-KR" altLang="ko-KR" sz="1100"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10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  - </a:t>
            </a:r>
            <a:r>
              <a:rPr lang="ko-KR" altLang="ko-KR" sz="110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지원자는 선택 정보의 수집</a:t>
            </a:r>
            <a:r>
              <a:rPr lang="en-US" altLang="ko-KR" sz="110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, </a:t>
            </a:r>
            <a:r>
              <a:rPr lang="ko-KR" altLang="ko-KR" sz="110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이용 등과 관련한 사항에 대하여 원하지 않는 경우 동의를 거부할 수 있으며</a:t>
            </a:r>
            <a:r>
              <a:rPr lang="en-US" altLang="ko-KR" sz="110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, </a:t>
            </a:r>
            <a:endParaRPr lang="en-US" altLang="ko-KR" sz="1100" smtClean="0"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10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</a:t>
            </a:r>
            <a:r>
              <a:rPr lang="en-US" altLang="ko-KR" sz="110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   </a:t>
            </a:r>
            <a:r>
              <a:rPr lang="ko-KR" altLang="ko-KR" sz="110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거부시에도 </a:t>
            </a:r>
            <a:r>
              <a:rPr lang="ko-KR" altLang="ko-KR" sz="110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서류 접수가 가능합니다</a:t>
            </a:r>
            <a:r>
              <a:rPr lang="en-US" altLang="ko-KR" sz="110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.</a:t>
            </a:r>
          </a:p>
          <a:p>
            <a:pPr>
              <a:lnSpc>
                <a:spcPct val="150000"/>
              </a:lnSpc>
            </a:pPr>
            <a:endParaRPr lang="en-US" altLang="ko-KR" sz="1050"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05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 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위와 같이 개인정보를 수집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·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이용하는데 동의하십니까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en-US" altLang="ko-KR" sz="100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</a:t>
            </a:r>
            <a:r>
              <a:rPr lang="en-US" altLang="ko-KR" sz="100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 ※ </a:t>
            </a:r>
            <a:r>
              <a:rPr lang="ko-KR" altLang="en-US" sz="100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선택 정보 입력 시</a:t>
            </a:r>
            <a:r>
              <a:rPr lang="en-US" altLang="ko-KR" sz="100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, </a:t>
            </a:r>
            <a:r>
              <a:rPr lang="ko-KR" altLang="en-US" sz="100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반드시 </a:t>
            </a:r>
            <a:r>
              <a:rPr lang="en-US" altLang="ko-KR" sz="100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‘</a:t>
            </a:r>
            <a:r>
              <a:rPr lang="ko-KR" altLang="en-US" sz="100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동의란</a:t>
            </a:r>
            <a:r>
              <a:rPr lang="en-US" altLang="ko-KR" sz="100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’</a:t>
            </a:r>
            <a:r>
              <a:rPr lang="ko-KR" altLang="en-US" sz="100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에      체크해 주시기 바랍니다</a:t>
            </a:r>
            <a:r>
              <a:rPr lang="en-US" altLang="ko-KR" sz="100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.       </a:t>
            </a:r>
            <a:endParaRPr lang="ko-KR" altLang="ko-KR" sz="1000"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  <a:p>
            <a:pPr>
              <a:lnSpc>
                <a:spcPct val="150000"/>
              </a:lnSpc>
            </a:pPr>
            <a:endParaRPr lang="ko-KR" altLang="en-US" sz="1050"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</p:txBody>
      </p:sp>
      <p:grpSp>
        <p:nvGrpSpPr>
          <p:cNvPr id="2" name="그룹 1"/>
          <p:cNvGrpSpPr/>
          <p:nvPr/>
        </p:nvGrpSpPr>
        <p:grpSpPr>
          <a:xfrm>
            <a:off x="4695825" y="4738687"/>
            <a:ext cx="2286000" cy="334707"/>
            <a:chOff x="4391025" y="4510087"/>
            <a:chExt cx="2286000" cy="334707"/>
          </a:xfrm>
        </p:grpSpPr>
        <p:sp>
          <p:nvSpPr>
            <p:cNvPr id="9" name="직사각형 8"/>
            <p:cNvSpPr/>
            <p:nvPr/>
          </p:nvSpPr>
          <p:spPr>
            <a:xfrm>
              <a:off x="4391025" y="4510087"/>
              <a:ext cx="2286000" cy="304800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endParaRPr>
            </a:p>
          </p:txBody>
        </p:sp>
        <p:sp>
          <p:nvSpPr>
            <p:cNvPr id="30" name="직사각형 29"/>
            <p:cNvSpPr/>
            <p:nvPr/>
          </p:nvSpPr>
          <p:spPr>
            <a:xfrm>
              <a:off x="5076825" y="4510087"/>
              <a:ext cx="381000" cy="304800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endParaRPr>
            </a:p>
          </p:txBody>
        </p:sp>
        <p:sp>
          <p:nvSpPr>
            <p:cNvPr id="31" name="직사각형 30"/>
            <p:cNvSpPr/>
            <p:nvPr/>
          </p:nvSpPr>
          <p:spPr>
            <a:xfrm>
              <a:off x="6296025" y="4510087"/>
              <a:ext cx="381000" cy="304800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467225" y="4510087"/>
              <a:ext cx="492443" cy="3347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ko-KR" altLang="en-US" sz="1050" smtClean="0">
                  <a:latin typeface="맑은 고딕 Semilight" panose="020B0502040204020203" pitchFamily="50" charset="-127"/>
                  <a:ea typeface="맑은 고딕 Semilight" panose="020B0502040204020203" pitchFamily="50" charset="-127"/>
                  <a:cs typeface="맑은 고딕 Semilight" panose="020B0502040204020203" pitchFamily="50" charset="-127"/>
                </a:rPr>
                <a:t>동 의</a:t>
              </a:r>
              <a:endParaRPr lang="ko-KR" altLang="en-US" sz="105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534025" y="4510087"/>
              <a:ext cx="665567" cy="3347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ko-KR" altLang="en-US" sz="1050" smtClean="0">
                  <a:latin typeface="맑은 고딕 Semilight" panose="020B0502040204020203" pitchFamily="50" charset="-127"/>
                  <a:ea typeface="맑은 고딕 Semilight" panose="020B0502040204020203" pitchFamily="50" charset="-127"/>
                  <a:cs typeface="맑은 고딕 Semilight" panose="020B0502040204020203" pitchFamily="50" charset="-127"/>
                </a:rPr>
                <a:t>미 동 의</a:t>
              </a:r>
              <a:endParaRPr lang="ko-KR" altLang="en-US" sz="105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endParaRPr>
            </a:p>
          </p:txBody>
        </p:sp>
      </p:grpSp>
      <p:sp>
        <p:nvSpPr>
          <p:cNvPr id="34" name="직사각형 33"/>
          <p:cNvSpPr/>
          <p:nvPr/>
        </p:nvSpPr>
        <p:spPr>
          <a:xfrm>
            <a:off x="2638425" y="4967287"/>
            <a:ext cx="152400" cy="15240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02240" y="5195887"/>
            <a:ext cx="4578497" cy="8194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100" b="1" smtClean="0">
                <a:solidFill>
                  <a:srgbClr val="00B0F0"/>
                </a:solidFill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[</a:t>
            </a:r>
            <a:r>
              <a:rPr lang="ko-KR" altLang="ko-KR" sz="1100" b="1">
                <a:solidFill>
                  <a:srgbClr val="00B0F0"/>
                </a:solidFill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선택 </a:t>
            </a:r>
            <a:r>
              <a:rPr lang="ko-KR" altLang="ko-KR" sz="1100" b="1" smtClean="0">
                <a:solidFill>
                  <a:srgbClr val="00B0F0"/>
                </a:solidFill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정보</a:t>
            </a:r>
            <a:r>
              <a:rPr lang="en-US" altLang="ko-KR" sz="1100" b="1" smtClean="0">
                <a:solidFill>
                  <a:srgbClr val="00B0F0"/>
                </a:solidFill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]  </a:t>
            </a:r>
            <a:r>
              <a:rPr lang="en-US" altLang="ko-KR" sz="100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※ </a:t>
            </a:r>
            <a:r>
              <a:rPr lang="ko-KR" altLang="en-US" sz="100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일부 항목에 대해서만 선택적으로 기재하는 것도 가능합니다</a:t>
            </a:r>
            <a:r>
              <a:rPr lang="en-US" altLang="ko-KR" sz="100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.</a:t>
            </a:r>
            <a:endParaRPr lang="ko-KR" altLang="ko-KR" sz="1000"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000" smtClean="0">
                <a:solidFill>
                  <a:srgbClr val="00B0F0"/>
                </a:solidFill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 </a:t>
            </a:r>
            <a:endParaRPr lang="ko-KR" altLang="ko-KR" sz="1000">
              <a:solidFill>
                <a:srgbClr val="00B0F0"/>
              </a:solidFill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  <a:p>
            <a:pPr>
              <a:lnSpc>
                <a:spcPct val="150000"/>
              </a:lnSpc>
            </a:pPr>
            <a:endParaRPr lang="ko-KR" altLang="en-US" sz="1050">
              <a:solidFill>
                <a:srgbClr val="00B0F0"/>
              </a:solidFill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52425" y="5653087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rgbClr val="00B0F0"/>
                </a:solidFill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SNS</a:t>
            </a:r>
            <a:endParaRPr lang="ko-KR" altLang="en-US" sz="1200" b="1">
              <a:solidFill>
                <a:srgbClr val="00B0F0"/>
              </a:solidFill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04825" y="5957887"/>
            <a:ext cx="4307589" cy="15465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lnSpc>
                <a:spcPct val="150000"/>
              </a:lnSpc>
              <a:buAutoNum type="arabicParenR"/>
            </a:pP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블로그  </a:t>
            </a:r>
            <a:r>
              <a:rPr lang="en-US" altLang="ko-KR" sz="105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: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                                                    (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블로그 이웃수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:        )</a:t>
            </a:r>
            <a:endParaRPr lang="en-US" altLang="ko-KR" sz="1050"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  <a:p>
            <a:pPr marL="228600" indent="-228600">
              <a:lnSpc>
                <a:spcPct val="150000"/>
              </a:lnSpc>
              <a:buAutoNum type="arabicParenR"/>
            </a:pP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페이스북 </a:t>
            </a:r>
            <a:r>
              <a:rPr lang="en-US" altLang="ko-KR" sz="105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: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                              </a:t>
            </a:r>
          </a:p>
          <a:p>
            <a:pPr marL="228600" indent="-228600">
              <a:lnSpc>
                <a:spcPct val="150000"/>
              </a:lnSpc>
              <a:buAutoNum type="arabicParenR"/>
            </a:pP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트위터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: </a:t>
            </a:r>
          </a:p>
          <a:p>
            <a:pPr marL="228600" indent="-228600">
              <a:lnSpc>
                <a:spcPct val="150000"/>
              </a:lnSpc>
              <a:buAutoNum type="arabicParenR"/>
            </a:pP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인스타그램 </a:t>
            </a:r>
            <a:r>
              <a:rPr lang="en-US" altLang="ko-KR" sz="105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: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                                                      (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팔로워수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: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     )</a:t>
            </a:r>
            <a:endParaRPr lang="en-US" altLang="ko-KR" sz="1050"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  <a:p>
            <a:pPr marL="228600" indent="-228600">
              <a:lnSpc>
                <a:spcPct val="150000"/>
              </a:lnSpc>
              <a:buAutoNum type="arabicParenR"/>
            </a:pP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기타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: </a:t>
            </a:r>
          </a:p>
          <a:p>
            <a:pPr marL="228600" indent="-228600">
              <a:lnSpc>
                <a:spcPct val="150000"/>
              </a:lnSpc>
              <a:buAutoNum type="arabicParenR"/>
            </a:pP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계정 無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: </a:t>
            </a:r>
            <a:endParaRPr lang="ko-KR" altLang="en-US" sz="1050"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52425" y="7634287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b="1" smtClean="0">
                <a:solidFill>
                  <a:srgbClr val="00B0F0"/>
                </a:solidFill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기타</a:t>
            </a:r>
            <a:endParaRPr lang="ko-KR" altLang="en-US" sz="1200" b="1">
              <a:solidFill>
                <a:srgbClr val="00B0F0"/>
              </a:solidFill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04825" y="7947890"/>
            <a:ext cx="3849131" cy="13042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lnSpc>
                <a:spcPct val="150000"/>
              </a:lnSpc>
              <a:buAutoNum type="arabicParenR"/>
            </a:pP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전 직장 경력 정보</a:t>
            </a:r>
            <a:endParaRPr lang="en-US" altLang="ko-KR" sz="1050"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05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  - 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전 직장 회사명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:               / 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동료명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:  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         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 /  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전화번호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: </a:t>
            </a:r>
          </a:p>
          <a:p>
            <a:pPr>
              <a:lnSpc>
                <a:spcPct val="150000"/>
              </a:lnSpc>
            </a:pP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2) 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기타</a:t>
            </a:r>
            <a:endParaRPr lang="en-US" altLang="ko-KR" sz="1050" smtClean="0"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05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  - 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주량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:  </a:t>
            </a:r>
          </a:p>
          <a:p>
            <a:pPr>
              <a:lnSpc>
                <a:spcPct val="150000"/>
              </a:lnSpc>
            </a:pPr>
            <a:r>
              <a:rPr lang="en-US" altLang="ko-KR" sz="105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  - 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흡연 여부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:  </a:t>
            </a:r>
            <a:r>
              <a:rPr lang="ko-KR" altLang="en-US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여 </a:t>
            </a:r>
            <a:r>
              <a:rPr lang="en-US" altLang="ko-KR" sz="105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/ </a:t>
            </a:r>
            <a:r>
              <a:rPr lang="ko-KR" altLang="en-US" sz="105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부</a:t>
            </a:r>
            <a:endParaRPr lang="en-US" altLang="ko-KR" sz="1050" smtClean="0"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495425" y="9463087"/>
            <a:ext cx="485100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00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지원서 상 기재된 내용이 사실과 다른 경우에는 입사 취소될 수 있음을 확인합니다</a:t>
            </a:r>
            <a:r>
              <a:rPr lang="en-US" altLang="ko-KR" sz="100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00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</a:t>
            </a:r>
            <a:r>
              <a:rPr lang="en-US" altLang="ko-KR" sz="100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         </a:t>
            </a:r>
            <a:r>
              <a:rPr lang="ko-KR" altLang="en-US" sz="100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년         월         일                          지원자 </a:t>
            </a:r>
            <a:r>
              <a:rPr lang="en-US" altLang="ko-KR" sz="100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:                      (</a:t>
            </a:r>
            <a:r>
              <a:rPr lang="ko-KR" altLang="en-US" sz="100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인</a:t>
            </a:r>
            <a:r>
              <a:rPr lang="en-US" altLang="ko-KR" sz="1000" smtClean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)</a:t>
            </a:r>
            <a:endParaRPr lang="ko-KR" altLang="en-US" sz="1050"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65608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</TotalTime>
  <Words>332</Words>
  <Application>Microsoft Office PowerPoint</Application>
  <PresentationFormat>사용자 지정</PresentationFormat>
  <Paragraphs>77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7" baseType="lpstr">
      <vt:lpstr>맑은 고딕 Semilight</vt:lpstr>
      <vt:lpstr>Arial</vt:lpstr>
      <vt:lpstr>Calibri</vt:lpstr>
      <vt:lpstr>Office Theme</vt:lpstr>
      <vt:lpstr>PowerPoint 프레젠테이션</vt:lpstr>
      <vt:lpstr>PowerPoint 프레젠테이션</vt:lpstr>
      <vt:lpstr>PowerPoint 프레젠테이션</vt:lpstr>
    </vt:vector>
  </TitlesOfParts>
  <Company>officegen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officegen</dc:creator>
  <cp:lastModifiedBy>10minds</cp:lastModifiedBy>
  <cp:revision>24</cp:revision>
  <cp:lastPrinted>2023-04-11T06:42:28Z</cp:lastPrinted>
  <dcterms:created xsi:type="dcterms:W3CDTF">2023-03-31T10:36:32Z</dcterms:created>
  <dcterms:modified xsi:type="dcterms:W3CDTF">2023-04-27T03:07:25Z</dcterms:modified>
</cp:coreProperties>
</file>