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292" r:id="rId5"/>
    <p:sldId id="285" r:id="rId6"/>
    <p:sldId id="288" r:id="rId7"/>
    <p:sldId id="294" r:id="rId8"/>
    <p:sldId id="295" r:id="rId9"/>
    <p:sldId id="297" r:id="rId10"/>
    <p:sldId id="268" r:id="rId11"/>
    <p:sldId id="259" r:id="rId12"/>
    <p:sldId id="269" r:id="rId13"/>
    <p:sldId id="270" r:id="rId14"/>
    <p:sldId id="282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2" r:id="rId27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2023-01-12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12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2023-01-12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46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2023-01-12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02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2023-01-12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007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2023-01-12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5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2023-01-12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5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2023-01-12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40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2023-01-12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6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2023-01-12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43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2023-01-12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36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2023-01-12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83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734E-96D7-4991-9134-D177954803EF}" type="datetimeFigureOut">
              <a:rPr lang="ko-KR" altLang="en-US" smtClean="0"/>
              <a:pPr/>
              <a:t>2023-01-12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5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/>
          <a:stretch/>
        </p:blipFill>
        <p:spPr bwMode="auto">
          <a:xfrm>
            <a:off x="5132165" y="-27385"/>
            <a:ext cx="5535835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185" y="2722809"/>
            <a:ext cx="4631663" cy="1284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2023</a:t>
            </a:r>
            <a:r>
              <a:rPr lang="ko-KR" altLang="en-US" sz="28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학년도 </a:t>
            </a:r>
            <a:r>
              <a:rPr lang="en-US" altLang="ko-KR" sz="28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8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학기 현장실습 </a:t>
            </a:r>
            <a:endParaRPr lang="en-US" altLang="ko-KR" sz="2800" spc="-3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accent5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안내문</a:t>
            </a:r>
            <a:r>
              <a:rPr lang="en-US" altLang="ko-KR" sz="28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(</a:t>
            </a:r>
            <a:r>
              <a:rPr lang="ko-KR" altLang="en-US" sz="28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기업용</a:t>
            </a:r>
            <a:r>
              <a:rPr lang="en-US" altLang="ko-KR" sz="28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spc="-3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accent5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403897" y="2523303"/>
            <a:ext cx="25422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79" y="1248074"/>
            <a:ext cx="1537224" cy="11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132165" y="-27384"/>
            <a:ext cx="5535835" cy="6885384"/>
          </a:xfrm>
          <a:prstGeom prst="rect">
            <a:avLst/>
          </a:prstGeom>
          <a:solidFill>
            <a:schemeClr val="bg1">
              <a:alpha val="21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836" y="5511451"/>
            <a:ext cx="4332357" cy="30405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defRPr sz="2400" b="1" spc="-30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45A1F5"/>
                </a:solidFill>
                <a:latin typeface="국민체 Regular" panose="02020600000000000000" pitchFamily="18" charset="-127"/>
                <a:ea typeface="국민체 Regular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국민대학교 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LINC 3.0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사업단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624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054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15580" y="2888940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98523" y="2887980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 rot="10800000">
            <a:off x="9588388" y="2883266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5449" y="3018160"/>
            <a:ext cx="5099473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로그인 및 회원가입 방법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9595103" y="2878536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45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1551" y="117262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+mj-ea"/>
                <a:ea typeface="+mj-ea"/>
              </a:rPr>
              <a:t>기존 </a:t>
            </a:r>
            <a:r>
              <a:rPr lang="ko-KR" altLang="en-US" dirty="0" err="1">
                <a:solidFill>
                  <a:prstClr val="black"/>
                </a:solidFill>
                <a:latin typeface="+mj-ea"/>
                <a:ea typeface="+mj-ea"/>
              </a:rPr>
              <a:t>실습기관</a:t>
            </a:r>
            <a:r>
              <a:rPr lang="ko-KR" altLang="en-US" dirty="0">
                <a:solidFill>
                  <a:prstClr val="black"/>
                </a:solidFill>
                <a:latin typeface="+mj-ea"/>
                <a:ea typeface="+mj-ea"/>
              </a:rPr>
              <a:t> 로그인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524001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13" y="768060"/>
            <a:ext cx="6535301" cy="4626900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2940760" y="2005885"/>
            <a:ext cx="2279633" cy="828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520178" y="3782291"/>
            <a:ext cx="700215" cy="2901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791240" y="185636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370658" y="363277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872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251" y="503220"/>
            <a:ext cx="7298574" cy="465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1550" y="133888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+mn-ea"/>
              </a:rPr>
              <a:t>신규 </a:t>
            </a:r>
            <a:r>
              <a:rPr lang="ko-KR" altLang="en-US" dirty="0" err="1">
                <a:solidFill>
                  <a:prstClr val="black"/>
                </a:solidFill>
                <a:latin typeface="+mn-ea"/>
              </a:rPr>
              <a:t>실습기관</a:t>
            </a:r>
            <a:r>
              <a:rPr lang="ko-KR" altLang="en-US" dirty="0">
                <a:solidFill>
                  <a:prstClr val="black"/>
                </a:solidFill>
                <a:latin typeface="+mn-ea"/>
              </a:rPr>
              <a:t> 회원가입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886989" y="5417772"/>
            <a:ext cx="7972531" cy="1177215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아이디로 사용할 이메일 주소와 패스워드</a:t>
            </a:r>
            <a:r>
              <a:rPr lang="en-US" altLang="ko-KR" sz="1100" b="1" dirty="0">
                <a:latin typeface="+mj-ea"/>
                <a:ea typeface="+mj-ea"/>
              </a:rPr>
              <a:t>, </a:t>
            </a:r>
            <a:r>
              <a:rPr lang="ko-KR" altLang="en-US" sz="1100" b="1" dirty="0">
                <a:latin typeface="+mj-ea"/>
                <a:ea typeface="+mj-ea"/>
              </a:rPr>
              <a:t>닉네임 입력 </a:t>
            </a:r>
            <a:r>
              <a:rPr lang="en-US" altLang="ko-KR" sz="1100" b="1" dirty="0">
                <a:latin typeface="+mj-ea"/>
                <a:ea typeface="+mj-ea"/>
              </a:rPr>
              <a:t>(</a:t>
            </a:r>
            <a:r>
              <a:rPr lang="ko-KR" altLang="en-US" sz="1100" b="1" dirty="0">
                <a:latin typeface="+mj-ea"/>
                <a:ea typeface="+mj-ea"/>
              </a:rPr>
              <a:t>실제 실무자의 이메일로 </a:t>
            </a:r>
            <a:r>
              <a:rPr lang="ko-KR" altLang="en-US" sz="1100" b="1" dirty="0" err="1">
                <a:latin typeface="+mj-ea"/>
                <a:ea typeface="+mj-ea"/>
              </a:rPr>
              <a:t>기재할것</a:t>
            </a:r>
            <a:r>
              <a:rPr lang="en-US" altLang="ko-KR" sz="1100" b="1" dirty="0">
                <a:latin typeface="+mj-ea"/>
                <a:ea typeface="+mj-ea"/>
              </a:rPr>
              <a:t>!!!!!)</a:t>
            </a: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② 다음 버튼 클릭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</a:t>
            </a:r>
          </a:p>
        </p:txBody>
      </p:sp>
      <p:pic>
        <p:nvPicPr>
          <p:cNvPr id="11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4000" y="5572593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직사각형 11"/>
          <p:cNvSpPr/>
          <p:nvPr/>
        </p:nvSpPr>
        <p:spPr>
          <a:xfrm flipH="1">
            <a:off x="3017519" y="1529542"/>
            <a:ext cx="6209607" cy="28678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867999" y="145478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542322" y="443068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8380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113" y="481076"/>
            <a:ext cx="8068887" cy="5081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1550" y="133888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+mn-ea"/>
              </a:rPr>
              <a:t>신규 </a:t>
            </a:r>
            <a:r>
              <a:rPr lang="ko-KR" altLang="en-US" dirty="0" err="1">
                <a:solidFill>
                  <a:prstClr val="black"/>
                </a:solidFill>
                <a:latin typeface="+mn-ea"/>
              </a:rPr>
              <a:t>실습기관</a:t>
            </a:r>
            <a:r>
              <a:rPr lang="ko-KR" altLang="en-US" dirty="0">
                <a:solidFill>
                  <a:prstClr val="black"/>
                </a:solidFill>
                <a:latin typeface="+mn-ea"/>
              </a:rPr>
              <a:t> 회원가입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4000" y="5572593"/>
            <a:ext cx="253165" cy="27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43199"/>
            <a:ext cx="4123113" cy="2941601"/>
          </a:xfrm>
          <a:prstGeom prst="rect">
            <a:avLst/>
          </a:prstGeom>
        </p:spPr>
      </p:pic>
      <p:sp>
        <p:nvSpPr>
          <p:cNvPr id="15" name="타원 14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986797" y="231399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6647" y="5506088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973593" y="1288733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900326" y="5417772"/>
            <a:ext cx="7972531" cy="1440228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회원가입 완료 후 기업회원 전환하기 버튼 클릭</a:t>
            </a:r>
            <a:endParaRPr lang="en-US" altLang="ko-KR" sz="1100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② </a:t>
            </a:r>
            <a:r>
              <a:rPr lang="ko-KR" altLang="en-US" sz="1100" b="1" dirty="0" err="1">
                <a:latin typeface="+mj-ea"/>
                <a:ea typeface="+mj-ea"/>
              </a:rPr>
              <a:t>실습기관</a:t>
            </a:r>
            <a:r>
              <a:rPr lang="ko-KR" altLang="en-US" sz="1100" b="1" dirty="0">
                <a:latin typeface="+mj-ea"/>
                <a:ea typeface="+mj-ea"/>
              </a:rPr>
              <a:t> 정보 입력 </a:t>
            </a:r>
            <a:r>
              <a:rPr lang="en-US" altLang="ko-KR" sz="1100" b="1" dirty="0">
                <a:latin typeface="+mj-ea"/>
                <a:ea typeface="+mj-ea"/>
              </a:rPr>
              <a:t>-&gt; </a:t>
            </a:r>
            <a:r>
              <a:rPr lang="ko-KR" altLang="en-US" sz="1100" b="1" dirty="0">
                <a:latin typeface="+mj-ea"/>
                <a:ea typeface="+mj-ea"/>
              </a:rPr>
              <a:t>신청하기 버튼 클릭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</a:t>
            </a:r>
            <a:r>
              <a:rPr lang="ko-KR" altLang="en-US" sz="1100" b="1" dirty="0">
                <a:latin typeface="+mj-ea"/>
              </a:rPr>
              <a:t>③ </a:t>
            </a:r>
            <a:r>
              <a:rPr lang="ko-KR" altLang="en-US" sz="1100" b="1" dirty="0">
                <a:latin typeface="+mj-ea"/>
                <a:ea typeface="+mj-ea"/>
              </a:rPr>
              <a:t>관리자 승인 이후에 로그인 가능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en-US" altLang="ko-KR" sz="1100" b="1" dirty="0">
                <a:latin typeface="+mj-ea"/>
                <a:ea typeface="+mj-ea"/>
              </a:rPr>
              <a:t>          </a:t>
            </a:r>
          </a:p>
          <a:p>
            <a:pPr fontAlgn="base"/>
            <a:r>
              <a:rPr lang="en-US" altLang="ko-KR" sz="1100" b="1" dirty="0">
                <a:latin typeface="+mj-ea"/>
                <a:ea typeface="+mj-ea"/>
              </a:rPr>
              <a:t>           * </a:t>
            </a:r>
            <a:r>
              <a:rPr lang="ko-KR" altLang="en-US" sz="1100" b="1" dirty="0">
                <a:latin typeface="+mj-ea"/>
                <a:ea typeface="+mj-ea"/>
              </a:rPr>
              <a:t>모든 업무 관련 연락은 대표 이메일로 </a:t>
            </a:r>
            <a:r>
              <a:rPr lang="ko-KR" altLang="en-US" sz="1100" b="1" dirty="0" err="1">
                <a:latin typeface="+mj-ea"/>
                <a:ea typeface="+mj-ea"/>
              </a:rPr>
              <a:t>연락드리니</a:t>
            </a:r>
            <a:r>
              <a:rPr lang="ko-KR" altLang="en-US" sz="1100" b="1" dirty="0">
                <a:latin typeface="+mj-ea"/>
                <a:ea typeface="+mj-ea"/>
              </a:rPr>
              <a:t> </a:t>
            </a:r>
            <a:r>
              <a:rPr lang="ko-KR" altLang="en-US" sz="1100" b="1" dirty="0">
                <a:highlight>
                  <a:srgbClr val="FFFF00"/>
                </a:highlight>
                <a:latin typeface="+mj-ea"/>
                <a:ea typeface="+mj-ea"/>
              </a:rPr>
              <a:t>실무자 메일로 기재 요청</a:t>
            </a:r>
            <a:r>
              <a:rPr lang="en-US" altLang="ko-KR" sz="1100" b="1" dirty="0">
                <a:latin typeface="+mj-ea"/>
                <a:ea typeface="+mj-ea"/>
              </a:rPr>
              <a:t>(</a:t>
            </a:r>
            <a:r>
              <a:rPr lang="ko-KR" altLang="en-US" sz="1100" b="1" dirty="0">
                <a:latin typeface="+mj-ea"/>
                <a:ea typeface="+mj-ea"/>
              </a:rPr>
              <a:t>기업대표</a:t>
            </a:r>
            <a:r>
              <a:rPr lang="en-US" altLang="ko-KR" sz="1100" b="1" dirty="0">
                <a:latin typeface="+mj-ea"/>
                <a:ea typeface="+mj-ea"/>
              </a:rPr>
              <a:t>X)</a:t>
            </a:r>
            <a:r>
              <a:rPr lang="ko-KR" altLang="en-US" sz="1100" b="1" dirty="0">
                <a:latin typeface="+mj-ea"/>
                <a:ea typeface="+mj-ea"/>
              </a:rPr>
              <a:t>          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123113" y="1438253"/>
            <a:ext cx="7972531" cy="39795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cxnSp>
        <p:nvCxnSpPr>
          <p:cNvPr id="19" name="꺾인 연결선 18"/>
          <p:cNvCxnSpPr/>
          <p:nvPr/>
        </p:nvCxnSpPr>
        <p:spPr>
          <a:xfrm flipV="1">
            <a:off x="2536685" y="1620982"/>
            <a:ext cx="1511668" cy="1138843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999" y="5497764"/>
            <a:ext cx="253165" cy="271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1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67756" y="2855988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850699" y="2855028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 rot="10800000">
            <a:off x="7397080" y="2883266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5049" y="3018161"/>
            <a:ext cx="2954655" cy="42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참여신청방법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403795" y="2878536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45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1550" y="1338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prstClr val="black"/>
                </a:solidFill>
                <a:latin typeface="+mn-ea"/>
              </a:rPr>
              <a:t>참여신청</a:t>
            </a:r>
            <a:endParaRPr lang="ko-KR" altLang="en-US" dirty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21" y="602982"/>
            <a:ext cx="10440785" cy="5793972"/>
          </a:xfrm>
          <a:prstGeom prst="rect">
            <a:avLst/>
          </a:prstGeom>
        </p:spPr>
      </p:pic>
      <p:sp>
        <p:nvSpPr>
          <p:cNvPr id="8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529541" y="5402947"/>
            <a:ext cx="8536544" cy="1177215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로그인 이후 왼쪽 하단의 현장실습 </a:t>
            </a:r>
            <a:r>
              <a:rPr lang="en-US" altLang="ko-KR" sz="1100" b="1" dirty="0">
                <a:solidFill>
                  <a:prstClr val="black"/>
                </a:solidFill>
                <a:latin typeface="+mj-ea"/>
                <a:ea typeface="+mj-ea"/>
              </a:rPr>
              <a:t>-&gt; LINC 3.0 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사업단 클릭</a:t>
            </a:r>
            <a:endParaRPr lang="en-US" altLang="ko-KR" sz="1100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② </a:t>
            </a:r>
            <a:r>
              <a:rPr lang="ko-KR" altLang="en-US" sz="1100" b="1" dirty="0" err="1">
                <a:latin typeface="+mj-ea"/>
                <a:ea typeface="+mj-ea"/>
              </a:rPr>
              <a:t>참여신청</a:t>
            </a:r>
            <a:r>
              <a:rPr lang="ko-KR" altLang="en-US" sz="1100" b="1" dirty="0">
                <a:latin typeface="+mj-ea"/>
                <a:ea typeface="+mj-ea"/>
              </a:rPr>
              <a:t> </a:t>
            </a:r>
            <a:r>
              <a:rPr lang="en-US" altLang="ko-KR" sz="1100" b="1" dirty="0">
                <a:latin typeface="+mj-ea"/>
                <a:ea typeface="+mj-ea"/>
              </a:rPr>
              <a:t>-&gt; (LINC 3.0 </a:t>
            </a:r>
            <a:r>
              <a:rPr lang="ko-KR" altLang="en-US" sz="1100" b="1" dirty="0">
                <a:latin typeface="+mj-ea"/>
                <a:ea typeface="+mj-ea"/>
              </a:rPr>
              <a:t>사업단</a:t>
            </a:r>
            <a:r>
              <a:rPr lang="en-US" altLang="ko-KR" sz="1100" b="1" dirty="0">
                <a:latin typeface="+mj-ea"/>
                <a:ea typeface="+mj-ea"/>
              </a:rPr>
              <a:t>) 2023</a:t>
            </a:r>
            <a:r>
              <a:rPr lang="ko-KR" altLang="en-US" sz="1100" b="1" dirty="0">
                <a:latin typeface="+mj-ea"/>
                <a:ea typeface="+mj-ea"/>
              </a:rPr>
              <a:t>학년도 </a:t>
            </a:r>
            <a:r>
              <a:rPr lang="en-US" altLang="ko-KR" sz="1100" b="1" dirty="0">
                <a:latin typeface="+mj-ea"/>
                <a:ea typeface="+mj-ea"/>
              </a:rPr>
              <a:t>1</a:t>
            </a:r>
            <a:r>
              <a:rPr lang="ko-KR" altLang="en-US" sz="1100" b="1" dirty="0">
                <a:latin typeface="+mj-ea"/>
                <a:ea typeface="+mj-ea"/>
              </a:rPr>
              <a:t>학기 현장실습</a:t>
            </a:r>
            <a:r>
              <a:rPr lang="en-US" altLang="ko-KR" sz="1100" b="1" dirty="0">
                <a:latin typeface="+mj-ea"/>
                <a:ea typeface="+mj-ea"/>
              </a:rPr>
              <a:t>[</a:t>
            </a:r>
            <a:r>
              <a:rPr lang="ko-KR" altLang="en-US" sz="1100" b="1" dirty="0">
                <a:latin typeface="+mj-ea"/>
                <a:ea typeface="+mj-ea"/>
              </a:rPr>
              <a:t>국내</a:t>
            </a:r>
            <a:r>
              <a:rPr lang="en-US" altLang="ko-KR" sz="1100" b="1" dirty="0">
                <a:latin typeface="+mj-ea"/>
                <a:ea typeface="+mj-ea"/>
              </a:rPr>
              <a:t>,</a:t>
            </a:r>
            <a:r>
              <a:rPr lang="ko-KR" altLang="en-US" sz="1100" b="1" dirty="0">
                <a:latin typeface="+mj-ea"/>
                <a:ea typeface="+mj-ea"/>
              </a:rPr>
              <a:t>국외</a:t>
            </a:r>
            <a:r>
              <a:rPr lang="en-US" altLang="ko-KR" sz="1100" b="1" dirty="0">
                <a:latin typeface="+mj-ea"/>
                <a:ea typeface="+mj-ea"/>
              </a:rPr>
              <a:t>]</a:t>
            </a:r>
            <a:r>
              <a:rPr lang="ko-KR" altLang="en-US" sz="1100" b="1" dirty="0">
                <a:latin typeface="+mj-ea"/>
                <a:ea typeface="+mj-ea"/>
              </a:rPr>
              <a:t> 클릭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 신규 참여신청 누르고 해당 빈칸 내용 작성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046" y="527185"/>
            <a:ext cx="9980461" cy="509907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492" y="2887096"/>
            <a:ext cx="623973" cy="2381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2124" y="2887096"/>
            <a:ext cx="438150" cy="24765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7637" y="2887096"/>
            <a:ext cx="914400" cy="2667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0865" y="2885775"/>
            <a:ext cx="1063796" cy="268021"/>
          </a:xfrm>
          <a:prstGeom prst="rect">
            <a:avLst/>
          </a:prstGeom>
        </p:spPr>
      </p:pic>
      <p:pic>
        <p:nvPicPr>
          <p:cNvPr id="11" name="Shape 2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79331" y="5490639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/>
        </p:nvSpPr>
        <p:spPr>
          <a:xfrm>
            <a:off x="577421" y="4979324"/>
            <a:ext cx="977685" cy="6068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5452" y="2883047"/>
            <a:ext cx="74964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>
                <a:latin typeface="+mj-ea"/>
                <a:ea typeface="+mj-ea"/>
              </a:rPr>
              <a:t>1</a:t>
            </a:r>
            <a:r>
              <a:rPr lang="ko-KR" altLang="en-US" sz="1000" b="1" dirty="0">
                <a:latin typeface="+mj-ea"/>
                <a:ea typeface="+mj-ea"/>
              </a:rPr>
              <a:t>학기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9728" y="2887362"/>
            <a:ext cx="72081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+mj-ea"/>
                <a:ea typeface="+mj-ea"/>
              </a:rPr>
              <a:t>2023</a:t>
            </a:r>
            <a:r>
              <a:rPr lang="ko-KR" altLang="en-US" sz="1000" b="1" dirty="0">
                <a:latin typeface="+mj-ea"/>
                <a:ea typeface="+mj-ea"/>
              </a:rPr>
              <a:t>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18605" y="2895600"/>
            <a:ext cx="19235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+mj-ea"/>
                <a:ea typeface="+mj-ea"/>
              </a:rPr>
              <a:t>2023-03-02 ~2023-06-21</a:t>
            </a:r>
            <a:endParaRPr lang="ko-KR" altLang="en-US" sz="1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92572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1550" y="1338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prstClr val="black"/>
                </a:solidFill>
                <a:latin typeface="+mn-ea"/>
              </a:rPr>
              <a:t>참여신청</a:t>
            </a:r>
            <a:endParaRPr lang="ko-KR" altLang="en-US" dirty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47" y="561664"/>
            <a:ext cx="4505843" cy="28715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156" y="902673"/>
            <a:ext cx="4245598" cy="3331576"/>
          </a:xfrm>
          <a:prstGeom prst="rect">
            <a:avLst/>
          </a:prstGeom>
          <a:ln w="3175">
            <a:noFill/>
          </a:ln>
        </p:spPr>
      </p:pic>
      <p:sp>
        <p:nvSpPr>
          <p:cNvPr id="7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5097779" y="4341340"/>
            <a:ext cx="6912989" cy="2450077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r>
              <a:rPr lang="en-US" altLang="ko-KR" sz="1100" b="1" dirty="0">
                <a:latin typeface="+mj-ea"/>
                <a:ea typeface="+mj-ea"/>
              </a:rPr>
              <a:t>          </a:t>
            </a: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en-US" altLang="ko-KR" sz="1100" b="1" dirty="0">
                <a:latin typeface="+mj-ea"/>
                <a:ea typeface="+mj-ea"/>
              </a:rPr>
              <a:t>         </a:t>
            </a:r>
            <a:r>
              <a:rPr lang="ko-KR" altLang="en-US" sz="1100" b="1" dirty="0">
                <a:latin typeface="+mj-ea"/>
                <a:ea typeface="+mj-ea"/>
              </a:rPr>
              <a:t>① 기본정보 </a:t>
            </a:r>
            <a:r>
              <a:rPr lang="en-US" altLang="ko-KR" sz="1100" b="1" dirty="0">
                <a:latin typeface="+mj-ea"/>
                <a:ea typeface="+mj-ea"/>
              </a:rPr>
              <a:t>-&gt; 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실습기간 및 선발대상 실습지원금 등 빈칸 입력</a:t>
            </a:r>
            <a:endParaRPr lang="en-US" altLang="ko-KR" sz="1100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fontAlgn="base"/>
            <a:endParaRPr lang="en-US" altLang="ko-KR" sz="800" b="1" dirty="0">
              <a:latin typeface="+mj-ea"/>
              <a:ea typeface="+mj-ea"/>
            </a:endParaRPr>
          </a:p>
          <a:p>
            <a:pPr fontAlgn="base"/>
            <a:r>
              <a:rPr lang="en-US" altLang="ko-KR" sz="1000" b="1" dirty="0">
                <a:latin typeface="+mj-ea"/>
                <a:ea typeface="+mj-ea"/>
              </a:rPr>
              <a:t>      ※ </a:t>
            </a:r>
            <a:r>
              <a:rPr lang="ko-KR" altLang="en-US" sz="1000" dirty="0">
                <a:latin typeface="+mj-ea"/>
                <a:ea typeface="+mj-ea"/>
              </a:rPr>
              <a:t>실습기관에서는 「산업재해보상보험법」 제</a:t>
            </a:r>
            <a:r>
              <a:rPr lang="en-US" altLang="ko-KR" sz="1000" dirty="0">
                <a:latin typeface="+mj-ea"/>
                <a:ea typeface="+mj-ea"/>
              </a:rPr>
              <a:t>123</a:t>
            </a:r>
            <a:r>
              <a:rPr lang="ko-KR" altLang="en-US" sz="1000" dirty="0">
                <a:latin typeface="+mj-ea"/>
                <a:ea typeface="+mj-ea"/>
              </a:rPr>
              <a:t>조에 따라 </a:t>
            </a:r>
            <a:r>
              <a:rPr lang="ko-KR" altLang="en-US" sz="1000" b="1" u="sng" dirty="0">
                <a:solidFill>
                  <a:srgbClr val="FF0000"/>
                </a:solidFill>
                <a:latin typeface="+mj-ea"/>
                <a:ea typeface="+mj-ea"/>
              </a:rPr>
              <a:t>산재보험에 필수로 가입하여야 함</a:t>
            </a:r>
            <a:r>
              <a:rPr lang="en-US" altLang="ko-KR" sz="1000" b="1" u="sng" dirty="0">
                <a:solidFill>
                  <a:srgbClr val="FF0000"/>
                </a:solidFill>
                <a:latin typeface="+mj-ea"/>
                <a:ea typeface="+mj-ea"/>
              </a:rPr>
              <a:t>-&gt; </a:t>
            </a:r>
            <a:r>
              <a:rPr lang="ko-KR" altLang="en-US" sz="1000" b="1" u="sng" dirty="0">
                <a:solidFill>
                  <a:srgbClr val="FF0000"/>
                </a:solidFill>
                <a:latin typeface="+mj-ea"/>
                <a:ea typeface="+mj-ea"/>
              </a:rPr>
              <a:t>가입 후 시스템 업로드 요청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fontAlgn="base"/>
            <a:r>
              <a:rPr lang="en-US" altLang="ko-KR" sz="1000" b="1" dirty="0">
                <a:latin typeface="+mj-ea"/>
                <a:ea typeface="+mj-ea"/>
              </a:rPr>
              <a:t>      ※ </a:t>
            </a:r>
            <a:r>
              <a:rPr lang="ko-KR" altLang="en-US" sz="1000" dirty="0"/>
              <a:t>교육부 「대학생 현장실습 운영규정」에 따라 </a:t>
            </a:r>
            <a:r>
              <a:rPr lang="ko-KR" altLang="en-US" sz="1000" b="1" dirty="0">
                <a:solidFill>
                  <a:srgbClr val="FF0000"/>
                </a:solidFill>
              </a:rPr>
              <a:t>학생에게 월단위로 직접 지급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pPr fontAlgn="base"/>
            <a:r>
              <a:rPr lang="en-US" altLang="ko-KR" sz="1000" dirty="0">
                <a:solidFill>
                  <a:srgbClr val="FF0000"/>
                </a:solidFill>
              </a:rPr>
              <a:t>          </a:t>
            </a:r>
            <a:r>
              <a:rPr lang="en-US" altLang="ko-KR" sz="1000" b="1" u="sng" dirty="0">
                <a:solidFill>
                  <a:srgbClr val="FF0000"/>
                </a:solidFill>
              </a:rPr>
              <a:t> 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ex) 1</a:t>
            </a:r>
            <a:r>
              <a:rPr lang="ko-KR" altLang="en-US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일 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8</a:t>
            </a:r>
            <a:r>
              <a:rPr lang="ko-KR" altLang="en-US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시간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ko-KR" altLang="en-US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주 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ko-KR" altLang="en-US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일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ko-KR" altLang="en-US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실습지원비 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2,015,580</a:t>
            </a:r>
            <a:r>
              <a:rPr lang="ko-KR" altLang="en-US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원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lang="ko-KR" altLang="en-US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월 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(2023</a:t>
            </a:r>
            <a:r>
              <a:rPr lang="ko-KR" altLang="en-US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년 최저임금  기준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</a:p>
          <a:p>
            <a:pPr fontAlgn="base"/>
            <a:r>
              <a:rPr lang="en-US" altLang="ko-KR" sz="800" b="1" dirty="0">
                <a:latin typeface="+mj-ea"/>
              </a:rPr>
              <a:t>       </a:t>
            </a:r>
            <a:r>
              <a:rPr lang="en-US" altLang="ko-KR" sz="1000" b="1" dirty="0">
                <a:latin typeface="+mj-ea"/>
              </a:rPr>
              <a:t>※ </a:t>
            </a:r>
            <a:r>
              <a:rPr lang="ko-KR" altLang="en-US" sz="1000" dirty="0"/>
              <a:t>모집 학과는 학과 지정 요청 </a:t>
            </a:r>
            <a:r>
              <a:rPr lang="en-US" altLang="ko-KR" sz="1000" dirty="0"/>
              <a:t>(</a:t>
            </a:r>
            <a:r>
              <a:rPr lang="ko-KR" altLang="en-US" sz="1000" dirty="0"/>
              <a:t>전체학과 </a:t>
            </a:r>
            <a:r>
              <a:rPr lang="en-US" altLang="ko-KR" sz="1000" dirty="0"/>
              <a:t>X)</a:t>
            </a:r>
            <a:endParaRPr lang="en-US" altLang="ko-KR" sz="10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en-US" altLang="ko-KR" sz="1100" b="1" dirty="0">
                <a:latin typeface="+mj-ea"/>
                <a:ea typeface="+mj-ea"/>
              </a:rPr>
              <a:t>          </a:t>
            </a:r>
            <a:r>
              <a:rPr lang="ko-KR" altLang="en-US" sz="1100" b="1" dirty="0">
                <a:latin typeface="+mj-ea"/>
                <a:ea typeface="+mj-ea"/>
              </a:rPr>
              <a:t>② 참여개요</a:t>
            </a:r>
            <a:r>
              <a:rPr lang="en-US" altLang="ko-KR" sz="1100" b="1" dirty="0">
                <a:latin typeface="+mj-ea"/>
                <a:ea typeface="+mj-ea"/>
              </a:rPr>
              <a:t> </a:t>
            </a:r>
            <a:r>
              <a:rPr lang="ko-KR" altLang="en-US" sz="1100" b="1" dirty="0">
                <a:latin typeface="+mj-ea"/>
                <a:ea typeface="+mj-ea"/>
              </a:rPr>
              <a:t>작성 </a:t>
            </a:r>
            <a:r>
              <a:rPr lang="en-US" altLang="ko-KR" sz="1100" b="1" dirty="0">
                <a:latin typeface="+mj-ea"/>
                <a:ea typeface="+mj-ea"/>
              </a:rPr>
              <a:t>: </a:t>
            </a:r>
            <a:r>
              <a:rPr lang="ko-KR" altLang="en-US" sz="1100" b="1" dirty="0">
                <a:latin typeface="+mj-ea"/>
                <a:ea typeface="+mj-ea"/>
              </a:rPr>
              <a:t>학생들에게 공지하실 내용이 있다면 필수 작성 요청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en-US" altLang="ko-KR" sz="1100" b="1" dirty="0">
                <a:latin typeface="+mj-ea"/>
              </a:rPr>
              <a:t>     </a:t>
            </a:r>
            <a:r>
              <a:rPr lang="en-US" altLang="ko-KR" sz="10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</a:rPr>
              <a:t>※ </a:t>
            </a:r>
            <a:r>
              <a:rPr lang="ko-KR" altLang="en-US" sz="10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</a:rPr>
              <a:t>본사 위치와 실제 근무지 위치가 상이할 경우 꼭</a:t>
            </a:r>
            <a:r>
              <a:rPr lang="en-US" altLang="ko-KR" sz="10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</a:rPr>
              <a:t>!!! </a:t>
            </a:r>
            <a:r>
              <a:rPr lang="ko-KR" altLang="en-US" sz="10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</a:rPr>
              <a:t>표기 요청</a:t>
            </a:r>
            <a:endParaRPr lang="en-US" altLang="ko-KR" sz="1000" b="1" dirty="0">
              <a:solidFill>
                <a:srgbClr val="FF0000"/>
              </a:solidFill>
              <a:highlight>
                <a:srgbClr val="FFFF00"/>
              </a:highlight>
              <a:latin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en-US" altLang="ko-KR" sz="1100" b="1" dirty="0">
                <a:latin typeface="+mj-ea"/>
                <a:ea typeface="+mj-ea"/>
              </a:rPr>
              <a:t>          </a:t>
            </a:r>
            <a:r>
              <a:rPr lang="ko-KR" altLang="en-US" sz="1100" b="1" dirty="0">
                <a:latin typeface="+mj-ea"/>
              </a:rPr>
              <a:t>③ </a:t>
            </a:r>
            <a:r>
              <a:rPr lang="ko-KR" altLang="en-US" sz="1100" b="1" dirty="0">
                <a:latin typeface="+mj-ea"/>
                <a:ea typeface="+mj-ea"/>
              </a:rPr>
              <a:t>운영계획서</a:t>
            </a:r>
            <a:r>
              <a:rPr lang="en-US" altLang="ko-KR" sz="1100" b="1" dirty="0">
                <a:latin typeface="+mj-ea"/>
                <a:ea typeface="+mj-ea"/>
              </a:rPr>
              <a:t> </a:t>
            </a:r>
            <a:r>
              <a:rPr lang="ko-KR" altLang="en-US" sz="1100" b="1" dirty="0">
                <a:latin typeface="+mj-ea"/>
                <a:ea typeface="+mj-ea"/>
              </a:rPr>
              <a:t>작성 </a:t>
            </a:r>
            <a:r>
              <a:rPr lang="en-US" altLang="ko-KR" sz="1100" b="1" dirty="0">
                <a:latin typeface="+mj-ea"/>
                <a:ea typeface="+mj-ea"/>
              </a:rPr>
              <a:t>: </a:t>
            </a:r>
            <a:r>
              <a:rPr lang="ko-KR" altLang="en-US" sz="1100" b="1" dirty="0">
                <a:latin typeface="+mj-ea"/>
                <a:ea typeface="+mj-ea"/>
              </a:rPr>
              <a:t>필수 작성 및 운영계획서 파일 업로드 각각 요청</a:t>
            </a:r>
            <a:endParaRPr lang="en-US" altLang="ko-KR" sz="800" b="1" dirty="0">
              <a:latin typeface="+mj-ea"/>
              <a:ea typeface="+mj-ea"/>
            </a:endParaRPr>
          </a:p>
          <a:p>
            <a:pPr fontAlgn="base"/>
            <a:r>
              <a:rPr lang="en-US" altLang="ko-KR" sz="1000" b="1" dirty="0">
                <a:latin typeface="+mj-ea"/>
                <a:ea typeface="+mj-ea"/>
              </a:rPr>
              <a:t>      </a:t>
            </a:r>
            <a:r>
              <a:rPr lang="en-US" altLang="ko-KR" sz="1000" dirty="0">
                <a:latin typeface="+mj-ea"/>
                <a:ea typeface="+mj-ea"/>
              </a:rPr>
              <a:t>※ </a:t>
            </a:r>
            <a:r>
              <a:rPr lang="ko-KR" altLang="en-US" sz="1000" dirty="0">
                <a:latin typeface="+mj-ea"/>
                <a:ea typeface="+mj-ea"/>
              </a:rPr>
              <a:t>실습기간에 맞춰 </a:t>
            </a:r>
            <a:r>
              <a:rPr lang="ko-KR" altLang="en-US" sz="1000" dirty="0" err="1">
                <a:latin typeface="+mj-ea"/>
                <a:ea typeface="+mj-ea"/>
              </a:rPr>
              <a:t>주차별</a:t>
            </a:r>
            <a:r>
              <a:rPr lang="ko-KR" altLang="en-US" sz="1000" dirty="0">
                <a:latin typeface="+mj-ea"/>
                <a:ea typeface="+mj-ea"/>
              </a:rPr>
              <a:t> 현장실습 운영계획 작성</a:t>
            </a:r>
            <a:endParaRPr lang="en-US" altLang="ko-KR" sz="1000" dirty="0">
              <a:latin typeface="+mj-ea"/>
              <a:ea typeface="+mj-ea"/>
            </a:endParaRPr>
          </a:p>
          <a:p>
            <a:pPr fontAlgn="base"/>
            <a:endParaRPr lang="en-US" altLang="ko-KR" sz="1000" b="1" dirty="0">
              <a:latin typeface="+mj-ea"/>
            </a:endParaRPr>
          </a:p>
          <a:p>
            <a:pPr fontAlgn="base"/>
            <a:r>
              <a:rPr lang="en-US" altLang="ko-KR" sz="1000" b="1" dirty="0">
                <a:latin typeface="+mj-ea"/>
              </a:rPr>
              <a:t>          </a:t>
            </a:r>
            <a:r>
              <a:rPr lang="ko-KR" altLang="en-US" sz="1000" b="1" dirty="0">
                <a:latin typeface="+mj-ea"/>
              </a:rPr>
              <a:t> </a:t>
            </a:r>
            <a:r>
              <a:rPr lang="ko-KR" altLang="en-US" sz="1100" b="1" dirty="0">
                <a:latin typeface="+mj-ea"/>
              </a:rPr>
              <a:t>④ 실습기관 직인 업로드 요청 </a:t>
            </a:r>
            <a:r>
              <a:rPr lang="en-US" altLang="ko-KR" sz="1100" b="1" dirty="0">
                <a:latin typeface="+mj-ea"/>
              </a:rPr>
              <a:t>: </a:t>
            </a:r>
            <a:r>
              <a:rPr lang="ko-KR" altLang="en-US" sz="1100" b="1" dirty="0">
                <a:latin typeface="+mj-ea"/>
              </a:rPr>
              <a:t>전자로 </a:t>
            </a:r>
            <a:r>
              <a:rPr lang="en-US" altLang="ko-KR" sz="1100" b="1" dirty="0">
                <a:latin typeface="+mj-ea"/>
              </a:rPr>
              <a:t>3</a:t>
            </a:r>
            <a:r>
              <a:rPr lang="ko-KR" altLang="en-US" sz="1100" b="1" dirty="0" err="1">
                <a:latin typeface="+mj-ea"/>
              </a:rPr>
              <a:t>자협약</a:t>
            </a:r>
            <a:r>
              <a:rPr lang="ko-KR" altLang="en-US" sz="1100" b="1" dirty="0">
                <a:latin typeface="+mj-ea"/>
              </a:rPr>
              <a:t> </a:t>
            </a:r>
            <a:r>
              <a:rPr lang="ko-KR" altLang="en-US" sz="1100" b="1" dirty="0" err="1">
                <a:latin typeface="+mj-ea"/>
              </a:rPr>
              <a:t>동의시</a:t>
            </a:r>
            <a:r>
              <a:rPr lang="ko-KR" altLang="en-US" sz="1100" b="1" dirty="0">
                <a:latin typeface="+mj-ea"/>
              </a:rPr>
              <a:t> 연동되어 사용됨</a:t>
            </a:r>
            <a:endParaRPr lang="en-US" altLang="ko-KR" sz="1100" b="1" dirty="0">
              <a:latin typeface="+mj-ea"/>
            </a:endParaRPr>
          </a:p>
          <a:p>
            <a:pPr fontAlgn="base"/>
            <a:endParaRPr lang="en-US" altLang="ko-KR" sz="1000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</a:t>
            </a:r>
          </a:p>
        </p:txBody>
      </p:sp>
      <p:pic>
        <p:nvPicPr>
          <p:cNvPr id="8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0663" y="4448432"/>
            <a:ext cx="269666" cy="26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408" y="382387"/>
            <a:ext cx="4139739" cy="5643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67" y="3522134"/>
            <a:ext cx="4614334" cy="308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48281" y="436604"/>
            <a:ext cx="205945" cy="1894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40043" y="3509319"/>
            <a:ext cx="205945" cy="1894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527589" y="263611"/>
            <a:ext cx="197709" cy="2059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460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1550" y="1338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prstClr val="black"/>
                </a:solidFill>
                <a:latin typeface="+mn-ea"/>
              </a:rPr>
              <a:t>참여신청</a:t>
            </a:r>
            <a:endParaRPr lang="ko-KR" altLang="en-US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7421" y="4979324"/>
            <a:ext cx="977685" cy="6068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8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812377" y="5079917"/>
            <a:ext cx="9170809" cy="1177215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참여신청서를 작성 후 </a:t>
            </a:r>
            <a:r>
              <a:rPr lang="ko-KR" altLang="en-US" sz="1100" b="1" dirty="0" err="1">
                <a:solidFill>
                  <a:prstClr val="black"/>
                </a:solidFill>
                <a:latin typeface="+mj-ea"/>
                <a:ea typeface="+mj-ea"/>
              </a:rPr>
              <a:t>저장완료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lang="en-US" altLang="ko-KR" sz="1100" b="1" dirty="0">
                <a:solidFill>
                  <a:prstClr val="black"/>
                </a:solidFill>
                <a:latin typeface="+mj-ea"/>
                <a:ea typeface="+mj-ea"/>
              </a:rPr>
              <a:t>-&gt; 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사업단 승인이후에 </a:t>
            </a:r>
            <a:r>
              <a:rPr lang="en-US" altLang="ko-KR" sz="1100" b="1" dirty="0">
                <a:solidFill>
                  <a:prstClr val="black"/>
                </a:solidFill>
                <a:latin typeface="+mj-ea"/>
                <a:ea typeface="+mj-ea"/>
              </a:rPr>
              <a:t>3</a:t>
            </a:r>
            <a:r>
              <a:rPr lang="ko-KR" altLang="en-US" sz="1100" b="1" dirty="0" err="1">
                <a:solidFill>
                  <a:prstClr val="black"/>
                </a:solidFill>
                <a:latin typeface="+mj-ea"/>
                <a:ea typeface="+mj-ea"/>
              </a:rPr>
              <a:t>자협약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 가능</a:t>
            </a:r>
            <a:endParaRPr lang="en-US" altLang="ko-KR" sz="1100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② </a:t>
            </a:r>
            <a:r>
              <a:rPr lang="en-US" altLang="ko-KR" sz="1100" b="1" dirty="0">
                <a:latin typeface="+mj-ea"/>
                <a:ea typeface="+mj-ea"/>
              </a:rPr>
              <a:t>3</a:t>
            </a:r>
            <a:r>
              <a:rPr lang="ko-KR" altLang="en-US" sz="1100" b="1" dirty="0">
                <a:latin typeface="+mj-ea"/>
                <a:ea typeface="+mj-ea"/>
              </a:rPr>
              <a:t>자협약서 버튼 클릭 </a:t>
            </a:r>
            <a:r>
              <a:rPr lang="en-US" altLang="ko-KR" sz="1100" b="1" dirty="0">
                <a:latin typeface="+mj-ea"/>
                <a:ea typeface="+mj-ea"/>
              </a:rPr>
              <a:t>-&gt; </a:t>
            </a:r>
            <a:r>
              <a:rPr lang="ko-KR" altLang="en-US" sz="1100" b="1" dirty="0" err="1">
                <a:latin typeface="+mj-ea"/>
                <a:ea typeface="+mj-ea"/>
              </a:rPr>
              <a:t>학생신청</a:t>
            </a:r>
            <a:r>
              <a:rPr lang="ko-KR" altLang="en-US" sz="1100" b="1" dirty="0">
                <a:latin typeface="+mj-ea"/>
                <a:ea typeface="+mj-ea"/>
              </a:rPr>
              <a:t> 받을 수 있음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</a:t>
            </a:r>
          </a:p>
        </p:txBody>
      </p:sp>
      <p:pic>
        <p:nvPicPr>
          <p:cNvPr id="18" name="Shape 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0074" y="5262318"/>
            <a:ext cx="253165" cy="27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515" y="503220"/>
            <a:ext cx="5731518" cy="300122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70" y="611281"/>
            <a:ext cx="1065145" cy="525198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907" y="3736241"/>
            <a:ext cx="5421656" cy="832634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5657136" y="3782290"/>
            <a:ext cx="5421656" cy="7746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꺾인 연결선 21"/>
          <p:cNvCxnSpPr/>
          <p:nvPr/>
        </p:nvCxnSpPr>
        <p:spPr>
          <a:xfrm>
            <a:off x="4446274" y="3247592"/>
            <a:ext cx="3642010" cy="92201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212" y="4198430"/>
            <a:ext cx="645209" cy="242977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2892" y="4193909"/>
            <a:ext cx="710331" cy="2310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11087" y="1959245"/>
            <a:ext cx="59312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>
                <a:latin typeface="+mj-ea"/>
                <a:ea typeface="+mj-ea"/>
              </a:rPr>
              <a:t>1</a:t>
            </a:r>
            <a:r>
              <a:rPr lang="ko-KR" altLang="en-US" sz="700" b="1" dirty="0">
                <a:latin typeface="+mj-ea"/>
                <a:ea typeface="+mj-ea"/>
              </a:rPr>
              <a:t>학기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76617" y="1952367"/>
            <a:ext cx="49838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2023</a:t>
            </a:r>
            <a:r>
              <a:rPr lang="ko-KR" altLang="en-US" sz="700" b="1" dirty="0">
                <a:latin typeface="+mj-ea"/>
                <a:ea typeface="+mj-ea"/>
              </a:rPr>
              <a:t>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75194" y="1968843"/>
            <a:ext cx="151988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2023-03-02 ~ 2023-06-21</a:t>
            </a:r>
            <a:endParaRPr lang="ko-KR" altLang="en-US" sz="700" b="1" dirty="0">
              <a:latin typeface="+mj-ea"/>
              <a:ea typeface="+mj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5B7870-756D-402C-861E-D78D3A224513}"/>
              </a:ext>
            </a:extLst>
          </p:cNvPr>
          <p:cNvSpPr txBox="1"/>
          <p:nvPr/>
        </p:nvSpPr>
        <p:spPr>
          <a:xfrm>
            <a:off x="2625811" y="3031749"/>
            <a:ext cx="151988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2023-03-02 ~ 2023-06-21</a:t>
            </a:r>
            <a:endParaRPr lang="ko-KR" altLang="en-US" sz="700" b="1" dirty="0"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2F6E09-2BE3-472D-B2F4-0FE772B4C3DE}"/>
              </a:ext>
            </a:extLst>
          </p:cNvPr>
          <p:cNvSpPr txBox="1"/>
          <p:nvPr/>
        </p:nvSpPr>
        <p:spPr>
          <a:xfrm>
            <a:off x="6715480" y="4199079"/>
            <a:ext cx="1372804" cy="202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2023-03-02 ~ 2023-06-21</a:t>
            </a:r>
            <a:endParaRPr lang="ko-KR" altLang="en-US" sz="7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4122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800699" y="2847378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083642" y="2846418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0800000">
            <a:off x="8035324" y="2841812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72017" y="3018160"/>
            <a:ext cx="3515707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출근부 </a:t>
            </a:r>
            <a:r>
              <a:rPr lang="ko-KR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입력방법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042039" y="2846415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311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345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83321"/>
            <a:ext cx="9143999" cy="4536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1550" y="13388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+mn-ea"/>
              </a:rPr>
              <a:t>출근부 입력방법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82678" y="3869339"/>
            <a:ext cx="1087395" cy="29656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42537" y="3863919"/>
            <a:ext cx="1049606" cy="29656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42537" y="2482229"/>
            <a:ext cx="7447995" cy="551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24001" y="1808554"/>
            <a:ext cx="760727" cy="44419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84728" y="3210327"/>
            <a:ext cx="724479" cy="2342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185822" y="312818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198438" y="266680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328866" y="410981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524001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78" y="105994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548882" y="5163910"/>
            <a:ext cx="10009843" cy="1694090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</a:t>
            </a:r>
            <a:r>
              <a:rPr lang="ko-KR" altLang="en-US" sz="1100" b="1" dirty="0">
                <a:latin typeface="+mj-ea"/>
              </a:rPr>
              <a:t>현장실습 온라인시스템</a:t>
            </a:r>
            <a:r>
              <a:rPr lang="en-US" altLang="ko-KR" sz="1100" b="1" dirty="0">
                <a:latin typeface="+mj-ea"/>
              </a:rPr>
              <a:t>(k-startrack.kookmin.ac.kr) </a:t>
            </a:r>
            <a:r>
              <a:rPr lang="ko-KR" altLang="en-US" sz="1100" b="1" dirty="0">
                <a:latin typeface="+mj-ea"/>
              </a:rPr>
              <a:t>접속</a:t>
            </a:r>
            <a:endParaRPr lang="en-US" altLang="ko-KR" sz="1100" b="1" dirty="0">
              <a:latin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② 왼쪽 메뉴의 현장실습 </a:t>
            </a:r>
            <a:r>
              <a:rPr lang="en-US" altLang="ko-KR" sz="1100" b="1" dirty="0">
                <a:latin typeface="+mj-ea"/>
                <a:ea typeface="+mj-ea"/>
              </a:rPr>
              <a:t>-&gt; LINC</a:t>
            </a:r>
            <a:r>
              <a:rPr lang="ko-KR" altLang="en-US" sz="1100" b="1" dirty="0">
                <a:latin typeface="+mj-ea"/>
                <a:ea typeface="+mj-ea"/>
              </a:rPr>
              <a:t>사업단 클릭 </a:t>
            </a:r>
            <a:r>
              <a:rPr lang="en-US" altLang="ko-KR" sz="1100" b="1" dirty="0">
                <a:latin typeface="+mj-ea"/>
                <a:ea typeface="+mj-ea"/>
              </a:rPr>
              <a:t>-&gt; </a:t>
            </a:r>
            <a:r>
              <a:rPr lang="ko-KR" altLang="en-US" sz="1100" b="1" dirty="0">
                <a:latin typeface="+mj-ea"/>
                <a:ea typeface="+mj-ea"/>
              </a:rPr>
              <a:t>참여학생관리 클릭 </a:t>
            </a:r>
            <a:r>
              <a:rPr lang="en-US" altLang="ko-KR" sz="1100" b="1" dirty="0">
                <a:latin typeface="+mj-ea"/>
                <a:ea typeface="+mj-ea"/>
              </a:rPr>
              <a:t>-&gt; (LINC 3.0 </a:t>
            </a:r>
            <a:r>
              <a:rPr lang="ko-KR" altLang="en-US" sz="1100" b="1" dirty="0">
                <a:latin typeface="+mj-ea"/>
                <a:ea typeface="+mj-ea"/>
              </a:rPr>
              <a:t>사업단</a:t>
            </a:r>
            <a:r>
              <a:rPr lang="en-US" altLang="ko-KR" sz="1100" b="1" dirty="0">
                <a:latin typeface="+mj-ea"/>
                <a:ea typeface="+mj-ea"/>
              </a:rPr>
              <a:t>) 2023</a:t>
            </a:r>
            <a:r>
              <a:rPr lang="ko-KR" altLang="en-US" sz="1100" b="1" dirty="0">
                <a:latin typeface="+mj-ea"/>
                <a:ea typeface="+mj-ea"/>
              </a:rPr>
              <a:t>학년도 </a:t>
            </a:r>
            <a:r>
              <a:rPr lang="en-US" altLang="ko-KR" sz="1100" b="1" dirty="0">
                <a:latin typeface="+mj-ea"/>
                <a:ea typeface="+mj-ea"/>
              </a:rPr>
              <a:t>1</a:t>
            </a:r>
            <a:r>
              <a:rPr lang="ko-KR" altLang="en-US" sz="1100" b="1" dirty="0">
                <a:latin typeface="+mj-ea"/>
                <a:ea typeface="+mj-ea"/>
              </a:rPr>
              <a:t>학기 현장실습</a:t>
            </a:r>
            <a:r>
              <a:rPr lang="en-US" altLang="ko-KR" sz="1100" b="1" dirty="0">
                <a:latin typeface="+mj-ea"/>
                <a:ea typeface="+mj-ea"/>
              </a:rPr>
              <a:t>[</a:t>
            </a:r>
            <a:r>
              <a:rPr lang="ko-KR" altLang="en-US" sz="1100" b="1" dirty="0">
                <a:latin typeface="+mj-ea"/>
                <a:ea typeface="+mj-ea"/>
              </a:rPr>
              <a:t>국내</a:t>
            </a:r>
            <a:r>
              <a:rPr lang="en-US" altLang="ko-KR" sz="1100" b="1" dirty="0">
                <a:latin typeface="+mj-ea"/>
                <a:ea typeface="+mj-ea"/>
              </a:rPr>
              <a:t>,</a:t>
            </a:r>
            <a:r>
              <a:rPr lang="ko-KR" altLang="en-US" sz="1100" b="1" dirty="0">
                <a:latin typeface="+mj-ea"/>
                <a:ea typeface="+mj-ea"/>
              </a:rPr>
              <a:t>국외</a:t>
            </a:r>
            <a:r>
              <a:rPr lang="en-US" altLang="ko-KR" sz="1100" b="1" dirty="0">
                <a:latin typeface="+mj-ea"/>
                <a:ea typeface="+mj-ea"/>
              </a:rPr>
              <a:t>] </a:t>
            </a:r>
            <a:r>
              <a:rPr lang="ko-KR" altLang="en-US" sz="1100" b="1" dirty="0">
                <a:latin typeface="+mj-ea"/>
                <a:ea typeface="+mj-ea"/>
              </a:rPr>
              <a:t>체크박스 클릭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</a:endParaRPr>
          </a:p>
          <a:p>
            <a:pPr fontAlgn="base"/>
            <a:r>
              <a:rPr lang="en-US" altLang="ko-KR" sz="1100" b="1" dirty="0">
                <a:latin typeface="+mj-ea"/>
              </a:rPr>
              <a:t>          </a:t>
            </a:r>
            <a:r>
              <a:rPr lang="ko-KR" altLang="en-US" sz="1100" b="1" dirty="0">
                <a:latin typeface="+mj-ea"/>
              </a:rPr>
              <a:t>③ 출근부 클릭</a:t>
            </a:r>
            <a:endParaRPr lang="ko-KR" altLang="en-US" sz="1100" b="1" dirty="0">
              <a:latin typeface="+mj-ea"/>
              <a:ea typeface="+mj-ea"/>
            </a:endParaRPr>
          </a:p>
        </p:txBody>
      </p:sp>
      <p:pic>
        <p:nvPicPr>
          <p:cNvPr id="25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4364" y="5422252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399363" y="2026656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175" y="581276"/>
            <a:ext cx="885825" cy="2871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15475" y="2774231"/>
            <a:ext cx="67550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>
                <a:latin typeface="+mj-ea"/>
                <a:ea typeface="+mj-ea"/>
              </a:rPr>
              <a:t>1</a:t>
            </a:r>
            <a:r>
              <a:rPr lang="ko-KR" altLang="en-US" sz="800" b="1" dirty="0">
                <a:latin typeface="+mj-ea"/>
                <a:ea typeface="+mj-ea"/>
              </a:rPr>
              <a:t>학기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94671" y="2772032"/>
            <a:ext cx="58076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latin typeface="+mj-ea"/>
                <a:ea typeface="+mj-ea"/>
              </a:rPr>
              <a:t>2023</a:t>
            </a:r>
            <a:r>
              <a:rPr lang="ko-KR" altLang="en-US" sz="800" b="1" dirty="0">
                <a:latin typeface="+mj-ea"/>
                <a:ea typeface="+mj-ea"/>
              </a:rPr>
              <a:t>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00984" y="2772034"/>
            <a:ext cx="166816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latin typeface="+mj-ea"/>
                <a:ea typeface="+mj-ea"/>
              </a:rPr>
              <a:t>2023-03-02 ~ 2023-06-21</a:t>
            </a:r>
            <a:endParaRPr lang="ko-KR" altLang="en-US" sz="800" b="1" dirty="0"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01045" y="2772033"/>
            <a:ext cx="305212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latin typeface="+mj-ea"/>
              </a:rPr>
              <a:t>(LINC 3.0 </a:t>
            </a:r>
            <a:r>
              <a:rPr lang="ko-KR" altLang="en-US" sz="800" b="1" dirty="0">
                <a:latin typeface="+mj-ea"/>
              </a:rPr>
              <a:t>사업단</a:t>
            </a:r>
            <a:r>
              <a:rPr lang="en-US" altLang="ko-KR" sz="800" b="1" dirty="0">
                <a:latin typeface="+mj-ea"/>
              </a:rPr>
              <a:t>) 2023</a:t>
            </a:r>
            <a:r>
              <a:rPr lang="ko-KR" altLang="en-US" sz="800" b="1" dirty="0">
                <a:latin typeface="+mj-ea"/>
              </a:rPr>
              <a:t>학년도 </a:t>
            </a:r>
            <a:r>
              <a:rPr lang="en-US" altLang="ko-KR" sz="800" b="1" dirty="0">
                <a:latin typeface="+mj-ea"/>
              </a:rPr>
              <a:t>1</a:t>
            </a:r>
            <a:r>
              <a:rPr lang="ko-KR" altLang="en-US" sz="800" b="1" dirty="0">
                <a:latin typeface="+mj-ea"/>
              </a:rPr>
              <a:t>학기 현장실습</a:t>
            </a:r>
            <a:r>
              <a:rPr lang="en-US" altLang="ko-KR" sz="800" b="1" dirty="0">
                <a:latin typeface="+mj-ea"/>
              </a:rPr>
              <a:t>[</a:t>
            </a:r>
            <a:r>
              <a:rPr lang="ko-KR" altLang="en-US" sz="800" b="1" dirty="0">
                <a:latin typeface="+mj-ea"/>
              </a:rPr>
              <a:t>국내</a:t>
            </a:r>
            <a:r>
              <a:rPr lang="en-US" altLang="ko-KR" sz="800" b="1" dirty="0">
                <a:latin typeface="+mj-ea"/>
              </a:rPr>
              <a:t>,</a:t>
            </a:r>
            <a:r>
              <a:rPr lang="ko-KR" altLang="en-US" sz="800" b="1" dirty="0">
                <a:latin typeface="+mj-ea"/>
              </a:rPr>
              <a:t>국외</a:t>
            </a:r>
            <a:r>
              <a:rPr lang="en-US" altLang="ko-KR" sz="800" b="1" dirty="0">
                <a:latin typeface="+mj-ea"/>
              </a:rPr>
              <a:t>]</a:t>
            </a:r>
            <a:endParaRPr lang="ko-KR" altLang="en-US" sz="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7208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495600" y="2888940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778543" y="2887980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0800000">
            <a:off x="9257299" y="2883377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264341" y="3018160"/>
            <a:ext cx="5731056" cy="404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2023-1</a:t>
            </a: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학기 </a:t>
            </a:r>
            <a:r>
              <a:rPr lang="ko-KR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현장실습 일정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264014" y="2887980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311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345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83321"/>
            <a:ext cx="9143999" cy="4536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1550" y="13388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+mj-ea"/>
                <a:ea typeface="+mj-ea"/>
              </a:rPr>
              <a:t>출근부 </a:t>
            </a:r>
            <a:r>
              <a:rPr lang="ko-KR" altLang="en-US" dirty="0" err="1">
                <a:solidFill>
                  <a:prstClr val="black"/>
                </a:solidFill>
                <a:latin typeface="+mj-ea"/>
                <a:ea typeface="+mj-ea"/>
              </a:rPr>
              <a:t>입력방법</a:t>
            </a:r>
            <a:endParaRPr lang="ko-KR" altLang="en-US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82678" y="3869339"/>
            <a:ext cx="1087395" cy="29656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42537" y="3863919"/>
            <a:ext cx="1049606" cy="29656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42537" y="2482229"/>
            <a:ext cx="7447995" cy="551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24001" y="1808554"/>
            <a:ext cx="760727" cy="44419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84728" y="3210327"/>
            <a:ext cx="724479" cy="2342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524001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78" y="105994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886989" y="5311588"/>
            <a:ext cx="8254538" cy="1359863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</a:t>
            </a:r>
            <a:r>
              <a:rPr lang="ko-KR" altLang="en-US" sz="1100" b="1" dirty="0">
                <a:latin typeface="+mj-ea"/>
              </a:rPr>
              <a:t>출근부 클릭 후 학생 출근부에 출근</a:t>
            </a:r>
            <a:r>
              <a:rPr lang="en-US" altLang="ko-KR" sz="1100" b="1" dirty="0">
                <a:latin typeface="+mj-ea"/>
              </a:rPr>
              <a:t>, </a:t>
            </a:r>
            <a:r>
              <a:rPr lang="ko-KR" altLang="en-US" sz="1100" b="1" dirty="0">
                <a:latin typeface="+mj-ea"/>
              </a:rPr>
              <a:t>결근</a:t>
            </a:r>
            <a:r>
              <a:rPr lang="en-US" altLang="ko-KR" sz="1100" b="1" dirty="0">
                <a:latin typeface="+mj-ea"/>
              </a:rPr>
              <a:t>, </a:t>
            </a:r>
            <a:r>
              <a:rPr lang="ko-KR" altLang="en-US" sz="1100" b="1" dirty="0">
                <a:latin typeface="+mj-ea"/>
              </a:rPr>
              <a:t>월차</a:t>
            </a:r>
            <a:r>
              <a:rPr lang="en-US" altLang="ko-KR" sz="1100" b="1" dirty="0">
                <a:latin typeface="+mj-ea"/>
              </a:rPr>
              <a:t>, </a:t>
            </a:r>
            <a:r>
              <a:rPr lang="ko-KR" altLang="en-US" sz="1100" b="1" dirty="0">
                <a:latin typeface="+mj-ea"/>
              </a:rPr>
              <a:t>휴무 표시 </a:t>
            </a:r>
            <a:r>
              <a:rPr lang="en-US" altLang="ko-KR" sz="1100" b="1" dirty="0">
                <a:solidFill>
                  <a:srgbClr val="FF0000"/>
                </a:solidFill>
                <a:latin typeface="+mj-ea"/>
              </a:rPr>
              <a:t>(</a:t>
            </a:r>
            <a:r>
              <a:rPr lang="en-US" altLang="ko-KR" sz="1100" b="1" u="sng" dirty="0">
                <a:solidFill>
                  <a:srgbClr val="FF0000"/>
                </a:solidFill>
              </a:rPr>
              <a:t>1</a:t>
            </a:r>
            <a:r>
              <a:rPr lang="ko-KR" altLang="en-US" sz="1100" b="1" u="sng" dirty="0">
                <a:solidFill>
                  <a:srgbClr val="FF0000"/>
                </a:solidFill>
              </a:rPr>
              <a:t>개월 기준 </a:t>
            </a:r>
            <a:r>
              <a:rPr lang="en-US" altLang="ko-KR" sz="1100" b="1" u="sng" dirty="0">
                <a:solidFill>
                  <a:srgbClr val="FF0000"/>
                </a:solidFill>
              </a:rPr>
              <a:t>1</a:t>
            </a:r>
            <a:r>
              <a:rPr lang="ko-KR" altLang="en-US" sz="1100" b="1" u="sng" dirty="0">
                <a:solidFill>
                  <a:srgbClr val="FF0000"/>
                </a:solidFill>
              </a:rPr>
              <a:t>일의 휴일은 월차로 표시</a:t>
            </a:r>
            <a:r>
              <a:rPr lang="en-US" altLang="ko-KR" sz="1100" b="1" dirty="0">
                <a:solidFill>
                  <a:srgbClr val="FF0000"/>
                </a:solidFill>
                <a:latin typeface="+mj-ea"/>
              </a:rPr>
              <a:t>)</a:t>
            </a: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② </a:t>
            </a:r>
            <a:r>
              <a:rPr lang="en-US" altLang="ko-KR" sz="1100" b="1" dirty="0">
                <a:latin typeface="+mj-ea"/>
                <a:ea typeface="+mj-ea"/>
              </a:rPr>
              <a:t>&gt;</a:t>
            </a:r>
            <a:r>
              <a:rPr lang="ko-KR" altLang="en-US" sz="1100" b="1" dirty="0">
                <a:latin typeface="+mj-ea"/>
                <a:ea typeface="+mj-ea"/>
              </a:rPr>
              <a:t>버튼을 클릭하여 현장실습 기간에 맞춰 </a:t>
            </a:r>
            <a:r>
              <a:rPr lang="ko-KR" altLang="en-US" sz="1100" b="1" u="sng" dirty="0">
                <a:solidFill>
                  <a:srgbClr val="FF0000"/>
                </a:solidFill>
                <a:latin typeface="+mj-ea"/>
                <a:ea typeface="+mj-ea"/>
              </a:rPr>
              <a:t>종료일까지 출근부 작성</a:t>
            </a:r>
            <a:endParaRPr lang="en-US" altLang="ko-KR" sz="1100" b="1" u="sng" dirty="0">
              <a:solidFill>
                <a:srgbClr val="FF0000"/>
              </a:solidFill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en-US" altLang="ko-KR" sz="1100" b="1" dirty="0">
                <a:latin typeface="+mj-ea"/>
              </a:rPr>
              <a:t>          </a:t>
            </a:r>
            <a:endParaRPr lang="ko-KR" altLang="en-US" sz="1100" b="1" dirty="0">
              <a:latin typeface="+mj-ea"/>
              <a:ea typeface="+mj-ea"/>
            </a:endParaRPr>
          </a:p>
        </p:txBody>
      </p:sp>
      <p:pic>
        <p:nvPicPr>
          <p:cNvPr id="25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4000" y="5572593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322429" y="409648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175" y="581276"/>
            <a:ext cx="885825" cy="287185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563293" y="3532023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717218" y="140451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23405" y="2776151"/>
            <a:ext cx="13386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2023-03-02 ~ 2023-06-21</a:t>
            </a:r>
            <a:endParaRPr lang="ko-KR" altLang="en-US" sz="700" b="1" dirty="0"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796" y="2767914"/>
            <a:ext cx="258192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</a:rPr>
              <a:t>(LINC 3.0 </a:t>
            </a:r>
            <a:r>
              <a:rPr lang="ko-KR" altLang="en-US" sz="700" b="1" dirty="0">
                <a:latin typeface="+mj-ea"/>
              </a:rPr>
              <a:t>사업단</a:t>
            </a:r>
            <a:r>
              <a:rPr lang="en-US" altLang="ko-KR" sz="700" b="1" dirty="0">
                <a:latin typeface="+mj-ea"/>
              </a:rPr>
              <a:t>) 2023</a:t>
            </a:r>
            <a:r>
              <a:rPr lang="ko-KR" altLang="en-US" sz="700" b="1" dirty="0">
                <a:latin typeface="+mj-ea"/>
              </a:rPr>
              <a:t>학년도 </a:t>
            </a:r>
            <a:r>
              <a:rPr lang="en-US" altLang="ko-KR" sz="700" b="1" dirty="0">
                <a:latin typeface="+mj-ea"/>
              </a:rPr>
              <a:t>1</a:t>
            </a:r>
            <a:r>
              <a:rPr lang="ko-KR" altLang="en-US" sz="700" b="1" dirty="0">
                <a:latin typeface="+mj-ea"/>
              </a:rPr>
              <a:t>학기 현장실습</a:t>
            </a:r>
            <a:r>
              <a:rPr lang="en-US" altLang="ko-KR" sz="700" b="1" dirty="0">
                <a:latin typeface="+mj-ea"/>
              </a:rPr>
              <a:t>[</a:t>
            </a:r>
            <a:r>
              <a:rPr lang="ko-KR" altLang="en-US" sz="700" b="1" dirty="0">
                <a:latin typeface="+mj-ea"/>
              </a:rPr>
              <a:t>국내</a:t>
            </a:r>
            <a:r>
              <a:rPr lang="en-US" altLang="ko-KR" sz="700" b="1" dirty="0">
                <a:latin typeface="+mj-ea"/>
              </a:rPr>
              <a:t>,</a:t>
            </a:r>
            <a:r>
              <a:rPr lang="ko-KR" altLang="en-US" sz="700" b="1" dirty="0">
                <a:latin typeface="+mj-ea"/>
              </a:rPr>
              <a:t>국외</a:t>
            </a:r>
            <a:r>
              <a:rPr lang="en-US" altLang="ko-KR" sz="700" b="1" dirty="0">
                <a:latin typeface="+mj-ea"/>
              </a:rPr>
              <a:t>]</a:t>
            </a:r>
            <a:endParaRPr lang="ko-KR" altLang="en-US" sz="700" b="1" dirty="0"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311" y="953557"/>
            <a:ext cx="4394703" cy="4166604"/>
          </a:xfrm>
          <a:prstGeom prst="rect">
            <a:avLst/>
          </a:prstGeom>
        </p:spPr>
      </p:pic>
      <p:cxnSp>
        <p:nvCxnSpPr>
          <p:cNvPr id="26" name="꺾인 연결선 25"/>
          <p:cNvCxnSpPr/>
          <p:nvPr/>
        </p:nvCxnSpPr>
        <p:spPr>
          <a:xfrm rot="10800000">
            <a:off x="3142538" y="3863920"/>
            <a:ext cx="3437199" cy="67295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599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78371" y="2872314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161314" y="2871354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 rot="10800000">
            <a:off x="8033905" y="2883266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7331" y="3018160"/>
            <a:ext cx="3515706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평가표 </a:t>
            </a:r>
            <a:r>
              <a:rPr lang="ko-KR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입력방법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040620" y="2878536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453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83321"/>
            <a:ext cx="9143999" cy="4536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1550" y="13388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평가표 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입력방법</a:t>
            </a:r>
            <a:endParaRPr lang="ko-KR" altLang="en-US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82678" y="3869339"/>
            <a:ext cx="1087395" cy="29656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42537" y="3863919"/>
            <a:ext cx="1049606" cy="29656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42537" y="2482229"/>
            <a:ext cx="7447995" cy="551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24001" y="1808554"/>
            <a:ext cx="760727" cy="44419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84728" y="3210327"/>
            <a:ext cx="724479" cy="2342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185822" y="312818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198438" y="266680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594873" y="412643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524001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78" y="105994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474123" y="5146786"/>
            <a:ext cx="10579856" cy="1694090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왼쪽 메뉴의 현장실습 </a:t>
            </a:r>
            <a:r>
              <a:rPr lang="en-US" altLang="ko-KR" sz="1100" b="1" dirty="0">
                <a:latin typeface="+mj-ea"/>
                <a:ea typeface="+mj-ea"/>
              </a:rPr>
              <a:t>-&gt; LINC 3.0 </a:t>
            </a:r>
            <a:r>
              <a:rPr lang="ko-KR" altLang="en-US" sz="1100" b="1" dirty="0">
                <a:latin typeface="+mj-ea"/>
                <a:ea typeface="+mj-ea"/>
              </a:rPr>
              <a:t>사업단 클릭 </a:t>
            </a:r>
            <a:r>
              <a:rPr lang="en-US" altLang="ko-KR" sz="1100" b="1" dirty="0">
                <a:latin typeface="+mj-ea"/>
                <a:ea typeface="+mj-ea"/>
              </a:rPr>
              <a:t>-&gt; </a:t>
            </a:r>
            <a:r>
              <a:rPr lang="ko-KR" altLang="en-US" sz="1100" b="1" dirty="0">
                <a:latin typeface="+mj-ea"/>
                <a:ea typeface="+mj-ea"/>
              </a:rPr>
              <a:t>참여학생관리 클릭 </a:t>
            </a:r>
            <a:r>
              <a:rPr lang="en-US" altLang="ko-KR" sz="1100" b="1" dirty="0">
                <a:latin typeface="+mj-ea"/>
                <a:ea typeface="+mj-ea"/>
              </a:rPr>
              <a:t>-&gt; (LINC 3.0 </a:t>
            </a:r>
            <a:r>
              <a:rPr lang="ko-KR" altLang="en-US" sz="1100" b="1" dirty="0">
                <a:latin typeface="+mj-ea"/>
                <a:ea typeface="+mj-ea"/>
              </a:rPr>
              <a:t>사업단</a:t>
            </a:r>
            <a:r>
              <a:rPr lang="en-US" altLang="ko-KR" sz="1100" b="1" dirty="0">
                <a:latin typeface="+mj-ea"/>
                <a:ea typeface="+mj-ea"/>
              </a:rPr>
              <a:t>) 2023</a:t>
            </a:r>
            <a:r>
              <a:rPr lang="ko-KR" altLang="en-US" sz="1100" b="1" dirty="0">
                <a:latin typeface="+mj-ea"/>
                <a:ea typeface="+mj-ea"/>
              </a:rPr>
              <a:t>학년도 </a:t>
            </a:r>
            <a:r>
              <a:rPr lang="en-US" altLang="ko-KR" sz="1100" b="1" dirty="0">
                <a:latin typeface="+mj-ea"/>
                <a:ea typeface="+mj-ea"/>
              </a:rPr>
              <a:t>1</a:t>
            </a:r>
            <a:r>
              <a:rPr lang="ko-KR" altLang="en-US" sz="1100" b="1" dirty="0">
                <a:latin typeface="+mj-ea"/>
                <a:ea typeface="+mj-ea"/>
              </a:rPr>
              <a:t>학기 현장실습</a:t>
            </a:r>
            <a:r>
              <a:rPr lang="en-US" altLang="ko-KR" sz="1100" b="1" dirty="0">
                <a:latin typeface="+mj-ea"/>
                <a:ea typeface="+mj-ea"/>
              </a:rPr>
              <a:t>[</a:t>
            </a:r>
            <a:r>
              <a:rPr lang="ko-KR" altLang="en-US" sz="1100" b="1" dirty="0">
                <a:latin typeface="+mj-ea"/>
                <a:ea typeface="+mj-ea"/>
              </a:rPr>
              <a:t>국내</a:t>
            </a:r>
            <a:r>
              <a:rPr lang="en-US" altLang="ko-KR" sz="1100" b="1" dirty="0">
                <a:latin typeface="+mj-ea"/>
                <a:ea typeface="+mj-ea"/>
              </a:rPr>
              <a:t>,</a:t>
            </a:r>
            <a:r>
              <a:rPr lang="ko-KR" altLang="en-US" sz="1100" b="1" dirty="0">
                <a:latin typeface="+mj-ea"/>
                <a:ea typeface="+mj-ea"/>
              </a:rPr>
              <a:t>국외</a:t>
            </a:r>
            <a:r>
              <a:rPr lang="en-US" altLang="ko-KR" sz="1100" b="1" dirty="0">
                <a:latin typeface="+mj-ea"/>
                <a:ea typeface="+mj-ea"/>
              </a:rPr>
              <a:t>] </a:t>
            </a:r>
            <a:r>
              <a:rPr lang="ko-KR" altLang="en-US" sz="1100" b="1" dirty="0">
                <a:latin typeface="+mj-ea"/>
                <a:ea typeface="+mj-ea"/>
              </a:rPr>
              <a:t>체크박스 클릭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② 평가표 클릭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en-US" altLang="ko-KR" sz="1100" b="1" dirty="0">
                <a:latin typeface="+mj-ea"/>
                <a:ea typeface="+mj-ea"/>
              </a:rPr>
              <a:t>          </a:t>
            </a:r>
            <a:r>
              <a:rPr lang="ko-KR" altLang="en-US" sz="1100" b="1" dirty="0">
                <a:latin typeface="+mj-ea"/>
                <a:ea typeface="+mj-ea"/>
              </a:rPr>
              <a:t>③ 학생 평가표 항목에 맞춰 점수 기입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④ 하단의 저장 버튼 클릭</a:t>
            </a: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</p:txBody>
      </p:sp>
      <p:pic>
        <p:nvPicPr>
          <p:cNvPr id="25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1549" y="5238574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399363" y="2026656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175" y="581276"/>
            <a:ext cx="885825" cy="28718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2349" y="1292382"/>
            <a:ext cx="3762824" cy="350424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1250" y="4324743"/>
            <a:ext cx="3854706" cy="432381"/>
          </a:xfrm>
          <a:prstGeom prst="rect">
            <a:avLst/>
          </a:prstGeom>
        </p:spPr>
      </p:pic>
      <p:cxnSp>
        <p:nvCxnSpPr>
          <p:cNvPr id="20" name="꺾인 연결선 19"/>
          <p:cNvCxnSpPr/>
          <p:nvPr/>
        </p:nvCxnSpPr>
        <p:spPr>
          <a:xfrm flipV="1">
            <a:off x="6744393" y="2103120"/>
            <a:ext cx="3197629" cy="239406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34592" y="2744764"/>
            <a:ext cx="2570289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</a:rPr>
              <a:t>(LINC 3.0 </a:t>
            </a:r>
            <a:r>
              <a:rPr lang="ko-KR" altLang="en-US" sz="700" b="1" dirty="0">
                <a:latin typeface="+mj-ea"/>
              </a:rPr>
              <a:t>사업단</a:t>
            </a:r>
            <a:r>
              <a:rPr lang="en-US" altLang="ko-KR" sz="700" b="1" dirty="0">
                <a:latin typeface="+mj-ea"/>
              </a:rPr>
              <a:t>) 2023</a:t>
            </a:r>
            <a:r>
              <a:rPr lang="ko-KR" altLang="en-US" sz="700" b="1" dirty="0">
                <a:latin typeface="+mj-ea"/>
              </a:rPr>
              <a:t>학년도 </a:t>
            </a:r>
            <a:r>
              <a:rPr lang="en-US" altLang="ko-KR" sz="700" b="1" dirty="0">
                <a:latin typeface="+mj-ea"/>
              </a:rPr>
              <a:t>1</a:t>
            </a:r>
            <a:r>
              <a:rPr lang="ko-KR" altLang="en-US" sz="700" b="1" dirty="0">
                <a:latin typeface="+mj-ea"/>
              </a:rPr>
              <a:t>학기 현장실습</a:t>
            </a:r>
            <a:r>
              <a:rPr lang="en-US" altLang="ko-KR" sz="700" b="1" dirty="0">
                <a:latin typeface="+mj-ea"/>
              </a:rPr>
              <a:t>[</a:t>
            </a:r>
            <a:r>
              <a:rPr lang="ko-KR" altLang="en-US" sz="700" b="1" dirty="0">
                <a:latin typeface="+mj-ea"/>
              </a:rPr>
              <a:t>국내</a:t>
            </a:r>
            <a:r>
              <a:rPr lang="en-US" altLang="ko-KR" sz="700" b="1" dirty="0">
                <a:latin typeface="+mj-ea"/>
              </a:rPr>
              <a:t>,</a:t>
            </a:r>
            <a:r>
              <a:rPr lang="ko-KR" altLang="en-US" sz="700" b="1" dirty="0">
                <a:latin typeface="+mj-ea"/>
              </a:rPr>
              <a:t>국외</a:t>
            </a:r>
            <a:r>
              <a:rPr lang="en-US" altLang="ko-KR" sz="700" b="1" dirty="0">
                <a:latin typeface="+mj-ea"/>
              </a:rPr>
              <a:t>]</a:t>
            </a:r>
            <a:endParaRPr lang="ko-KR" altLang="en-US" sz="700" b="1" dirty="0"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82528" y="2767914"/>
            <a:ext cx="60136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1</a:t>
            </a:r>
            <a:r>
              <a:rPr lang="ko-KR" altLang="en-US" sz="700" b="1" dirty="0">
                <a:latin typeface="+mj-ea"/>
                <a:ea typeface="+mj-ea"/>
              </a:rPr>
              <a:t>학기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3FD3BE-9A9B-46E2-914E-C4D1C1092536}"/>
              </a:ext>
            </a:extLst>
          </p:cNvPr>
          <p:cNvSpPr txBox="1"/>
          <p:nvPr/>
        </p:nvSpPr>
        <p:spPr>
          <a:xfrm>
            <a:off x="3810939" y="2767914"/>
            <a:ext cx="49412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2023</a:t>
            </a:r>
            <a:r>
              <a:rPr lang="ko-KR" altLang="en-US" sz="700" b="1" dirty="0">
                <a:latin typeface="+mj-ea"/>
                <a:ea typeface="+mj-ea"/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2920834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83321"/>
            <a:ext cx="9143999" cy="4536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1550" y="1338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최종제출</a:t>
            </a:r>
            <a:endParaRPr lang="ko-KR" altLang="en-US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82678" y="3869339"/>
            <a:ext cx="1087395" cy="29656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42537" y="3863919"/>
            <a:ext cx="1049606" cy="29656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42537" y="2482229"/>
            <a:ext cx="7447995" cy="551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24001" y="1808554"/>
            <a:ext cx="760727" cy="44419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84728" y="3210327"/>
            <a:ext cx="724479" cy="2342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524001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78" y="105994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886989" y="5311588"/>
            <a:ext cx="8254538" cy="1359863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</a:t>
            </a:r>
            <a:r>
              <a:rPr lang="ko-KR" altLang="en-US" sz="1100" b="1" dirty="0">
                <a:latin typeface="+mj-ea"/>
              </a:rPr>
              <a:t>출근부</a:t>
            </a:r>
            <a:r>
              <a:rPr lang="en-US" altLang="ko-KR" sz="1100" b="1" dirty="0">
                <a:latin typeface="+mj-ea"/>
              </a:rPr>
              <a:t>, </a:t>
            </a:r>
            <a:r>
              <a:rPr lang="ko-KR" altLang="en-US" sz="1100" b="1" dirty="0">
                <a:latin typeface="+mj-ea"/>
              </a:rPr>
              <a:t>평가표 작성 완료 후</a:t>
            </a:r>
            <a:endParaRPr lang="en-US" altLang="ko-KR" sz="1100" b="1" dirty="0">
              <a:latin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② </a:t>
            </a:r>
            <a:r>
              <a:rPr lang="ko-KR" altLang="en-US" sz="1100" b="1" dirty="0" err="1">
                <a:latin typeface="+mj-ea"/>
              </a:rPr>
              <a:t>최종제출</a:t>
            </a:r>
            <a:r>
              <a:rPr lang="ko-KR" altLang="en-US" sz="1100" b="1" dirty="0">
                <a:latin typeface="+mj-ea"/>
              </a:rPr>
              <a:t> 클릭 </a:t>
            </a:r>
            <a:r>
              <a:rPr lang="en-US" altLang="ko-KR" sz="1100" b="1" dirty="0">
                <a:latin typeface="+mj-ea"/>
              </a:rPr>
              <a:t>-&gt;</a:t>
            </a:r>
            <a:r>
              <a:rPr lang="ko-KR" altLang="en-US" sz="1100" b="1" dirty="0">
                <a:latin typeface="+mj-ea"/>
              </a:rPr>
              <a:t> </a:t>
            </a:r>
            <a:r>
              <a:rPr lang="ko-KR" altLang="en-US" sz="1100" b="1" dirty="0" err="1">
                <a:latin typeface="+mj-ea"/>
              </a:rPr>
              <a:t>제출버튼</a:t>
            </a:r>
            <a:r>
              <a:rPr lang="ko-KR" altLang="en-US" sz="1100" b="1" dirty="0">
                <a:latin typeface="+mj-ea"/>
              </a:rPr>
              <a:t> 클릭</a:t>
            </a: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</p:txBody>
      </p:sp>
      <p:pic>
        <p:nvPicPr>
          <p:cNvPr id="25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4000" y="5572593"/>
            <a:ext cx="253165" cy="27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175" y="581276"/>
            <a:ext cx="885825" cy="28718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9984" y="4189482"/>
            <a:ext cx="3543826" cy="1786366"/>
          </a:xfrm>
          <a:prstGeom prst="rect">
            <a:avLst/>
          </a:prstGeom>
        </p:spPr>
      </p:pic>
      <p:cxnSp>
        <p:nvCxnSpPr>
          <p:cNvPr id="28" name="꺾인 연결선 27"/>
          <p:cNvCxnSpPr/>
          <p:nvPr/>
        </p:nvCxnSpPr>
        <p:spPr>
          <a:xfrm rot="16200000" flipH="1">
            <a:off x="9877701" y="4174925"/>
            <a:ext cx="1151106" cy="112221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9624342" y="380578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0781182" y="526582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1505" y="2778801"/>
            <a:ext cx="59312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1</a:t>
            </a:r>
            <a:r>
              <a:rPr lang="ko-KR" altLang="en-US" sz="700" b="1" dirty="0">
                <a:latin typeface="+mj-ea"/>
                <a:ea typeface="+mj-ea"/>
              </a:rPr>
              <a:t>학기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5287" y="2767914"/>
            <a:ext cx="57252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 2023</a:t>
            </a:r>
            <a:r>
              <a:rPr lang="ko-KR" altLang="en-US" sz="700" b="1" dirty="0">
                <a:latin typeface="+mj-ea"/>
                <a:ea typeface="+mj-ea"/>
              </a:rPr>
              <a:t>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15172" y="2784389"/>
            <a:ext cx="135512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2023-03-02 ~ 2023-06-21</a:t>
            </a:r>
            <a:endParaRPr lang="ko-KR" altLang="en-US" sz="700" b="1" dirty="0"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47034" y="2784389"/>
            <a:ext cx="245076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</a:rPr>
              <a:t>(LIN 3.0 </a:t>
            </a:r>
            <a:r>
              <a:rPr lang="ko-KR" altLang="en-US" sz="700" b="1" dirty="0">
                <a:latin typeface="+mj-ea"/>
              </a:rPr>
              <a:t>사업단</a:t>
            </a:r>
            <a:r>
              <a:rPr lang="en-US" altLang="ko-KR" sz="700" b="1" dirty="0">
                <a:latin typeface="+mj-ea"/>
              </a:rPr>
              <a:t>) 2023</a:t>
            </a:r>
            <a:r>
              <a:rPr lang="ko-KR" altLang="en-US" sz="700" b="1" dirty="0">
                <a:latin typeface="+mj-ea"/>
              </a:rPr>
              <a:t>학년도 </a:t>
            </a:r>
            <a:r>
              <a:rPr lang="en-US" altLang="ko-KR" sz="700" b="1" dirty="0">
                <a:latin typeface="+mj-ea"/>
              </a:rPr>
              <a:t>1</a:t>
            </a:r>
            <a:r>
              <a:rPr lang="ko-KR" altLang="en-US" sz="700" b="1" dirty="0">
                <a:latin typeface="+mj-ea"/>
              </a:rPr>
              <a:t>학기 현장실습</a:t>
            </a:r>
            <a:r>
              <a:rPr lang="en-US" altLang="ko-KR" sz="700" b="1" dirty="0">
                <a:latin typeface="+mj-ea"/>
              </a:rPr>
              <a:t>[</a:t>
            </a:r>
            <a:r>
              <a:rPr lang="ko-KR" altLang="en-US" sz="700" b="1" dirty="0">
                <a:latin typeface="+mj-ea"/>
              </a:rPr>
              <a:t>국내</a:t>
            </a:r>
            <a:r>
              <a:rPr lang="en-US" altLang="ko-KR" sz="700" b="1" dirty="0">
                <a:latin typeface="+mj-ea"/>
              </a:rPr>
              <a:t>,</a:t>
            </a:r>
            <a:r>
              <a:rPr lang="ko-KR" altLang="en-US" sz="700" b="1" dirty="0">
                <a:latin typeface="+mj-ea"/>
              </a:rPr>
              <a:t>국외</a:t>
            </a:r>
            <a:r>
              <a:rPr lang="en-US" altLang="ko-KR" sz="700" b="1" dirty="0">
                <a:latin typeface="+mj-ea"/>
              </a:rPr>
              <a:t>]</a:t>
            </a:r>
            <a:endParaRPr lang="ko-KR" altLang="en-US" sz="7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42278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687179" y="2872314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70122" y="2871354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 rot="10800000">
            <a:off x="8216785" y="2883266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6498" y="3018160"/>
            <a:ext cx="3977371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설문조사 </a:t>
            </a:r>
            <a:r>
              <a:rPr lang="ko-KR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작성안내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23500" y="2878536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152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81276"/>
            <a:ext cx="9143999" cy="4608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1550" y="133888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설문조사 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작성안내</a:t>
            </a:r>
            <a:endParaRPr lang="ko-KR" altLang="en-US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42537" y="2673424"/>
            <a:ext cx="7447995" cy="6849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15688" y="1958180"/>
            <a:ext cx="760727" cy="44419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84728" y="3734027"/>
            <a:ext cx="724479" cy="2342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524001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78" y="105994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680192" y="5324954"/>
            <a:ext cx="9834145" cy="1359863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</a:t>
            </a:r>
            <a:r>
              <a:rPr lang="ko-KR" altLang="en-US" sz="1100" b="1" dirty="0">
                <a:latin typeface="+mj-ea"/>
              </a:rPr>
              <a:t>왼쪽 메뉴의 현장실습 </a:t>
            </a:r>
            <a:r>
              <a:rPr lang="en-US" altLang="ko-KR" sz="1100" b="1" dirty="0">
                <a:latin typeface="+mj-ea"/>
              </a:rPr>
              <a:t>-&gt; LINC 3.0 </a:t>
            </a:r>
            <a:r>
              <a:rPr lang="ko-KR" altLang="en-US" sz="1100" b="1" dirty="0">
                <a:latin typeface="+mj-ea"/>
              </a:rPr>
              <a:t>사업단 클릭 </a:t>
            </a:r>
            <a:r>
              <a:rPr lang="en-US" altLang="ko-KR" sz="1100" b="1" dirty="0">
                <a:latin typeface="+mj-ea"/>
              </a:rPr>
              <a:t>-&gt; </a:t>
            </a:r>
            <a:r>
              <a:rPr lang="ko-KR" altLang="en-US" sz="1100" b="1" dirty="0">
                <a:latin typeface="+mj-ea"/>
              </a:rPr>
              <a:t>설문조사 클릭 </a:t>
            </a:r>
            <a:r>
              <a:rPr lang="en-US" altLang="ko-KR" sz="1100" b="1" dirty="0">
                <a:latin typeface="+mj-ea"/>
              </a:rPr>
              <a:t>-&gt; (LINC 3.0 </a:t>
            </a:r>
            <a:r>
              <a:rPr lang="ko-KR" altLang="en-US" sz="1100" b="1" dirty="0">
                <a:latin typeface="+mj-ea"/>
              </a:rPr>
              <a:t>사업단</a:t>
            </a:r>
            <a:r>
              <a:rPr lang="en-US" altLang="ko-KR" sz="1100" b="1" dirty="0">
                <a:latin typeface="+mj-ea"/>
              </a:rPr>
              <a:t>) 2023</a:t>
            </a:r>
            <a:r>
              <a:rPr lang="ko-KR" altLang="en-US" sz="1100" b="1" dirty="0">
                <a:latin typeface="+mj-ea"/>
              </a:rPr>
              <a:t>학년도 </a:t>
            </a:r>
            <a:r>
              <a:rPr lang="en-US" altLang="ko-KR" sz="1100" b="1" dirty="0">
                <a:latin typeface="+mj-ea"/>
              </a:rPr>
              <a:t>1</a:t>
            </a:r>
            <a:r>
              <a:rPr lang="ko-KR" altLang="en-US" sz="1100" b="1" dirty="0">
                <a:latin typeface="+mj-ea"/>
              </a:rPr>
              <a:t>학기 현장실습</a:t>
            </a:r>
            <a:r>
              <a:rPr lang="en-US" altLang="ko-KR" sz="1100" b="1" dirty="0">
                <a:latin typeface="+mj-ea"/>
              </a:rPr>
              <a:t>[</a:t>
            </a:r>
            <a:r>
              <a:rPr lang="ko-KR" altLang="en-US" sz="1100" b="1" dirty="0">
                <a:latin typeface="+mj-ea"/>
              </a:rPr>
              <a:t>국내</a:t>
            </a:r>
            <a:r>
              <a:rPr lang="en-US" altLang="ko-KR" sz="1100" b="1" dirty="0">
                <a:latin typeface="+mj-ea"/>
              </a:rPr>
              <a:t>,</a:t>
            </a:r>
            <a:r>
              <a:rPr lang="ko-KR" altLang="en-US" sz="1100" b="1" dirty="0">
                <a:latin typeface="+mj-ea"/>
              </a:rPr>
              <a:t>국외</a:t>
            </a:r>
            <a:r>
              <a:rPr lang="en-US" altLang="ko-KR" sz="1100" b="1" dirty="0">
                <a:latin typeface="+mj-ea"/>
              </a:rPr>
              <a:t>] </a:t>
            </a:r>
            <a:r>
              <a:rPr lang="ko-KR" altLang="en-US" sz="1100" b="1" dirty="0">
                <a:latin typeface="+mj-ea"/>
              </a:rPr>
              <a:t>체크박스 클릭</a:t>
            </a:r>
            <a:endParaRPr lang="en-US" altLang="ko-KR" sz="1100" b="1" dirty="0">
              <a:latin typeface="+mj-ea"/>
            </a:endParaRPr>
          </a:p>
          <a:p>
            <a:pPr fontAlgn="base"/>
            <a:endParaRPr lang="en-US" altLang="ko-KR" sz="1100" b="1" dirty="0">
              <a:latin typeface="+mj-ea"/>
            </a:endParaRPr>
          </a:p>
          <a:p>
            <a:pPr fontAlgn="base"/>
            <a:r>
              <a:rPr lang="en-US" altLang="ko-KR" sz="1100" b="1" dirty="0">
                <a:latin typeface="+mj-ea"/>
              </a:rPr>
              <a:t>          </a:t>
            </a:r>
            <a:r>
              <a:rPr lang="ko-KR" altLang="en-US" sz="1100" b="1" dirty="0">
                <a:latin typeface="+mj-ea"/>
              </a:rPr>
              <a:t>② 현장실습 만족도조사 </a:t>
            </a:r>
            <a:r>
              <a:rPr lang="en-US" altLang="ko-KR" sz="1100" b="1" dirty="0">
                <a:latin typeface="+mj-ea"/>
              </a:rPr>
              <a:t>-&gt; </a:t>
            </a:r>
            <a:r>
              <a:rPr lang="ko-KR" altLang="en-US" sz="1100" b="1" dirty="0" err="1">
                <a:latin typeface="+mj-ea"/>
              </a:rPr>
              <a:t>작성전</a:t>
            </a:r>
            <a:r>
              <a:rPr lang="ko-KR" altLang="en-US" sz="1100" b="1" dirty="0">
                <a:latin typeface="+mj-ea"/>
              </a:rPr>
              <a:t> 클릭 </a:t>
            </a:r>
            <a:r>
              <a:rPr lang="en-US" altLang="ko-KR" sz="1100" b="1" dirty="0">
                <a:latin typeface="+mj-ea"/>
              </a:rPr>
              <a:t>-&gt; </a:t>
            </a:r>
            <a:r>
              <a:rPr lang="ko-KR" altLang="en-US" sz="1100" b="1" dirty="0">
                <a:latin typeface="+mj-ea"/>
              </a:rPr>
              <a:t>해당 내용 입력</a:t>
            </a:r>
            <a:endParaRPr lang="en-US" altLang="ko-KR" sz="1100" b="1" dirty="0">
              <a:latin typeface="+mj-ea"/>
            </a:endParaRPr>
          </a:p>
          <a:p>
            <a:pPr fontAlgn="base"/>
            <a:endParaRPr lang="en-US" altLang="ko-KR" sz="1100" b="1" dirty="0">
              <a:latin typeface="+mj-ea"/>
            </a:endParaRPr>
          </a:p>
          <a:p>
            <a:pPr fontAlgn="base"/>
            <a:r>
              <a:rPr lang="en-US" altLang="ko-KR" sz="1100" b="1" dirty="0">
                <a:latin typeface="+mj-ea"/>
              </a:rPr>
              <a:t>          </a:t>
            </a:r>
            <a:r>
              <a:rPr lang="ko-KR" altLang="en-US" sz="1100" b="1" dirty="0">
                <a:latin typeface="+mj-ea"/>
              </a:rPr>
              <a:t>③ 저장 버튼 클릭</a:t>
            </a:r>
            <a:endParaRPr lang="en-US" altLang="ko-KR" sz="1100" b="1" dirty="0">
              <a:latin typeface="+mj-ea"/>
              <a:ea typeface="+mj-ea"/>
            </a:endParaRPr>
          </a:p>
        </p:txBody>
      </p:sp>
      <p:pic>
        <p:nvPicPr>
          <p:cNvPr id="25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3250" y="5555126"/>
            <a:ext cx="253165" cy="27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175" y="589589"/>
            <a:ext cx="885825" cy="287185"/>
          </a:xfrm>
          <a:prstGeom prst="rect">
            <a:avLst/>
          </a:prstGeom>
        </p:spPr>
      </p:pic>
      <p:sp>
        <p:nvSpPr>
          <p:cNvPr id="27" name="타원 26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198604" y="291868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0850" y="3719718"/>
            <a:ext cx="7439681" cy="65277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301" y="168723"/>
            <a:ext cx="3461434" cy="3270037"/>
          </a:xfrm>
          <a:prstGeom prst="rect">
            <a:avLst/>
          </a:prstGeom>
        </p:spPr>
      </p:pic>
      <p:sp>
        <p:nvSpPr>
          <p:cNvPr id="26" name="타원 25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9168512" y="3962633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421528" y="11869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6783" y="3432097"/>
            <a:ext cx="3439952" cy="252099"/>
          </a:xfrm>
          <a:prstGeom prst="rect">
            <a:avLst/>
          </a:prstGeom>
        </p:spPr>
      </p:pic>
      <p:sp>
        <p:nvSpPr>
          <p:cNvPr id="30" name="타원 29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204510" y="334274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7814" y="3006810"/>
            <a:ext cx="56017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1</a:t>
            </a:r>
            <a:r>
              <a:rPr lang="ko-KR" altLang="en-US" sz="700" b="1" dirty="0">
                <a:latin typeface="+mj-ea"/>
                <a:ea typeface="+mj-ea"/>
              </a:rPr>
              <a:t>학기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23411" y="3015048"/>
            <a:ext cx="135512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2023-03-02 ~ 2023-06-21</a:t>
            </a:r>
            <a:endParaRPr lang="ko-KR" altLang="en-US" sz="700" b="1" dirty="0"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68812" y="3006811"/>
            <a:ext cx="57458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 2023</a:t>
            </a:r>
            <a:r>
              <a:rPr lang="ko-KR" altLang="en-US" sz="700" b="1" dirty="0">
                <a:latin typeface="+mj-ea"/>
                <a:ea typeface="+mj-ea"/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3578153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/>
          <a:stretch/>
        </p:blipFill>
        <p:spPr bwMode="auto">
          <a:xfrm>
            <a:off x="1524001" y="1733"/>
            <a:ext cx="5455919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9919" y="4640705"/>
            <a:ext cx="4061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3200" dirty="0">
                <a:solidFill>
                  <a:prstClr val="black">
                    <a:lumMod val="95000"/>
                    <a:lumOff val="5000"/>
                  </a:prstClr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3200" dirty="0">
              <a:solidFill>
                <a:prstClr val="black">
                  <a:lumMod val="95000"/>
                  <a:lumOff val="5000"/>
                </a:prstClr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7724587" y="5535464"/>
            <a:ext cx="25422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1444084" y="1732"/>
            <a:ext cx="5535835" cy="6885384"/>
          </a:xfrm>
          <a:prstGeom prst="rect">
            <a:avLst/>
          </a:prstGeom>
          <a:solidFill>
            <a:schemeClr val="bg1">
              <a:alpha val="21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57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268" y="637102"/>
            <a:ext cx="5760640" cy="354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2800" b="1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sz="2800" b="1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2023</a:t>
            </a:r>
            <a:r>
              <a:rPr lang="ko-KR" altLang="en-US" sz="2800" b="1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+mn-ea"/>
              </a:rPr>
              <a:t>학년도 </a:t>
            </a:r>
            <a:r>
              <a:rPr lang="en-US" altLang="ko-KR" sz="2800" b="1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+mn-ea"/>
              </a:rPr>
              <a:t>1</a:t>
            </a:r>
            <a:r>
              <a:rPr lang="ko-KR" altLang="en-US" sz="2800" b="1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+mn-ea"/>
              </a:rPr>
              <a:t>학기 현장실습 일정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17063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04ADB4C0-CAEF-4CDB-A7E8-3FD026C50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603757"/>
              </p:ext>
            </p:extLst>
          </p:nvPr>
        </p:nvGraphicFramePr>
        <p:xfrm>
          <a:off x="351692" y="1126143"/>
          <a:ext cx="11488616" cy="5330506"/>
        </p:xfrm>
        <a:graphic>
          <a:graphicData uri="http://schemas.openxmlformats.org/drawingml/2006/table">
            <a:tbl>
              <a:tblPr/>
              <a:tblGrid>
                <a:gridCol w="2846509">
                  <a:extLst>
                    <a:ext uri="{9D8B030D-6E8A-4147-A177-3AD203B41FA5}">
                      <a16:colId xmlns:a16="http://schemas.microsoft.com/office/drawing/2014/main" val="4044998877"/>
                    </a:ext>
                  </a:extLst>
                </a:gridCol>
                <a:gridCol w="5756532">
                  <a:extLst>
                    <a:ext uri="{9D8B030D-6E8A-4147-A177-3AD203B41FA5}">
                      <a16:colId xmlns:a16="http://schemas.microsoft.com/office/drawing/2014/main" val="550271115"/>
                    </a:ext>
                  </a:extLst>
                </a:gridCol>
                <a:gridCol w="2885575">
                  <a:extLst>
                    <a:ext uri="{9D8B030D-6E8A-4147-A177-3AD203B41FA5}">
                      <a16:colId xmlns:a16="http://schemas.microsoft.com/office/drawing/2014/main" val="3711408004"/>
                    </a:ext>
                  </a:extLst>
                </a:gridCol>
              </a:tblGrid>
              <a:tr h="3702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일정</a:t>
                      </a: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주요 내용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주체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66967"/>
                  </a:ext>
                </a:extLst>
              </a:tr>
              <a:tr h="367904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01.16(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월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 ~ 01.27.(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금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기관 신청기간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782485"/>
                  </a:ext>
                </a:extLst>
              </a:tr>
              <a:tr h="408372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01.30.(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월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 ~ 02.05.(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일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학생 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차 신청기간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학생 </a:t>
                      </a: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시스템에서 교과목 선택 필수</a:t>
                      </a: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145498"/>
                  </a:ext>
                </a:extLst>
              </a:tr>
              <a:tr h="1278385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02.06.(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월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 ~ 02.10.(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금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학생 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차 선발기간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기관</a:t>
                      </a: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-&gt; </a:t>
                      </a: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학생</a:t>
                      </a:r>
                      <a:endParaRPr lang="en-US" altLang="ko-KR" sz="10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기관에서 자율적으로 </a:t>
                      </a:r>
                      <a:r>
                        <a:rPr lang="ko-KR" altLang="en-US" sz="1000" b="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면접등을</a:t>
                      </a: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통해 신청학생에 한해서 선발</a:t>
                      </a:r>
                      <a:endParaRPr lang="en-US" altLang="ko-KR" sz="10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시스템에서 선발로 변경</a:t>
                      </a: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탈락은 탈락처리</a:t>
                      </a: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요청</a:t>
                      </a: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541391"/>
                  </a:ext>
                </a:extLst>
              </a:tr>
              <a:tr h="347914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02.11.(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토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 ~ 02.14.(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화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학생 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차 신청기간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000" b="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차때</a:t>
                      </a: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탈락된 학생에 한하여 신청가능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161208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02.15.(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수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 ~ 02.17.(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금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학생 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차 선발기간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차 선발기간과 동일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828316"/>
                  </a:ext>
                </a:extLst>
              </a:tr>
              <a:tr h="355107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02.20.(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월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 ~ 02.24.(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금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수강신청 확정 및 보험가입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온라인 이수교육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LINC 3.0 </a:t>
                      </a: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사업단 </a:t>
                      </a: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-&gt; </a:t>
                      </a:r>
                      <a:r>
                        <a:rPr lang="ko-KR" altLang="en-US" sz="1000" b="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교무팀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251496"/>
                  </a:ext>
                </a:extLst>
              </a:tr>
              <a:tr h="372862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03.02.(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목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 ~ 06.21.(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수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현장실습 진행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기관</a:t>
                      </a: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85907"/>
                  </a:ext>
                </a:extLst>
              </a:tr>
              <a:tr h="14851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u="sng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실습기간 종료 후 일주일 내</a:t>
                      </a:r>
                      <a:endParaRPr lang="en-US" altLang="ko-KR" sz="1200" b="0" u="sng" kern="0" spc="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/>
                      <a:r>
                        <a:rPr lang="ko-KR" altLang="en-US" sz="1200" b="0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학생</a:t>
                      </a:r>
                      <a:r>
                        <a:rPr lang="en-US" altLang="ko-KR" sz="1200" b="0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200" b="0" kern="120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실습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일지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종합보고서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실습후기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설문조사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온라인업로드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b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</a:br>
                      <a:r>
                        <a:rPr lang="ko-KR" altLang="en-US" sz="1200" b="0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기관 </a:t>
                      </a:r>
                      <a:r>
                        <a:rPr lang="en-US" altLang="ko-KR" sz="1200" b="0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: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출석부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기관평가서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설문조사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온라인업로드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  <a:p>
                      <a:pPr algn="ctr" fontAlgn="base" latinLnBrk="1"/>
                      <a:r>
                        <a:rPr lang="ko-KR" altLang="en-US" sz="1200" b="0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단과대학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: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성적입력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※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학생은 실습일지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기관은 출석부를 국민대학교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k·Startrack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홈페이지에서 실습진행 중 </a:t>
                      </a:r>
                      <a:r>
                        <a:rPr lang="ko-KR" altLang="en-US" sz="1200" b="0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매일 입력 해야함</a:t>
                      </a:r>
                      <a:endParaRPr lang="en-US" altLang="ko-KR" sz="1200" b="0" kern="0" spc="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(※ </a:t>
                      </a:r>
                      <a:r>
                        <a:rPr lang="ko-KR" altLang="en-US" sz="1200" b="0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제출 기한 엄수</a:t>
                      </a:r>
                      <a:r>
                        <a:rPr lang="en-US" altLang="ko-KR" sz="1200" b="0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200" b="0" kern="0" spc="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학생</a:t>
                      </a: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기관</a:t>
                      </a: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단과대학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05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20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495600" y="2888940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778543" y="2887980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0800000">
            <a:off x="9257299" y="2883377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483953" y="3018160"/>
            <a:ext cx="5099473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실습기간 및 지원금 안내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264014" y="2887980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311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34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858720" y="45720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+mj-ea"/>
                <a:ea typeface="+mj-ea"/>
              </a:rPr>
              <a:t>실습기간 안내</a:t>
            </a: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741675" y="869687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1744420" y="564356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9" name="Shape 277">
            <a:extLst>
              <a:ext uri="{FF2B5EF4-FFF2-40B4-BE49-F238E27FC236}">
                <a16:creationId xmlns:a16="http://schemas.microsoft.com/office/drawing/2014/main" id="{DEED8999-C743-46D4-98AB-8AE7BEC49FA3}"/>
              </a:ext>
            </a:extLst>
          </p:cNvPr>
          <p:cNvSpPr/>
          <p:nvPr/>
        </p:nvSpPr>
        <p:spPr>
          <a:xfrm>
            <a:off x="1661779" y="1367531"/>
            <a:ext cx="9303790" cy="4305300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200" b="1" dirty="0">
              <a:latin typeface="+mj-ea"/>
              <a:ea typeface="+mj-ea"/>
            </a:endParaRPr>
          </a:p>
          <a:p>
            <a:pPr fontAlgn="base"/>
            <a:r>
              <a:rPr lang="ko-KR" altLang="en-US" sz="1200" b="1" dirty="0">
                <a:latin typeface="+mj-ea"/>
                <a:ea typeface="+mj-ea"/>
              </a:rPr>
              <a:t>          ① 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최소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12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주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~ 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최대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15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주 </a:t>
            </a:r>
            <a:r>
              <a:rPr lang="ko-KR" altLang="en-US" sz="1200" b="1" dirty="0">
                <a:latin typeface="+mj-ea"/>
              </a:rPr>
              <a:t>현장실습 가능</a:t>
            </a:r>
            <a:endParaRPr lang="en-US" altLang="ko-KR" sz="1200" b="1" dirty="0">
              <a:latin typeface="+mj-ea"/>
              <a:ea typeface="+mj-ea"/>
            </a:endParaRPr>
          </a:p>
          <a:p>
            <a:pPr fontAlgn="base"/>
            <a:r>
              <a:rPr lang="en-US" altLang="ko-KR" sz="1200" b="1" dirty="0">
                <a:latin typeface="+mj-ea"/>
                <a:ea typeface="+mj-ea"/>
              </a:rPr>
              <a:t>              </a:t>
            </a:r>
          </a:p>
          <a:p>
            <a:pPr fontAlgn="base"/>
            <a:r>
              <a:rPr lang="ko-KR" altLang="en-US" sz="1200" b="1" dirty="0">
                <a:latin typeface="+mj-ea"/>
                <a:ea typeface="+mj-ea"/>
              </a:rPr>
              <a:t>          ② </a:t>
            </a:r>
            <a:r>
              <a:rPr lang="en-US" altLang="ko-KR" sz="1200" b="1" dirty="0">
                <a:latin typeface="+mj-ea"/>
              </a:rPr>
              <a:t>1</a:t>
            </a:r>
            <a:r>
              <a:rPr lang="ko-KR" altLang="en-US" sz="1200" b="1" dirty="0">
                <a:latin typeface="+mj-ea"/>
              </a:rPr>
              <a:t>개월 만근 기준 </a:t>
            </a:r>
            <a:r>
              <a:rPr lang="en-US" altLang="ko-KR" sz="1200" b="1" dirty="0">
                <a:latin typeface="+mj-ea"/>
              </a:rPr>
              <a:t>1</a:t>
            </a:r>
            <a:r>
              <a:rPr lang="ko-KR" altLang="en-US" sz="1200" b="1" dirty="0">
                <a:latin typeface="+mj-ea"/>
              </a:rPr>
              <a:t>일의 유급휴일 부여 필수</a:t>
            </a:r>
            <a:endParaRPr lang="en-US" altLang="ko-KR" sz="1200" b="1" dirty="0">
              <a:latin typeface="+mj-ea"/>
            </a:endParaRPr>
          </a:p>
          <a:p>
            <a:pPr fontAlgn="base"/>
            <a:r>
              <a:rPr lang="en-US" altLang="ko-KR" sz="1200" b="1" dirty="0">
                <a:latin typeface="+mj-ea"/>
              </a:rPr>
              <a:t>              ex) 12</a:t>
            </a:r>
            <a:r>
              <a:rPr lang="ko-KR" altLang="en-US" sz="1200" b="1" dirty="0">
                <a:latin typeface="+mj-ea"/>
              </a:rPr>
              <a:t>주 </a:t>
            </a:r>
            <a:r>
              <a:rPr lang="en-US" altLang="ko-KR" sz="1200" b="1" dirty="0">
                <a:latin typeface="+mj-ea"/>
              </a:rPr>
              <a:t>: 2</a:t>
            </a:r>
            <a:r>
              <a:rPr lang="ko-KR" altLang="en-US" sz="1200" b="1" dirty="0"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 / 13</a:t>
            </a:r>
            <a:r>
              <a:rPr lang="ko-KR" altLang="en-US" sz="1200" b="1" dirty="0">
                <a:latin typeface="+mj-ea"/>
              </a:rPr>
              <a:t>주</a:t>
            </a:r>
            <a:r>
              <a:rPr lang="en-US" altLang="ko-KR" sz="1200" b="1" dirty="0">
                <a:latin typeface="+mj-ea"/>
              </a:rPr>
              <a:t> : 3</a:t>
            </a:r>
            <a:r>
              <a:rPr lang="ko-KR" altLang="en-US" sz="1200" b="1" dirty="0"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 / 14</a:t>
            </a:r>
            <a:r>
              <a:rPr lang="ko-KR" altLang="en-US" sz="1200" b="1" dirty="0">
                <a:latin typeface="+mj-ea"/>
              </a:rPr>
              <a:t>주 </a:t>
            </a:r>
            <a:r>
              <a:rPr lang="en-US" altLang="ko-KR" sz="1200" b="1" dirty="0">
                <a:latin typeface="+mj-ea"/>
              </a:rPr>
              <a:t>: 3</a:t>
            </a:r>
            <a:r>
              <a:rPr lang="ko-KR" altLang="en-US" sz="1200" b="1" dirty="0"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 / 15</a:t>
            </a:r>
            <a:r>
              <a:rPr lang="ko-KR" altLang="en-US" sz="1200" b="1" dirty="0">
                <a:latin typeface="+mj-ea"/>
              </a:rPr>
              <a:t>주 </a:t>
            </a:r>
            <a:r>
              <a:rPr lang="en-US" altLang="ko-KR" sz="1200" b="1" dirty="0">
                <a:latin typeface="+mj-ea"/>
              </a:rPr>
              <a:t>: 3</a:t>
            </a:r>
            <a:r>
              <a:rPr lang="ko-KR" altLang="en-US" sz="1200" b="1" dirty="0">
                <a:latin typeface="+mj-ea"/>
              </a:rPr>
              <a:t>일  </a:t>
            </a:r>
            <a:endParaRPr lang="en-US" altLang="ko-KR" sz="1200" b="1" dirty="0">
              <a:latin typeface="+mj-ea"/>
            </a:endParaRPr>
          </a:p>
          <a:p>
            <a:pPr fontAlgn="base"/>
            <a:r>
              <a:rPr lang="en-US" altLang="ko-KR" sz="1200" b="1" dirty="0">
                <a:latin typeface="+mj-ea"/>
                <a:ea typeface="+mj-ea"/>
              </a:rPr>
              <a:t>  </a:t>
            </a:r>
          </a:p>
          <a:p>
            <a:pPr fontAlgn="base"/>
            <a:r>
              <a:rPr lang="ko-KR" altLang="en-US" sz="1200" b="1" dirty="0">
                <a:latin typeface="+mj-ea"/>
                <a:ea typeface="+mj-ea"/>
              </a:rPr>
              <a:t>          ③ </a:t>
            </a:r>
            <a:r>
              <a:rPr lang="ko-KR" altLang="en-US" sz="1200" b="1" dirty="0">
                <a:latin typeface="+mj-ea"/>
              </a:rPr>
              <a:t>평일 기준 </a:t>
            </a:r>
            <a:r>
              <a:rPr lang="en-US" altLang="ko-KR" sz="1200" b="1" dirty="0">
                <a:latin typeface="+mj-ea"/>
              </a:rPr>
              <a:t>5</a:t>
            </a:r>
            <a:r>
              <a:rPr lang="ko-KR" altLang="en-US" sz="1200" b="1" dirty="0">
                <a:latin typeface="+mj-ea"/>
              </a:rPr>
              <a:t>일 </a:t>
            </a:r>
            <a:r>
              <a:rPr lang="en-US" altLang="ko-KR" sz="1200" b="1" dirty="0">
                <a:latin typeface="+mj-ea"/>
              </a:rPr>
              <a:t>= 1</a:t>
            </a:r>
            <a:r>
              <a:rPr lang="ko-KR" altLang="en-US" sz="1200" b="1" dirty="0">
                <a:latin typeface="+mj-ea"/>
              </a:rPr>
              <a:t>주 </a:t>
            </a:r>
            <a:endParaRPr lang="en-US" altLang="ko-KR" sz="1200" b="1" dirty="0">
              <a:latin typeface="+mj-ea"/>
            </a:endParaRPr>
          </a:p>
          <a:p>
            <a:pPr fontAlgn="base"/>
            <a:r>
              <a:rPr lang="en-US" altLang="ko-KR" sz="1200" b="1" dirty="0">
                <a:latin typeface="+mj-ea"/>
              </a:rPr>
              <a:t>             ex)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12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주</a:t>
            </a:r>
            <a:r>
              <a:rPr lang="ko-KR" altLang="en-US" sz="1200" b="1" dirty="0">
                <a:latin typeface="+mj-ea"/>
              </a:rPr>
              <a:t>일 경우 평일 기준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62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일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ko-KR" sz="1200" b="1" dirty="0">
                <a:latin typeface="+mj-ea"/>
              </a:rPr>
              <a:t>(</a:t>
            </a:r>
            <a:r>
              <a:rPr lang="ko-KR" altLang="en-US" sz="1200" b="1" dirty="0">
                <a:latin typeface="+mj-ea"/>
              </a:rPr>
              <a:t>출근 </a:t>
            </a:r>
            <a:r>
              <a:rPr lang="en-US" altLang="ko-KR" sz="1200" b="1" dirty="0">
                <a:latin typeface="+mj-ea"/>
              </a:rPr>
              <a:t>60</a:t>
            </a:r>
            <a:r>
              <a:rPr lang="ko-KR" altLang="en-US" sz="1200" b="1" dirty="0">
                <a:latin typeface="+mj-ea"/>
              </a:rPr>
              <a:t>일 </a:t>
            </a:r>
            <a:r>
              <a:rPr lang="en-US" altLang="ko-KR" sz="1200" b="1" dirty="0">
                <a:latin typeface="+mj-ea"/>
              </a:rPr>
              <a:t>+ </a:t>
            </a:r>
            <a:r>
              <a:rPr lang="ko-KR" altLang="en-US" sz="1200" b="1" dirty="0">
                <a:latin typeface="+mj-ea"/>
              </a:rPr>
              <a:t>월차 </a:t>
            </a:r>
            <a:r>
              <a:rPr lang="en-US" altLang="ko-KR" sz="1200" b="1" dirty="0">
                <a:latin typeface="+mj-ea"/>
              </a:rPr>
              <a:t>2</a:t>
            </a:r>
            <a:r>
              <a:rPr lang="ko-KR" altLang="en-US" sz="1200" b="1" dirty="0"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) </a:t>
            </a:r>
          </a:p>
          <a:p>
            <a:pPr fontAlgn="base"/>
            <a:r>
              <a:rPr lang="en-US" altLang="ko-KR" sz="1200" b="1" dirty="0">
                <a:latin typeface="+mj-ea"/>
              </a:rPr>
              <a:t>                 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13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주</a:t>
            </a:r>
            <a:r>
              <a:rPr lang="ko-KR" altLang="en-US" sz="1200" b="1" dirty="0">
                <a:latin typeface="+mj-ea"/>
              </a:rPr>
              <a:t>일 경우 평일 기준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68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 (</a:t>
            </a:r>
            <a:r>
              <a:rPr lang="ko-KR" altLang="en-US" sz="1200" b="1" dirty="0">
                <a:latin typeface="+mj-ea"/>
              </a:rPr>
              <a:t>출근 </a:t>
            </a:r>
            <a:r>
              <a:rPr lang="en-US" altLang="ko-KR" sz="1200" b="1" dirty="0">
                <a:latin typeface="+mj-ea"/>
              </a:rPr>
              <a:t>65</a:t>
            </a:r>
            <a:r>
              <a:rPr lang="ko-KR" altLang="en-US" sz="1200" b="1" dirty="0">
                <a:latin typeface="+mj-ea"/>
              </a:rPr>
              <a:t>일 </a:t>
            </a:r>
            <a:r>
              <a:rPr lang="en-US" altLang="ko-KR" sz="1200" b="1" dirty="0">
                <a:latin typeface="+mj-ea"/>
              </a:rPr>
              <a:t>+ </a:t>
            </a:r>
            <a:r>
              <a:rPr lang="ko-KR" altLang="en-US" sz="1200" b="1" dirty="0">
                <a:latin typeface="+mj-ea"/>
              </a:rPr>
              <a:t>월차 </a:t>
            </a:r>
            <a:r>
              <a:rPr lang="en-US" altLang="ko-KR" sz="1200" b="1" dirty="0">
                <a:latin typeface="+mj-ea"/>
              </a:rPr>
              <a:t>3</a:t>
            </a:r>
            <a:r>
              <a:rPr lang="ko-KR" altLang="en-US" sz="1200" b="1" dirty="0"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) </a:t>
            </a:r>
          </a:p>
          <a:p>
            <a:pPr fontAlgn="base"/>
            <a:r>
              <a:rPr lang="en-US" altLang="ko-KR" sz="1200" b="1" dirty="0">
                <a:latin typeface="+mj-ea"/>
              </a:rPr>
              <a:t>                 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14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주</a:t>
            </a:r>
            <a:r>
              <a:rPr lang="ko-KR" altLang="en-US" sz="1200" b="1" dirty="0">
                <a:latin typeface="+mj-ea"/>
              </a:rPr>
              <a:t>일 경우 평일 기준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73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 (</a:t>
            </a:r>
            <a:r>
              <a:rPr lang="ko-KR" altLang="en-US" sz="1200" b="1" dirty="0">
                <a:latin typeface="+mj-ea"/>
              </a:rPr>
              <a:t>출근 </a:t>
            </a:r>
            <a:r>
              <a:rPr lang="en-US" altLang="ko-KR" sz="1200" b="1" dirty="0">
                <a:latin typeface="+mj-ea"/>
              </a:rPr>
              <a:t>70</a:t>
            </a:r>
            <a:r>
              <a:rPr lang="ko-KR" altLang="en-US" sz="1200" b="1" dirty="0">
                <a:latin typeface="+mj-ea"/>
              </a:rPr>
              <a:t>일 </a:t>
            </a:r>
            <a:r>
              <a:rPr lang="en-US" altLang="ko-KR" sz="1200" b="1" dirty="0">
                <a:latin typeface="+mj-ea"/>
              </a:rPr>
              <a:t>+ </a:t>
            </a:r>
            <a:r>
              <a:rPr lang="ko-KR" altLang="en-US" sz="1200" b="1" dirty="0">
                <a:latin typeface="+mj-ea"/>
              </a:rPr>
              <a:t>월차 </a:t>
            </a:r>
            <a:r>
              <a:rPr lang="en-US" altLang="ko-KR" sz="1200" b="1" dirty="0">
                <a:latin typeface="+mj-ea"/>
              </a:rPr>
              <a:t>3</a:t>
            </a:r>
            <a:r>
              <a:rPr lang="ko-KR" altLang="en-US" sz="1200" b="1" dirty="0"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) </a:t>
            </a:r>
          </a:p>
          <a:p>
            <a:pPr fontAlgn="base"/>
            <a:r>
              <a:rPr lang="en-US" altLang="ko-KR" sz="1200" b="1" dirty="0">
                <a:latin typeface="+mj-ea"/>
              </a:rPr>
              <a:t>                 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15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주</a:t>
            </a:r>
            <a:r>
              <a:rPr lang="ko-KR" altLang="en-US" sz="1200" b="1" dirty="0">
                <a:latin typeface="+mj-ea"/>
              </a:rPr>
              <a:t>일 경우 평일 기준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78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 (</a:t>
            </a:r>
            <a:r>
              <a:rPr lang="ko-KR" altLang="en-US" sz="1200" b="1" dirty="0">
                <a:latin typeface="+mj-ea"/>
              </a:rPr>
              <a:t>출근 </a:t>
            </a:r>
            <a:r>
              <a:rPr lang="en-US" altLang="ko-KR" sz="1200" b="1" dirty="0">
                <a:latin typeface="+mj-ea"/>
              </a:rPr>
              <a:t>75</a:t>
            </a:r>
            <a:r>
              <a:rPr lang="ko-KR" altLang="en-US" sz="1200" b="1" dirty="0">
                <a:latin typeface="+mj-ea"/>
              </a:rPr>
              <a:t>일 </a:t>
            </a:r>
            <a:r>
              <a:rPr lang="en-US" altLang="ko-KR" sz="1200" b="1" dirty="0">
                <a:latin typeface="+mj-ea"/>
              </a:rPr>
              <a:t>+ </a:t>
            </a:r>
            <a:r>
              <a:rPr lang="ko-KR" altLang="en-US" sz="1200" b="1" dirty="0">
                <a:latin typeface="+mj-ea"/>
              </a:rPr>
              <a:t>월차 </a:t>
            </a:r>
            <a:r>
              <a:rPr lang="en-US" altLang="ko-KR" sz="1200" b="1" dirty="0">
                <a:latin typeface="+mj-ea"/>
              </a:rPr>
              <a:t>3</a:t>
            </a:r>
            <a:r>
              <a:rPr lang="ko-KR" altLang="en-US" sz="1200" b="1" dirty="0"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) </a:t>
            </a:r>
          </a:p>
          <a:p>
            <a:pPr fontAlgn="base"/>
            <a:endParaRPr lang="en-US" altLang="ko-KR" sz="1200" b="1" dirty="0">
              <a:latin typeface="+mj-ea"/>
            </a:endParaRPr>
          </a:p>
          <a:p>
            <a:pPr fontAlgn="base"/>
            <a:endParaRPr lang="en-US" altLang="ko-KR" sz="1200" b="1" dirty="0">
              <a:latin typeface="+mj-ea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※ </a:t>
            </a:r>
            <a:r>
              <a:rPr kumimoji="1"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예비군 훈련 </a:t>
            </a:r>
            <a:r>
              <a:rPr kumimoji="1"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, </a:t>
            </a:r>
            <a:r>
              <a:rPr kumimoji="1"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본인 및 </a:t>
            </a:r>
            <a:r>
              <a:rPr kumimoji="1" lang="ko-KR" altLang="en-US" sz="1200" b="1" dirty="0" err="1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직계존비속의</a:t>
            </a:r>
            <a:r>
              <a:rPr kumimoji="1"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 경조사 </a:t>
            </a:r>
            <a:r>
              <a:rPr kumimoji="1"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, </a:t>
            </a:r>
            <a:r>
              <a:rPr kumimoji="1"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질병 및 상해 등으로 인한 입원 등의 경우 유급휴일로 진행됨 </a:t>
            </a:r>
            <a:r>
              <a:rPr kumimoji="1"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(</a:t>
            </a:r>
            <a:r>
              <a:rPr kumimoji="1"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단</a:t>
            </a:r>
            <a:r>
              <a:rPr kumimoji="1"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, </a:t>
            </a:r>
            <a:r>
              <a:rPr kumimoji="1"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출석인정 불가</a:t>
            </a:r>
            <a:r>
              <a:rPr kumimoji="1"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)</a:t>
            </a:r>
            <a:endParaRPr kumimoji="1" lang="en-US" altLang="ko-KR" sz="1200" b="1" dirty="0">
              <a:latin typeface="+mj-ea"/>
              <a:ea typeface="+mj-ea"/>
              <a:cs typeface="굴림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※ </a:t>
            </a:r>
            <a:r>
              <a:rPr kumimoji="1"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국가재난 상황일 경우 예외적으로 재택실습을 인정하고 실습기간의 </a:t>
            </a:r>
            <a:r>
              <a:rPr kumimoji="1"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1/4</a:t>
            </a:r>
            <a:r>
              <a:rPr kumimoji="1"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범위 내에서 운영가능</a:t>
            </a:r>
            <a:endParaRPr kumimoji="1" lang="ko-KR" altLang="en-US" sz="1200" b="1" dirty="0">
              <a:latin typeface="+mj-ea"/>
              <a:ea typeface="+mj-ea"/>
              <a:cs typeface="굴림" pitchFamily="50" charset="-127"/>
            </a:endParaRPr>
          </a:p>
          <a:p>
            <a:pPr fontAlgn="base"/>
            <a:endParaRPr lang="en-US" altLang="ko-KR" sz="1200" b="1" dirty="0">
              <a:latin typeface="+mj-ea"/>
            </a:endParaRPr>
          </a:p>
          <a:p>
            <a:pPr fontAlgn="base"/>
            <a:endParaRPr lang="ko-KR" altLang="en-US" sz="1200" b="1" dirty="0">
              <a:latin typeface="+mj-ea"/>
              <a:ea typeface="+mj-ea"/>
            </a:endParaRPr>
          </a:p>
        </p:txBody>
      </p:sp>
      <p:pic>
        <p:nvPicPr>
          <p:cNvPr id="53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2780" y="1987864"/>
            <a:ext cx="253165" cy="27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754399" y="736847"/>
            <a:ext cx="8604716" cy="5805993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r>
              <a:rPr lang="ko-KR" altLang="en-US" sz="1400" b="1" dirty="0">
                <a:latin typeface="+mj-ea"/>
                <a:ea typeface="+mj-ea"/>
              </a:rPr>
              <a:t>  ① 실습시간 산출기준</a:t>
            </a:r>
          </a:p>
          <a:p>
            <a:pPr fontAlgn="base"/>
            <a:r>
              <a:rPr lang="ko-KR" altLang="en-US" sz="1400" dirty="0">
                <a:latin typeface="+mj-ea"/>
              </a:rPr>
              <a:t>      ∙ 월 단위 실습시간 수 </a:t>
            </a:r>
          </a:p>
          <a:p>
            <a:pPr fontAlgn="base"/>
            <a:r>
              <a:rPr lang="en-US" altLang="ko-KR" sz="1400" dirty="0">
                <a:latin typeface="+mj-ea"/>
              </a:rPr>
              <a:t>        = (</a:t>
            </a:r>
            <a:r>
              <a:rPr lang="ko-KR" altLang="en-US" sz="1400" dirty="0">
                <a:latin typeface="+mj-ea"/>
              </a:rPr>
              <a:t>주 단위 실습시간 수 </a:t>
            </a:r>
            <a:r>
              <a:rPr lang="en-US" altLang="ko-KR" sz="1400" dirty="0">
                <a:latin typeface="+mj-ea"/>
              </a:rPr>
              <a:t>÷ 7) × (365 ÷ 12) </a:t>
            </a:r>
            <a:r>
              <a:rPr lang="ko-KR" altLang="en-US" sz="1400" dirty="0">
                <a:latin typeface="+mj-ea"/>
              </a:rPr>
              <a:t>값의 소수점 이하 올림 값</a:t>
            </a:r>
          </a:p>
          <a:p>
            <a:pPr fontAlgn="base"/>
            <a:r>
              <a:rPr lang="en-US" altLang="ko-KR" sz="1400" dirty="0">
                <a:latin typeface="+mj-ea"/>
              </a:rPr>
              <a:t>        =&gt; [(8 * 5 +8) / ÷ 7) × (365 ÷ 12)  = 209</a:t>
            </a:r>
            <a:r>
              <a:rPr lang="ko-KR" altLang="en-US" sz="1400" dirty="0">
                <a:latin typeface="+mj-ea"/>
              </a:rPr>
              <a:t>시간</a:t>
            </a:r>
            <a:endParaRPr lang="en-US" altLang="ko-KR" sz="1400" dirty="0">
              <a:latin typeface="+mj-ea"/>
            </a:endParaRPr>
          </a:p>
          <a:p>
            <a:pPr fontAlgn="base"/>
            <a:r>
              <a:rPr lang="en-US" altLang="ko-KR" sz="1400" dirty="0">
                <a:latin typeface="+mj-ea"/>
              </a:rPr>
              <a:t>     </a:t>
            </a:r>
            <a:r>
              <a:rPr lang="ko-KR" altLang="en-US" sz="1400" dirty="0">
                <a:latin typeface="+mj-ea"/>
              </a:rPr>
              <a:t> ∙ 주 단위 실습시간 수 </a:t>
            </a:r>
          </a:p>
          <a:p>
            <a:pPr fontAlgn="base"/>
            <a:r>
              <a:rPr lang="en-US" altLang="ko-KR" sz="1400" dirty="0">
                <a:latin typeface="+mj-ea"/>
              </a:rPr>
              <a:t>        = (</a:t>
            </a:r>
            <a:r>
              <a:rPr lang="ko-KR" altLang="en-US" sz="1400" dirty="0">
                <a:latin typeface="+mj-ea"/>
              </a:rPr>
              <a:t>일 실습시간 수 </a:t>
            </a:r>
            <a:r>
              <a:rPr lang="en-US" altLang="ko-KR" sz="1400" dirty="0">
                <a:latin typeface="+mj-ea"/>
              </a:rPr>
              <a:t>× </a:t>
            </a:r>
            <a:r>
              <a:rPr lang="ko-KR" altLang="en-US" sz="1400" dirty="0">
                <a:latin typeface="+mj-ea"/>
              </a:rPr>
              <a:t>주 실습일수 </a:t>
            </a:r>
            <a:r>
              <a:rPr lang="en-US" altLang="ko-KR" sz="1400" dirty="0">
                <a:latin typeface="+mj-ea"/>
              </a:rPr>
              <a:t>+ 1</a:t>
            </a:r>
            <a:r>
              <a:rPr lang="ko-KR" altLang="en-US" sz="1400" dirty="0">
                <a:latin typeface="+mj-ea"/>
              </a:rPr>
              <a:t>주 </a:t>
            </a:r>
            <a:r>
              <a:rPr lang="en-US" altLang="ko-KR" sz="1400" dirty="0">
                <a:latin typeface="+mj-ea"/>
              </a:rPr>
              <a:t>1</a:t>
            </a:r>
            <a:r>
              <a:rPr lang="ko-KR" altLang="en-US" sz="1400" dirty="0">
                <a:latin typeface="+mj-ea"/>
              </a:rPr>
              <a:t>일의 유급휴일로 처리되는 일 실습시간 수 </a:t>
            </a:r>
            <a:r>
              <a:rPr lang="en-US" altLang="ko-KR" sz="1400" dirty="0">
                <a:latin typeface="+mj-ea"/>
              </a:rPr>
              <a:t>) </a:t>
            </a:r>
            <a:r>
              <a:rPr lang="ko-KR" altLang="en-US" sz="1400" dirty="0">
                <a:latin typeface="+mj-ea"/>
              </a:rPr>
              <a:t>값</a:t>
            </a:r>
            <a:endParaRPr lang="en-US" altLang="ko-KR" sz="1400" dirty="0">
              <a:latin typeface="+mj-ea"/>
            </a:endParaRPr>
          </a:p>
          <a:p>
            <a:pPr fontAlgn="base"/>
            <a:r>
              <a:rPr lang="en-US" altLang="ko-KR" sz="1400" dirty="0">
                <a:latin typeface="+mj-ea"/>
              </a:rPr>
              <a:t>        =&gt; [(8 × 5 + 8) =48</a:t>
            </a:r>
            <a:r>
              <a:rPr lang="ko-KR" altLang="en-US" sz="1400" dirty="0">
                <a:latin typeface="+mj-ea"/>
              </a:rPr>
              <a:t>시간</a:t>
            </a:r>
            <a:endParaRPr lang="en-US" altLang="ko-KR" sz="1400" b="1" dirty="0">
              <a:latin typeface="+mj-ea"/>
            </a:endParaRPr>
          </a:p>
          <a:p>
            <a:pPr fontAlgn="base">
              <a:buFont typeface="Arial" pitchFamily="34" charset="0"/>
              <a:buChar char="•"/>
            </a:pPr>
            <a:endParaRPr lang="ko-KR" altLang="en-US" sz="1400" b="1" dirty="0">
              <a:latin typeface="+mj-ea"/>
              <a:ea typeface="+mj-ea"/>
            </a:endParaRPr>
          </a:p>
          <a:p>
            <a:pPr fontAlgn="base"/>
            <a:r>
              <a:rPr lang="ko-KR" altLang="en-US" sz="1400" b="1" dirty="0">
                <a:latin typeface="+mj-ea"/>
                <a:ea typeface="+mj-ea"/>
              </a:rPr>
              <a:t>   ② 지급기준</a:t>
            </a:r>
          </a:p>
          <a:p>
            <a:pPr fontAlgn="base"/>
            <a:r>
              <a:rPr lang="ko-KR" altLang="en-US" sz="1400" dirty="0">
                <a:latin typeface="+mj-ea"/>
                <a:ea typeface="+mj-ea"/>
              </a:rPr>
              <a:t>     </a:t>
            </a:r>
            <a:r>
              <a:rPr lang="ko-KR" altLang="en-US" sz="1400" dirty="0">
                <a:latin typeface="+mj-ea"/>
              </a:rPr>
              <a:t> </a:t>
            </a:r>
            <a:r>
              <a:rPr lang="ko-KR" altLang="en-US" sz="1400" dirty="0">
                <a:highlight>
                  <a:srgbClr val="FFFF00"/>
                </a:highlight>
                <a:latin typeface="+mj-ea"/>
              </a:rPr>
              <a:t>∙월 단위 실습지원비</a:t>
            </a:r>
          </a:p>
          <a:p>
            <a:pPr fontAlgn="base"/>
            <a:r>
              <a:rPr lang="en-US" altLang="ko-KR" sz="1400" dirty="0">
                <a:latin typeface="+mj-ea"/>
              </a:rPr>
              <a:t>      = </a:t>
            </a:r>
            <a:r>
              <a:rPr lang="ko-KR" altLang="en-US" sz="1400" dirty="0">
                <a:latin typeface="+mj-ea"/>
              </a:rPr>
              <a:t>월 단위 실습시간 </a:t>
            </a:r>
            <a:r>
              <a:rPr lang="en-US" altLang="ko-KR" sz="1400" dirty="0">
                <a:latin typeface="+mj-ea"/>
              </a:rPr>
              <a:t>× </a:t>
            </a:r>
            <a:r>
              <a:rPr lang="ko-KR" altLang="en-US" sz="1400" dirty="0">
                <a:latin typeface="+mj-ea"/>
              </a:rPr>
              <a:t>당해연도 시간급 최저임금액</a:t>
            </a:r>
          </a:p>
          <a:p>
            <a:pPr fontAlgn="base"/>
            <a:r>
              <a:rPr lang="en-US" altLang="ko-KR" sz="1400" dirty="0">
                <a:latin typeface="+mj-ea"/>
              </a:rPr>
              <a:t>      * </a:t>
            </a:r>
            <a:r>
              <a:rPr lang="ko-KR" altLang="en-US" sz="1400" dirty="0">
                <a:latin typeface="+mj-ea"/>
              </a:rPr>
              <a:t>월 단위 실습시간 수는 상기 ‘</a:t>
            </a:r>
            <a:r>
              <a:rPr lang="ko-KR" altLang="en-US" sz="1400" dirty="0" err="1">
                <a:latin typeface="+mj-ea"/>
              </a:rPr>
              <a:t>산출기준’에</a:t>
            </a:r>
            <a:r>
              <a:rPr lang="ko-KR" altLang="en-US" sz="1400" dirty="0">
                <a:latin typeface="+mj-ea"/>
              </a:rPr>
              <a:t> 기재된 산식을 따름</a:t>
            </a:r>
            <a:endParaRPr lang="en-US" altLang="ko-KR" sz="1400" dirty="0">
              <a:latin typeface="+mj-ea"/>
            </a:endParaRPr>
          </a:p>
          <a:p>
            <a:pPr fontAlgn="base"/>
            <a:r>
              <a:rPr lang="en-US" altLang="ko-KR" sz="1400" dirty="0">
                <a:latin typeface="+mj-ea"/>
              </a:rPr>
              <a:t>      =&gt; 209</a:t>
            </a:r>
            <a:r>
              <a:rPr lang="ko-KR" altLang="en-US" sz="1400" dirty="0">
                <a:latin typeface="+mj-ea"/>
              </a:rPr>
              <a:t>시간 </a:t>
            </a:r>
            <a:r>
              <a:rPr lang="en-US" altLang="ko-KR" sz="1400" dirty="0">
                <a:latin typeface="+mj-ea"/>
              </a:rPr>
              <a:t>* 9,620</a:t>
            </a:r>
            <a:r>
              <a:rPr lang="ko-KR" altLang="en-US" sz="1400" dirty="0">
                <a:latin typeface="+mj-ea"/>
              </a:rPr>
              <a:t>원 </a:t>
            </a:r>
            <a:r>
              <a:rPr lang="en-US" altLang="ko-KR" sz="1400" dirty="0">
                <a:latin typeface="+mj-ea"/>
              </a:rPr>
              <a:t>= </a:t>
            </a:r>
            <a:r>
              <a:rPr lang="en-US" altLang="ko-KR" sz="1400" dirty="0">
                <a:highlight>
                  <a:srgbClr val="FFFF00"/>
                </a:highlight>
                <a:latin typeface="+mj-ea"/>
              </a:rPr>
              <a:t>2,010,580</a:t>
            </a:r>
            <a:r>
              <a:rPr lang="ko-KR" altLang="en-US" sz="1400" dirty="0">
                <a:highlight>
                  <a:srgbClr val="FFFF00"/>
                </a:highlight>
                <a:latin typeface="+mj-ea"/>
              </a:rPr>
              <a:t>원</a:t>
            </a:r>
            <a:r>
              <a:rPr lang="en-US" altLang="ko-KR" sz="1400" dirty="0">
                <a:highlight>
                  <a:srgbClr val="FFFF00"/>
                </a:highlight>
                <a:latin typeface="+mj-ea"/>
              </a:rPr>
              <a:t>/</a:t>
            </a:r>
            <a:r>
              <a:rPr lang="ko-KR" altLang="en-US" sz="1400" dirty="0">
                <a:highlight>
                  <a:srgbClr val="FFFF00"/>
                </a:highlight>
                <a:latin typeface="+mj-ea"/>
              </a:rPr>
              <a:t>월</a:t>
            </a:r>
            <a:endParaRPr lang="en-US" altLang="ko-KR" sz="1400" dirty="0">
              <a:highlight>
                <a:srgbClr val="FFFF00"/>
              </a:highlight>
              <a:latin typeface="+mj-ea"/>
            </a:endParaRPr>
          </a:p>
          <a:p>
            <a:pPr fontAlgn="base"/>
            <a:endParaRPr lang="en-US" altLang="ko-KR" sz="1400" dirty="0">
              <a:latin typeface="+mj-ea"/>
            </a:endParaRPr>
          </a:p>
          <a:p>
            <a:pPr fontAlgn="base"/>
            <a:r>
              <a:rPr lang="ko-KR" altLang="en-US" sz="1400" dirty="0">
                <a:latin typeface="+mj-ea"/>
              </a:rPr>
              <a:t>      ∙</a:t>
            </a:r>
            <a:r>
              <a:rPr lang="ko-KR" altLang="en-US" sz="1400" dirty="0">
                <a:highlight>
                  <a:srgbClr val="FFFF00"/>
                </a:highlight>
                <a:latin typeface="+mj-ea"/>
              </a:rPr>
              <a:t>주 단위 실습지원비</a:t>
            </a:r>
          </a:p>
          <a:p>
            <a:pPr fontAlgn="base"/>
            <a:r>
              <a:rPr lang="en-US" altLang="ko-KR" sz="1400" dirty="0">
                <a:latin typeface="+mj-ea"/>
              </a:rPr>
              <a:t>      = </a:t>
            </a:r>
            <a:r>
              <a:rPr lang="ko-KR" altLang="en-US" sz="1400" dirty="0">
                <a:latin typeface="+mj-ea"/>
              </a:rPr>
              <a:t>주 단위 실습시간 </a:t>
            </a:r>
            <a:r>
              <a:rPr lang="en-US" altLang="ko-KR" sz="1400" dirty="0">
                <a:latin typeface="+mj-ea"/>
              </a:rPr>
              <a:t>× </a:t>
            </a:r>
            <a:r>
              <a:rPr lang="ko-KR" altLang="en-US" sz="1400" dirty="0">
                <a:latin typeface="+mj-ea"/>
              </a:rPr>
              <a:t>당해연도 시간급 최저임금액</a:t>
            </a:r>
            <a:endParaRPr lang="en-US" altLang="ko-KR" sz="1400" dirty="0">
              <a:latin typeface="+mj-ea"/>
            </a:endParaRPr>
          </a:p>
          <a:p>
            <a:pPr fontAlgn="base"/>
            <a:r>
              <a:rPr lang="en-US" altLang="ko-KR" sz="1400" dirty="0">
                <a:latin typeface="+mj-ea"/>
              </a:rPr>
              <a:t>      * </a:t>
            </a:r>
            <a:r>
              <a:rPr lang="ko-KR" altLang="en-US" sz="1400" dirty="0" err="1">
                <a:latin typeface="+mj-ea"/>
              </a:rPr>
              <a:t>주단위</a:t>
            </a:r>
            <a:r>
              <a:rPr lang="ko-KR" altLang="en-US" sz="1400" dirty="0">
                <a:latin typeface="+mj-ea"/>
              </a:rPr>
              <a:t> 실습시간 수는 상기 ‘</a:t>
            </a:r>
            <a:r>
              <a:rPr lang="ko-KR" altLang="en-US" sz="1400" dirty="0" err="1">
                <a:latin typeface="+mj-ea"/>
              </a:rPr>
              <a:t>산출기준’에</a:t>
            </a:r>
            <a:r>
              <a:rPr lang="ko-KR" altLang="en-US" sz="1400" dirty="0">
                <a:latin typeface="+mj-ea"/>
              </a:rPr>
              <a:t> 기재된 산식을 따름</a:t>
            </a:r>
            <a:endParaRPr lang="en-US" altLang="ko-KR" sz="1400" dirty="0">
              <a:latin typeface="+mj-ea"/>
            </a:endParaRPr>
          </a:p>
          <a:p>
            <a:pPr fontAlgn="base"/>
            <a:r>
              <a:rPr lang="en-US" altLang="ko-KR" sz="1400" dirty="0">
                <a:latin typeface="+mj-ea"/>
              </a:rPr>
              <a:t>      =&gt; 48</a:t>
            </a:r>
            <a:r>
              <a:rPr lang="ko-KR" altLang="en-US" sz="1400" dirty="0">
                <a:latin typeface="+mj-ea"/>
              </a:rPr>
              <a:t>시간 </a:t>
            </a:r>
            <a:r>
              <a:rPr lang="en-US" altLang="ko-KR" sz="1400" dirty="0">
                <a:latin typeface="+mj-ea"/>
              </a:rPr>
              <a:t>* 9,620</a:t>
            </a:r>
            <a:r>
              <a:rPr lang="ko-KR" altLang="en-US" sz="1400" dirty="0">
                <a:latin typeface="+mj-ea"/>
              </a:rPr>
              <a:t>원 </a:t>
            </a:r>
            <a:r>
              <a:rPr lang="en-US" altLang="ko-KR" sz="1400" dirty="0">
                <a:latin typeface="+mj-ea"/>
              </a:rPr>
              <a:t>= </a:t>
            </a:r>
            <a:r>
              <a:rPr lang="en-US" altLang="ko-KR" sz="1400" dirty="0">
                <a:highlight>
                  <a:srgbClr val="FFFF00"/>
                </a:highlight>
                <a:latin typeface="+mj-ea"/>
              </a:rPr>
              <a:t>461,760</a:t>
            </a:r>
            <a:r>
              <a:rPr lang="ko-KR" altLang="en-US" sz="1400" dirty="0">
                <a:highlight>
                  <a:srgbClr val="FFFF00"/>
                </a:highlight>
                <a:latin typeface="+mj-ea"/>
              </a:rPr>
              <a:t>원</a:t>
            </a:r>
            <a:r>
              <a:rPr lang="en-US" altLang="ko-KR" sz="1400" dirty="0">
                <a:highlight>
                  <a:srgbClr val="FFFF00"/>
                </a:highlight>
                <a:latin typeface="+mj-ea"/>
              </a:rPr>
              <a:t>/</a:t>
            </a:r>
            <a:r>
              <a:rPr lang="ko-KR" altLang="en-US" sz="1400" dirty="0">
                <a:highlight>
                  <a:srgbClr val="FFFF00"/>
                </a:highlight>
                <a:latin typeface="+mj-ea"/>
              </a:rPr>
              <a:t>주</a:t>
            </a:r>
            <a:endParaRPr lang="ko-KR" altLang="en-US" sz="1400" dirty="0">
              <a:highlight>
                <a:srgbClr val="FFFF00"/>
              </a:highlight>
              <a:latin typeface="+mj-ea"/>
              <a:ea typeface="+mj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11551" y="117262"/>
            <a:ext cx="344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+mj-ea"/>
                <a:ea typeface="+mj-ea"/>
              </a:rPr>
              <a:t>실습지원금 안내</a:t>
            </a:r>
            <a:r>
              <a:rPr lang="en-US" altLang="ko-KR" dirty="0">
                <a:solidFill>
                  <a:prstClr val="black"/>
                </a:solidFill>
                <a:latin typeface="+mj-ea"/>
                <a:ea typeface="+mj-ea"/>
              </a:rPr>
              <a:t>_ </a:t>
            </a: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참여학사조직</a:t>
            </a: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524001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3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8131" y="1425232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52788" y="2979738"/>
            <a:ext cx="91688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64714" y="5648940"/>
            <a:ext cx="6133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1</a:t>
            </a:r>
            <a:r>
              <a:rPr lang="ko-KR" altLang="en-US" sz="1000" dirty="0">
                <a:latin typeface="+mj-ea"/>
                <a:ea typeface="+mj-ea"/>
              </a:rPr>
              <a:t>일 </a:t>
            </a:r>
            <a:r>
              <a:rPr lang="en-US" altLang="ko-KR" sz="1000" dirty="0">
                <a:latin typeface="+mj-ea"/>
                <a:ea typeface="+mj-ea"/>
              </a:rPr>
              <a:t>8</a:t>
            </a:r>
            <a:r>
              <a:rPr lang="ko-KR" altLang="en-US" sz="1000" dirty="0">
                <a:latin typeface="+mj-ea"/>
                <a:ea typeface="+mj-ea"/>
              </a:rPr>
              <a:t>시간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주</a:t>
            </a:r>
            <a:r>
              <a:rPr lang="en-US" altLang="ko-KR" sz="1000" dirty="0">
                <a:latin typeface="+mj-ea"/>
                <a:ea typeface="+mj-ea"/>
              </a:rPr>
              <a:t>5</a:t>
            </a:r>
            <a:r>
              <a:rPr lang="ko-KR" altLang="en-US" sz="1000" dirty="0">
                <a:latin typeface="+mj-ea"/>
                <a:ea typeface="+mj-ea"/>
              </a:rPr>
              <a:t>일</a:t>
            </a:r>
            <a:r>
              <a:rPr lang="en-US" altLang="ko-KR" sz="1000" dirty="0">
                <a:latin typeface="+mj-ea"/>
                <a:ea typeface="+mj-ea"/>
              </a:rPr>
              <a:t>, 2023</a:t>
            </a:r>
            <a:r>
              <a:rPr lang="ko-KR" altLang="en-US" sz="1000" dirty="0">
                <a:latin typeface="+mj-ea"/>
                <a:ea typeface="+mj-ea"/>
              </a:rPr>
              <a:t>년 시간급 최저임금 </a:t>
            </a:r>
            <a:r>
              <a:rPr lang="en-US" altLang="ko-KR" sz="1000" dirty="0">
                <a:latin typeface="+mj-ea"/>
                <a:ea typeface="+mj-ea"/>
              </a:rPr>
              <a:t>9,620</a:t>
            </a:r>
            <a:r>
              <a:rPr lang="ko-KR" altLang="en-US" sz="1000" dirty="0">
                <a:latin typeface="+mj-ea"/>
                <a:ea typeface="+mj-ea"/>
              </a:rPr>
              <a:t>원 기준</a:t>
            </a:r>
            <a:endParaRPr lang="en-US" altLang="ko-KR" sz="1000" dirty="0">
              <a:latin typeface="+mj-ea"/>
              <a:ea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위 산출식은 교육부 표준현장실습 매뉴얼을 따름</a:t>
            </a:r>
            <a:endParaRPr lang="en-US" altLang="ko-KR" sz="1000" dirty="0">
              <a:latin typeface="+mj-ea"/>
              <a:ea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개월은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주 기준이므로 그 외의 급여는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</a:rPr>
              <a:t>주단위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 금액으로 지급</a:t>
            </a:r>
          </a:p>
          <a:p>
            <a:endParaRPr lang="ko-KR" altLang="en-US" sz="1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758283" y="321452"/>
            <a:ext cx="352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prstClr val="black"/>
                </a:solidFill>
                <a:latin typeface="+mj-ea"/>
                <a:ea typeface="+mj-ea"/>
              </a:rPr>
              <a:t>실습지원금</a:t>
            </a:r>
            <a:r>
              <a:rPr lang="ko-KR" altLang="en-US" dirty="0">
                <a:solidFill>
                  <a:prstClr val="black"/>
                </a:solidFill>
                <a:latin typeface="+mj-ea"/>
                <a:ea typeface="+mj-ea"/>
              </a:rPr>
              <a:t> 안내</a:t>
            </a:r>
            <a:r>
              <a:rPr lang="en-US" altLang="ko-KR" dirty="0">
                <a:solidFill>
                  <a:prstClr val="black"/>
                </a:solidFill>
                <a:latin typeface="+mj-ea"/>
              </a:rPr>
              <a:t> _ </a:t>
            </a:r>
            <a:r>
              <a:rPr lang="ko-KR" altLang="en-US" dirty="0">
                <a:solidFill>
                  <a:srgbClr val="FF0000"/>
                </a:solidFill>
                <a:latin typeface="+mj-ea"/>
              </a:rPr>
              <a:t>참여학사조직</a:t>
            </a:r>
            <a:endParaRPr lang="ko-KR" altLang="en-US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470733" y="70536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643981" y="37737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52788" y="2979738"/>
            <a:ext cx="86767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2504814-DB63-4B54-9AC3-C710BA9C8D84}"/>
              </a:ext>
            </a:extLst>
          </p:cNvPr>
          <p:cNvSpPr/>
          <p:nvPr/>
        </p:nvSpPr>
        <p:spPr>
          <a:xfrm>
            <a:off x="1470733" y="969359"/>
            <a:ext cx="8774098" cy="483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 fontAlgn="base">
              <a:lnSpc>
                <a:spcPct val="160000"/>
              </a:lnSpc>
              <a:tabLst>
                <a:tab pos="508000" algn="l"/>
                <a:tab pos="1016000" algn="l"/>
                <a:tab pos="1524000" algn="l"/>
                <a:tab pos="17526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</a:pPr>
            <a:r>
              <a:rPr lang="en-US" altLang="ko-KR" b="1" kern="0" dirty="0">
                <a:solidFill>
                  <a:srgbClr val="000000"/>
                </a:solidFill>
                <a:latin typeface="한양중고딕"/>
                <a:ea typeface="한양중고딕"/>
              </a:rPr>
              <a:t>※ </a:t>
            </a:r>
            <a:r>
              <a:rPr lang="ko-KR" altLang="en-US" b="1" kern="0" dirty="0">
                <a:solidFill>
                  <a:srgbClr val="000000"/>
                </a:solidFill>
                <a:latin typeface="한양중고딕"/>
                <a:ea typeface="한양중고딕"/>
              </a:rPr>
              <a:t>「대학생 </a:t>
            </a:r>
            <a:r>
              <a:rPr lang="ko-KR" altLang="en-US" b="1" kern="0" dirty="0" err="1">
                <a:solidFill>
                  <a:srgbClr val="000000"/>
                </a:solidFill>
                <a:latin typeface="한양중고딕"/>
                <a:ea typeface="한양중고딕"/>
              </a:rPr>
              <a:t>현장실습학기제</a:t>
            </a:r>
            <a:r>
              <a:rPr lang="ko-KR" altLang="en-US" b="1" kern="0" dirty="0">
                <a:solidFill>
                  <a:srgbClr val="000000"/>
                </a:solidFill>
                <a:latin typeface="한양중고딕"/>
                <a:ea typeface="한양중고딕"/>
              </a:rPr>
              <a:t> 운영규정」</a:t>
            </a:r>
            <a:r>
              <a:rPr lang="en-US" altLang="ko-KR" b="1" kern="0" dirty="0">
                <a:solidFill>
                  <a:srgbClr val="000000"/>
                </a:solidFill>
                <a:latin typeface="한양중고딕"/>
                <a:ea typeface="한양중고딕"/>
              </a:rPr>
              <a:t>(</a:t>
            </a:r>
            <a:r>
              <a:rPr lang="ko-KR" altLang="en-US" b="1" kern="0" dirty="0">
                <a:solidFill>
                  <a:srgbClr val="000000"/>
                </a:solidFill>
                <a:latin typeface="한양중고딕"/>
                <a:ea typeface="한양중고딕"/>
              </a:rPr>
              <a:t>교육부고시</a:t>
            </a:r>
            <a:r>
              <a:rPr lang="en-US" altLang="ko-KR" b="1" kern="0" dirty="0">
                <a:solidFill>
                  <a:srgbClr val="000000"/>
                </a:solidFill>
                <a:latin typeface="한양중고딕"/>
                <a:ea typeface="한양중고딕"/>
              </a:rPr>
              <a:t>) </a:t>
            </a:r>
            <a:r>
              <a:rPr lang="ko-KR" altLang="en-US" b="1" kern="0" dirty="0">
                <a:solidFill>
                  <a:srgbClr val="000000"/>
                </a:solidFill>
                <a:latin typeface="한양중고딕"/>
                <a:ea typeface="한양중고딕"/>
              </a:rPr>
              <a:t>제</a:t>
            </a:r>
            <a:r>
              <a:rPr lang="en-US" altLang="ko-KR" b="1" kern="0" dirty="0">
                <a:solidFill>
                  <a:srgbClr val="000000"/>
                </a:solidFill>
                <a:latin typeface="한양중고딕"/>
                <a:ea typeface="한양중고딕"/>
              </a:rPr>
              <a:t>30</a:t>
            </a:r>
            <a:r>
              <a:rPr lang="ko-KR" altLang="en-US" b="1" kern="0" dirty="0">
                <a:solidFill>
                  <a:srgbClr val="000000"/>
                </a:solidFill>
                <a:latin typeface="한양중고딕"/>
                <a:ea typeface="한양중고딕"/>
              </a:rPr>
              <a:t>조 제</a:t>
            </a:r>
            <a:r>
              <a:rPr lang="en-US" altLang="ko-KR" b="1" kern="0" dirty="0">
                <a:solidFill>
                  <a:srgbClr val="000000"/>
                </a:solidFill>
                <a:latin typeface="한양중고딕"/>
                <a:ea typeface="한양중고딕"/>
              </a:rPr>
              <a:t>5</a:t>
            </a:r>
            <a:r>
              <a:rPr lang="ko-KR" altLang="en-US" b="1" kern="0" dirty="0">
                <a:solidFill>
                  <a:srgbClr val="000000"/>
                </a:solidFill>
                <a:latin typeface="한양중고딕"/>
                <a:ea typeface="한양중고딕"/>
              </a:rPr>
              <a:t>항 관련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3" name="Shape 277">
            <a:extLst>
              <a:ext uri="{FF2B5EF4-FFF2-40B4-BE49-F238E27FC236}">
                <a16:creationId xmlns:a16="http://schemas.microsoft.com/office/drawing/2014/main" id="{6803ADAD-1C09-40EA-A308-3D1401760574}"/>
              </a:ext>
            </a:extLst>
          </p:cNvPr>
          <p:cNvSpPr/>
          <p:nvPr/>
        </p:nvSpPr>
        <p:spPr>
          <a:xfrm>
            <a:off x="1445928" y="1452505"/>
            <a:ext cx="9168802" cy="3326922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200" b="1" dirty="0">
              <a:latin typeface="+mj-ea"/>
              <a:ea typeface="+mj-ea"/>
            </a:endParaRPr>
          </a:p>
          <a:p>
            <a:pPr marL="171450" indent="-171450" fontAlgn="base">
              <a:buFontTx/>
              <a:buChar char="-"/>
            </a:pPr>
            <a:r>
              <a:rPr lang="ko-KR" altLang="en-US" sz="1200" dirty="0"/>
              <a:t>표준 </a:t>
            </a:r>
            <a:r>
              <a:rPr lang="ko-KR" altLang="en-US" sz="1200" dirty="0" err="1"/>
              <a:t>현장실습학기제</a:t>
            </a:r>
            <a:r>
              <a:rPr lang="ko-KR" altLang="en-US" sz="1200" dirty="0"/>
              <a:t> 관련</a:t>
            </a:r>
            <a:r>
              <a:rPr lang="en-US" altLang="ko-KR" sz="1200" dirty="0"/>
              <a:t>, </a:t>
            </a:r>
            <a:r>
              <a:rPr lang="ko-KR" altLang="en-US" sz="1200" b="1" u="sng" dirty="0"/>
              <a:t>실습기관에서 「최저임금법 시행령」 제</a:t>
            </a:r>
            <a:r>
              <a:rPr lang="en-US" altLang="ko-KR" sz="1200" b="1" u="sng" dirty="0"/>
              <a:t>5</a:t>
            </a:r>
            <a:r>
              <a:rPr lang="ko-KR" altLang="en-US" sz="1200" b="1" u="sng" dirty="0"/>
              <a:t>조의</a:t>
            </a:r>
            <a:r>
              <a:rPr lang="en-US" altLang="ko-KR" sz="1200" b="1" u="sng" dirty="0"/>
              <a:t>2</a:t>
            </a:r>
            <a:r>
              <a:rPr lang="ko-KR" altLang="en-US" sz="1200" b="1" u="sng" dirty="0"/>
              <a:t>에 따른 월 </a:t>
            </a:r>
            <a:r>
              <a:rPr lang="ko-KR" altLang="en-US" sz="1200" b="1" u="sng" dirty="0" err="1"/>
              <a:t>환산액</a:t>
            </a:r>
            <a:r>
              <a:rPr lang="ko-KR" altLang="en-US" sz="1200" b="1" u="sng" dirty="0"/>
              <a:t> 기준 최저임금액 이상으로 실습지원비를 학생에게 지급하고</a:t>
            </a:r>
            <a:r>
              <a:rPr lang="en-US" altLang="ko-KR" sz="1200" dirty="0"/>
              <a:t>, </a:t>
            </a:r>
            <a:r>
              <a:rPr lang="ko-KR" altLang="en-US" sz="1200" b="1" u="sng" dirty="0"/>
              <a:t>표준 </a:t>
            </a:r>
            <a:r>
              <a:rPr lang="ko-KR" altLang="en-US" sz="1200" b="1" u="sng" dirty="0" err="1"/>
              <a:t>현장실습학기제</a:t>
            </a:r>
            <a:r>
              <a:rPr lang="ko-KR" altLang="en-US" sz="1200" b="1" u="sng" dirty="0"/>
              <a:t> 종료 후 실습기관이 </a:t>
            </a:r>
            <a:r>
              <a:rPr lang="en-US" altLang="ko-KR" sz="1200" b="1" u="sng" dirty="0"/>
              <a:t>LINC 3.0 </a:t>
            </a:r>
            <a:r>
              <a:rPr lang="ko-KR" altLang="en-US" sz="1200" b="1" u="sng" dirty="0"/>
              <a:t>수행 대학에 국고의 지급을 요청한 경우 대학은 해당 금액을 실습기관에 지급하는 것을 원칙</a:t>
            </a:r>
            <a:r>
              <a:rPr lang="ko-KR" altLang="en-US" sz="1200" dirty="0"/>
              <a:t>으로 함</a:t>
            </a:r>
            <a:endParaRPr lang="en-US" altLang="ko-KR" sz="1200" dirty="0"/>
          </a:p>
          <a:p>
            <a:pPr marL="171450" indent="-171450" fontAlgn="base">
              <a:buFontTx/>
              <a:buChar char="-"/>
            </a:pPr>
            <a:endParaRPr lang="en-US" altLang="ko-KR" sz="1200" dirty="0"/>
          </a:p>
          <a:p>
            <a:pPr marL="171450" indent="-171450" fontAlgn="base">
              <a:buFontTx/>
              <a:buChar char="-"/>
            </a:pPr>
            <a:r>
              <a:rPr lang="ko-KR" altLang="en-US" sz="1200" dirty="0"/>
              <a:t>표준 </a:t>
            </a:r>
            <a:r>
              <a:rPr lang="ko-KR" altLang="en-US" sz="1200" dirty="0" err="1"/>
              <a:t>현장실습학기제에</a:t>
            </a:r>
            <a:r>
              <a:rPr lang="ko-KR" altLang="en-US" sz="1200" dirty="0"/>
              <a:t> 대한 국고 지원비 지급은 「최저임금법 시행령」 제</a:t>
            </a:r>
            <a:r>
              <a:rPr lang="en-US" altLang="ko-KR" sz="1200" dirty="0"/>
              <a:t>5</a:t>
            </a:r>
            <a:r>
              <a:rPr lang="ko-KR" altLang="en-US" sz="1200" dirty="0"/>
              <a:t>조의</a:t>
            </a:r>
            <a:r>
              <a:rPr lang="en-US" altLang="ko-KR" sz="1200" dirty="0"/>
              <a:t>2</a:t>
            </a:r>
            <a:r>
              <a:rPr lang="ko-KR" altLang="en-US" sz="1200" dirty="0"/>
              <a:t>에 따른 </a:t>
            </a:r>
            <a:r>
              <a:rPr lang="ko-KR" altLang="en-US" sz="1200" b="1" u="sng" dirty="0"/>
              <a:t>월 </a:t>
            </a:r>
            <a:r>
              <a:rPr lang="ko-KR" altLang="en-US" sz="1200" b="1" u="sng" dirty="0" err="1"/>
              <a:t>환산액</a:t>
            </a:r>
            <a:r>
              <a:rPr lang="ko-KR" altLang="en-US" sz="1200" b="1" u="sng" dirty="0"/>
              <a:t> 기준 최저임금액의 </a:t>
            </a:r>
            <a:r>
              <a:rPr lang="en-US" altLang="ko-KR" sz="1200" b="1" u="sng" dirty="0"/>
              <a:t>100</a:t>
            </a:r>
            <a:r>
              <a:rPr lang="ko-KR" altLang="en-US" sz="1200" b="1" u="sng" dirty="0"/>
              <a:t>분의 </a:t>
            </a:r>
            <a:r>
              <a:rPr lang="en-US" altLang="ko-KR" sz="1200" b="1" u="sng" dirty="0"/>
              <a:t>25</a:t>
            </a:r>
            <a:r>
              <a:rPr lang="ko-KR" altLang="en-US" sz="1200" b="1" u="sng" dirty="0"/>
              <a:t>를 표준화된 지급 수준</a:t>
            </a:r>
            <a:r>
              <a:rPr lang="ko-KR" altLang="en-US" sz="1200" dirty="0"/>
              <a:t>으로 함</a:t>
            </a:r>
          </a:p>
          <a:p>
            <a:pPr marL="171450" indent="-171450" fontAlgn="base">
              <a:buFontTx/>
              <a:buChar char="-"/>
            </a:pPr>
            <a:endParaRPr lang="ko-KR" altLang="en-US" sz="1200" dirty="0"/>
          </a:p>
          <a:p>
            <a:pPr marL="171450" indent="-171450" fontAlgn="base">
              <a:buFontTx/>
              <a:buChar char="-"/>
            </a:pPr>
            <a:r>
              <a:rPr lang="ko-KR" altLang="en-US" sz="1200" dirty="0"/>
              <a:t>다만</a:t>
            </a:r>
            <a:r>
              <a:rPr lang="en-US" altLang="ko-KR" sz="1200" dirty="0"/>
              <a:t>, </a:t>
            </a:r>
            <a:r>
              <a:rPr lang="ko-KR" altLang="en-US" sz="1200" dirty="0"/>
              <a:t>고시 제</a:t>
            </a:r>
            <a:r>
              <a:rPr lang="en-US" altLang="ko-KR" sz="1200" dirty="0"/>
              <a:t>30</a:t>
            </a:r>
            <a:r>
              <a:rPr lang="ko-KR" altLang="en-US" sz="1200" dirty="0"/>
              <a:t>조 제</a:t>
            </a:r>
            <a:r>
              <a:rPr lang="en-US" altLang="ko-KR" sz="1200" dirty="0"/>
              <a:t>5</a:t>
            </a:r>
            <a:r>
              <a:rPr lang="ko-KR" altLang="en-US" sz="1200" dirty="0"/>
              <a:t>항 제</a:t>
            </a:r>
            <a:r>
              <a:rPr lang="en-US" altLang="ko-KR" sz="1200" dirty="0"/>
              <a:t>4</a:t>
            </a:r>
            <a:r>
              <a:rPr lang="ko-KR" altLang="en-US" sz="1200" dirty="0"/>
              <a:t>호 단서에 근거</a:t>
            </a:r>
            <a:r>
              <a:rPr lang="en-US" altLang="ko-KR" sz="1200" dirty="0"/>
              <a:t>, </a:t>
            </a:r>
            <a:r>
              <a:rPr lang="ko-KR" altLang="en-US" sz="1200" b="1" u="sng" dirty="0"/>
              <a:t>‘실습기관이 대학으로부터 지원금을 받기 어려운 경우’</a:t>
            </a:r>
            <a:r>
              <a:rPr lang="ko-KR" altLang="en-US" sz="1200" b="1" u="sng" baseline="30000" dirty="0"/>
              <a:t>*</a:t>
            </a:r>
            <a:r>
              <a:rPr lang="ko-KR" altLang="en-US" sz="1200" dirty="0"/>
              <a:t>에 한하여 대학이 학생에게 직접 </a:t>
            </a:r>
            <a:endParaRPr lang="en-US" altLang="ko-KR" sz="1200" dirty="0"/>
          </a:p>
          <a:p>
            <a:pPr fontAlgn="base"/>
            <a:r>
              <a:rPr lang="en-US" altLang="ko-KR" sz="1200" dirty="0"/>
              <a:t>     </a:t>
            </a:r>
            <a:r>
              <a:rPr lang="ko-KR" altLang="en-US" sz="1200" dirty="0"/>
              <a:t>지급 가능</a:t>
            </a:r>
            <a:r>
              <a:rPr lang="en-US" altLang="ko-KR" sz="1200" dirty="0"/>
              <a:t>(</a:t>
            </a:r>
            <a:r>
              <a:rPr lang="ko-KR" altLang="en-US" sz="1200" dirty="0"/>
              <a:t>증빙 필요</a:t>
            </a:r>
            <a:r>
              <a:rPr lang="en-US" altLang="ko-KR" sz="1200" dirty="0"/>
              <a:t>)</a:t>
            </a:r>
            <a:endParaRPr lang="ko-KR" altLang="en-US" sz="1200" dirty="0"/>
          </a:p>
          <a:p>
            <a:pPr fontAlgn="base"/>
            <a:endParaRPr lang="en-US" altLang="ko-KR" sz="1200" dirty="0"/>
          </a:p>
          <a:p>
            <a:pPr fontAlgn="base"/>
            <a:r>
              <a:rPr lang="en-US" altLang="ko-KR" sz="1200" dirty="0"/>
              <a:t>    </a:t>
            </a:r>
            <a:r>
              <a:rPr lang="ko-KR" altLang="en-US" sz="1200" dirty="0"/>
              <a:t>* 예 </a:t>
            </a:r>
            <a:r>
              <a:rPr lang="en-US" altLang="ko-KR" sz="1200" dirty="0"/>
              <a:t>: </a:t>
            </a:r>
            <a:r>
              <a:rPr lang="ko-KR" altLang="en-US" sz="1200" dirty="0"/>
              <a:t>실습기관이 해외 기업이거나 회계 처리절차가 복잡한 공공기관인 경우 등 대학에서 실습기관으로 실습지원비를 지급하는 과정    이 현실적으로 극히 어려워 대학에서 실습기관에 현장실습 지원비를 지급하는 원칙을 따를 경우 사실상 현장실습 수행을 저해하게 하는 경우 등</a:t>
            </a:r>
          </a:p>
          <a:p>
            <a:pPr fontAlgn="base"/>
            <a:endParaRPr lang="en-US" altLang="ko-KR" sz="1200" b="1" dirty="0">
              <a:latin typeface="+mj-ea"/>
            </a:endParaRPr>
          </a:p>
          <a:p>
            <a:pPr fontAlgn="base"/>
            <a:endParaRPr lang="ko-KR" altLang="en-US" sz="1200" b="1" dirty="0">
              <a:latin typeface="+mj-ea"/>
              <a:ea typeface="+mj-ea"/>
            </a:endParaRPr>
          </a:p>
        </p:txBody>
      </p:sp>
      <p:pic>
        <p:nvPicPr>
          <p:cNvPr id="14" name="Shape 279">
            <a:extLst>
              <a:ext uri="{FF2B5EF4-FFF2-40B4-BE49-F238E27FC236}">
                <a16:creationId xmlns:a16="http://schemas.microsoft.com/office/drawing/2014/main" id="{2F8371F8-0EFA-4ED8-961B-8BC11C939B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0260" y="1565045"/>
            <a:ext cx="249492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15FCD7-D210-4CDD-B77A-E739533CBFC6}"/>
              </a:ext>
            </a:extLst>
          </p:cNvPr>
          <p:cNvSpPr txBox="1"/>
          <p:nvPr/>
        </p:nvSpPr>
        <p:spPr>
          <a:xfrm>
            <a:off x="1445928" y="4901216"/>
            <a:ext cx="916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-&gt; </a:t>
            </a:r>
            <a:r>
              <a:rPr lang="ko-KR" altLang="en-US" sz="1400" dirty="0"/>
              <a:t>위 호와 관련하여 </a:t>
            </a:r>
            <a:r>
              <a:rPr lang="ko-KR" altLang="en-US" sz="1400" dirty="0">
                <a:solidFill>
                  <a:srgbClr val="FF0000"/>
                </a:solidFill>
              </a:rPr>
              <a:t>최저임금의 </a:t>
            </a:r>
            <a:r>
              <a:rPr lang="en-US" altLang="ko-KR" sz="1400" dirty="0">
                <a:solidFill>
                  <a:srgbClr val="FF0000"/>
                </a:solidFill>
              </a:rPr>
              <a:t>100%</a:t>
            </a:r>
            <a:r>
              <a:rPr lang="ko-KR" altLang="en-US" sz="1400" dirty="0">
                <a:solidFill>
                  <a:srgbClr val="FF0000"/>
                </a:solidFill>
              </a:rPr>
              <a:t>를 기업에서 학생에게 매달 월급으로 지급하고 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ko-KR" altLang="en-US" sz="1400" dirty="0">
                <a:solidFill>
                  <a:srgbClr val="FF0000"/>
                </a:solidFill>
              </a:rPr>
              <a:t>     최종 이수 완료 후 급여명세서와 기업의 법인통장을 사업단으로 제출하면 최저임금의 </a:t>
            </a:r>
            <a:r>
              <a:rPr lang="en-US" altLang="ko-KR" sz="1400" dirty="0">
                <a:solidFill>
                  <a:srgbClr val="FF0000"/>
                </a:solidFill>
              </a:rPr>
              <a:t>25%</a:t>
            </a:r>
            <a:r>
              <a:rPr lang="ko-KR" altLang="en-US" sz="1400" dirty="0">
                <a:solidFill>
                  <a:srgbClr val="FF0000"/>
                </a:solidFill>
              </a:rPr>
              <a:t>의 금액을 환급함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FE9CBC-DE66-4D07-9511-EEE5AB747122}"/>
              </a:ext>
            </a:extLst>
          </p:cNvPr>
          <p:cNvSpPr txBox="1"/>
          <p:nvPr/>
        </p:nvSpPr>
        <p:spPr>
          <a:xfrm>
            <a:off x="1445928" y="5477548"/>
            <a:ext cx="10201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-&gt; </a:t>
            </a:r>
            <a:r>
              <a:rPr lang="ko-KR" altLang="en-US" sz="1400" dirty="0"/>
              <a:t>최저임금의 </a:t>
            </a:r>
            <a:r>
              <a:rPr lang="en-US" altLang="ko-KR" sz="1400" dirty="0"/>
              <a:t>100% </a:t>
            </a:r>
            <a:r>
              <a:rPr lang="ko-KR" altLang="en-US" sz="1400" dirty="0"/>
              <a:t>이상 월급으로 지급해도 무방하나 학교로 청구할 수 있는 금액은 최저임금의 </a:t>
            </a:r>
            <a:r>
              <a:rPr lang="en-US" altLang="ko-KR" sz="1400" dirty="0"/>
              <a:t>25% </a:t>
            </a:r>
            <a:r>
              <a:rPr lang="ko-KR" altLang="en-US" sz="1400" dirty="0"/>
              <a:t>내 지급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8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754399" y="705223"/>
            <a:ext cx="8604716" cy="5837617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r>
              <a:rPr lang="ko-KR" altLang="en-US" sz="1400" b="1" dirty="0">
                <a:latin typeface="+mj-ea"/>
                <a:ea typeface="+mj-ea"/>
              </a:rPr>
              <a:t>   ① 실습시간 산출기준</a:t>
            </a:r>
          </a:p>
          <a:p>
            <a:pPr fontAlgn="base"/>
            <a:r>
              <a:rPr lang="ko-KR" altLang="en-US" sz="1400" dirty="0">
                <a:latin typeface="+mj-ea"/>
              </a:rPr>
              <a:t>      ∙ 월 단위 실습시간 수 </a:t>
            </a:r>
          </a:p>
          <a:p>
            <a:pPr fontAlgn="base"/>
            <a:r>
              <a:rPr lang="en-US" altLang="ko-KR" sz="1400" dirty="0">
                <a:latin typeface="+mj-ea"/>
              </a:rPr>
              <a:t>        = (</a:t>
            </a:r>
            <a:r>
              <a:rPr lang="ko-KR" altLang="en-US" sz="1400" dirty="0">
                <a:latin typeface="+mj-ea"/>
              </a:rPr>
              <a:t>주 단위 실습시간 수 </a:t>
            </a:r>
            <a:r>
              <a:rPr lang="en-US" altLang="ko-KR" sz="1400" dirty="0">
                <a:latin typeface="+mj-ea"/>
              </a:rPr>
              <a:t>÷ 7) × (365 ÷ 12) </a:t>
            </a:r>
            <a:r>
              <a:rPr lang="ko-KR" altLang="en-US" sz="1400" dirty="0">
                <a:latin typeface="+mj-ea"/>
              </a:rPr>
              <a:t>값의 소수점 이하 올림 값</a:t>
            </a:r>
          </a:p>
          <a:p>
            <a:pPr fontAlgn="base"/>
            <a:r>
              <a:rPr lang="en-US" altLang="ko-KR" sz="1400" dirty="0">
                <a:latin typeface="+mj-ea"/>
              </a:rPr>
              <a:t>        =&gt; [(8 * 5 +8) / ÷ 7) × (365 ÷ 12)  = 209</a:t>
            </a:r>
            <a:r>
              <a:rPr lang="ko-KR" altLang="en-US" sz="1400" dirty="0">
                <a:latin typeface="+mj-ea"/>
              </a:rPr>
              <a:t>시간</a:t>
            </a:r>
            <a:endParaRPr lang="en-US" altLang="ko-KR" sz="1400" dirty="0">
              <a:latin typeface="+mj-ea"/>
            </a:endParaRPr>
          </a:p>
          <a:p>
            <a:pPr fontAlgn="base"/>
            <a:r>
              <a:rPr lang="en-US" altLang="ko-KR" sz="1400" dirty="0">
                <a:latin typeface="+mj-ea"/>
              </a:rPr>
              <a:t>     </a:t>
            </a:r>
            <a:r>
              <a:rPr lang="ko-KR" altLang="en-US" sz="1400" dirty="0">
                <a:latin typeface="+mj-ea"/>
              </a:rPr>
              <a:t> ∙ 주 단위 실습시간 수 </a:t>
            </a:r>
          </a:p>
          <a:p>
            <a:pPr fontAlgn="base"/>
            <a:r>
              <a:rPr lang="en-US" altLang="ko-KR" sz="1400" dirty="0">
                <a:latin typeface="+mj-ea"/>
              </a:rPr>
              <a:t>        = (</a:t>
            </a:r>
            <a:r>
              <a:rPr lang="ko-KR" altLang="en-US" sz="1400" dirty="0">
                <a:latin typeface="+mj-ea"/>
              </a:rPr>
              <a:t>일 실습시간 수 </a:t>
            </a:r>
            <a:r>
              <a:rPr lang="en-US" altLang="ko-KR" sz="1400" dirty="0">
                <a:latin typeface="+mj-ea"/>
              </a:rPr>
              <a:t>× </a:t>
            </a:r>
            <a:r>
              <a:rPr lang="ko-KR" altLang="en-US" sz="1400" dirty="0">
                <a:latin typeface="+mj-ea"/>
              </a:rPr>
              <a:t>주 실습일수 </a:t>
            </a:r>
            <a:r>
              <a:rPr lang="en-US" altLang="ko-KR" sz="1400" dirty="0">
                <a:latin typeface="+mj-ea"/>
              </a:rPr>
              <a:t>+ 1</a:t>
            </a:r>
            <a:r>
              <a:rPr lang="ko-KR" altLang="en-US" sz="1400" dirty="0">
                <a:latin typeface="+mj-ea"/>
              </a:rPr>
              <a:t>주 </a:t>
            </a:r>
            <a:r>
              <a:rPr lang="en-US" altLang="ko-KR" sz="1400" dirty="0">
                <a:latin typeface="+mj-ea"/>
              </a:rPr>
              <a:t>1</a:t>
            </a:r>
            <a:r>
              <a:rPr lang="ko-KR" altLang="en-US" sz="1400" dirty="0">
                <a:latin typeface="+mj-ea"/>
              </a:rPr>
              <a:t>일의 유급휴일로 처리되는 일 실습시간 수 </a:t>
            </a:r>
            <a:r>
              <a:rPr lang="en-US" altLang="ko-KR" sz="1400" dirty="0">
                <a:latin typeface="+mj-ea"/>
              </a:rPr>
              <a:t>) </a:t>
            </a:r>
            <a:r>
              <a:rPr lang="ko-KR" altLang="en-US" sz="1400" dirty="0">
                <a:latin typeface="+mj-ea"/>
              </a:rPr>
              <a:t>값</a:t>
            </a:r>
            <a:endParaRPr lang="en-US" altLang="ko-KR" sz="1400" dirty="0">
              <a:latin typeface="+mj-ea"/>
            </a:endParaRPr>
          </a:p>
          <a:p>
            <a:pPr fontAlgn="base"/>
            <a:r>
              <a:rPr lang="en-US" altLang="ko-KR" sz="1400" dirty="0">
                <a:latin typeface="+mj-ea"/>
              </a:rPr>
              <a:t>        =&gt; [(8 × 5 + 8) =48</a:t>
            </a:r>
            <a:r>
              <a:rPr lang="ko-KR" altLang="en-US" sz="1400" dirty="0">
                <a:latin typeface="+mj-ea"/>
              </a:rPr>
              <a:t>시간</a:t>
            </a:r>
            <a:endParaRPr lang="en-US" altLang="ko-KR" sz="1400" b="1" dirty="0">
              <a:latin typeface="+mj-ea"/>
            </a:endParaRPr>
          </a:p>
          <a:p>
            <a:pPr fontAlgn="base">
              <a:buFont typeface="Arial" pitchFamily="34" charset="0"/>
              <a:buChar char="•"/>
            </a:pPr>
            <a:endParaRPr lang="ko-KR" altLang="en-US" sz="1400" b="1" dirty="0">
              <a:latin typeface="+mj-ea"/>
              <a:ea typeface="+mj-ea"/>
            </a:endParaRPr>
          </a:p>
          <a:p>
            <a:pPr fontAlgn="base"/>
            <a:r>
              <a:rPr lang="ko-KR" altLang="en-US" sz="1400" b="1" dirty="0">
                <a:latin typeface="+mj-ea"/>
                <a:ea typeface="+mj-ea"/>
              </a:rPr>
              <a:t>   ② 지급기준</a:t>
            </a:r>
          </a:p>
          <a:p>
            <a:pPr fontAlgn="base"/>
            <a:r>
              <a:rPr lang="ko-KR" altLang="en-US" sz="1400" dirty="0">
                <a:latin typeface="+mj-ea"/>
                <a:ea typeface="+mj-ea"/>
              </a:rPr>
              <a:t>     </a:t>
            </a:r>
            <a:r>
              <a:rPr lang="ko-KR" altLang="en-US" sz="1400" dirty="0">
                <a:latin typeface="+mj-ea"/>
              </a:rPr>
              <a:t> </a:t>
            </a:r>
            <a:r>
              <a:rPr lang="ko-KR" altLang="en-US" sz="1400" dirty="0">
                <a:highlight>
                  <a:srgbClr val="FFFF00"/>
                </a:highlight>
                <a:latin typeface="+mj-ea"/>
              </a:rPr>
              <a:t>∙월 단위 실습지원비</a:t>
            </a:r>
          </a:p>
          <a:p>
            <a:pPr fontAlgn="base"/>
            <a:r>
              <a:rPr lang="en-US" altLang="ko-KR" sz="1400" dirty="0">
                <a:latin typeface="+mj-ea"/>
              </a:rPr>
              <a:t>      = </a:t>
            </a:r>
            <a:r>
              <a:rPr lang="ko-KR" altLang="en-US" sz="1400" dirty="0">
                <a:latin typeface="+mj-ea"/>
              </a:rPr>
              <a:t>월 단위 실습시간 </a:t>
            </a:r>
            <a:r>
              <a:rPr lang="en-US" altLang="ko-KR" sz="1400" dirty="0">
                <a:latin typeface="+mj-ea"/>
              </a:rPr>
              <a:t>× </a:t>
            </a:r>
            <a:r>
              <a:rPr lang="ko-KR" altLang="en-US" sz="1400" dirty="0">
                <a:latin typeface="+mj-ea"/>
              </a:rPr>
              <a:t>당해연도 시간급 최저임금액</a:t>
            </a:r>
          </a:p>
          <a:p>
            <a:pPr fontAlgn="base"/>
            <a:r>
              <a:rPr lang="en-US" altLang="ko-KR" sz="1400" dirty="0">
                <a:latin typeface="+mj-ea"/>
              </a:rPr>
              <a:t>      * </a:t>
            </a:r>
            <a:r>
              <a:rPr lang="ko-KR" altLang="en-US" sz="1400" dirty="0">
                <a:latin typeface="+mj-ea"/>
              </a:rPr>
              <a:t>월 단위 실습시간 수는 상기 ‘</a:t>
            </a:r>
            <a:r>
              <a:rPr lang="ko-KR" altLang="en-US" sz="1400" dirty="0" err="1">
                <a:latin typeface="+mj-ea"/>
              </a:rPr>
              <a:t>산출기준’에</a:t>
            </a:r>
            <a:r>
              <a:rPr lang="ko-KR" altLang="en-US" sz="1400" dirty="0">
                <a:latin typeface="+mj-ea"/>
              </a:rPr>
              <a:t> 기재된 산식을 따름</a:t>
            </a:r>
            <a:endParaRPr lang="en-US" altLang="ko-KR" sz="1400" dirty="0">
              <a:latin typeface="+mj-ea"/>
            </a:endParaRPr>
          </a:p>
          <a:p>
            <a:pPr fontAlgn="base"/>
            <a:r>
              <a:rPr lang="en-US" altLang="ko-KR" sz="1400" dirty="0">
                <a:latin typeface="+mj-ea"/>
              </a:rPr>
              <a:t>      =&gt; 209</a:t>
            </a:r>
            <a:r>
              <a:rPr lang="ko-KR" altLang="en-US" sz="1400" dirty="0">
                <a:latin typeface="+mj-ea"/>
              </a:rPr>
              <a:t>시간 </a:t>
            </a:r>
            <a:r>
              <a:rPr lang="en-US" altLang="ko-KR" sz="1400" dirty="0">
                <a:latin typeface="+mj-ea"/>
              </a:rPr>
              <a:t>* 0.75 *9,620</a:t>
            </a:r>
            <a:r>
              <a:rPr lang="ko-KR" altLang="en-US" sz="1400" dirty="0">
                <a:latin typeface="+mj-ea"/>
              </a:rPr>
              <a:t>원 </a:t>
            </a:r>
            <a:r>
              <a:rPr lang="en-US" altLang="ko-KR" sz="1400" dirty="0">
                <a:latin typeface="+mj-ea"/>
              </a:rPr>
              <a:t>= </a:t>
            </a:r>
            <a:r>
              <a:rPr lang="en-US" altLang="ko-KR" sz="1400" dirty="0">
                <a:highlight>
                  <a:srgbClr val="FFFF00"/>
                </a:highlight>
                <a:latin typeface="+mj-ea"/>
              </a:rPr>
              <a:t>1,507,935</a:t>
            </a:r>
            <a:r>
              <a:rPr lang="ko-KR" altLang="en-US" sz="1400" dirty="0">
                <a:highlight>
                  <a:srgbClr val="FFFF00"/>
                </a:highlight>
                <a:latin typeface="+mj-ea"/>
              </a:rPr>
              <a:t>원</a:t>
            </a:r>
            <a:r>
              <a:rPr lang="en-US" altLang="ko-KR" sz="1400" dirty="0">
                <a:highlight>
                  <a:srgbClr val="FFFF00"/>
                </a:highlight>
                <a:latin typeface="+mj-ea"/>
              </a:rPr>
              <a:t>/</a:t>
            </a:r>
            <a:r>
              <a:rPr lang="ko-KR" altLang="en-US" sz="1400" dirty="0">
                <a:highlight>
                  <a:srgbClr val="FFFF00"/>
                </a:highlight>
                <a:latin typeface="+mj-ea"/>
              </a:rPr>
              <a:t>월</a:t>
            </a:r>
            <a:endParaRPr lang="en-US" altLang="ko-KR" sz="1400" dirty="0">
              <a:highlight>
                <a:srgbClr val="FFFF00"/>
              </a:highlight>
              <a:latin typeface="+mj-ea"/>
            </a:endParaRPr>
          </a:p>
          <a:p>
            <a:pPr fontAlgn="base"/>
            <a:endParaRPr lang="en-US" altLang="ko-KR" sz="1400" dirty="0">
              <a:latin typeface="+mj-ea"/>
            </a:endParaRPr>
          </a:p>
          <a:p>
            <a:pPr fontAlgn="base"/>
            <a:r>
              <a:rPr lang="ko-KR" altLang="en-US" sz="1400" dirty="0">
                <a:latin typeface="+mj-ea"/>
              </a:rPr>
              <a:t>      ∙</a:t>
            </a:r>
            <a:r>
              <a:rPr lang="ko-KR" altLang="en-US" sz="1400" dirty="0">
                <a:highlight>
                  <a:srgbClr val="FFFF00"/>
                </a:highlight>
                <a:latin typeface="+mj-ea"/>
              </a:rPr>
              <a:t>주 단위 실습지원비</a:t>
            </a:r>
          </a:p>
          <a:p>
            <a:pPr fontAlgn="base"/>
            <a:r>
              <a:rPr lang="en-US" altLang="ko-KR" sz="1400" dirty="0">
                <a:latin typeface="+mj-ea"/>
              </a:rPr>
              <a:t>      = </a:t>
            </a:r>
            <a:r>
              <a:rPr lang="ko-KR" altLang="en-US" sz="1400" dirty="0">
                <a:latin typeface="+mj-ea"/>
              </a:rPr>
              <a:t>주 단위 실습시간 </a:t>
            </a:r>
            <a:r>
              <a:rPr lang="en-US" altLang="ko-KR" sz="1400" dirty="0">
                <a:latin typeface="+mj-ea"/>
              </a:rPr>
              <a:t>× </a:t>
            </a:r>
            <a:r>
              <a:rPr lang="ko-KR" altLang="en-US" sz="1400" dirty="0">
                <a:latin typeface="+mj-ea"/>
              </a:rPr>
              <a:t>당해연도 시간급 최저임금액</a:t>
            </a:r>
            <a:endParaRPr lang="en-US" altLang="ko-KR" sz="1400" dirty="0">
              <a:latin typeface="+mj-ea"/>
            </a:endParaRPr>
          </a:p>
          <a:p>
            <a:pPr fontAlgn="base"/>
            <a:r>
              <a:rPr lang="en-US" altLang="ko-KR" sz="1400" dirty="0">
                <a:latin typeface="+mj-ea"/>
              </a:rPr>
              <a:t>      * </a:t>
            </a:r>
            <a:r>
              <a:rPr lang="ko-KR" altLang="en-US" sz="1400" dirty="0" err="1">
                <a:latin typeface="+mj-ea"/>
              </a:rPr>
              <a:t>주단위</a:t>
            </a:r>
            <a:r>
              <a:rPr lang="ko-KR" altLang="en-US" sz="1400" dirty="0">
                <a:latin typeface="+mj-ea"/>
              </a:rPr>
              <a:t> 실습시간 수는 상기 ‘</a:t>
            </a:r>
            <a:r>
              <a:rPr lang="ko-KR" altLang="en-US" sz="1400" dirty="0" err="1">
                <a:latin typeface="+mj-ea"/>
              </a:rPr>
              <a:t>산출기준’에</a:t>
            </a:r>
            <a:r>
              <a:rPr lang="ko-KR" altLang="en-US" sz="1400" dirty="0">
                <a:latin typeface="+mj-ea"/>
              </a:rPr>
              <a:t> 기재된 산식을 따름</a:t>
            </a:r>
            <a:endParaRPr lang="en-US" altLang="ko-KR" sz="1400" dirty="0">
              <a:latin typeface="+mj-ea"/>
            </a:endParaRPr>
          </a:p>
          <a:p>
            <a:pPr fontAlgn="base"/>
            <a:r>
              <a:rPr lang="en-US" altLang="ko-KR" sz="1400" dirty="0">
                <a:latin typeface="+mj-ea"/>
              </a:rPr>
              <a:t>      =&gt; 48</a:t>
            </a:r>
            <a:r>
              <a:rPr lang="ko-KR" altLang="en-US" sz="1400" dirty="0">
                <a:latin typeface="+mj-ea"/>
              </a:rPr>
              <a:t>시간 </a:t>
            </a:r>
            <a:r>
              <a:rPr lang="en-US" altLang="ko-KR" sz="1400" dirty="0">
                <a:latin typeface="+mj-ea"/>
              </a:rPr>
              <a:t>* 0.75* 9,620</a:t>
            </a:r>
            <a:r>
              <a:rPr lang="ko-KR" altLang="en-US" sz="1400" dirty="0">
                <a:latin typeface="+mj-ea"/>
              </a:rPr>
              <a:t>원 </a:t>
            </a:r>
            <a:r>
              <a:rPr lang="en-US" altLang="ko-KR" sz="1400" dirty="0">
                <a:latin typeface="+mj-ea"/>
              </a:rPr>
              <a:t>= </a:t>
            </a:r>
            <a:r>
              <a:rPr lang="en-US" altLang="ko-KR" sz="1400" dirty="0">
                <a:highlight>
                  <a:srgbClr val="FFFF00"/>
                </a:highlight>
                <a:latin typeface="+mj-ea"/>
              </a:rPr>
              <a:t>346,320</a:t>
            </a:r>
            <a:r>
              <a:rPr lang="ko-KR" altLang="en-US" sz="1400" dirty="0">
                <a:highlight>
                  <a:srgbClr val="FFFF00"/>
                </a:highlight>
                <a:latin typeface="+mj-ea"/>
              </a:rPr>
              <a:t>원</a:t>
            </a:r>
            <a:r>
              <a:rPr lang="en-US" altLang="ko-KR" sz="1400" dirty="0">
                <a:highlight>
                  <a:srgbClr val="FFFF00"/>
                </a:highlight>
                <a:latin typeface="+mj-ea"/>
              </a:rPr>
              <a:t>/</a:t>
            </a:r>
            <a:r>
              <a:rPr lang="ko-KR" altLang="en-US" sz="1400" dirty="0">
                <a:highlight>
                  <a:srgbClr val="FFFF00"/>
                </a:highlight>
                <a:latin typeface="+mj-ea"/>
              </a:rPr>
              <a:t>주</a:t>
            </a:r>
            <a:endParaRPr lang="ko-KR" altLang="en-US" sz="1400" dirty="0">
              <a:highlight>
                <a:srgbClr val="FFFF00"/>
              </a:highlight>
              <a:latin typeface="+mj-ea"/>
              <a:ea typeface="+mj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11551" y="117262"/>
            <a:ext cx="367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+mj-ea"/>
                <a:ea typeface="+mj-ea"/>
              </a:rPr>
              <a:t>실습지원금 안내</a:t>
            </a:r>
            <a:r>
              <a:rPr lang="en-US" altLang="ko-KR" dirty="0">
                <a:solidFill>
                  <a:prstClr val="black"/>
                </a:solidFill>
                <a:latin typeface="+mj-ea"/>
                <a:ea typeface="+mj-ea"/>
              </a:rPr>
              <a:t>_ </a:t>
            </a: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비참여학사조직</a:t>
            </a: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524001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3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1549" y="1447219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52788" y="2979738"/>
            <a:ext cx="91688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64714" y="5648940"/>
            <a:ext cx="6133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1</a:t>
            </a:r>
            <a:r>
              <a:rPr lang="ko-KR" altLang="en-US" sz="1000" dirty="0">
                <a:latin typeface="+mj-ea"/>
                <a:ea typeface="+mj-ea"/>
              </a:rPr>
              <a:t>일 </a:t>
            </a:r>
            <a:r>
              <a:rPr lang="en-US" altLang="ko-KR" sz="1000" dirty="0">
                <a:latin typeface="+mj-ea"/>
                <a:ea typeface="+mj-ea"/>
              </a:rPr>
              <a:t>8</a:t>
            </a:r>
            <a:r>
              <a:rPr lang="ko-KR" altLang="en-US" sz="1000" dirty="0">
                <a:latin typeface="+mj-ea"/>
                <a:ea typeface="+mj-ea"/>
              </a:rPr>
              <a:t>시간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주</a:t>
            </a:r>
            <a:r>
              <a:rPr lang="en-US" altLang="ko-KR" sz="1000" dirty="0">
                <a:latin typeface="+mj-ea"/>
                <a:ea typeface="+mj-ea"/>
              </a:rPr>
              <a:t>5</a:t>
            </a:r>
            <a:r>
              <a:rPr lang="ko-KR" altLang="en-US" sz="1000" dirty="0">
                <a:latin typeface="+mj-ea"/>
                <a:ea typeface="+mj-ea"/>
              </a:rPr>
              <a:t>일</a:t>
            </a:r>
            <a:r>
              <a:rPr lang="en-US" altLang="ko-KR" sz="1000" dirty="0">
                <a:latin typeface="+mj-ea"/>
                <a:ea typeface="+mj-ea"/>
              </a:rPr>
              <a:t>, 2023</a:t>
            </a:r>
            <a:r>
              <a:rPr lang="ko-KR" altLang="en-US" sz="1000" dirty="0">
                <a:latin typeface="+mj-ea"/>
                <a:ea typeface="+mj-ea"/>
              </a:rPr>
              <a:t>년 시간급 최저임금 </a:t>
            </a:r>
            <a:r>
              <a:rPr lang="en-US" altLang="ko-KR" sz="1000" dirty="0">
                <a:latin typeface="+mj-ea"/>
                <a:ea typeface="+mj-ea"/>
              </a:rPr>
              <a:t>9,620</a:t>
            </a:r>
            <a:r>
              <a:rPr lang="ko-KR" altLang="en-US" sz="1000" dirty="0">
                <a:latin typeface="+mj-ea"/>
                <a:ea typeface="+mj-ea"/>
              </a:rPr>
              <a:t>원 기준</a:t>
            </a:r>
            <a:endParaRPr lang="en-US" altLang="ko-KR" sz="1000" dirty="0">
              <a:latin typeface="+mj-ea"/>
              <a:ea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위 산출식은 교육부 표준현장실습 매뉴얼을 따름</a:t>
            </a:r>
            <a:endParaRPr lang="en-US" altLang="ko-KR" sz="1000" dirty="0">
              <a:latin typeface="+mj-ea"/>
              <a:ea typeface="+mj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개월은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주 기준이므로 그 외의 급여는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</a:rPr>
              <a:t>주단위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 금액으로 지급</a:t>
            </a:r>
          </a:p>
          <a:p>
            <a:endParaRPr lang="ko-KR" alt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4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811551" y="117262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+mj-ea"/>
                <a:ea typeface="+mj-ea"/>
              </a:rPr>
              <a:t>참여학사 조직 현황</a:t>
            </a:r>
            <a:endParaRPr lang="ko-KR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524001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52788" y="2979738"/>
            <a:ext cx="91688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2CA87FE2-6A1E-4D1A-80F6-1C413D626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680"/>
              </p:ext>
            </p:extLst>
          </p:nvPr>
        </p:nvGraphicFramePr>
        <p:xfrm>
          <a:off x="2206306" y="813733"/>
          <a:ext cx="7885648" cy="5511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864">
                  <a:extLst>
                    <a:ext uri="{9D8B030D-6E8A-4147-A177-3AD203B41FA5}">
                      <a16:colId xmlns:a16="http://schemas.microsoft.com/office/drawing/2014/main" val="540496644"/>
                    </a:ext>
                  </a:extLst>
                </a:gridCol>
                <a:gridCol w="1592106">
                  <a:extLst>
                    <a:ext uri="{9D8B030D-6E8A-4147-A177-3AD203B41FA5}">
                      <a16:colId xmlns:a16="http://schemas.microsoft.com/office/drawing/2014/main" val="3160238531"/>
                    </a:ext>
                  </a:extLst>
                </a:gridCol>
                <a:gridCol w="1745131">
                  <a:extLst>
                    <a:ext uri="{9D8B030D-6E8A-4147-A177-3AD203B41FA5}">
                      <a16:colId xmlns:a16="http://schemas.microsoft.com/office/drawing/2014/main" val="1104612818"/>
                    </a:ext>
                  </a:extLst>
                </a:gridCol>
                <a:gridCol w="576285">
                  <a:extLst>
                    <a:ext uri="{9D8B030D-6E8A-4147-A177-3AD203B41FA5}">
                      <a16:colId xmlns:a16="http://schemas.microsoft.com/office/drawing/2014/main" val="3894887814"/>
                    </a:ext>
                  </a:extLst>
                </a:gridCol>
                <a:gridCol w="1745131">
                  <a:extLst>
                    <a:ext uri="{9D8B030D-6E8A-4147-A177-3AD203B41FA5}">
                      <a16:colId xmlns:a16="http://schemas.microsoft.com/office/drawing/2014/main" val="2288541618"/>
                    </a:ext>
                  </a:extLst>
                </a:gridCol>
                <a:gridCol w="1745131">
                  <a:extLst>
                    <a:ext uri="{9D8B030D-6E8A-4147-A177-3AD203B41FA5}">
                      <a16:colId xmlns:a16="http://schemas.microsoft.com/office/drawing/2014/main" val="3037051172"/>
                    </a:ext>
                  </a:extLst>
                </a:gridCol>
              </a:tblGrid>
              <a:tr h="30200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연번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학부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(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과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)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전공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연번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학부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(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과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)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전공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459512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한국어문학부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글로벌한국어전공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바이오발효융합학과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바이오발효융합학과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684595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한국역사학과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한국역사학과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음악학부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성악전공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697540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행정학과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행정학과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음악학부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피아노전공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608675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미디어</a:t>
                      </a:r>
                      <a:r>
                        <a:rPr lang="en-US" altLang="ko-KR" sz="1000" u="none" strike="noStrike" dirty="0">
                          <a:effectLst/>
                        </a:rPr>
                        <a:t>·</a:t>
                      </a:r>
                      <a:r>
                        <a:rPr lang="ko-KR" altLang="en-US" sz="1000" u="none" strike="noStrike" dirty="0">
                          <a:effectLst/>
                        </a:rPr>
                        <a:t>광고학부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광고홍보학전공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음악학부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관현악전공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93337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교육학과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교육학과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미술학부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입체미술전공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457603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기업융합법학과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기업융합법학과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공연예술학부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공연예술학부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800687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7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기계공학부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기계공학부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27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스포츠건강재활학과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스포츠건강재활학과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026345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8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전자공학부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전자공학부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경영정보학부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경영정보학부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206452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공업디자인학과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공업디자인학과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AI</a:t>
                      </a:r>
                      <a:r>
                        <a:rPr lang="ko-KR" altLang="en-US" sz="1000" u="none" strike="noStrike" dirty="0" err="1">
                          <a:effectLst/>
                        </a:rPr>
                        <a:t>빅데이터융합경영학과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AI</a:t>
                      </a:r>
                      <a:r>
                        <a:rPr lang="ko-KR" altLang="en-US" sz="1000" u="none" strike="noStrike">
                          <a:effectLst/>
                        </a:rPr>
                        <a:t>빅데이터융합경영학과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61649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금속공예학과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금속공예학과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소프트웨어학부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소프트웨어학부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891174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도자공예학과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도자공예학과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인공지능학부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인공지능학부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214229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의상디자인학과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의상디자인학과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건축학부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건축학부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426982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공간디자인학과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공간디자인학과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자동차공학과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자동차공학과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301172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영상디자인학과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영상디자인학과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자동차</a:t>
                      </a:r>
                      <a:r>
                        <a:rPr lang="en-US" altLang="ko-KR" sz="1000" u="none" strike="noStrike" dirty="0">
                          <a:effectLst/>
                        </a:rPr>
                        <a:t>IT</a:t>
                      </a:r>
                      <a:r>
                        <a:rPr lang="ko-KR" altLang="en-US" sz="1000" u="none" strike="noStrike" dirty="0">
                          <a:effectLst/>
                        </a:rPr>
                        <a:t>융합학과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자동차</a:t>
                      </a:r>
                      <a:r>
                        <a:rPr lang="en-US" altLang="ko-KR" sz="1000" u="none" strike="noStrike">
                          <a:effectLst/>
                        </a:rPr>
                        <a:t>IT</a:t>
                      </a:r>
                      <a:r>
                        <a:rPr lang="ko-KR" altLang="en-US" sz="1000" u="none" strike="noStrike">
                          <a:effectLst/>
                        </a:rPr>
                        <a:t>융합학과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062350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자동차운송디자인학과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자동차운송디자인학과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미래모빌리티학과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미래모빌리티학과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756759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AI</a:t>
                      </a:r>
                      <a:r>
                        <a:rPr lang="ko-KR" altLang="en-US" sz="1000" u="none" strike="noStrike">
                          <a:effectLst/>
                        </a:rPr>
                        <a:t>디자인학과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AI</a:t>
                      </a:r>
                      <a:r>
                        <a:rPr lang="ko-KR" altLang="en-US" sz="1000" u="none" strike="noStrike">
                          <a:effectLst/>
                        </a:rPr>
                        <a:t>디자인학과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일반대학원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일반대학원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713492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17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임산생명공학과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임산생명공학과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37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자동차공학전문대학원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자동차공학전문대학원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072289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18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응용화학부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응용화학부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38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테크노디자인전문대학원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테크노디자인전문대학원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650808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식품영양학과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식품영양학과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비즈니스</a:t>
                      </a:r>
                      <a:r>
                        <a:rPr lang="en-US" altLang="ko-KR" sz="1000" u="none" strike="noStrike">
                          <a:effectLst/>
                        </a:rPr>
                        <a:t>IT</a:t>
                      </a:r>
                      <a:r>
                        <a:rPr lang="ko-KR" altLang="en-US" sz="1000" u="none" strike="noStrike">
                          <a:effectLst/>
                        </a:rPr>
                        <a:t>전문대학원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비즈니스</a:t>
                      </a:r>
                      <a:r>
                        <a:rPr lang="en-US" altLang="ko-KR" sz="1000" u="none" strike="noStrike" dirty="0">
                          <a:effectLst/>
                        </a:rPr>
                        <a:t>IT</a:t>
                      </a:r>
                      <a:r>
                        <a:rPr lang="ko-KR" altLang="en-US" sz="1000" u="none" strike="noStrike" dirty="0">
                          <a:effectLst/>
                        </a:rPr>
                        <a:t>전문대학원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55133"/>
                  </a:ext>
                </a:extLst>
              </a:tr>
              <a:tr h="26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정보보안암호수학과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정보보안암호수학과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시각디자인학과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시각디자인학과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696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0447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1816</Words>
  <Application>Microsoft Office PowerPoint</Application>
  <PresentationFormat>와이드스크린</PresentationFormat>
  <Paragraphs>383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7" baseType="lpstr">
      <vt:lpstr>Adobe 고딕 Std B</vt:lpstr>
      <vt:lpstr>HY견고딕</vt:lpstr>
      <vt:lpstr>굴림</vt:lpstr>
      <vt:lpstr>나눔고딕</vt:lpstr>
      <vt:lpstr>맑은 고딕</vt:lpstr>
      <vt:lpstr>한양중고딕</vt:lpstr>
      <vt:lpstr>함초롬바탕</vt:lpstr>
      <vt:lpstr>Arial</vt:lpstr>
      <vt:lpstr>Calibri</vt:lpstr>
      <vt:lpstr>Calibri Light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minsun</dc:creator>
  <cp:lastModifiedBy>DELL</cp:lastModifiedBy>
  <cp:revision>101</cp:revision>
  <cp:lastPrinted>2022-04-14T01:15:40Z</cp:lastPrinted>
  <dcterms:created xsi:type="dcterms:W3CDTF">2021-07-01T06:32:12Z</dcterms:created>
  <dcterms:modified xsi:type="dcterms:W3CDTF">2023-01-12T05:10:26Z</dcterms:modified>
</cp:coreProperties>
</file>