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5" r:id="rId2"/>
    <p:sldId id="360" r:id="rId3"/>
    <p:sldId id="361" r:id="rId4"/>
    <p:sldId id="369" r:id="rId5"/>
    <p:sldId id="367" r:id="rId6"/>
    <p:sldId id="362" r:id="rId7"/>
    <p:sldId id="363" r:id="rId8"/>
    <p:sldId id="364" r:id="rId9"/>
    <p:sldId id="343" r:id="rId10"/>
    <p:sldId id="344" r:id="rId11"/>
    <p:sldId id="345" r:id="rId12"/>
    <p:sldId id="347" r:id="rId13"/>
    <p:sldId id="346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8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0C0"/>
    <a:srgbClr val="FFFEEB"/>
    <a:srgbClr val="F4F4F4"/>
    <a:srgbClr val="FFFFFF"/>
    <a:srgbClr val="FCFCFC"/>
    <a:srgbClr val="F6F6F6"/>
    <a:srgbClr val="31FFE6"/>
    <a:srgbClr val="E2E2E2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7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08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59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763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17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5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2021-08-13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50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2021-08-13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05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2021-08-13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13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2021-08-13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29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2021-08-13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22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2021-08-13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48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734E-96D7-4991-9134-D177954803EF}" type="datetimeFigureOut">
              <a:rPr lang="ko-KR" altLang="en-US" smtClean="0"/>
              <a:t>2021-08-13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94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/>
          <a:stretch/>
        </p:blipFill>
        <p:spPr bwMode="auto">
          <a:xfrm>
            <a:off x="3608164" y="-27385"/>
            <a:ext cx="5535835" cy="688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22423" y="3130397"/>
            <a:ext cx="4061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현장실습 매뉴얼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실습기관</a:t>
            </a:r>
            <a:r>
              <a:rPr lang="en-US" altLang="ko-K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=""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522245" y="2623077"/>
            <a:ext cx="254223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07" y="1371421"/>
            <a:ext cx="1537224" cy="110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608164" y="-27384"/>
            <a:ext cx="5535835" cy="6885384"/>
          </a:xfrm>
          <a:prstGeom prst="rect">
            <a:avLst/>
          </a:prstGeom>
          <a:solidFill>
            <a:schemeClr val="bg1">
              <a:alpha val="21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17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9" y="768591"/>
            <a:ext cx="8320216" cy="3265076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91" y="2567114"/>
            <a:ext cx="9620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부서관리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실습을 담당할 부서가 여러 개일 경우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사용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처음 실습기관으로 가입한 아이디는 대표담당자가 되고 이후 부서 추가 버튼을 이용하여 여러 부서를 추가할 수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(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회원 가입을 통해서도 부서 가입이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가능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)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090984" y="2637651"/>
            <a:ext cx="766119" cy="3542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다리꼴[T] 10"/>
          <p:cNvSpPr/>
          <p:nvPr/>
        </p:nvSpPr>
        <p:spPr>
          <a:xfrm>
            <a:off x="3451656" y="3051973"/>
            <a:ext cx="4057096" cy="240733"/>
          </a:xfrm>
          <a:prstGeom prst="trapezoid">
            <a:avLst>
              <a:gd name="adj" fmla="val 842655"/>
            </a:avLst>
          </a:pr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894668" y="2302932"/>
            <a:ext cx="567265" cy="846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311" y="3292706"/>
            <a:ext cx="4145463" cy="2174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9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49" y="768571"/>
            <a:ext cx="8377396" cy="4088284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참여신청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현장실습 프로그램에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참여신청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①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상단 리스트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: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현장실습 프로그램 리스트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②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원하는 현장실습 프로그램을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선택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③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선택한 현장실습 프로그램에 참여를 원할 경우 클릭하면 신규로 </a:t>
            </a:r>
            <a:r>
              <a:rPr lang="ko-KR" altLang="en-US" sz="900" dirty="0" err="1" smtClean="0">
                <a:solidFill>
                  <a:prstClr val="black"/>
                </a:solidFill>
                <a:latin typeface="+mn-ea"/>
              </a:rPr>
              <a:t>참여신청할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 수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④ 하단 리스트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: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실습기관의 참여신청서 리스트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082645" y="2399581"/>
            <a:ext cx="263611" cy="2636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026508" y="1952368"/>
            <a:ext cx="6623222" cy="115812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26508" y="3737301"/>
            <a:ext cx="6623222" cy="109608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894083" y="1802848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376037" y="226129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689521" y="319253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3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876988" y="3610157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4</a:t>
            </a:r>
            <a:endParaRPr kumimoji="1" lang="ko-KR" altLang="en-US" sz="800" dirty="0">
              <a:latin typeface="+mn-ea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오른쪽 화살표 16"/>
          <p:cNvSpPr/>
          <p:nvPr/>
        </p:nvSpPr>
        <p:spPr>
          <a:xfrm>
            <a:off x="7718852" y="6141720"/>
            <a:ext cx="1128661" cy="47244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695991" y="6271260"/>
            <a:ext cx="1233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다음페이지 </a:t>
            </a:r>
            <a:r>
              <a:rPr lang="en-US" altLang="ko-KR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설명</a:t>
            </a:r>
            <a:r>
              <a:rPr lang="en-US" altLang="ko-KR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05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2" t="14261" b="31000"/>
          <a:stretch/>
        </p:blipFill>
        <p:spPr bwMode="auto">
          <a:xfrm>
            <a:off x="76016" y="620189"/>
            <a:ext cx="4562658" cy="4447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참여신청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신규 참여신청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4753721" y="5067299"/>
            <a:ext cx="4287871" cy="1657351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현장실습 신청내용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참여개요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운영계획서 내용을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입력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① 선발대상을 추가할 경우 표시한 버튼을 클릭하면 양식이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추가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② 추천교수님이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있으면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검색 후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입력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③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회사 별도 양식의 운영계획서가 있을 경우 파일첨부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  <a:p>
            <a:pPr lvl="0" algn="dist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④ </a:t>
            </a:r>
            <a:r>
              <a:rPr lang="ko-KR" altLang="en-US" sz="900" spc="-150" dirty="0" smtClean="0">
                <a:solidFill>
                  <a:prstClr val="black"/>
                </a:solidFill>
                <a:latin typeface="+mn-ea"/>
              </a:rPr>
              <a:t>운영계획서는 앞서 작성한 실습기간이 자동 계산되어 </a:t>
            </a:r>
            <a:r>
              <a:rPr lang="ko-KR" altLang="en-US" sz="900" spc="-150" dirty="0" err="1" smtClean="0">
                <a:solidFill>
                  <a:prstClr val="black"/>
                </a:solidFill>
                <a:latin typeface="+mn-ea"/>
              </a:rPr>
              <a:t>주차별</a:t>
            </a:r>
            <a:r>
              <a:rPr lang="ko-KR" altLang="en-US" sz="900" spc="-150" dirty="0" smtClean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900" spc="-150" dirty="0" err="1" smtClean="0">
                <a:solidFill>
                  <a:prstClr val="black"/>
                </a:solidFill>
                <a:latin typeface="+mn-ea"/>
              </a:rPr>
              <a:t>작석란이</a:t>
            </a:r>
            <a:r>
              <a:rPr lang="ko-KR" altLang="en-US" sz="900" spc="-150" dirty="0" smtClean="0">
                <a:solidFill>
                  <a:prstClr val="black"/>
                </a:solidFill>
                <a:latin typeface="+mn-ea"/>
              </a:rPr>
              <a:t> 활성화</a:t>
            </a:r>
            <a:r>
              <a:rPr lang="en-US" altLang="ko-KR" sz="900" spc="-150" dirty="0" smtClean="0">
                <a:solidFill>
                  <a:prstClr val="black"/>
                </a:solidFill>
                <a:latin typeface="+mn-ea"/>
              </a:rPr>
              <a:t>.</a:t>
            </a:r>
          </a:p>
          <a:p>
            <a:pPr lvl="0" algn="dist">
              <a:lnSpc>
                <a:spcPts val="1500"/>
              </a:lnSpc>
            </a:pPr>
            <a:endParaRPr lang="en-US" altLang="ko-KR" sz="900" spc="-15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731581" y="476809"/>
            <a:ext cx="4190073" cy="447001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309237" y="2023573"/>
            <a:ext cx="370702" cy="3212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116700" y="210945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61182" y="1001824"/>
            <a:ext cx="2482067" cy="3212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51944" y="2773627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32587" y="4678681"/>
            <a:ext cx="495174" cy="3212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40050" y="476455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3</a:t>
            </a:r>
            <a:endParaRPr kumimoji="1" lang="ko-KR" altLang="en-US" sz="800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" y="5143498"/>
            <a:ext cx="4562658" cy="1581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772" y="2843743"/>
            <a:ext cx="4104908" cy="19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773" y="604493"/>
            <a:ext cx="4104908" cy="178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6798328" y="2334960"/>
            <a:ext cx="53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…</a:t>
            </a:r>
            <a:endParaRPr lang="ko-KR" altLang="en-US" sz="3600" dirty="0"/>
          </a:p>
        </p:txBody>
      </p:sp>
      <p:cxnSp>
        <p:nvCxnSpPr>
          <p:cNvPr id="10" name="꺾인 연결선 9"/>
          <p:cNvCxnSpPr/>
          <p:nvPr/>
        </p:nvCxnSpPr>
        <p:spPr>
          <a:xfrm flipV="1">
            <a:off x="3143249" y="1001824"/>
            <a:ext cx="2895601" cy="160638"/>
          </a:xfrm>
          <a:prstGeom prst="bentConnector3">
            <a:avLst>
              <a:gd name="adj1" fmla="val 28619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타원 32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041679" y="932623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4</a:t>
            </a:r>
            <a:endParaRPr kumimoji="1" lang="ko-KR" altLang="en-US" sz="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76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2" y="926297"/>
            <a:ext cx="7997834" cy="3820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참여신청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신규 참여신청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완료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신규 참여신청 완료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화면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①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학교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-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학생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-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실습기관과의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3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자협약을 체결하는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화면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관리자의 승인 후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3</a:t>
            </a:r>
            <a:r>
              <a:rPr lang="ko-KR" altLang="en-US" sz="900" dirty="0" err="1" smtClean="0">
                <a:solidFill>
                  <a:prstClr val="black"/>
                </a:solidFill>
                <a:latin typeface="+mn-ea"/>
              </a:rPr>
              <a:t>자협약서를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 체결할 수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② 현장실습 프로그램에 신규 참여신청을 한 직후에는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승인대기 상태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관리자가 확인 후 승인 처리를 해주면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3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자협약을 진행한 후 학생의 참여신청을 받을 수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1050" dirty="0">
                <a:solidFill>
                  <a:prstClr val="black"/>
                </a:solidFill>
                <a:latin typeface="맑은 고딕"/>
              </a:rPr>
              <a:t> </a:t>
            </a:r>
            <a:r>
              <a:rPr lang="en-US" altLang="ko-KR" sz="1050" b="1" dirty="0">
                <a:solidFill>
                  <a:srgbClr val="FF0000"/>
                </a:solidFill>
                <a:latin typeface="맑은 고딕"/>
              </a:rPr>
              <a:t>※ </a:t>
            </a:r>
            <a:r>
              <a:rPr lang="ko-KR" altLang="en-US" sz="1050" b="1" dirty="0">
                <a:solidFill>
                  <a:srgbClr val="FF0000"/>
                </a:solidFill>
                <a:latin typeface="맑은 고딕"/>
              </a:rPr>
              <a:t>참여신청서 작성 완료 확인되면 관리자 </a:t>
            </a:r>
            <a:r>
              <a:rPr lang="ko-KR" altLang="en-US" sz="1050" b="1" dirty="0" err="1">
                <a:solidFill>
                  <a:srgbClr val="FF0000"/>
                </a:solidFill>
                <a:latin typeface="맑은 고딕"/>
              </a:rPr>
              <a:t>승인이후에</a:t>
            </a:r>
            <a:r>
              <a:rPr lang="ko-KR" altLang="en-US" sz="1050" b="1" dirty="0">
                <a:solidFill>
                  <a:srgbClr val="FF0000"/>
                </a:solidFill>
                <a:latin typeface="맑은 고딕"/>
              </a:rPr>
              <a:t> </a:t>
            </a:r>
            <a:r>
              <a:rPr lang="en-US" altLang="ko-KR" sz="1050" b="1" dirty="0">
                <a:solidFill>
                  <a:srgbClr val="FF0000"/>
                </a:solidFill>
                <a:latin typeface="맑은 고딕"/>
              </a:rPr>
              <a:t>3</a:t>
            </a:r>
            <a:r>
              <a:rPr lang="ko-KR" altLang="en-US" sz="1050" b="1" dirty="0" err="1">
                <a:solidFill>
                  <a:srgbClr val="FF0000"/>
                </a:solidFill>
                <a:latin typeface="맑은 고딕"/>
              </a:rPr>
              <a:t>자협약이</a:t>
            </a:r>
            <a:r>
              <a:rPr lang="ko-KR" altLang="en-US" sz="1050" b="1" dirty="0">
                <a:solidFill>
                  <a:srgbClr val="FF0000"/>
                </a:solidFill>
                <a:latin typeface="맑은 고딕"/>
              </a:rPr>
              <a:t> 완료되어야 학생들 신청을 받을 수 있습니다</a:t>
            </a:r>
            <a:r>
              <a:rPr lang="en-US" altLang="ko-KR" sz="1050" b="1" dirty="0">
                <a:solidFill>
                  <a:srgbClr val="FF0000"/>
                </a:solidFill>
                <a:latin typeface="맑은 고딕"/>
              </a:rPr>
              <a:t>. !!!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 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64572" y="3822357"/>
            <a:ext cx="7997834" cy="9555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993301" y="442061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585354" y="441299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오른쪽 화살표 11"/>
          <p:cNvSpPr/>
          <p:nvPr/>
        </p:nvSpPr>
        <p:spPr>
          <a:xfrm>
            <a:off x="7834184" y="6141720"/>
            <a:ext cx="1128661" cy="47244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811323" y="6271260"/>
            <a:ext cx="1233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다음페이지 </a:t>
            </a:r>
            <a:r>
              <a:rPr lang="en-US" altLang="ko-KR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설명</a:t>
            </a:r>
            <a:r>
              <a:rPr lang="en-US" altLang="ko-KR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8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0" y="791992"/>
            <a:ext cx="4394798" cy="395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478" y="801517"/>
            <a:ext cx="4161746" cy="395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참여신청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3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 협약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① 협약서 내용을 확인하신 후 위의 협약사항에 동의합니다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체크한 후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②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“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직인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”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을 클릭 회사 직인 등록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③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“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전자협약 완료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”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버튼 클릭하면 협약이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완료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④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기본협약 내용으로 협약하지 않고 별도의 협약서 내용으로 협약을 원할 경우에는 파일추가를 이용하여 별도의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오프라인 </a:t>
            </a:r>
            <a:r>
              <a:rPr lang="ko-KR" altLang="en-US" sz="900" dirty="0" err="1" smtClean="0">
                <a:solidFill>
                  <a:prstClr val="black"/>
                </a:solidFill>
                <a:latin typeface="+mn-ea"/>
              </a:rPr>
              <a:t>협약서를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 업로드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   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“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추후 오프라인 협약을 원하실 경우 클릭하세요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” </a:t>
            </a:r>
            <a:r>
              <a:rPr lang="ko-KR" altLang="en-US" sz="900" dirty="0" err="1" smtClean="0">
                <a:solidFill>
                  <a:prstClr val="black"/>
                </a:solidFill>
                <a:latin typeface="+mn-ea"/>
              </a:rPr>
              <a:t>선택시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 협약완료가 되며 학교 현장실습 담당자와 협의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318726" y="1573684"/>
            <a:ext cx="255373" cy="2265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7397580" y="1518078"/>
            <a:ext cx="460545" cy="337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110727" y="1642576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190394" y="161258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942102" y="3188868"/>
            <a:ext cx="4151571" cy="1668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777631" y="3039841"/>
            <a:ext cx="164472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4</a:t>
            </a:r>
            <a:endParaRPr kumimoji="1" lang="ko-KR" altLang="en-US" sz="800" dirty="0">
              <a:latin typeface="+mn-ea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14641" y="638238"/>
            <a:ext cx="8961533" cy="435286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6721457" y="2327703"/>
            <a:ext cx="622318" cy="337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514271" y="242221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3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9948" y="2012773"/>
            <a:ext cx="53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…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691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9" y="970619"/>
            <a:ext cx="5181860" cy="2693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821"/>
          <a:stretch/>
        </p:blipFill>
        <p:spPr bwMode="auto">
          <a:xfrm>
            <a:off x="3573026" y="4182748"/>
            <a:ext cx="5285224" cy="62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265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참여신청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3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 협약 완료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① 협약이 완료되면 협약서 부분은 협약완료로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변경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② 진행상태는 </a:t>
            </a:r>
            <a:r>
              <a:rPr lang="ko-KR" altLang="en-US" sz="900" dirty="0" err="1" smtClean="0">
                <a:solidFill>
                  <a:prstClr val="black"/>
                </a:solidFill>
                <a:latin typeface="+mn-ea"/>
              </a:rPr>
              <a:t>접수중으로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 변경되며 학생이 실습기관을 조회하는 리스트에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노출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30399" y="2940908"/>
            <a:ext cx="5181860" cy="7990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516475" y="4076973"/>
            <a:ext cx="5421656" cy="824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꺾인 연결선 18"/>
          <p:cNvCxnSpPr>
            <a:stCxn id="7" idx="3"/>
          </p:cNvCxnSpPr>
          <p:nvPr/>
        </p:nvCxnSpPr>
        <p:spPr>
          <a:xfrm>
            <a:off x="5412259" y="3340443"/>
            <a:ext cx="815044" cy="744448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타원 22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953904" y="441820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8391333" y="441820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0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24" y="939114"/>
            <a:ext cx="7084026" cy="3979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지원자 선정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참여신청 한 학생 중에 지원자를 선정합니다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①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상단 리스트 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: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현장실습 프로그램 리스트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② 원하는 현장실습 프로그램을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선택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③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하단의 참여학생 중에 선발된 학생만 볼 수 있는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기능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(</a:t>
            </a:r>
            <a:r>
              <a:rPr lang="ko-KR" altLang="en-US" sz="900" dirty="0" err="1" smtClean="0">
                <a:solidFill>
                  <a:prstClr val="black"/>
                </a:solidFill>
                <a:latin typeface="+mn-ea"/>
              </a:rPr>
              <a:t>체크시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: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선발 완료 학생 보기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/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체크 </a:t>
            </a:r>
            <a:r>
              <a:rPr lang="ko-KR" altLang="en-US" sz="900" dirty="0" err="1" smtClean="0">
                <a:solidFill>
                  <a:prstClr val="black"/>
                </a:solidFill>
                <a:latin typeface="+mn-ea"/>
              </a:rPr>
              <a:t>해제시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: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참여한 모든 학생 보기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)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④ 하단 리스트 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: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참여학생 리스트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⑤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서류상태를 변경할 수 있습니다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(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서류심사진행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/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서류보완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/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서류통과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/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서류탈락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/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서류취소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/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중도포기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)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⑥ 선발여부를 변경할 수 있습니다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(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심사중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/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선발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/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탈락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)</a:t>
            </a: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209561" y="2414282"/>
            <a:ext cx="263611" cy="2636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101850" y="2062719"/>
            <a:ext cx="6184900" cy="129831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2101850" y="3957480"/>
            <a:ext cx="6184900" cy="9611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453550" y="2339522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463891" y="3734518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3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027090" y="379996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4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058192" y="4415576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5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941277" y="4396950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6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952330" y="1889458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453550" y="4470996"/>
            <a:ext cx="1047531" cy="30695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4109352" y="4474040"/>
            <a:ext cx="1047531" cy="30695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5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70" y="712360"/>
            <a:ext cx="7487680" cy="420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322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지원자 선정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지원자 선정 완료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지원한 학생들의 서류를 검토 후 가장 적합한 학생의 서류 상태를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&lt;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서류통과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&gt;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로 변경 후 선발여부를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&lt;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선발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&gt;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로 변경하면 지원자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선정 완료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441991" y="4426266"/>
            <a:ext cx="1647569" cy="3809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5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0" y="801581"/>
            <a:ext cx="8709576" cy="4092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참여학생관리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73249" y="5023145"/>
            <a:ext cx="8789596" cy="178151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현장실습 프로그램에 참여한 학생 리스트를 관리합니다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①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상단 리스트 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: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현장실습 프로그램 리스트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② 원하는 현장실습 프로그램을 선택합니다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③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하단 리스트 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: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참여학생 리스트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 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④ 해당 학생의 실습일지를 조회합니다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⑤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출근부와 평가표 작성이 끝난 후 최종제출 버튼을 클릭하면 학생의 현장실습 내용이 학교로 제출됩니다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(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최종제출 후에는 수정할 수 없습니다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.)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⑥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출근부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: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학생의 출근 상태를 체크합니다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(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학생이 실습일지를 등록할 경우 출근부는 자동으로 출근 상태로 체크됩니다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)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⑦ 평가표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: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학생의 현장실습이 완료된 후 평가합니다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⑧ 산재보험증명서류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: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산재보험 증명서류 첨부합니다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1575613" y="2595450"/>
            <a:ext cx="263611" cy="2636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373513" y="1805257"/>
            <a:ext cx="7638853" cy="113071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408671" y="3439595"/>
            <a:ext cx="7632922" cy="14749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235026" y="163225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765704" y="2543078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300922" y="336483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3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764824" y="401092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4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8068200" y="401549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5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539822" y="442304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6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858373" y="4422818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7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192939" y="442304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8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7751804" y="6207624"/>
            <a:ext cx="1128661" cy="47244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7728943" y="6337164"/>
            <a:ext cx="1233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다음페이지 </a:t>
            </a:r>
            <a:r>
              <a:rPr lang="en-US" altLang="ko-KR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설명</a:t>
            </a:r>
            <a:r>
              <a:rPr lang="en-US" altLang="ko-KR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0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310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참여학생관리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실습일지 확인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실습일지 조회 버튼을 클릭하면 달력이 </a:t>
            </a:r>
            <a:r>
              <a:rPr lang="ko-KR" altLang="en-US" sz="900" dirty="0" err="1" smtClean="0">
                <a:solidFill>
                  <a:prstClr val="black"/>
                </a:solidFill>
                <a:latin typeface="+mn-ea"/>
              </a:rPr>
              <a:t>로드됩니다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해당 날짜의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&lt;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작성완료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&gt;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버튼을 클릭하면 학생이 작성한 실습일지 내용을 확인할 수 있습니다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err="1" smtClean="0">
                <a:solidFill>
                  <a:prstClr val="black"/>
                </a:solidFill>
                <a:latin typeface="+mn-ea"/>
              </a:rPr>
              <a:t>미작성이라고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 표기된 경우는 학생이 작성한 실습일지가 등록되지 않은 경우입니다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67" y="731362"/>
            <a:ext cx="6009116" cy="4284213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</p:pic>
      <p:sp>
        <p:nvSpPr>
          <p:cNvPr id="21" name="직사각형 20"/>
          <p:cNvSpPr/>
          <p:nvPr/>
        </p:nvSpPr>
        <p:spPr>
          <a:xfrm>
            <a:off x="4209535" y="2940908"/>
            <a:ext cx="461319" cy="197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638" y="1655805"/>
            <a:ext cx="3513195" cy="261132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23" name="사다리꼴[T] 10"/>
          <p:cNvSpPr/>
          <p:nvPr/>
        </p:nvSpPr>
        <p:spPr>
          <a:xfrm rot="16200000">
            <a:off x="3614114" y="2754082"/>
            <a:ext cx="2611325" cy="414772"/>
          </a:xfrm>
          <a:prstGeom prst="trapezoid">
            <a:avLst>
              <a:gd name="adj" fmla="val 842655"/>
            </a:avLst>
          </a:pr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972432" y="2331308"/>
            <a:ext cx="156519" cy="988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5972432" y="2800864"/>
            <a:ext cx="238898" cy="1508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5972432" y="3311610"/>
            <a:ext cx="238898" cy="1508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50691" y="2776801"/>
            <a:ext cx="21371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mtClean="0"/>
              <a:t>실습일지 내용 확인</a:t>
            </a:r>
            <a:endParaRPr lang="ko-KR" altLang="en-US"/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5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5600" y="211667"/>
            <a:ext cx="1151467" cy="39793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430178" y="1362834"/>
            <a:ext cx="8283642" cy="3183655"/>
            <a:chOff x="430178" y="1362834"/>
            <a:chExt cx="8283642" cy="3183655"/>
          </a:xfrm>
          <a:effectLst>
            <a:outerShdw blurRad="190500" algn="ctr" rotWithShape="0">
              <a:schemeClr val="tx1">
                <a:alpha val="70000"/>
              </a:schemeClr>
            </a:outerShdw>
          </a:effectLst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78" y="1362834"/>
              <a:ext cx="8283642" cy="3183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33" t="3249" r="27279" b="93502"/>
            <a:stretch/>
          </p:blipFill>
          <p:spPr bwMode="auto">
            <a:xfrm>
              <a:off x="7871460" y="1434527"/>
              <a:ext cx="297180" cy="103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직사각형 9"/>
          <p:cNvSpPr/>
          <p:nvPr/>
        </p:nvSpPr>
        <p:spPr>
          <a:xfrm>
            <a:off x="430178" y="2473621"/>
            <a:ext cx="932550" cy="2441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3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92" y="569961"/>
            <a:ext cx="5522708" cy="4552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참여학생관리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출근부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출근부 버튼을 클릭하면 달력이 </a:t>
            </a:r>
            <a:r>
              <a:rPr lang="ko-KR" altLang="en-US" sz="900" dirty="0" err="1" smtClean="0">
                <a:solidFill>
                  <a:prstClr val="black"/>
                </a:solidFill>
                <a:latin typeface="+mn-ea"/>
              </a:rPr>
              <a:t>로드됩니다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해당 날짜의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&lt;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출근처리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&gt;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버튼을 클릭하면 출근이 입력됩니다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(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반대로 결근처리하고 싶을 때는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&lt;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결근처리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&gt;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버튼을 클릭하면 됩니다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.)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①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주말 제외한 일괄출근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처리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②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주말 포함한 일괄출근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처리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③ 일괄 출근취소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처리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④ 일별 직접 선택</a:t>
            </a:r>
            <a:r>
              <a:rPr lang="en-US" altLang="ko-KR" sz="700" dirty="0" smtClean="0">
                <a:solidFill>
                  <a:prstClr val="black"/>
                </a:solidFill>
                <a:latin typeface="+mn-ea"/>
              </a:rPr>
              <a:t>(</a:t>
            </a:r>
            <a:r>
              <a:rPr lang="ko-KR" altLang="en-US" sz="700" dirty="0" smtClean="0">
                <a:solidFill>
                  <a:prstClr val="black"/>
                </a:solidFill>
                <a:latin typeface="+mn-ea"/>
              </a:rPr>
              <a:t>출근</a:t>
            </a:r>
            <a:r>
              <a:rPr lang="en-US" altLang="ko-KR" sz="700" dirty="0" smtClean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700" dirty="0" smtClean="0">
                <a:solidFill>
                  <a:prstClr val="black"/>
                </a:solidFill>
                <a:latin typeface="+mn-ea"/>
              </a:rPr>
              <a:t>결근</a:t>
            </a:r>
            <a:r>
              <a:rPr lang="en-US" altLang="ko-KR" sz="700" dirty="0" smtClean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700" dirty="0" smtClean="0">
                <a:solidFill>
                  <a:prstClr val="black"/>
                </a:solidFill>
                <a:latin typeface="+mn-ea"/>
              </a:rPr>
              <a:t>월차</a:t>
            </a:r>
            <a:r>
              <a:rPr lang="en-US" altLang="ko-KR" sz="700" dirty="0" smtClean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700" dirty="0" smtClean="0">
                <a:solidFill>
                  <a:prstClr val="black"/>
                </a:solidFill>
                <a:latin typeface="+mn-ea"/>
              </a:rPr>
              <a:t>휴무</a:t>
            </a:r>
            <a:r>
              <a:rPr lang="en-US" altLang="ko-KR" sz="700" dirty="0" smtClean="0">
                <a:solidFill>
                  <a:prstClr val="black"/>
                </a:solidFill>
                <a:latin typeface="+mn-ea"/>
              </a:rPr>
              <a:t>)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가능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672684" y="160327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577612" y="160327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110035" y="1587298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3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835650" y="4220863"/>
            <a:ext cx="809711" cy="4613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2743200"/>
            <a:ext cx="10287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사다리꼴[T] 10"/>
          <p:cNvSpPr/>
          <p:nvPr/>
        </p:nvSpPr>
        <p:spPr>
          <a:xfrm rot="16200000">
            <a:off x="6231515" y="3135890"/>
            <a:ext cx="1866901" cy="1081520"/>
          </a:xfrm>
          <a:custGeom>
            <a:avLst/>
            <a:gdLst>
              <a:gd name="connsiteX0" fmla="*/ 0 w 1866901"/>
              <a:gd name="connsiteY0" fmla="*/ 414772 h 414772"/>
              <a:gd name="connsiteX1" fmla="*/ 933451 w 1866901"/>
              <a:gd name="connsiteY1" fmla="*/ 0 h 414772"/>
              <a:gd name="connsiteX2" fmla="*/ 933451 w 1866901"/>
              <a:gd name="connsiteY2" fmla="*/ 0 h 414772"/>
              <a:gd name="connsiteX3" fmla="*/ 1866901 w 1866901"/>
              <a:gd name="connsiteY3" fmla="*/ 414772 h 414772"/>
              <a:gd name="connsiteX4" fmla="*/ 0 w 1866901"/>
              <a:gd name="connsiteY4" fmla="*/ 414772 h 414772"/>
              <a:gd name="connsiteX0" fmla="*/ 0 w 1866901"/>
              <a:gd name="connsiteY0" fmla="*/ 1081520 h 1081520"/>
              <a:gd name="connsiteX1" fmla="*/ 933451 w 1866901"/>
              <a:gd name="connsiteY1" fmla="*/ 666748 h 1081520"/>
              <a:gd name="connsiteX2" fmla="*/ 228601 w 1866901"/>
              <a:gd name="connsiteY2" fmla="*/ 0 h 1081520"/>
              <a:gd name="connsiteX3" fmla="*/ 1866901 w 1866901"/>
              <a:gd name="connsiteY3" fmla="*/ 1081520 h 1081520"/>
              <a:gd name="connsiteX4" fmla="*/ 0 w 1866901"/>
              <a:gd name="connsiteY4" fmla="*/ 1081520 h 1081520"/>
              <a:gd name="connsiteX0" fmla="*/ 0 w 1866901"/>
              <a:gd name="connsiteY0" fmla="*/ 1081520 h 1081520"/>
              <a:gd name="connsiteX1" fmla="*/ 228601 w 1866901"/>
              <a:gd name="connsiteY1" fmla="*/ 0 h 1081520"/>
              <a:gd name="connsiteX2" fmla="*/ 1866901 w 1866901"/>
              <a:gd name="connsiteY2" fmla="*/ 1081520 h 1081520"/>
              <a:gd name="connsiteX3" fmla="*/ 0 w 1866901"/>
              <a:gd name="connsiteY3" fmla="*/ 1081520 h 108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1" h="1081520">
                <a:moveTo>
                  <a:pt x="0" y="1081520"/>
                </a:moveTo>
                <a:lnTo>
                  <a:pt x="228601" y="0"/>
                </a:lnTo>
                <a:lnTo>
                  <a:pt x="1866901" y="1081520"/>
                </a:lnTo>
                <a:lnTo>
                  <a:pt x="0" y="1081520"/>
                </a:lnTo>
                <a:close/>
              </a:path>
            </a:pathLst>
          </a:cu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570601" y="4302002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4</a:t>
            </a:r>
            <a:endParaRPr kumimoji="1" lang="ko-KR" altLang="en-US" sz="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73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588585" y="712892"/>
            <a:ext cx="3976748" cy="4130448"/>
            <a:chOff x="2044900" y="749144"/>
            <a:chExt cx="4466740" cy="476966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900" y="4231836"/>
              <a:ext cx="4466740" cy="1286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400" y="749144"/>
              <a:ext cx="4355113" cy="3496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87550" y="133888"/>
            <a:ext cx="473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참여학생관리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평가표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산재보험증명서류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학생의 현장실습 내용에 대한 평가표를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작성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①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평가점수를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선택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②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평가내용을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작성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③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저장을 원할 경우 저장 버튼을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클릭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(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최종제출 이전에는 수정 가능합니다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.)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④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인쇄를 원할 경우 인쇄 버튼을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클릭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⑤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산재보험증명서류 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: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산재보험 증명서류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첨부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/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저장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 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851531" y="2355148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161729" y="3861666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330647" y="4445656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3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143890" y="4502022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4</a:t>
            </a:r>
            <a:endParaRPr kumimoji="1" lang="ko-KR" altLang="en-US" sz="800" dirty="0">
              <a:latin typeface="+mn-ea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86862" y="712892"/>
            <a:ext cx="3978471" cy="4247728"/>
          </a:xfrm>
          <a:prstGeom prst="rect">
            <a:avLst/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750928" y="2043253"/>
            <a:ext cx="53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/</a:t>
            </a:r>
            <a:endParaRPr lang="ko-KR" altLang="en-US" sz="36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92" y="1729740"/>
            <a:ext cx="3173786" cy="1549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타원 19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189532" y="1654980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5</a:t>
            </a:r>
            <a:endParaRPr kumimoji="1" lang="ko-KR" altLang="en-US" sz="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23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참여학생관리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최종제출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출근부와 평가표를 작성한 이후에는 최종제출 버튼을 클릭하여 모든 내용을 학교에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최종제출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최종제출 이후에는 내용을 수정할 수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없다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+mn-ea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11" y="866774"/>
            <a:ext cx="7019213" cy="3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7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06" y="742816"/>
            <a:ext cx="8507537" cy="4200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설문조사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설문조사에 참여합니다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①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상단 리스트 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: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현장실습 프로그램 리스트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② 원하는 현장실습 프로그램을 선택합니다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③ 하단 리스트 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: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참여학생 리스트 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④ 해당 설문조사에 참여합니다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1992117" y="2389113"/>
            <a:ext cx="263611" cy="2636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859654" y="1927152"/>
            <a:ext cx="6979546" cy="119704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859653" y="3787060"/>
            <a:ext cx="7041989" cy="107068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859654" y="1774846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255728" y="2229988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859654" y="363754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3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272586" y="4105142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4</a:t>
            </a:r>
            <a:endParaRPr kumimoji="1" lang="ko-KR" altLang="en-US" sz="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06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9" y="753216"/>
            <a:ext cx="8749448" cy="3833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참여이력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실습기관의 참여이력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리스트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①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연도별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 err="1" smtClean="0">
                <a:solidFill>
                  <a:prstClr val="black"/>
                </a:solidFill>
                <a:latin typeface="+mn-ea"/>
              </a:rPr>
              <a:t>학기별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 검색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가능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② 참여확인서를 워드 문서로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다운로드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가능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710178" y="1299983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8119668" y="287402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0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/>
          <a:stretch/>
        </p:blipFill>
        <p:spPr bwMode="auto">
          <a:xfrm>
            <a:off x="0" y="1732"/>
            <a:ext cx="5455919" cy="688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55919" y="4640704"/>
            <a:ext cx="4061256" cy="71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=""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6200586" y="5535464"/>
            <a:ext cx="254223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-79917" y="1732"/>
            <a:ext cx="5535835" cy="6885384"/>
          </a:xfrm>
          <a:prstGeom prst="rect">
            <a:avLst/>
          </a:prstGeom>
          <a:solidFill>
            <a:schemeClr val="bg1">
              <a:alpha val="21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2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실습기관 회원으로 이미 가입한 경우에는 실습기관 관리자 </a:t>
            </a:r>
            <a:r>
              <a:rPr lang="ko-KR" altLang="en-US" sz="900" dirty="0" err="1" smtClean="0">
                <a:solidFill>
                  <a:prstClr val="black"/>
                </a:solidFill>
                <a:latin typeface="+mn-ea"/>
              </a:rPr>
              <a:t>이메일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 주소와 비밀번호를 입력한 후 로그인할 수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있다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550" y="133888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809624"/>
            <a:ext cx="5757862" cy="4076484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73249" y="5676900"/>
            <a:ext cx="8789596" cy="1034450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구 시스템 이용기관인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경우 기업회원 정보조회를 통해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기존회원 로그인 정보등록을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진행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 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50" y="133888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회원가입 </a:t>
            </a:r>
            <a:r>
              <a:rPr lang="en-US" altLang="ko-KR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 시스템 실습기관</a:t>
            </a:r>
            <a:r>
              <a:rPr lang="en-US" altLang="ko-KR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29749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09" y="867030"/>
            <a:ext cx="6266355" cy="4436490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1137180" y="3949699"/>
            <a:ext cx="845706" cy="210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13" y="1000007"/>
            <a:ext cx="2586558" cy="35937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4873502" y="2443163"/>
            <a:ext cx="584323" cy="4631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꺾인 연결선 2"/>
          <p:cNvCxnSpPr>
            <a:stCxn id="12" idx="3"/>
          </p:cNvCxnSpPr>
          <p:nvPr/>
        </p:nvCxnSpPr>
        <p:spPr>
          <a:xfrm>
            <a:off x="5457825" y="2674718"/>
            <a:ext cx="3356661" cy="2059978"/>
          </a:xfrm>
          <a:prstGeom prst="bentConnector3">
            <a:avLst>
              <a:gd name="adj1" fmla="val 99943"/>
            </a:avLst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3" t="43386"/>
          <a:stretch/>
        </p:blipFill>
        <p:spPr bwMode="auto">
          <a:xfrm>
            <a:off x="4067453" y="4800599"/>
            <a:ext cx="4895392" cy="1752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6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81" y="685715"/>
            <a:ext cx="6088202" cy="4310360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아직 실습기관 회원으로 가입하지 않은 경우에는 표시되어 있는 ① 기관 회원가입 버튼을 클릭한 후 실습기관으로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회원가입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50" y="133888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회원가입 </a:t>
            </a:r>
            <a:r>
              <a:rPr lang="en-US" altLang="ko-KR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신규 실습기관</a:t>
            </a:r>
            <a:r>
              <a:rPr lang="en-US" altLang="ko-KR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942244" y="3443686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3042893" y="3518446"/>
            <a:ext cx="697085" cy="210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7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현장실습 회원가입은 다음의 두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단계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marL="228600" lvl="0" indent="-228600">
              <a:lnSpc>
                <a:spcPts val="1500"/>
              </a:lnSpc>
              <a:buAutoNum type="arabicPeriod"/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기본정보 입력 후 회원가입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marL="228600" lvl="0" indent="-228600">
              <a:lnSpc>
                <a:spcPts val="1500"/>
              </a:lnSpc>
              <a:buAutoNum type="arabicPeriod"/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기업정보 입력 후 기관회원 전환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실습기관으로 </a:t>
            </a:r>
            <a:r>
              <a:rPr lang="ko-KR" altLang="en-US" sz="900" dirty="0" err="1" smtClean="0">
                <a:solidFill>
                  <a:prstClr val="black"/>
                </a:solidFill>
                <a:latin typeface="+mn-ea"/>
              </a:rPr>
              <a:t>회원가입하는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 첫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단계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 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가입하려는 담당자의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기본정보를 입력하여 첫번째 단계인 회원가입을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완료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아이디로 사용될 </a:t>
            </a:r>
            <a:r>
              <a:rPr lang="ko-KR" altLang="en-US" sz="900" dirty="0" err="1" smtClean="0">
                <a:solidFill>
                  <a:prstClr val="black"/>
                </a:solidFill>
                <a:latin typeface="+mn-ea"/>
              </a:rPr>
              <a:t>이메일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 주소와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패스워드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닉네임을 입력한 후 다음을 클릭하면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회원가입 완료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50" y="13388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회원가입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97" y="672413"/>
            <a:ext cx="5962650" cy="4343400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회원가입 완료 후 나타나는 페이지에서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 ①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기업회원 전환하기 버튼을 이용하여 기업회원으로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전환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50" y="13388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회원가입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4" y="2164790"/>
            <a:ext cx="5867400" cy="1600200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630470" y="2450325"/>
            <a:ext cx="841396" cy="2056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***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779920" y="297441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43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기업정보와 담당자정보를 입력한 후 신청하기 버튼을 클릭하여 기업회원전환을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완료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사업자등록번호 입력 후 옆에 있는 조회하기 버튼을 클릭하면 해당 기업의 기본 정보를 자동으로 </a:t>
            </a:r>
            <a:r>
              <a:rPr lang="ko-KR" altLang="en-US" sz="900" dirty="0" err="1" smtClean="0">
                <a:solidFill>
                  <a:prstClr val="black"/>
                </a:solidFill>
                <a:latin typeface="+mn-ea"/>
              </a:rPr>
              <a:t>불러올수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 있음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 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*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은 필수입력항목이므로 모두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입력해야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하는데 누락된 정보가 있을 경우 빈 칸을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채워주면 됨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   </a:t>
            </a:r>
            <a:r>
              <a:rPr lang="ko-KR" altLang="en-US" sz="1050" b="1" dirty="0" smtClean="0">
                <a:solidFill>
                  <a:srgbClr val="FF0000"/>
                </a:solidFill>
                <a:latin typeface="+mn-ea"/>
              </a:rPr>
              <a:t>① </a:t>
            </a:r>
            <a:r>
              <a:rPr lang="en-US" altLang="ko-KR" sz="105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050" b="1" dirty="0" smtClean="0">
                <a:solidFill>
                  <a:srgbClr val="FF0000"/>
                </a:solidFill>
                <a:latin typeface="+mn-ea"/>
              </a:rPr>
              <a:t>신청하기 완료 확인되면  관리자 승인 후 기업회원으로 활동이 </a:t>
            </a:r>
            <a:r>
              <a:rPr lang="ko-KR" altLang="en-US" sz="1050" b="1" dirty="0" smtClean="0">
                <a:solidFill>
                  <a:srgbClr val="FF0000"/>
                </a:solidFill>
                <a:latin typeface="+mn-ea"/>
              </a:rPr>
              <a:t>가능</a:t>
            </a:r>
            <a:r>
              <a:rPr lang="en-US" altLang="ko-KR" sz="1050" b="1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en-US" altLang="ko-KR" sz="105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050" b="1" dirty="0" smtClean="0">
                <a:solidFill>
                  <a:srgbClr val="FF0000"/>
                </a:solidFill>
                <a:latin typeface="+mn-ea"/>
              </a:rPr>
              <a:t>중요</a:t>
            </a:r>
            <a:r>
              <a:rPr lang="en-US" altLang="ko-KR" sz="1050" b="1" dirty="0" smtClean="0">
                <a:solidFill>
                  <a:srgbClr val="FF0000"/>
                </a:solidFill>
                <a:latin typeface="+mn-ea"/>
              </a:rPr>
              <a:t>!!!)</a:t>
            </a:r>
          </a:p>
          <a:p>
            <a:pPr lvl="0">
              <a:lnSpc>
                <a:spcPts val="1500"/>
              </a:lnSpc>
            </a:pPr>
            <a:endParaRPr lang="en-US" altLang="ko-KR" sz="11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50" y="133888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회원가입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기업회원 전환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49" y="724678"/>
            <a:ext cx="4720027" cy="29637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490" y="2431223"/>
            <a:ext cx="5295355" cy="25143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9" y="5114163"/>
            <a:ext cx="1955482" cy="96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타원 7">
            <a:extLst>
              <a:ext uri="{FF2B5EF4-FFF2-40B4-BE49-F238E27FC236}">
                <a16:creationId xmlns=""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797246" y="4384028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0" name="사다리꼴[T] 10"/>
          <p:cNvSpPr/>
          <p:nvPr/>
        </p:nvSpPr>
        <p:spPr>
          <a:xfrm rot="16200000">
            <a:off x="5846282" y="5110080"/>
            <a:ext cx="1361016" cy="576697"/>
          </a:xfrm>
          <a:custGeom>
            <a:avLst/>
            <a:gdLst>
              <a:gd name="connsiteX0" fmla="*/ 0 w 956732"/>
              <a:gd name="connsiteY0" fmla="*/ 414772 h 414772"/>
              <a:gd name="connsiteX1" fmla="*/ 478366 w 956732"/>
              <a:gd name="connsiteY1" fmla="*/ 0 h 414772"/>
              <a:gd name="connsiteX2" fmla="*/ 478366 w 956732"/>
              <a:gd name="connsiteY2" fmla="*/ 0 h 414772"/>
              <a:gd name="connsiteX3" fmla="*/ 956732 w 956732"/>
              <a:gd name="connsiteY3" fmla="*/ 414772 h 414772"/>
              <a:gd name="connsiteX4" fmla="*/ 0 w 956732"/>
              <a:gd name="connsiteY4" fmla="*/ 414772 h 414772"/>
              <a:gd name="connsiteX0" fmla="*/ 0 w 1361016"/>
              <a:gd name="connsiteY0" fmla="*/ 576697 h 576697"/>
              <a:gd name="connsiteX1" fmla="*/ 478366 w 1361016"/>
              <a:gd name="connsiteY1" fmla="*/ 161925 h 576697"/>
              <a:gd name="connsiteX2" fmla="*/ 1361016 w 1361016"/>
              <a:gd name="connsiteY2" fmla="*/ 0 h 576697"/>
              <a:gd name="connsiteX3" fmla="*/ 956732 w 1361016"/>
              <a:gd name="connsiteY3" fmla="*/ 576697 h 576697"/>
              <a:gd name="connsiteX4" fmla="*/ 0 w 1361016"/>
              <a:gd name="connsiteY4" fmla="*/ 576697 h 576697"/>
              <a:gd name="connsiteX0" fmla="*/ 0 w 1361016"/>
              <a:gd name="connsiteY0" fmla="*/ 576697 h 576697"/>
              <a:gd name="connsiteX1" fmla="*/ 1361016 w 1361016"/>
              <a:gd name="connsiteY1" fmla="*/ 0 h 576697"/>
              <a:gd name="connsiteX2" fmla="*/ 956732 w 1361016"/>
              <a:gd name="connsiteY2" fmla="*/ 576697 h 576697"/>
              <a:gd name="connsiteX3" fmla="*/ 0 w 1361016"/>
              <a:gd name="connsiteY3" fmla="*/ 576697 h 5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1016" h="576697">
                <a:moveTo>
                  <a:pt x="0" y="576697"/>
                </a:moveTo>
                <a:lnTo>
                  <a:pt x="1361016" y="0"/>
                </a:lnTo>
                <a:lnTo>
                  <a:pt x="956732" y="576697"/>
                </a:lnTo>
                <a:lnTo>
                  <a:pt x="0" y="576697"/>
                </a:lnTo>
                <a:close/>
              </a:path>
            </a:pathLst>
          </a:cu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1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실습기관 정보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기본정보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담당자정보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비밀번호 수정 등등이 </a:t>
            </a:r>
            <a:r>
              <a:rPr lang="ko-KR" altLang="en-US" sz="900" dirty="0" smtClean="0">
                <a:solidFill>
                  <a:prstClr val="black"/>
                </a:solidFill>
                <a:latin typeface="+mn-ea"/>
              </a:rPr>
              <a:t>가능</a:t>
            </a:r>
            <a:r>
              <a:rPr lang="en-US" altLang="ko-KR" sz="900" dirty="0" smtClean="0">
                <a:solidFill>
                  <a:prstClr val="black"/>
                </a:solidFill>
                <a:latin typeface="+mn-ea"/>
              </a:rPr>
              <a:t>. </a:t>
            </a:r>
            <a:endParaRPr lang="en-US" altLang="ko-KR" sz="900" dirty="0" smtClea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461287" y="4316627"/>
            <a:ext cx="2135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+mj-ea"/>
                <a:ea typeface="+mj-ea"/>
              </a:rPr>
              <a:t>.</a:t>
            </a:r>
          </a:p>
          <a:p>
            <a:r>
              <a:rPr lang="en-US" altLang="ko-KR" sz="1000" dirty="0" smtClean="0">
                <a:latin typeface="+mj-ea"/>
                <a:ea typeface="+mj-ea"/>
              </a:rPr>
              <a:t>.</a:t>
            </a:r>
          </a:p>
          <a:p>
            <a:r>
              <a:rPr lang="en-US" altLang="ko-KR" sz="1000" dirty="0">
                <a:latin typeface="+mj-ea"/>
                <a:ea typeface="+mj-ea"/>
              </a:rPr>
              <a:t>.</a:t>
            </a:r>
            <a:endParaRPr lang="ko-KR" altLang="en-US" sz="1000" dirty="0">
              <a:latin typeface="+mj-ea"/>
              <a:ea typeface="+mj-ea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21" y="870250"/>
            <a:ext cx="6822131" cy="3504042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2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12476</TotalTime>
  <Words>987</Words>
  <Application>Microsoft Office PowerPoint</Application>
  <PresentationFormat>화면 슬라이드 쇼(4:3)</PresentationFormat>
  <Paragraphs>174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2saesang@naver.com</dc:creator>
  <cp:lastModifiedBy>wioz0</cp:lastModifiedBy>
  <cp:revision>310</cp:revision>
  <dcterms:created xsi:type="dcterms:W3CDTF">2020-04-24T23:28:54Z</dcterms:created>
  <dcterms:modified xsi:type="dcterms:W3CDTF">2021-08-13T09:33:43Z</dcterms:modified>
</cp:coreProperties>
</file>